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BD37B6-6F36-4481-A8DE-2CB6B9EB7279}" type="doc">
      <dgm:prSet loTypeId="urn:microsoft.com/office/officeart/2005/8/layout/orgChart1" loCatId="hierarchy" qsTypeId="urn:microsoft.com/office/officeart/2005/8/quickstyle/simple1" qsCatId="simple" csTypeId="urn:microsoft.com/office/officeart/2005/8/colors/accent1_2" csCatId="accent1"/>
      <dgm:spPr/>
    </dgm:pt>
    <dgm:pt modelId="{65B4676F-1FFE-4BE3-A13F-040962066A8F}">
      <dgm:prSet/>
      <dgm:spPr/>
      <dgm:t>
        <a:bodyPr/>
        <a:lstStyle/>
        <a:p>
          <a:pPr marL="639763" marR="0" lvl="0" indent="-273050" algn="ctr"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zh-CN" altLang="en-US" b="0" i="0" u="none" strike="noStrike" cap="none" normalizeH="0" baseline="0" smtClean="0">
              <a:ln>
                <a:noFill/>
              </a:ln>
              <a:solidFill>
                <a:schemeClr val="bg1"/>
              </a:solidFill>
              <a:effectLst/>
              <a:latin typeface="Trebuchet MS" panose="020B0603020202020204" pitchFamily="34" charset="0"/>
              <a:ea typeface="宋体" panose="02010600030101010101" pitchFamily="2" charset="-122"/>
            </a:rPr>
            <a:t>     炒家的       </a:t>
          </a:r>
        </a:p>
        <a:p>
          <a:pPr marL="639763" marR="0" lvl="0" indent="-273050" algn="ctr"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zh-CN" altLang="en-US" b="0" i="0" u="none" strike="noStrike" cap="none" normalizeH="0" baseline="0" smtClean="0">
              <a:ln>
                <a:noFill/>
              </a:ln>
              <a:solidFill>
                <a:schemeClr val="bg1"/>
              </a:solidFill>
              <a:effectLst/>
              <a:latin typeface="Trebuchet MS" panose="020B0603020202020204" pitchFamily="34" charset="0"/>
              <a:ea typeface="宋体" panose="02010600030101010101" pitchFamily="2" charset="-122"/>
            </a:rPr>
            <a:t> 立体战术       </a:t>
          </a:r>
          <a:endParaRPr kumimoji="0" lang="zh-CN" altLang="en-US" b="0" i="0" u="none" strike="noStrike" cap="none" normalizeH="0" baseline="0" smtClean="0">
            <a:ln>
              <a:noFill/>
            </a:ln>
            <a:solidFill>
              <a:schemeClr val="bg1"/>
            </a:solidFill>
            <a:effectLst/>
            <a:latin typeface="Trebuchet MS" panose="020B0603020202020204" pitchFamily="34" charset="0"/>
            <a:ea typeface="宋体" panose="02010600030101010101" pitchFamily="2" charset="-122"/>
          </a:endParaRPr>
        </a:p>
      </dgm:t>
    </dgm:pt>
    <dgm:pt modelId="{7BAADCDC-8C03-4D47-9645-5A6EF728019D}" type="parTrans" cxnId="{666C0FE3-0634-4F5C-A511-B618F28B414F}">
      <dgm:prSet/>
      <dgm:spPr/>
    </dgm:pt>
    <dgm:pt modelId="{07339277-36E8-48D3-9A6F-B98F79B9E6C4}" type="sibTrans" cxnId="{666C0FE3-0634-4F5C-A511-B618F28B414F}">
      <dgm:prSet/>
      <dgm:spPr/>
    </dgm:pt>
    <dgm:pt modelId="{CC75F316-1EC7-434D-ADA0-92E6A642CFF5}">
      <dgm:prSet/>
      <dgm:spPr/>
      <dgm:t>
        <a:bodyPr/>
        <a:lstStyle/>
        <a:p>
          <a:pPr marL="639763" marR="0" lvl="0" indent="-273050" algn="ctr"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zh-CN" altLang="en-US" b="0" i="0" u="none" strike="noStrike" cap="none" normalizeH="0" baseline="0" smtClean="0">
              <a:ln>
                <a:noFill/>
              </a:ln>
              <a:solidFill>
                <a:schemeClr val="bg1"/>
              </a:solidFill>
              <a:effectLst/>
              <a:latin typeface="Trebuchet MS" panose="020B0603020202020204" pitchFamily="34" charset="0"/>
              <a:ea typeface="宋体" panose="02010600030101010101" pitchFamily="2" charset="-122"/>
            </a:rPr>
            <a:t>外汇头寸     </a:t>
          </a:r>
        </a:p>
        <a:p>
          <a:pPr marL="639763" marR="0" lvl="0" indent="-273050" algn="ctr"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zh-CN" altLang="en-US" b="0" i="0" u="none" strike="noStrike" cap="none" normalizeH="0" baseline="0" smtClean="0">
              <a:ln>
                <a:noFill/>
              </a:ln>
              <a:solidFill>
                <a:schemeClr val="bg1"/>
              </a:solidFill>
              <a:effectLst/>
              <a:latin typeface="Trebuchet MS" panose="020B0603020202020204" pitchFamily="34" charset="0"/>
              <a:ea typeface="宋体" panose="02010600030101010101" pitchFamily="2" charset="-122"/>
            </a:rPr>
            <a:t>（沽空本币）   </a:t>
          </a:r>
          <a:endParaRPr kumimoji="0" lang="zh-CN" altLang="en-US" b="0" i="0" u="none" strike="noStrike" cap="none" normalizeH="0" baseline="0" smtClean="0">
            <a:ln>
              <a:noFill/>
            </a:ln>
            <a:solidFill>
              <a:schemeClr val="bg1"/>
            </a:solidFill>
            <a:effectLst/>
            <a:latin typeface="Trebuchet MS" panose="020B0603020202020204" pitchFamily="34" charset="0"/>
            <a:ea typeface="宋体" panose="02010600030101010101" pitchFamily="2" charset="-122"/>
          </a:endParaRPr>
        </a:p>
      </dgm:t>
    </dgm:pt>
    <dgm:pt modelId="{343A5CCC-EF4D-4B24-A95B-2B2154ED1DB0}" type="parTrans" cxnId="{A3E40508-A4B3-40AA-B37F-0598D4694B51}">
      <dgm:prSet/>
      <dgm:spPr/>
    </dgm:pt>
    <dgm:pt modelId="{02FE954E-05CF-42D5-9AE3-7A30E91ED504}" type="sibTrans" cxnId="{A3E40508-A4B3-40AA-B37F-0598D4694B51}">
      <dgm:prSet/>
      <dgm:spPr/>
    </dgm:pt>
    <dgm:pt modelId="{4AA6004A-3532-45A5-BEB0-EAA2824B772E}">
      <dgm:prSet/>
      <dgm:spPr/>
      <dgm:t>
        <a:bodyPr/>
        <a:lstStyle/>
        <a:p>
          <a:pPr marL="639763" marR="0" lvl="0" indent="-273050" algn="ctr"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zh-CN" altLang="en-US" b="0" i="0" u="none" strike="noStrike" cap="none" normalizeH="0" baseline="0" smtClean="0">
              <a:ln>
                <a:noFill/>
              </a:ln>
              <a:solidFill>
                <a:schemeClr val="bg1"/>
              </a:solidFill>
              <a:effectLst/>
              <a:latin typeface="Trebuchet MS" panose="020B0603020202020204" pitchFamily="34" charset="0"/>
              <a:ea typeface="宋体" panose="02010600030101010101" pitchFamily="2" charset="-122"/>
            </a:rPr>
            <a:t>利率头寸   </a:t>
          </a:r>
        </a:p>
        <a:p>
          <a:pPr marL="639763" marR="0" lvl="0" indent="-273050" algn="ctr"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zh-CN" altLang="en-US" b="0" i="0" u="none" strike="noStrike" cap="none" normalizeH="0" baseline="0" smtClean="0">
              <a:ln>
                <a:noFill/>
              </a:ln>
              <a:solidFill>
                <a:schemeClr val="bg1"/>
              </a:solidFill>
              <a:effectLst/>
              <a:latin typeface="Trebuchet MS" panose="020B0603020202020204" pitchFamily="34" charset="0"/>
              <a:ea typeface="宋体" panose="02010600030101010101" pitchFamily="2" charset="-122"/>
            </a:rPr>
            <a:t>（看涨利率）   </a:t>
          </a:r>
          <a:endParaRPr kumimoji="0" lang="zh-CN" altLang="en-US" b="0" i="0" u="none" strike="noStrike" cap="none" normalizeH="0" baseline="0" smtClean="0">
            <a:ln>
              <a:noFill/>
            </a:ln>
            <a:solidFill>
              <a:schemeClr val="bg1"/>
            </a:solidFill>
            <a:effectLst/>
            <a:latin typeface="Trebuchet MS" panose="020B0603020202020204" pitchFamily="34" charset="0"/>
            <a:ea typeface="宋体" panose="02010600030101010101" pitchFamily="2" charset="-122"/>
          </a:endParaRPr>
        </a:p>
      </dgm:t>
    </dgm:pt>
    <dgm:pt modelId="{0BF28D7C-5BEB-4B86-A45E-3C0CE41E6D94}" type="parTrans" cxnId="{E1B9BAD7-3D1A-4284-ACE9-4AF87C535377}">
      <dgm:prSet/>
      <dgm:spPr/>
    </dgm:pt>
    <dgm:pt modelId="{326B012A-6419-45EB-8EA3-40290B940608}" type="sibTrans" cxnId="{E1B9BAD7-3D1A-4284-ACE9-4AF87C535377}">
      <dgm:prSet/>
      <dgm:spPr/>
    </dgm:pt>
    <dgm:pt modelId="{7EEA5D00-B240-457B-BF3C-553DEDA3BD21}">
      <dgm:prSet/>
      <dgm:spPr/>
      <dgm:t>
        <a:bodyPr/>
        <a:lstStyle/>
        <a:p>
          <a:pPr marL="639763" marR="0" lvl="0" indent="-273050" algn="ctr"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zh-CN" altLang="en-US" b="0" i="0" u="none" strike="noStrike" cap="none" normalizeH="0" baseline="0" smtClean="0">
              <a:ln>
                <a:noFill/>
              </a:ln>
              <a:solidFill>
                <a:schemeClr val="bg1"/>
              </a:solidFill>
              <a:effectLst/>
              <a:latin typeface="Trebuchet MS" panose="020B0603020202020204" pitchFamily="34" charset="0"/>
              <a:ea typeface="宋体" panose="02010600030101010101" pitchFamily="2" charset="-122"/>
            </a:rPr>
            <a:t>股票头寸   </a:t>
          </a:r>
        </a:p>
        <a:p>
          <a:pPr marL="639763" marR="0" lvl="0" indent="-273050" algn="ctr"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zh-CN" altLang="en-US" b="0" i="0" u="none" strike="noStrike" cap="none" normalizeH="0" baseline="0" smtClean="0">
              <a:ln>
                <a:noFill/>
              </a:ln>
              <a:solidFill>
                <a:schemeClr val="bg1"/>
              </a:solidFill>
              <a:effectLst/>
              <a:latin typeface="Trebuchet MS" panose="020B0603020202020204" pitchFamily="34" charset="0"/>
              <a:ea typeface="宋体" panose="02010600030101010101" pitchFamily="2" charset="-122"/>
            </a:rPr>
            <a:t>（沽空股指）   </a:t>
          </a:r>
          <a:endParaRPr kumimoji="0" lang="zh-CN" altLang="en-US" b="0" i="0" u="none" strike="noStrike" cap="none" normalizeH="0" baseline="0" smtClean="0">
            <a:ln>
              <a:noFill/>
            </a:ln>
            <a:solidFill>
              <a:schemeClr val="bg1"/>
            </a:solidFill>
            <a:effectLst/>
            <a:latin typeface="Trebuchet MS" panose="020B0603020202020204" pitchFamily="34" charset="0"/>
            <a:ea typeface="宋体" panose="02010600030101010101" pitchFamily="2" charset="-122"/>
          </a:endParaRPr>
        </a:p>
      </dgm:t>
    </dgm:pt>
    <dgm:pt modelId="{3958DB5B-060F-48BF-AE0E-BF802BB81F15}" type="parTrans" cxnId="{4B5F5F9C-4D28-4993-9B08-5F6E291C4D88}">
      <dgm:prSet/>
      <dgm:spPr/>
    </dgm:pt>
    <dgm:pt modelId="{4B629C36-38DB-45CD-9EFC-012F56838B82}" type="sibTrans" cxnId="{4B5F5F9C-4D28-4993-9B08-5F6E291C4D88}">
      <dgm:prSet/>
      <dgm:spPr/>
    </dgm:pt>
    <dgm:pt modelId="{C9B5FECB-8A39-4530-94FB-5CBCB3C5458B}" type="pres">
      <dgm:prSet presAssocID="{91BD37B6-6F36-4481-A8DE-2CB6B9EB7279}" presName="hierChild1" presStyleCnt="0">
        <dgm:presLayoutVars>
          <dgm:orgChart val="1"/>
          <dgm:chPref val="1"/>
          <dgm:dir/>
          <dgm:animOne val="branch"/>
          <dgm:animLvl val="lvl"/>
          <dgm:resizeHandles/>
        </dgm:presLayoutVars>
      </dgm:prSet>
      <dgm:spPr/>
    </dgm:pt>
    <dgm:pt modelId="{B83829C5-E2F1-4AE4-831A-55134DDE9C9F}" type="pres">
      <dgm:prSet presAssocID="{65B4676F-1FFE-4BE3-A13F-040962066A8F}" presName="hierRoot1" presStyleCnt="0">
        <dgm:presLayoutVars>
          <dgm:hierBranch/>
        </dgm:presLayoutVars>
      </dgm:prSet>
      <dgm:spPr/>
    </dgm:pt>
    <dgm:pt modelId="{A5A4257F-02D0-4D54-9B6D-B35D447342AF}" type="pres">
      <dgm:prSet presAssocID="{65B4676F-1FFE-4BE3-A13F-040962066A8F}" presName="rootComposite1" presStyleCnt="0"/>
      <dgm:spPr/>
    </dgm:pt>
    <dgm:pt modelId="{5D58CEEB-9389-412E-B206-1F1D6D119A4D}" type="pres">
      <dgm:prSet presAssocID="{65B4676F-1FFE-4BE3-A13F-040962066A8F}" presName="rootText1" presStyleLbl="node0" presStyleIdx="0" presStyleCnt="1">
        <dgm:presLayoutVars>
          <dgm:chPref val="3"/>
        </dgm:presLayoutVars>
      </dgm:prSet>
      <dgm:spPr/>
    </dgm:pt>
    <dgm:pt modelId="{DDD96758-5474-4BE2-AEA2-7953CFFDD8ED}" type="pres">
      <dgm:prSet presAssocID="{65B4676F-1FFE-4BE3-A13F-040962066A8F}" presName="rootConnector1" presStyleLbl="node1" presStyleIdx="0" presStyleCnt="0"/>
      <dgm:spPr/>
    </dgm:pt>
    <dgm:pt modelId="{9BE63C8E-74F6-4AD0-AE3C-2B22B91C97CF}" type="pres">
      <dgm:prSet presAssocID="{65B4676F-1FFE-4BE3-A13F-040962066A8F}" presName="hierChild2" presStyleCnt="0"/>
      <dgm:spPr/>
    </dgm:pt>
    <dgm:pt modelId="{8D177F3D-1BB9-4807-A32F-7A9F646E2690}" type="pres">
      <dgm:prSet presAssocID="{343A5CCC-EF4D-4B24-A95B-2B2154ED1DB0}" presName="Name35" presStyleLbl="parChTrans1D2" presStyleIdx="0" presStyleCnt="3"/>
      <dgm:spPr/>
    </dgm:pt>
    <dgm:pt modelId="{48AA81E7-4D30-4050-8722-F7141BD52452}" type="pres">
      <dgm:prSet presAssocID="{CC75F316-1EC7-434D-ADA0-92E6A642CFF5}" presName="hierRoot2" presStyleCnt="0">
        <dgm:presLayoutVars>
          <dgm:hierBranch/>
        </dgm:presLayoutVars>
      </dgm:prSet>
      <dgm:spPr/>
    </dgm:pt>
    <dgm:pt modelId="{1A68CAD2-9DDF-457F-BAB7-16B7F7300849}" type="pres">
      <dgm:prSet presAssocID="{CC75F316-1EC7-434D-ADA0-92E6A642CFF5}" presName="rootComposite" presStyleCnt="0"/>
      <dgm:spPr/>
    </dgm:pt>
    <dgm:pt modelId="{D48DD31C-92AD-42B6-A92F-C4C11F336245}" type="pres">
      <dgm:prSet presAssocID="{CC75F316-1EC7-434D-ADA0-92E6A642CFF5}" presName="rootText" presStyleLbl="node2" presStyleIdx="0" presStyleCnt="3">
        <dgm:presLayoutVars>
          <dgm:chPref val="3"/>
        </dgm:presLayoutVars>
      </dgm:prSet>
      <dgm:spPr/>
    </dgm:pt>
    <dgm:pt modelId="{B04C0CC8-5CAC-4759-A431-761A041E12A7}" type="pres">
      <dgm:prSet presAssocID="{CC75F316-1EC7-434D-ADA0-92E6A642CFF5}" presName="rootConnector" presStyleLbl="node2" presStyleIdx="0" presStyleCnt="3"/>
      <dgm:spPr/>
    </dgm:pt>
    <dgm:pt modelId="{E6DE8AD4-18FC-40A5-9BF3-679C4B5DB5E7}" type="pres">
      <dgm:prSet presAssocID="{CC75F316-1EC7-434D-ADA0-92E6A642CFF5}" presName="hierChild4" presStyleCnt="0"/>
      <dgm:spPr/>
    </dgm:pt>
    <dgm:pt modelId="{7AB9B5F9-B28F-45F3-AE1B-B4AF62D42F8F}" type="pres">
      <dgm:prSet presAssocID="{CC75F316-1EC7-434D-ADA0-92E6A642CFF5}" presName="hierChild5" presStyleCnt="0"/>
      <dgm:spPr/>
    </dgm:pt>
    <dgm:pt modelId="{A5E96C03-88F6-451C-8949-A1CC02C51F1C}" type="pres">
      <dgm:prSet presAssocID="{0BF28D7C-5BEB-4B86-A45E-3C0CE41E6D94}" presName="Name35" presStyleLbl="parChTrans1D2" presStyleIdx="1" presStyleCnt="3"/>
      <dgm:spPr/>
    </dgm:pt>
    <dgm:pt modelId="{C15E6143-D250-43CB-A111-E2D1096FCE31}" type="pres">
      <dgm:prSet presAssocID="{4AA6004A-3532-45A5-BEB0-EAA2824B772E}" presName="hierRoot2" presStyleCnt="0">
        <dgm:presLayoutVars>
          <dgm:hierBranch/>
        </dgm:presLayoutVars>
      </dgm:prSet>
      <dgm:spPr/>
    </dgm:pt>
    <dgm:pt modelId="{AD04EB46-5D69-4048-BC32-C1BF062BAB92}" type="pres">
      <dgm:prSet presAssocID="{4AA6004A-3532-45A5-BEB0-EAA2824B772E}" presName="rootComposite" presStyleCnt="0"/>
      <dgm:spPr/>
    </dgm:pt>
    <dgm:pt modelId="{6C3CB8B1-ABAC-4795-A63F-3D111FE4D971}" type="pres">
      <dgm:prSet presAssocID="{4AA6004A-3532-45A5-BEB0-EAA2824B772E}" presName="rootText" presStyleLbl="node2" presStyleIdx="1" presStyleCnt="3">
        <dgm:presLayoutVars>
          <dgm:chPref val="3"/>
        </dgm:presLayoutVars>
      </dgm:prSet>
      <dgm:spPr/>
    </dgm:pt>
    <dgm:pt modelId="{1E27D2FC-1027-448F-828A-1FE81F7944AE}" type="pres">
      <dgm:prSet presAssocID="{4AA6004A-3532-45A5-BEB0-EAA2824B772E}" presName="rootConnector" presStyleLbl="node2" presStyleIdx="1" presStyleCnt="3"/>
      <dgm:spPr/>
    </dgm:pt>
    <dgm:pt modelId="{FFC141F6-AE0E-42EC-873C-183BABFBA3AB}" type="pres">
      <dgm:prSet presAssocID="{4AA6004A-3532-45A5-BEB0-EAA2824B772E}" presName="hierChild4" presStyleCnt="0"/>
      <dgm:spPr/>
    </dgm:pt>
    <dgm:pt modelId="{01AF3361-B729-41FE-8101-BE5EA37462C8}" type="pres">
      <dgm:prSet presAssocID="{4AA6004A-3532-45A5-BEB0-EAA2824B772E}" presName="hierChild5" presStyleCnt="0"/>
      <dgm:spPr/>
    </dgm:pt>
    <dgm:pt modelId="{89712E91-FCF6-4631-8740-5AC389A2FE0C}" type="pres">
      <dgm:prSet presAssocID="{3958DB5B-060F-48BF-AE0E-BF802BB81F15}" presName="Name35" presStyleLbl="parChTrans1D2" presStyleIdx="2" presStyleCnt="3"/>
      <dgm:spPr/>
    </dgm:pt>
    <dgm:pt modelId="{228F5CEC-1704-4D20-B636-C455C03271DE}" type="pres">
      <dgm:prSet presAssocID="{7EEA5D00-B240-457B-BF3C-553DEDA3BD21}" presName="hierRoot2" presStyleCnt="0">
        <dgm:presLayoutVars>
          <dgm:hierBranch/>
        </dgm:presLayoutVars>
      </dgm:prSet>
      <dgm:spPr/>
    </dgm:pt>
    <dgm:pt modelId="{F78DF054-0F20-42B3-9403-E7A16D787EF5}" type="pres">
      <dgm:prSet presAssocID="{7EEA5D00-B240-457B-BF3C-553DEDA3BD21}" presName="rootComposite" presStyleCnt="0"/>
      <dgm:spPr/>
    </dgm:pt>
    <dgm:pt modelId="{9CFC02FC-3074-4F1D-AE0A-2394BFA1D1B6}" type="pres">
      <dgm:prSet presAssocID="{7EEA5D00-B240-457B-BF3C-553DEDA3BD21}" presName="rootText" presStyleLbl="node2" presStyleIdx="2" presStyleCnt="3">
        <dgm:presLayoutVars>
          <dgm:chPref val="3"/>
        </dgm:presLayoutVars>
      </dgm:prSet>
      <dgm:spPr/>
    </dgm:pt>
    <dgm:pt modelId="{B8E09685-FB80-4613-9116-FBDC1650D61F}" type="pres">
      <dgm:prSet presAssocID="{7EEA5D00-B240-457B-BF3C-553DEDA3BD21}" presName="rootConnector" presStyleLbl="node2" presStyleIdx="2" presStyleCnt="3"/>
      <dgm:spPr/>
    </dgm:pt>
    <dgm:pt modelId="{92C06DE8-3F08-4299-B2B1-B52C36BDC7DF}" type="pres">
      <dgm:prSet presAssocID="{7EEA5D00-B240-457B-BF3C-553DEDA3BD21}" presName="hierChild4" presStyleCnt="0"/>
      <dgm:spPr/>
    </dgm:pt>
    <dgm:pt modelId="{176A8109-8A59-4D74-A2C6-D6EA2235483E}" type="pres">
      <dgm:prSet presAssocID="{7EEA5D00-B240-457B-BF3C-553DEDA3BD21}" presName="hierChild5" presStyleCnt="0"/>
      <dgm:spPr/>
    </dgm:pt>
    <dgm:pt modelId="{47CDAFFC-3A0A-4EC3-8CB2-0CAAF0680A1F}" type="pres">
      <dgm:prSet presAssocID="{65B4676F-1FFE-4BE3-A13F-040962066A8F}" presName="hierChild3" presStyleCnt="0"/>
      <dgm:spPr/>
    </dgm:pt>
  </dgm:ptLst>
  <dgm:cxnLst>
    <dgm:cxn modelId="{4B5F5F9C-4D28-4993-9B08-5F6E291C4D88}" srcId="{65B4676F-1FFE-4BE3-A13F-040962066A8F}" destId="{7EEA5D00-B240-457B-BF3C-553DEDA3BD21}" srcOrd="2" destOrd="0" parTransId="{3958DB5B-060F-48BF-AE0E-BF802BB81F15}" sibTransId="{4B629C36-38DB-45CD-9EFC-012F56838B82}"/>
    <dgm:cxn modelId="{666C0FE3-0634-4F5C-A511-B618F28B414F}" srcId="{91BD37B6-6F36-4481-A8DE-2CB6B9EB7279}" destId="{65B4676F-1FFE-4BE3-A13F-040962066A8F}" srcOrd="0" destOrd="0" parTransId="{7BAADCDC-8C03-4D47-9645-5A6EF728019D}" sibTransId="{07339277-36E8-48D3-9A6F-B98F79B9E6C4}"/>
    <dgm:cxn modelId="{E1B9BAD7-3D1A-4284-ACE9-4AF87C535377}" srcId="{65B4676F-1FFE-4BE3-A13F-040962066A8F}" destId="{4AA6004A-3532-45A5-BEB0-EAA2824B772E}" srcOrd="1" destOrd="0" parTransId="{0BF28D7C-5BEB-4B86-A45E-3C0CE41E6D94}" sibTransId="{326B012A-6419-45EB-8EA3-40290B940608}"/>
    <dgm:cxn modelId="{8BDF7A1F-8FEE-45EB-826B-6DC41E394110}" type="presOf" srcId="{343A5CCC-EF4D-4B24-A95B-2B2154ED1DB0}" destId="{8D177F3D-1BB9-4807-A32F-7A9F646E2690}" srcOrd="0" destOrd="0" presId="urn:microsoft.com/office/officeart/2005/8/layout/orgChart1"/>
    <dgm:cxn modelId="{F50FB3DF-B2D2-4A35-B10A-2F4185950674}" type="presOf" srcId="{CC75F316-1EC7-434D-ADA0-92E6A642CFF5}" destId="{D48DD31C-92AD-42B6-A92F-C4C11F336245}" srcOrd="0" destOrd="0" presId="urn:microsoft.com/office/officeart/2005/8/layout/orgChart1"/>
    <dgm:cxn modelId="{67D8856E-E5FC-4688-835A-1D782806CC3D}" type="presOf" srcId="{0BF28D7C-5BEB-4B86-A45E-3C0CE41E6D94}" destId="{A5E96C03-88F6-451C-8949-A1CC02C51F1C}" srcOrd="0" destOrd="0" presId="urn:microsoft.com/office/officeart/2005/8/layout/orgChart1"/>
    <dgm:cxn modelId="{160C2CA0-B15E-4279-B9A3-348D61F86898}" type="presOf" srcId="{3958DB5B-060F-48BF-AE0E-BF802BB81F15}" destId="{89712E91-FCF6-4631-8740-5AC389A2FE0C}" srcOrd="0" destOrd="0" presId="urn:microsoft.com/office/officeart/2005/8/layout/orgChart1"/>
    <dgm:cxn modelId="{B13CC1A9-D45A-480B-A7B3-B6E805CA391E}" type="presOf" srcId="{7EEA5D00-B240-457B-BF3C-553DEDA3BD21}" destId="{B8E09685-FB80-4613-9116-FBDC1650D61F}" srcOrd="1" destOrd="0" presId="urn:microsoft.com/office/officeart/2005/8/layout/orgChart1"/>
    <dgm:cxn modelId="{71623088-9802-48B8-8600-7CE0852344CF}" type="presOf" srcId="{65B4676F-1FFE-4BE3-A13F-040962066A8F}" destId="{DDD96758-5474-4BE2-AEA2-7953CFFDD8ED}" srcOrd="1" destOrd="0" presId="urn:microsoft.com/office/officeart/2005/8/layout/orgChart1"/>
    <dgm:cxn modelId="{DC517495-8031-481F-882C-C95EC6C779E3}" type="presOf" srcId="{4AA6004A-3532-45A5-BEB0-EAA2824B772E}" destId="{1E27D2FC-1027-448F-828A-1FE81F7944AE}" srcOrd="1" destOrd="0" presId="urn:microsoft.com/office/officeart/2005/8/layout/orgChart1"/>
    <dgm:cxn modelId="{0F2D8731-2852-4F43-A0A0-9C79D5CC587D}" type="presOf" srcId="{91BD37B6-6F36-4481-A8DE-2CB6B9EB7279}" destId="{C9B5FECB-8A39-4530-94FB-5CBCB3C5458B}" srcOrd="0" destOrd="0" presId="urn:microsoft.com/office/officeart/2005/8/layout/orgChart1"/>
    <dgm:cxn modelId="{80AB7AD6-EDDB-4360-A58F-BE3EFAE98757}" type="presOf" srcId="{CC75F316-1EC7-434D-ADA0-92E6A642CFF5}" destId="{B04C0CC8-5CAC-4759-A431-761A041E12A7}" srcOrd="1" destOrd="0" presId="urn:microsoft.com/office/officeart/2005/8/layout/orgChart1"/>
    <dgm:cxn modelId="{B59D7D78-41EE-4C61-9A39-6AB7C9AB7EEF}" type="presOf" srcId="{65B4676F-1FFE-4BE3-A13F-040962066A8F}" destId="{5D58CEEB-9389-412E-B206-1F1D6D119A4D}" srcOrd="0" destOrd="0" presId="urn:microsoft.com/office/officeart/2005/8/layout/orgChart1"/>
    <dgm:cxn modelId="{D4E30F90-A060-4D5D-BB31-DCCD2BB8F729}" type="presOf" srcId="{7EEA5D00-B240-457B-BF3C-553DEDA3BD21}" destId="{9CFC02FC-3074-4F1D-AE0A-2394BFA1D1B6}" srcOrd="0" destOrd="0" presId="urn:microsoft.com/office/officeart/2005/8/layout/orgChart1"/>
    <dgm:cxn modelId="{24AADE3E-93A3-44FA-9C26-ED6239774FC6}" type="presOf" srcId="{4AA6004A-3532-45A5-BEB0-EAA2824B772E}" destId="{6C3CB8B1-ABAC-4795-A63F-3D111FE4D971}" srcOrd="0" destOrd="0" presId="urn:microsoft.com/office/officeart/2005/8/layout/orgChart1"/>
    <dgm:cxn modelId="{A3E40508-A4B3-40AA-B37F-0598D4694B51}" srcId="{65B4676F-1FFE-4BE3-A13F-040962066A8F}" destId="{CC75F316-1EC7-434D-ADA0-92E6A642CFF5}" srcOrd="0" destOrd="0" parTransId="{343A5CCC-EF4D-4B24-A95B-2B2154ED1DB0}" sibTransId="{02FE954E-05CF-42D5-9AE3-7A30E91ED504}"/>
    <dgm:cxn modelId="{C30AC5C6-F496-4B69-9D22-61D11A39CB73}" type="presParOf" srcId="{C9B5FECB-8A39-4530-94FB-5CBCB3C5458B}" destId="{B83829C5-E2F1-4AE4-831A-55134DDE9C9F}" srcOrd="0" destOrd="0" presId="urn:microsoft.com/office/officeart/2005/8/layout/orgChart1"/>
    <dgm:cxn modelId="{68D7A2E0-A7FC-4D43-A584-C9AA55F0E2F2}" type="presParOf" srcId="{B83829C5-E2F1-4AE4-831A-55134DDE9C9F}" destId="{A5A4257F-02D0-4D54-9B6D-B35D447342AF}" srcOrd="0" destOrd="0" presId="urn:microsoft.com/office/officeart/2005/8/layout/orgChart1"/>
    <dgm:cxn modelId="{A5B5E158-45E3-4088-BFC2-596DC850CFBB}" type="presParOf" srcId="{A5A4257F-02D0-4D54-9B6D-B35D447342AF}" destId="{5D58CEEB-9389-412E-B206-1F1D6D119A4D}" srcOrd="0" destOrd="0" presId="urn:microsoft.com/office/officeart/2005/8/layout/orgChart1"/>
    <dgm:cxn modelId="{3BFA6266-6CBE-4A3E-9AFD-47B0A8C33693}" type="presParOf" srcId="{A5A4257F-02D0-4D54-9B6D-B35D447342AF}" destId="{DDD96758-5474-4BE2-AEA2-7953CFFDD8ED}" srcOrd="1" destOrd="0" presId="urn:microsoft.com/office/officeart/2005/8/layout/orgChart1"/>
    <dgm:cxn modelId="{B641872E-771F-451C-A49E-6A1C9868C7B7}" type="presParOf" srcId="{B83829C5-E2F1-4AE4-831A-55134DDE9C9F}" destId="{9BE63C8E-74F6-4AD0-AE3C-2B22B91C97CF}" srcOrd="1" destOrd="0" presId="urn:microsoft.com/office/officeart/2005/8/layout/orgChart1"/>
    <dgm:cxn modelId="{0ED2B7EC-B662-486C-855E-A98D236819F1}" type="presParOf" srcId="{9BE63C8E-74F6-4AD0-AE3C-2B22B91C97CF}" destId="{8D177F3D-1BB9-4807-A32F-7A9F646E2690}" srcOrd="0" destOrd="0" presId="urn:microsoft.com/office/officeart/2005/8/layout/orgChart1"/>
    <dgm:cxn modelId="{103A6D0C-E4F2-49B9-ABAA-FB9ABDD5352B}" type="presParOf" srcId="{9BE63C8E-74F6-4AD0-AE3C-2B22B91C97CF}" destId="{48AA81E7-4D30-4050-8722-F7141BD52452}" srcOrd="1" destOrd="0" presId="urn:microsoft.com/office/officeart/2005/8/layout/orgChart1"/>
    <dgm:cxn modelId="{AD403F4C-94DD-4E98-82DA-D9EAFC635FB3}" type="presParOf" srcId="{48AA81E7-4D30-4050-8722-F7141BD52452}" destId="{1A68CAD2-9DDF-457F-BAB7-16B7F7300849}" srcOrd="0" destOrd="0" presId="urn:microsoft.com/office/officeart/2005/8/layout/orgChart1"/>
    <dgm:cxn modelId="{73D07992-8BEE-4EBB-9660-719BB1F951A2}" type="presParOf" srcId="{1A68CAD2-9DDF-457F-BAB7-16B7F7300849}" destId="{D48DD31C-92AD-42B6-A92F-C4C11F336245}" srcOrd="0" destOrd="0" presId="urn:microsoft.com/office/officeart/2005/8/layout/orgChart1"/>
    <dgm:cxn modelId="{BF0D99BF-7F37-4F90-AD37-D0694F5B7F3B}" type="presParOf" srcId="{1A68CAD2-9DDF-457F-BAB7-16B7F7300849}" destId="{B04C0CC8-5CAC-4759-A431-761A041E12A7}" srcOrd="1" destOrd="0" presId="urn:microsoft.com/office/officeart/2005/8/layout/orgChart1"/>
    <dgm:cxn modelId="{6D33AABE-FAAE-4049-B225-6B35C580D0BB}" type="presParOf" srcId="{48AA81E7-4D30-4050-8722-F7141BD52452}" destId="{E6DE8AD4-18FC-40A5-9BF3-679C4B5DB5E7}" srcOrd="1" destOrd="0" presId="urn:microsoft.com/office/officeart/2005/8/layout/orgChart1"/>
    <dgm:cxn modelId="{CE9C9A87-9DC4-4E30-96E4-0EBF400937FF}" type="presParOf" srcId="{48AA81E7-4D30-4050-8722-F7141BD52452}" destId="{7AB9B5F9-B28F-45F3-AE1B-B4AF62D42F8F}" srcOrd="2" destOrd="0" presId="urn:microsoft.com/office/officeart/2005/8/layout/orgChart1"/>
    <dgm:cxn modelId="{B32E1D79-3317-41CA-8D71-6BFFD2BEF2F6}" type="presParOf" srcId="{9BE63C8E-74F6-4AD0-AE3C-2B22B91C97CF}" destId="{A5E96C03-88F6-451C-8949-A1CC02C51F1C}" srcOrd="2" destOrd="0" presId="urn:microsoft.com/office/officeart/2005/8/layout/orgChart1"/>
    <dgm:cxn modelId="{83EB347E-6346-49DC-8EDA-DAE50D5765D3}" type="presParOf" srcId="{9BE63C8E-74F6-4AD0-AE3C-2B22B91C97CF}" destId="{C15E6143-D250-43CB-A111-E2D1096FCE31}" srcOrd="3" destOrd="0" presId="urn:microsoft.com/office/officeart/2005/8/layout/orgChart1"/>
    <dgm:cxn modelId="{379E2575-992B-4F4C-87C0-BA55F593BDF7}" type="presParOf" srcId="{C15E6143-D250-43CB-A111-E2D1096FCE31}" destId="{AD04EB46-5D69-4048-BC32-C1BF062BAB92}" srcOrd="0" destOrd="0" presId="urn:microsoft.com/office/officeart/2005/8/layout/orgChart1"/>
    <dgm:cxn modelId="{440538F1-135B-4B55-9259-0310A47E81E6}" type="presParOf" srcId="{AD04EB46-5D69-4048-BC32-C1BF062BAB92}" destId="{6C3CB8B1-ABAC-4795-A63F-3D111FE4D971}" srcOrd="0" destOrd="0" presId="urn:microsoft.com/office/officeart/2005/8/layout/orgChart1"/>
    <dgm:cxn modelId="{E16498AD-00C0-4EC9-95F3-DB0B209B6ACD}" type="presParOf" srcId="{AD04EB46-5D69-4048-BC32-C1BF062BAB92}" destId="{1E27D2FC-1027-448F-828A-1FE81F7944AE}" srcOrd="1" destOrd="0" presId="urn:microsoft.com/office/officeart/2005/8/layout/orgChart1"/>
    <dgm:cxn modelId="{F78C4A65-1A1E-4440-B88C-E267F6E06857}" type="presParOf" srcId="{C15E6143-D250-43CB-A111-E2D1096FCE31}" destId="{FFC141F6-AE0E-42EC-873C-183BABFBA3AB}" srcOrd="1" destOrd="0" presId="urn:microsoft.com/office/officeart/2005/8/layout/orgChart1"/>
    <dgm:cxn modelId="{8FCC6FC5-90FF-4E64-B4D3-399E9055D991}" type="presParOf" srcId="{C15E6143-D250-43CB-A111-E2D1096FCE31}" destId="{01AF3361-B729-41FE-8101-BE5EA37462C8}" srcOrd="2" destOrd="0" presId="urn:microsoft.com/office/officeart/2005/8/layout/orgChart1"/>
    <dgm:cxn modelId="{E7902CF7-5678-4DE3-A1DC-F06C09B7A191}" type="presParOf" srcId="{9BE63C8E-74F6-4AD0-AE3C-2B22B91C97CF}" destId="{89712E91-FCF6-4631-8740-5AC389A2FE0C}" srcOrd="4" destOrd="0" presId="urn:microsoft.com/office/officeart/2005/8/layout/orgChart1"/>
    <dgm:cxn modelId="{446F5770-2A71-4ED6-BC4C-8485009FF5B6}" type="presParOf" srcId="{9BE63C8E-74F6-4AD0-AE3C-2B22B91C97CF}" destId="{228F5CEC-1704-4D20-B636-C455C03271DE}" srcOrd="5" destOrd="0" presId="urn:microsoft.com/office/officeart/2005/8/layout/orgChart1"/>
    <dgm:cxn modelId="{0D0FF5FA-79F9-4B83-BED0-157B3B7BB081}" type="presParOf" srcId="{228F5CEC-1704-4D20-B636-C455C03271DE}" destId="{F78DF054-0F20-42B3-9403-E7A16D787EF5}" srcOrd="0" destOrd="0" presId="urn:microsoft.com/office/officeart/2005/8/layout/orgChart1"/>
    <dgm:cxn modelId="{935675A4-10C4-4FC9-AB80-13A23522A408}" type="presParOf" srcId="{F78DF054-0F20-42B3-9403-E7A16D787EF5}" destId="{9CFC02FC-3074-4F1D-AE0A-2394BFA1D1B6}" srcOrd="0" destOrd="0" presId="urn:microsoft.com/office/officeart/2005/8/layout/orgChart1"/>
    <dgm:cxn modelId="{753436E2-79FA-431A-8931-E686075CEA1E}" type="presParOf" srcId="{F78DF054-0F20-42B3-9403-E7A16D787EF5}" destId="{B8E09685-FB80-4613-9116-FBDC1650D61F}" srcOrd="1" destOrd="0" presId="urn:microsoft.com/office/officeart/2005/8/layout/orgChart1"/>
    <dgm:cxn modelId="{BB0E96F0-8D78-4301-9E75-065FCDB99AD9}" type="presParOf" srcId="{228F5CEC-1704-4D20-B636-C455C03271DE}" destId="{92C06DE8-3F08-4299-B2B1-B52C36BDC7DF}" srcOrd="1" destOrd="0" presId="urn:microsoft.com/office/officeart/2005/8/layout/orgChart1"/>
    <dgm:cxn modelId="{60351B9F-8DF1-4B4C-A58A-4E7EAFCEE701}" type="presParOf" srcId="{228F5CEC-1704-4D20-B636-C455C03271DE}" destId="{176A8109-8A59-4D74-A2C6-D6EA2235483E}" srcOrd="2" destOrd="0" presId="urn:microsoft.com/office/officeart/2005/8/layout/orgChart1"/>
    <dgm:cxn modelId="{59B8E7C8-F6F8-42AA-ABFA-A090686323A4}" type="presParOf" srcId="{B83829C5-E2F1-4AE4-831A-55134DDE9C9F}" destId="{47CDAFFC-3A0A-4EC3-8CB2-0CAAF0680A1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712E91-FCF6-4631-8740-5AC389A2FE0C}">
      <dsp:nvSpPr>
        <dsp:cNvPr id="0" name=""/>
        <dsp:cNvSpPr/>
      </dsp:nvSpPr>
      <dsp:spPr>
        <a:xfrm>
          <a:off x="3582193" y="1571563"/>
          <a:ext cx="2534428" cy="439859"/>
        </a:xfrm>
        <a:custGeom>
          <a:avLst/>
          <a:gdLst/>
          <a:ahLst/>
          <a:cxnLst/>
          <a:rect l="0" t="0" r="0" b="0"/>
          <a:pathLst>
            <a:path>
              <a:moveTo>
                <a:pt x="0" y="0"/>
              </a:moveTo>
              <a:lnTo>
                <a:pt x="0" y="219929"/>
              </a:lnTo>
              <a:lnTo>
                <a:pt x="2534428" y="219929"/>
              </a:lnTo>
              <a:lnTo>
                <a:pt x="2534428" y="4398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E96C03-88F6-451C-8949-A1CC02C51F1C}">
      <dsp:nvSpPr>
        <dsp:cNvPr id="0" name=""/>
        <dsp:cNvSpPr/>
      </dsp:nvSpPr>
      <dsp:spPr>
        <a:xfrm>
          <a:off x="3536473" y="1571563"/>
          <a:ext cx="91440" cy="439859"/>
        </a:xfrm>
        <a:custGeom>
          <a:avLst/>
          <a:gdLst/>
          <a:ahLst/>
          <a:cxnLst/>
          <a:rect l="0" t="0" r="0" b="0"/>
          <a:pathLst>
            <a:path>
              <a:moveTo>
                <a:pt x="45720" y="0"/>
              </a:moveTo>
              <a:lnTo>
                <a:pt x="45720" y="4398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177F3D-1BB9-4807-A32F-7A9F646E2690}">
      <dsp:nvSpPr>
        <dsp:cNvPr id="0" name=""/>
        <dsp:cNvSpPr/>
      </dsp:nvSpPr>
      <dsp:spPr>
        <a:xfrm>
          <a:off x="1047765" y="1571563"/>
          <a:ext cx="2534428" cy="439859"/>
        </a:xfrm>
        <a:custGeom>
          <a:avLst/>
          <a:gdLst/>
          <a:ahLst/>
          <a:cxnLst/>
          <a:rect l="0" t="0" r="0" b="0"/>
          <a:pathLst>
            <a:path>
              <a:moveTo>
                <a:pt x="2534428" y="0"/>
              </a:moveTo>
              <a:lnTo>
                <a:pt x="2534428" y="219929"/>
              </a:lnTo>
              <a:lnTo>
                <a:pt x="0" y="219929"/>
              </a:lnTo>
              <a:lnTo>
                <a:pt x="0" y="4398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58CEEB-9389-412E-B206-1F1D6D119A4D}">
      <dsp:nvSpPr>
        <dsp:cNvPr id="0" name=""/>
        <dsp:cNvSpPr/>
      </dsp:nvSpPr>
      <dsp:spPr>
        <a:xfrm>
          <a:off x="2534909" y="524279"/>
          <a:ext cx="2094568" cy="10472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639763" marR="0" lvl="0" indent="-273050" algn="ctr" defTabSz="914400" rtl="0" eaLnBrk="1" fontAlgn="base" latinLnBrk="0" hangingPunct="1">
            <a:lnSpc>
              <a:spcPct val="100000"/>
            </a:lnSpc>
            <a:spcBef>
              <a:spcPct val="0"/>
            </a:spcBef>
            <a:spcAft>
              <a:spcPct val="0"/>
            </a:spcAft>
            <a:buClr>
              <a:schemeClr val="accent1"/>
            </a:buClr>
            <a:buSzPct val="80000"/>
            <a:buFont typeface="Wingdings 2" panose="05020102010507070707" pitchFamily="18" charset="2"/>
            <a:buNone/>
            <a:tabLst/>
          </a:pPr>
          <a:r>
            <a:rPr kumimoji="0" lang="zh-CN" altLang="en-US" sz="2600" b="0" i="0" u="none" strike="noStrike" kern="1200" cap="none" normalizeH="0" baseline="0" smtClean="0">
              <a:ln>
                <a:noFill/>
              </a:ln>
              <a:solidFill>
                <a:schemeClr val="bg1"/>
              </a:solidFill>
              <a:effectLst/>
              <a:latin typeface="Trebuchet MS" panose="020B0603020202020204" pitchFamily="34" charset="0"/>
              <a:ea typeface="宋体" panose="02010600030101010101" pitchFamily="2" charset="-122"/>
            </a:rPr>
            <a:t>     炒家的       </a:t>
          </a:r>
        </a:p>
        <a:p>
          <a:pPr marL="639763" marR="0" lvl="0" indent="-273050" algn="ctr" defTabSz="914400" rtl="0" eaLnBrk="1" fontAlgn="base" latinLnBrk="0" hangingPunct="1">
            <a:lnSpc>
              <a:spcPct val="100000"/>
            </a:lnSpc>
            <a:spcBef>
              <a:spcPct val="0"/>
            </a:spcBef>
            <a:spcAft>
              <a:spcPct val="0"/>
            </a:spcAft>
            <a:buClr>
              <a:schemeClr val="accent1"/>
            </a:buClr>
            <a:buSzPct val="80000"/>
            <a:buFont typeface="Wingdings 2" panose="05020102010507070707" pitchFamily="18" charset="2"/>
            <a:buNone/>
            <a:tabLst/>
          </a:pPr>
          <a:r>
            <a:rPr kumimoji="0" lang="zh-CN" altLang="en-US" sz="2600" b="0" i="0" u="none" strike="noStrike" kern="1200" cap="none" normalizeH="0" baseline="0" smtClean="0">
              <a:ln>
                <a:noFill/>
              </a:ln>
              <a:solidFill>
                <a:schemeClr val="bg1"/>
              </a:solidFill>
              <a:effectLst/>
              <a:latin typeface="Trebuchet MS" panose="020B0603020202020204" pitchFamily="34" charset="0"/>
              <a:ea typeface="宋体" panose="02010600030101010101" pitchFamily="2" charset="-122"/>
            </a:rPr>
            <a:t> 立体战术       </a:t>
          </a:r>
          <a:endParaRPr kumimoji="0" lang="zh-CN" altLang="en-US" sz="2600" b="0" i="0" u="none" strike="noStrike" kern="1200" cap="none" normalizeH="0" baseline="0" smtClean="0">
            <a:ln>
              <a:noFill/>
            </a:ln>
            <a:solidFill>
              <a:schemeClr val="bg1"/>
            </a:solidFill>
            <a:effectLst/>
            <a:latin typeface="Trebuchet MS" panose="020B0603020202020204" pitchFamily="34" charset="0"/>
            <a:ea typeface="宋体" panose="02010600030101010101" pitchFamily="2" charset="-122"/>
          </a:endParaRPr>
        </a:p>
      </dsp:txBody>
      <dsp:txXfrm>
        <a:off x="2534909" y="524279"/>
        <a:ext cx="2094568" cy="1047284"/>
      </dsp:txXfrm>
    </dsp:sp>
    <dsp:sp modelId="{D48DD31C-92AD-42B6-A92F-C4C11F336245}">
      <dsp:nvSpPr>
        <dsp:cNvPr id="0" name=""/>
        <dsp:cNvSpPr/>
      </dsp:nvSpPr>
      <dsp:spPr>
        <a:xfrm>
          <a:off x="481" y="2011423"/>
          <a:ext cx="2094568" cy="10472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639763" marR="0" lvl="0" indent="-273050" algn="ctr" defTabSz="914400" rtl="0" eaLnBrk="1" fontAlgn="base" latinLnBrk="0" hangingPunct="1">
            <a:lnSpc>
              <a:spcPct val="100000"/>
            </a:lnSpc>
            <a:spcBef>
              <a:spcPct val="0"/>
            </a:spcBef>
            <a:spcAft>
              <a:spcPct val="0"/>
            </a:spcAft>
            <a:buClr>
              <a:schemeClr val="accent1"/>
            </a:buClr>
            <a:buSzPct val="80000"/>
            <a:buFont typeface="Wingdings 2" panose="05020102010507070707" pitchFamily="18" charset="2"/>
            <a:buNone/>
            <a:tabLst/>
          </a:pPr>
          <a:r>
            <a:rPr kumimoji="0" lang="zh-CN" altLang="en-US" sz="2600" b="0" i="0" u="none" strike="noStrike" kern="1200" cap="none" normalizeH="0" baseline="0" smtClean="0">
              <a:ln>
                <a:noFill/>
              </a:ln>
              <a:solidFill>
                <a:schemeClr val="bg1"/>
              </a:solidFill>
              <a:effectLst/>
              <a:latin typeface="Trebuchet MS" panose="020B0603020202020204" pitchFamily="34" charset="0"/>
              <a:ea typeface="宋体" panose="02010600030101010101" pitchFamily="2" charset="-122"/>
            </a:rPr>
            <a:t>外汇头寸     </a:t>
          </a:r>
        </a:p>
        <a:p>
          <a:pPr marL="639763" marR="0" lvl="0" indent="-273050" algn="ctr" defTabSz="914400" rtl="0" eaLnBrk="1" fontAlgn="base" latinLnBrk="0" hangingPunct="1">
            <a:lnSpc>
              <a:spcPct val="100000"/>
            </a:lnSpc>
            <a:spcBef>
              <a:spcPct val="0"/>
            </a:spcBef>
            <a:spcAft>
              <a:spcPct val="0"/>
            </a:spcAft>
            <a:buClr>
              <a:schemeClr val="accent1"/>
            </a:buClr>
            <a:buSzPct val="80000"/>
            <a:buFont typeface="Wingdings 2" panose="05020102010507070707" pitchFamily="18" charset="2"/>
            <a:buNone/>
            <a:tabLst/>
          </a:pPr>
          <a:r>
            <a:rPr kumimoji="0" lang="zh-CN" altLang="en-US" sz="2600" b="0" i="0" u="none" strike="noStrike" kern="1200" cap="none" normalizeH="0" baseline="0" smtClean="0">
              <a:ln>
                <a:noFill/>
              </a:ln>
              <a:solidFill>
                <a:schemeClr val="bg1"/>
              </a:solidFill>
              <a:effectLst/>
              <a:latin typeface="Trebuchet MS" panose="020B0603020202020204" pitchFamily="34" charset="0"/>
              <a:ea typeface="宋体" panose="02010600030101010101" pitchFamily="2" charset="-122"/>
            </a:rPr>
            <a:t>（沽空本币）   </a:t>
          </a:r>
          <a:endParaRPr kumimoji="0" lang="zh-CN" altLang="en-US" sz="2600" b="0" i="0" u="none" strike="noStrike" kern="1200" cap="none" normalizeH="0" baseline="0" smtClean="0">
            <a:ln>
              <a:noFill/>
            </a:ln>
            <a:solidFill>
              <a:schemeClr val="bg1"/>
            </a:solidFill>
            <a:effectLst/>
            <a:latin typeface="Trebuchet MS" panose="020B0603020202020204" pitchFamily="34" charset="0"/>
            <a:ea typeface="宋体" panose="02010600030101010101" pitchFamily="2" charset="-122"/>
          </a:endParaRPr>
        </a:p>
      </dsp:txBody>
      <dsp:txXfrm>
        <a:off x="481" y="2011423"/>
        <a:ext cx="2094568" cy="1047284"/>
      </dsp:txXfrm>
    </dsp:sp>
    <dsp:sp modelId="{6C3CB8B1-ABAC-4795-A63F-3D111FE4D971}">
      <dsp:nvSpPr>
        <dsp:cNvPr id="0" name=""/>
        <dsp:cNvSpPr/>
      </dsp:nvSpPr>
      <dsp:spPr>
        <a:xfrm>
          <a:off x="2534909" y="2011423"/>
          <a:ext cx="2094568" cy="10472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639763" marR="0" lvl="0" indent="-273050" algn="ctr" defTabSz="914400" rtl="0" eaLnBrk="1" fontAlgn="base" latinLnBrk="0" hangingPunct="1">
            <a:lnSpc>
              <a:spcPct val="100000"/>
            </a:lnSpc>
            <a:spcBef>
              <a:spcPct val="0"/>
            </a:spcBef>
            <a:spcAft>
              <a:spcPct val="0"/>
            </a:spcAft>
            <a:buClr>
              <a:schemeClr val="accent1"/>
            </a:buClr>
            <a:buSzPct val="80000"/>
            <a:buFont typeface="Wingdings 2" panose="05020102010507070707" pitchFamily="18" charset="2"/>
            <a:buNone/>
            <a:tabLst/>
          </a:pPr>
          <a:r>
            <a:rPr kumimoji="0" lang="zh-CN" altLang="en-US" sz="2600" b="0" i="0" u="none" strike="noStrike" kern="1200" cap="none" normalizeH="0" baseline="0" smtClean="0">
              <a:ln>
                <a:noFill/>
              </a:ln>
              <a:solidFill>
                <a:schemeClr val="bg1"/>
              </a:solidFill>
              <a:effectLst/>
              <a:latin typeface="Trebuchet MS" panose="020B0603020202020204" pitchFamily="34" charset="0"/>
              <a:ea typeface="宋体" panose="02010600030101010101" pitchFamily="2" charset="-122"/>
            </a:rPr>
            <a:t>利率头寸   </a:t>
          </a:r>
        </a:p>
        <a:p>
          <a:pPr marL="639763" marR="0" lvl="0" indent="-273050" algn="ctr" defTabSz="914400" rtl="0" eaLnBrk="1" fontAlgn="base" latinLnBrk="0" hangingPunct="1">
            <a:lnSpc>
              <a:spcPct val="100000"/>
            </a:lnSpc>
            <a:spcBef>
              <a:spcPct val="0"/>
            </a:spcBef>
            <a:spcAft>
              <a:spcPct val="0"/>
            </a:spcAft>
            <a:buClr>
              <a:schemeClr val="accent1"/>
            </a:buClr>
            <a:buSzPct val="80000"/>
            <a:buFont typeface="Wingdings 2" panose="05020102010507070707" pitchFamily="18" charset="2"/>
            <a:buNone/>
            <a:tabLst/>
          </a:pPr>
          <a:r>
            <a:rPr kumimoji="0" lang="zh-CN" altLang="en-US" sz="2600" b="0" i="0" u="none" strike="noStrike" kern="1200" cap="none" normalizeH="0" baseline="0" smtClean="0">
              <a:ln>
                <a:noFill/>
              </a:ln>
              <a:solidFill>
                <a:schemeClr val="bg1"/>
              </a:solidFill>
              <a:effectLst/>
              <a:latin typeface="Trebuchet MS" panose="020B0603020202020204" pitchFamily="34" charset="0"/>
              <a:ea typeface="宋体" panose="02010600030101010101" pitchFamily="2" charset="-122"/>
            </a:rPr>
            <a:t>（看涨利率）   </a:t>
          </a:r>
          <a:endParaRPr kumimoji="0" lang="zh-CN" altLang="en-US" sz="2600" b="0" i="0" u="none" strike="noStrike" kern="1200" cap="none" normalizeH="0" baseline="0" smtClean="0">
            <a:ln>
              <a:noFill/>
            </a:ln>
            <a:solidFill>
              <a:schemeClr val="bg1"/>
            </a:solidFill>
            <a:effectLst/>
            <a:latin typeface="Trebuchet MS" panose="020B0603020202020204" pitchFamily="34" charset="0"/>
            <a:ea typeface="宋体" panose="02010600030101010101" pitchFamily="2" charset="-122"/>
          </a:endParaRPr>
        </a:p>
      </dsp:txBody>
      <dsp:txXfrm>
        <a:off x="2534909" y="2011423"/>
        <a:ext cx="2094568" cy="1047284"/>
      </dsp:txXfrm>
    </dsp:sp>
    <dsp:sp modelId="{9CFC02FC-3074-4F1D-AE0A-2394BFA1D1B6}">
      <dsp:nvSpPr>
        <dsp:cNvPr id="0" name=""/>
        <dsp:cNvSpPr/>
      </dsp:nvSpPr>
      <dsp:spPr>
        <a:xfrm>
          <a:off x="5069337" y="2011423"/>
          <a:ext cx="2094568" cy="10472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639763" marR="0" lvl="0" indent="-273050" algn="ctr" defTabSz="914400" rtl="0" eaLnBrk="1" fontAlgn="base" latinLnBrk="0" hangingPunct="1">
            <a:lnSpc>
              <a:spcPct val="100000"/>
            </a:lnSpc>
            <a:spcBef>
              <a:spcPct val="0"/>
            </a:spcBef>
            <a:spcAft>
              <a:spcPct val="0"/>
            </a:spcAft>
            <a:buClr>
              <a:schemeClr val="accent1"/>
            </a:buClr>
            <a:buSzPct val="80000"/>
            <a:buFont typeface="Wingdings 2" panose="05020102010507070707" pitchFamily="18" charset="2"/>
            <a:buNone/>
            <a:tabLst/>
          </a:pPr>
          <a:r>
            <a:rPr kumimoji="0" lang="zh-CN" altLang="en-US" sz="2600" b="0" i="0" u="none" strike="noStrike" kern="1200" cap="none" normalizeH="0" baseline="0" smtClean="0">
              <a:ln>
                <a:noFill/>
              </a:ln>
              <a:solidFill>
                <a:schemeClr val="bg1"/>
              </a:solidFill>
              <a:effectLst/>
              <a:latin typeface="Trebuchet MS" panose="020B0603020202020204" pitchFamily="34" charset="0"/>
              <a:ea typeface="宋体" panose="02010600030101010101" pitchFamily="2" charset="-122"/>
            </a:rPr>
            <a:t>股票头寸   </a:t>
          </a:r>
        </a:p>
        <a:p>
          <a:pPr marL="639763" marR="0" lvl="0" indent="-273050" algn="ctr" defTabSz="914400" rtl="0" eaLnBrk="1" fontAlgn="base" latinLnBrk="0" hangingPunct="1">
            <a:lnSpc>
              <a:spcPct val="100000"/>
            </a:lnSpc>
            <a:spcBef>
              <a:spcPct val="0"/>
            </a:spcBef>
            <a:spcAft>
              <a:spcPct val="0"/>
            </a:spcAft>
            <a:buClr>
              <a:schemeClr val="accent1"/>
            </a:buClr>
            <a:buSzPct val="80000"/>
            <a:buFont typeface="Wingdings 2" panose="05020102010507070707" pitchFamily="18" charset="2"/>
            <a:buNone/>
            <a:tabLst/>
          </a:pPr>
          <a:r>
            <a:rPr kumimoji="0" lang="zh-CN" altLang="en-US" sz="2600" b="0" i="0" u="none" strike="noStrike" kern="1200" cap="none" normalizeH="0" baseline="0" smtClean="0">
              <a:ln>
                <a:noFill/>
              </a:ln>
              <a:solidFill>
                <a:schemeClr val="bg1"/>
              </a:solidFill>
              <a:effectLst/>
              <a:latin typeface="Trebuchet MS" panose="020B0603020202020204" pitchFamily="34" charset="0"/>
              <a:ea typeface="宋体" panose="02010600030101010101" pitchFamily="2" charset="-122"/>
            </a:rPr>
            <a:t>（沽空股指）   </a:t>
          </a:r>
          <a:endParaRPr kumimoji="0" lang="zh-CN" altLang="en-US" sz="2600" b="0" i="0" u="none" strike="noStrike" kern="1200" cap="none" normalizeH="0" baseline="0" smtClean="0">
            <a:ln>
              <a:noFill/>
            </a:ln>
            <a:solidFill>
              <a:schemeClr val="bg1"/>
            </a:solidFill>
            <a:effectLst/>
            <a:latin typeface="Trebuchet MS" panose="020B0603020202020204" pitchFamily="34" charset="0"/>
            <a:ea typeface="宋体" panose="02010600030101010101" pitchFamily="2" charset="-122"/>
          </a:endParaRPr>
        </a:p>
      </dsp:txBody>
      <dsp:txXfrm>
        <a:off x="5069337" y="2011423"/>
        <a:ext cx="2094568" cy="104728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6" Type="http://schemas.openxmlformats.org/officeDocument/2006/relationships/image" Target="../media/image98.wmf"/><Relationship Id="rId5" Type="http://schemas.openxmlformats.org/officeDocument/2006/relationships/image" Target="../media/image97.wmf"/><Relationship Id="rId4" Type="http://schemas.openxmlformats.org/officeDocument/2006/relationships/image" Target="../media/image9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 Id="rId4" Type="http://schemas.openxmlformats.org/officeDocument/2006/relationships/image" Target="../media/image10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90.wmf"/><Relationship Id="rId4" Type="http://schemas.openxmlformats.org/officeDocument/2006/relationships/image" Target="../media/image10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96.wmf"/><Relationship Id="rId1" Type="http://schemas.openxmlformats.org/officeDocument/2006/relationships/image" Target="../media/image106.wmf"/><Relationship Id="rId4" Type="http://schemas.openxmlformats.org/officeDocument/2006/relationships/image" Target="../media/image10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03.wmf"/><Relationship Id="rId7" Type="http://schemas.openxmlformats.org/officeDocument/2006/relationships/image" Target="../media/image117.wmf"/><Relationship Id="rId2" Type="http://schemas.openxmlformats.org/officeDocument/2006/relationships/image" Target="../media/image113.wmf"/><Relationship Id="rId1" Type="http://schemas.openxmlformats.org/officeDocument/2006/relationships/image" Target="../media/image112.wmf"/><Relationship Id="rId6" Type="http://schemas.openxmlformats.org/officeDocument/2006/relationships/image" Target="../media/image116.wmf"/><Relationship Id="rId5" Type="http://schemas.openxmlformats.org/officeDocument/2006/relationships/image" Target="../media/image115.wmf"/><Relationship Id="rId4" Type="http://schemas.openxmlformats.org/officeDocument/2006/relationships/image" Target="../media/image11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 Id="rId4" Type="http://schemas.openxmlformats.org/officeDocument/2006/relationships/image" Target="../media/image12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 Id="rId5" Type="http://schemas.openxmlformats.org/officeDocument/2006/relationships/image" Target="../media/image126.wmf"/><Relationship Id="rId4" Type="http://schemas.openxmlformats.org/officeDocument/2006/relationships/image" Target="../media/image12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3.wmf"/><Relationship Id="rId7" Type="http://schemas.openxmlformats.org/officeDocument/2006/relationships/image" Target="../media/image67.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3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35.wmf"/><Relationship Id="rId1" Type="http://schemas.openxmlformats.org/officeDocument/2006/relationships/image" Target="../media/image13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4" Type="http://schemas.openxmlformats.org/officeDocument/2006/relationships/image" Target="../media/image7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4" Type="http://schemas.openxmlformats.org/officeDocument/2006/relationships/image" Target="../media/image8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8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E1BB0C-9187-41E8-B86B-D78F2F7E09A2}" type="datetimeFigureOut">
              <a:rPr lang="zh-CN" altLang="en-US" smtClean="0"/>
              <a:t>2018/12/23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468F0-F634-47E5-9F7C-62136F1552A5}" type="slidenum">
              <a:rPr lang="zh-CN" altLang="en-US" smtClean="0"/>
              <a:t>‹#›</a:t>
            </a:fld>
            <a:endParaRPr lang="zh-CN" altLang="en-US"/>
          </a:p>
        </p:txBody>
      </p:sp>
    </p:spTree>
    <p:extLst>
      <p:ext uri="{BB962C8B-B14F-4D97-AF65-F5344CB8AC3E}">
        <p14:creationId xmlns:p14="http://schemas.microsoft.com/office/powerpoint/2010/main" val="388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Rot="1" noChangeAspect="1" noChangeArrowheads="1" noTextEdit="1"/>
          </p:cNvSpPr>
          <p:nvPr>
            <p:ph type="sldImg"/>
          </p:nvPr>
        </p:nvSpPr>
        <p:spPr>
          <a:ln/>
        </p:spPr>
      </p:sp>
      <p:sp>
        <p:nvSpPr>
          <p:cNvPr id="793603" name="Rectangle 3"/>
          <p:cNvSpPr>
            <a:spLocks noGrp="1" noChangeArrowheads="1"/>
          </p:cNvSpPr>
          <p:nvPr>
            <p:ph type="body" idx="1"/>
          </p:nvPr>
        </p:nvSpPr>
        <p:spPr>
          <a:noFill/>
          <a:ln/>
        </p:spPr>
        <p:txBody>
          <a:bodyPr/>
          <a:lstStyle/>
          <a:p>
            <a:pPr eaLnBrk="1" hangingPunct="1">
              <a:lnSpc>
                <a:spcPct val="105000"/>
              </a:lnSpc>
            </a:pPr>
            <a:r>
              <a:rPr lang="en-US" altLang="zh-CN" smtClean="0">
                <a:ea typeface="宋体" charset="-122"/>
              </a:rPr>
              <a:t>96</a:t>
            </a:r>
            <a:r>
              <a:rPr lang="zh-CN" altLang="en-US" smtClean="0">
                <a:ea typeface="宋体" charset="-122"/>
              </a:rPr>
              <a:t>年曼谷交易所外国投资者交易额占</a:t>
            </a:r>
            <a:r>
              <a:rPr lang="en-US" altLang="zh-CN" smtClean="0">
                <a:ea typeface="宋体" charset="-122"/>
              </a:rPr>
              <a:t>34%</a:t>
            </a:r>
            <a:r>
              <a:rPr lang="zh-CN" altLang="en-US" smtClean="0">
                <a:ea typeface="宋体" charset="-122"/>
              </a:rPr>
              <a:t>，一旦风吹草动，外资大量撤出，很容易引发金融危机</a:t>
            </a:r>
          </a:p>
          <a:p>
            <a:pPr eaLnBrk="1" hangingPunct="1"/>
            <a:endParaRPr lang="zh-CN" altLang="en-US" smtClean="0">
              <a:ea typeface="宋体" charset="-122"/>
            </a:endParaRPr>
          </a:p>
        </p:txBody>
      </p:sp>
    </p:spTree>
    <p:extLst>
      <p:ext uri="{BB962C8B-B14F-4D97-AF65-F5344CB8AC3E}">
        <p14:creationId xmlns:p14="http://schemas.microsoft.com/office/powerpoint/2010/main" val="1601065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Rot="1" noChangeAspect="1" noChangeArrowheads="1" noTextEdit="1"/>
          </p:cNvSpPr>
          <p:nvPr>
            <p:ph type="sldImg"/>
          </p:nvPr>
        </p:nvSpPr>
        <p:spPr>
          <a:ln/>
        </p:spPr>
      </p:sp>
      <p:sp>
        <p:nvSpPr>
          <p:cNvPr id="794627" name="Rectangle 3"/>
          <p:cNvSpPr>
            <a:spLocks noGrp="1" noChangeArrowheads="1"/>
          </p:cNvSpPr>
          <p:nvPr>
            <p:ph type="body" idx="1"/>
          </p:nvPr>
        </p:nvSpPr>
        <p:spPr>
          <a:noFill/>
          <a:ln/>
        </p:spPr>
        <p:txBody>
          <a:bodyPr/>
          <a:lstStyle/>
          <a:p>
            <a:pPr eaLnBrk="1" hangingPunct="1"/>
            <a:r>
              <a:rPr lang="zh-CN" altLang="en-US" smtClean="0">
                <a:ea typeface="宋体" charset="-122"/>
              </a:rPr>
              <a:t>一是开放了离岸金融业务</a:t>
            </a:r>
            <a:r>
              <a:rPr lang="en-US" altLang="zh-CN" smtClean="0">
                <a:ea typeface="宋体" charset="-122"/>
              </a:rPr>
              <a:t>,</a:t>
            </a:r>
            <a:r>
              <a:rPr lang="zh-CN" altLang="en-US" smtClean="0">
                <a:ea typeface="宋体" charset="-122"/>
              </a:rPr>
              <a:t>推出了曼谷国际金融安排</a:t>
            </a:r>
            <a:r>
              <a:rPr lang="en-US" altLang="zh-CN" smtClean="0">
                <a:ea typeface="宋体" charset="-122"/>
              </a:rPr>
              <a:t>(Bangkok International Banking Facilities, BIBF)</a:t>
            </a:r>
            <a:r>
              <a:rPr lang="zh-CN" altLang="en-US" smtClean="0">
                <a:ea typeface="宋体" charset="-122"/>
              </a:rPr>
              <a:t>。在此框架下，泰国中央银行向</a:t>
            </a:r>
            <a:r>
              <a:rPr lang="en-US" altLang="zh-CN" smtClean="0">
                <a:ea typeface="宋体" charset="-122"/>
              </a:rPr>
              <a:t>15</a:t>
            </a:r>
            <a:r>
              <a:rPr lang="zh-CN" altLang="en-US" smtClean="0">
                <a:ea typeface="宋体" charset="-122"/>
              </a:rPr>
              <a:t>家泰国商业银行，</a:t>
            </a:r>
            <a:r>
              <a:rPr lang="en-US" altLang="zh-CN" smtClean="0">
                <a:ea typeface="宋体" charset="-122"/>
              </a:rPr>
              <a:t>35</a:t>
            </a:r>
            <a:r>
              <a:rPr lang="zh-CN" altLang="en-US" smtClean="0">
                <a:ea typeface="宋体" charset="-122"/>
              </a:rPr>
              <a:t>家外国商业银行的泰国分行发放了</a:t>
            </a:r>
            <a:r>
              <a:rPr lang="en-US" altLang="zh-CN" smtClean="0">
                <a:ea typeface="宋体" charset="-122"/>
              </a:rPr>
              <a:t>BIBF</a:t>
            </a:r>
            <a:r>
              <a:rPr lang="zh-CN" altLang="en-US" smtClean="0">
                <a:ea typeface="宋体" charset="-122"/>
              </a:rPr>
              <a:t>的经营许可证，凡获批准的商业银行均可从国外吸收存款和借款</a:t>
            </a:r>
            <a:r>
              <a:rPr lang="en-US" altLang="zh-CN" smtClean="0">
                <a:ea typeface="宋体" charset="-122"/>
              </a:rPr>
              <a:t>,</a:t>
            </a:r>
            <a:r>
              <a:rPr lang="zh-CN" altLang="en-US" smtClean="0">
                <a:ea typeface="宋体" charset="-122"/>
              </a:rPr>
              <a:t>然后在泰国</a:t>
            </a:r>
            <a:r>
              <a:rPr lang="en-US" altLang="zh-CN" smtClean="0">
                <a:ea typeface="宋体" charset="-122"/>
              </a:rPr>
              <a:t>(out-in)</a:t>
            </a:r>
            <a:r>
              <a:rPr lang="zh-CN" altLang="en-US" smtClean="0">
                <a:ea typeface="宋体" charset="-122"/>
              </a:rPr>
              <a:t>和外国</a:t>
            </a:r>
            <a:r>
              <a:rPr lang="en-US" altLang="zh-CN" smtClean="0">
                <a:ea typeface="宋体" charset="-122"/>
              </a:rPr>
              <a:t>(out-out)</a:t>
            </a:r>
            <a:r>
              <a:rPr lang="zh-CN" altLang="en-US" smtClean="0">
                <a:ea typeface="宋体" charset="-122"/>
              </a:rPr>
              <a:t>以外币形式贷款。 </a:t>
            </a:r>
          </a:p>
          <a:p>
            <a:pPr eaLnBrk="1" hangingPunct="1"/>
            <a:r>
              <a:rPr lang="zh-CN" altLang="en-US" smtClean="0">
                <a:ea typeface="宋体" charset="-122"/>
              </a:rPr>
              <a:t>二是泰国允许非居民在泰国商业银行开立泰铢账户</a:t>
            </a:r>
            <a:r>
              <a:rPr lang="en-US" altLang="zh-CN" smtClean="0">
                <a:ea typeface="宋体" charset="-122"/>
              </a:rPr>
              <a:t>,</a:t>
            </a:r>
            <a:r>
              <a:rPr lang="zh-CN" altLang="en-US" smtClean="0">
                <a:ea typeface="宋体" charset="-122"/>
              </a:rPr>
              <a:t>进行存款或借款</a:t>
            </a:r>
            <a:r>
              <a:rPr lang="en-US" altLang="zh-CN" smtClean="0">
                <a:ea typeface="宋体" charset="-122"/>
              </a:rPr>
              <a:t>,</a:t>
            </a:r>
            <a:r>
              <a:rPr lang="zh-CN" altLang="en-US" smtClean="0">
                <a:ea typeface="宋体" charset="-122"/>
              </a:rPr>
              <a:t>并可以自由兑换。到</a:t>
            </a:r>
            <a:r>
              <a:rPr lang="en-US" altLang="zh-CN" smtClean="0">
                <a:ea typeface="宋体" charset="-122"/>
              </a:rPr>
              <a:t>1996</a:t>
            </a:r>
            <a:r>
              <a:rPr lang="zh-CN" altLang="en-US" smtClean="0">
                <a:ea typeface="宋体" charset="-122"/>
              </a:rPr>
              <a:t>年，泰国资本项目已经基本放开。 </a:t>
            </a:r>
          </a:p>
          <a:p>
            <a:pPr eaLnBrk="1" hangingPunct="1"/>
            <a:endParaRPr lang="zh-CN" altLang="en-US" smtClean="0">
              <a:ea typeface="宋体" charset="-122"/>
            </a:endParaRPr>
          </a:p>
          <a:p>
            <a:pPr eaLnBrk="1" hangingPunct="1"/>
            <a:r>
              <a:rPr lang="zh-CN" altLang="en-US" smtClean="0">
                <a:ea typeface="宋体" charset="-122"/>
              </a:rPr>
              <a:t>李嘉诚 </a:t>
            </a:r>
            <a:r>
              <a:rPr lang="en-US" altLang="zh-CN" smtClean="0">
                <a:ea typeface="宋体" charset="-122"/>
              </a:rPr>
              <a:t>1500</a:t>
            </a:r>
            <a:r>
              <a:rPr lang="zh-CN" altLang="en-US" smtClean="0">
                <a:ea typeface="宋体" charset="-122"/>
              </a:rPr>
              <a:t>亿港币的股票</a:t>
            </a:r>
          </a:p>
        </p:txBody>
      </p:sp>
    </p:spTree>
    <p:extLst>
      <p:ext uri="{BB962C8B-B14F-4D97-AF65-F5344CB8AC3E}">
        <p14:creationId xmlns:p14="http://schemas.microsoft.com/office/powerpoint/2010/main" val="1907228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幻灯片图像占位符 1"/>
          <p:cNvSpPr>
            <a:spLocks noGrp="1" noRot="1" noChangeAspect="1" noTextEdit="1"/>
          </p:cNvSpPr>
          <p:nvPr>
            <p:ph type="sldImg"/>
          </p:nvPr>
        </p:nvSpPr>
        <p:spPr>
          <a:ln/>
        </p:spPr>
      </p:sp>
      <p:sp>
        <p:nvSpPr>
          <p:cNvPr id="795651" name="备注占位符 2"/>
          <p:cNvSpPr>
            <a:spLocks noGrp="1"/>
          </p:cNvSpPr>
          <p:nvPr>
            <p:ph type="body" idx="1"/>
          </p:nvPr>
        </p:nvSpPr>
        <p:spPr>
          <a:noFill/>
          <a:ln/>
        </p:spPr>
        <p:txBody>
          <a:bodyPr/>
          <a:lstStyle/>
          <a:p>
            <a:pPr eaLnBrk="1" hangingPunct="1"/>
            <a:endParaRPr lang="zh-CN" altLang="en-US" smtClean="0">
              <a:ea typeface="宋体" charset="-122"/>
            </a:endParaRPr>
          </a:p>
        </p:txBody>
      </p:sp>
      <p:sp>
        <p:nvSpPr>
          <p:cNvPr id="795652" name="灯片编号占位符 3"/>
          <p:cNvSpPr>
            <a:spLocks noGrp="1"/>
          </p:cNvSpPr>
          <p:nvPr>
            <p:ph type="sldNum" sz="quarter" idx="5"/>
          </p:nvPr>
        </p:nvSpPr>
        <p:spPr>
          <a:noFill/>
        </p:spPr>
        <p:txBody>
          <a:bodyPr/>
          <a:lstStyle/>
          <a:p>
            <a:fld id="{7B88E38A-040A-419F-AE98-06A1E7BE720A}" type="slidenum">
              <a:rPr lang="zh-CN" altLang="en-US" smtClean="0"/>
              <a:pPr/>
              <a:t>55</a:t>
            </a:fld>
            <a:endParaRPr lang="en-US" altLang="zh-CN" smtClean="0"/>
          </a:p>
        </p:txBody>
      </p:sp>
    </p:spTree>
    <p:extLst>
      <p:ext uri="{BB962C8B-B14F-4D97-AF65-F5344CB8AC3E}">
        <p14:creationId xmlns:p14="http://schemas.microsoft.com/office/powerpoint/2010/main" val="3409916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幻灯片图像占位符 1"/>
          <p:cNvSpPr>
            <a:spLocks noGrp="1" noRot="1" noChangeAspect="1" noTextEdit="1"/>
          </p:cNvSpPr>
          <p:nvPr>
            <p:ph type="sldImg"/>
          </p:nvPr>
        </p:nvSpPr>
        <p:spPr>
          <a:ln/>
        </p:spPr>
      </p:sp>
      <p:sp>
        <p:nvSpPr>
          <p:cNvPr id="796675" name="备注占位符 2"/>
          <p:cNvSpPr>
            <a:spLocks noGrp="1"/>
          </p:cNvSpPr>
          <p:nvPr>
            <p:ph type="body" idx="1"/>
          </p:nvPr>
        </p:nvSpPr>
        <p:spPr>
          <a:noFill/>
          <a:ln/>
        </p:spPr>
        <p:txBody>
          <a:bodyPr/>
          <a:lstStyle/>
          <a:p>
            <a:pPr eaLnBrk="1" hangingPunct="1"/>
            <a:endParaRPr lang="zh-CN" altLang="en-US" smtClean="0">
              <a:ea typeface="宋体" charset="-122"/>
            </a:endParaRPr>
          </a:p>
        </p:txBody>
      </p:sp>
      <p:sp>
        <p:nvSpPr>
          <p:cNvPr id="796676" name="灯片编号占位符 3"/>
          <p:cNvSpPr>
            <a:spLocks noGrp="1"/>
          </p:cNvSpPr>
          <p:nvPr>
            <p:ph type="sldNum" sz="quarter" idx="5"/>
          </p:nvPr>
        </p:nvSpPr>
        <p:spPr>
          <a:noFill/>
        </p:spPr>
        <p:txBody>
          <a:bodyPr/>
          <a:lstStyle/>
          <a:p>
            <a:fld id="{750E8FD8-DBC5-4FD0-844B-CEF53C13DDBE}" type="slidenum">
              <a:rPr lang="zh-CN" altLang="en-US" smtClean="0"/>
              <a:pPr/>
              <a:t>62</a:t>
            </a:fld>
            <a:endParaRPr lang="en-US" altLang="zh-CN" smtClean="0"/>
          </a:p>
        </p:txBody>
      </p:sp>
    </p:spTree>
    <p:extLst>
      <p:ext uri="{BB962C8B-B14F-4D97-AF65-F5344CB8AC3E}">
        <p14:creationId xmlns:p14="http://schemas.microsoft.com/office/powerpoint/2010/main" val="2834849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7"/>
          <p:cNvSpPr>
            <a:spLocks noGrp="1" noChangeArrowheads="1"/>
          </p:cNvSpPr>
          <p:nvPr>
            <p:ph type="sldNum" sz="quarter" idx="5"/>
          </p:nvPr>
        </p:nvSpPr>
        <p:spPr>
          <a:noFill/>
        </p:spPr>
        <p:txBody>
          <a:bodyPr/>
          <a:lstStyle/>
          <a:p>
            <a:fld id="{367685F4-D351-4E77-8654-11A0BB2F4C96}" type="slidenum">
              <a:rPr lang="en-US" altLang="zh-CN" smtClean="0"/>
              <a:pPr/>
              <a:t>103</a:t>
            </a:fld>
            <a:endParaRPr lang="en-US" altLang="zh-CN" smtClean="0"/>
          </a:p>
        </p:txBody>
      </p:sp>
      <p:sp>
        <p:nvSpPr>
          <p:cNvPr id="797699" name="Rectangle 2"/>
          <p:cNvSpPr>
            <a:spLocks noGrp="1" noRot="1" noChangeAspect="1" noChangeArrowheads="1" noTextEdit="1"/>
          </p:cNvSpPr>
          <p:nvPr>
            <p:ph type="sldImg"/>
          </p:nvPr>
        </p:nvSpPr>
        <p:spPr>
          <a:ln/>
        </p:spPr>
      </p:sp>
      <p:sp>
        <p:nvSpPr>
          <p:cNvPr id="797700" name="Rectangle 3"/>
          <p:cNvSpPr>
            <a:spLocks noGrp="1" noRot="1" noChangeArrowheads="1"/>
          </p:cNvSpPr>
          <p:nvPr>
            <p:ph type="body" idx="1"/>
          </p:nvPr>
        </p:nvSpPr>
        <p:spPr>
          <a:noFill/>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843123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7"/>
          <p:cNvSpPr>
            <a:spLocks noGrp="1" noChangeArrowheads="1"/>
          </p:cNvSpPr>
          <p:nvPr>
            <p:ph type="sldNum" sz="quarter" idx="5"/>
          </p:nvPr>
        </p:nvSpPr>
        <p:spPr>
          <a:noFill/>
        </p:spPr>
        <p:txBody>
          <a:bodyPr/>
          <a:lstStyle/>
          <a:p>
            <a:fld id="{E3F081CB-E197-45E0-BB00-97620B25CBBA}" type="slidenum">
              <a:rPr lang="en-US" altLang="zh-CN" smtClean="0"/>
              <a:pPr/>
              <a:t>104</a:t>
            </a:fld>
            <a:endParaRPr lang="en-US" altLang="zh-CN" smtClean="0"/>
          </a:p>
        </p:txBody>
      </p:sp>
      <p:sp>
        <p:nvSpPr>
          <p:cNvPr id="798723" name="Rectangle 2"/>
          <p:cNvSpPr>
            <a:spLocks noGrp="1" noRot="1" noChangeAspect="1" noChangeArrowheads="1" noTextEdit="1"/>
          </p:cNvSpPr>
          <p:nvPr>
            <p:ph type="sldImg"/>
          </p:nvPr>
        </p:nvSpPr>
        <p:spPr>
          <a:ln/>
        </p:spPr>
      </p:sp>
      <p:sp>
        <p:nvSpPr>
          <p:cNvPr id="798724" name="Rectangle 3"/>
          <p:cNvSpPr>
            <a:spLocks noGrp="1" noRot="1" noChangeArrowheads="1"/>
          </p:cNvSpPr>
          <p:nvPr>
            <p:ph type="body" idx="1"/>
          </p:nvPr>
        </p:nvSpPr>
        <p:spPr>
          <a:noFill/>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3404729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7"/>
          <p:cNvSpPr>
            <a:spLocks noGrp="1" noChangeArrowheads="1"/>
          </p:cNvSpPr>
          <p:nvPr>
            <p:ph type="sldNum" sz="quarter" idx="5"/>
          </p:nvPr>
        </p:nvSpPr>
        <p:spPr>
          <a:noFill/>
        </p:spPr>
        <p:txBody>
          <a:bodyPr/>
          <a:lstStyle/>
          <a:p>
            <a:fld id="{0BB6A6C6-AF89-46F8-8777-7B1D32748686}" type="slidenum">
              <a:rPr lang="en-US" altLang="zh-CN" smtClean="0"/>
              <a:pPr/>
              <a:t>105</a:t>
            </a:fld>
            <a:endParaRPr lang="en-US" altLang="zh-CN" smtClean="0"/>
          </a:p>
        </p:txBody>
      </p:sp>
      <p:sp>
        <p:nvSpPr>
          <p:cNvPr id="799747" name="Rectangle 2"/>
          <p:cNvSpPr>
            <a:spLocks noGrp="1" noRot="1" noChangeAspect="1" noChangeArrowheads="1" noTextEdit="1"/>
          </p:cNvSpPr>
          <p:nvPr>
            <p:ph type="sldImg"/>
          </p:nvPr>
        </p:nvSpPr>
        <p:spPr>
          <a:ln/>
        </p:spPr>
      </p:sp>
      <p:sp>
        <p:nvSpPr>
          <p:cNvPr id="799748" name="Rectangle 3"/>
          <p:cNvSpPr>
            <a:spLocks noGrp="1" noRot="1" noChangeArrowheads="1"/>
          </p:cNvSpPr>
          <p:nvPr>
            <p:ph type="body" idx="1"/>
          </p:nvPr>
        </p:nvSpPr>
        <p:spPr>
          <a:noFill/>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3128971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7"/>
          <p:cNvSpPr>
            <a:spLocks noGrp="1" noChangeArrowheads="1"/>
          </p:cNvSpPr>
          <p:nvPr>
            <p:ph type="sldNum" sz="quarter" idx="5"/>
          </p:nvPr>
        </p:nvSpPr>
        <p:spPr>
          <a:noFill/>
        </p:spPr>
        <p:txBody>
          <a:bodyPr/>
          <a:lstStyle/>
          <a:p>
            <a:fld id="{7D22FCEB-2C91-486E-AC06-4FCFD7C3BD6D}" type="slidenum">
              <a:rPr lang="en-US" altLang="zh-CN" smtClean="0"/>
              <a:pPr/>
              <a:t>106</a:t>
            </a:fld>
            <a:endParaRPr lang="en-US" altLang="zh-CN" smtClean="0"/>
          </a:p>
        </p:txBody>
      </p:sp>
      <p:sp>
        <p:nvSpPr>
          <p:cNvPr id="800771" name="Rectangle 2"/>
          <p:cNvSpPr>
            <a:spLocks noGrp="1" noRot="1" noChangeAspect="1" noChangeArrowheads="1" noTextEdit="1"/>
          </p:cNvSpPr>
          <p:nvPr>
            <p:ph type="sldImg"/>
          </p:nvPr>
        </p:nvSpPr>
        <p:spPr>
          <a:ln/>
        </p:spPr>
      </p:sp>
      <p:sp>
        <p:nvSpPr>
          <p:cNvPr id="800772" name="Rectangle 3"/>
          <p:cNvSpPr>
            <a:spLocks noGrp="1" noRot="1" noChangeArrowheads="1"/>
          </p:cNvSpPr>
          <p:nvPr>
            <p:ph type="body" idx="1"/>
          </p:nvPr>
        </p:nvSpPr>
        <p:spPr>
          <a:noFill/>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596009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7"/>
          <p:cNvSpPr>
            <a:spLocks noGrp="1" noChangeArrowheads="1"/>
          </p:cNvSpPr>
          <p:nvPr>
            <p:ph type="sldNum" sz="quarter" idx="5"/>
          </p:nvPr>
        </p:nvSpPr>
        <p:spPr>
          <a:noFill/>
        </p:spPr>
        <p:txBody>
          <a:bodyPr/>
          <a:lstStyle/>
          <a:p>
            <a:fld id="{271D0960-29DF-4C8D-9C6D-2605E4B37C84}" type="slidenum">
              <a:rPr lang="en-US" altLang="zh-CN" smtClean="0"/>
              <a:pPr/>
              <a:t>107</a:t>
            </a:fld>
            <a:endParaRPr lang="en-US" altLang="zh-CN" smtClean="0"/>
          </a:p>
        </p:txBody>
      </p:sp>
      <p:sp>
        <p:nvSpPr>
          <p:cNvPr id="801795" name="Rectangle 2"/>
          <p:cNvSpPr>
            <a:spLocks noGrp="1" noRot="1" noChangeAspect="1" noChangeArrowheads="1" noTextEdit="1"/>
          </p:cNvSpPr>
          <p:nvPr>
            <p:ph type="sldImg"/>
          </p:nvPr>
        </p:nvSpPr>
        <p:spPr>
          <a:ln/>
        </p:spPr>
      </p:sp>
      <p:sp>
        <p:nvSpPr>
          <p:cNvPr id="801796" name="Rectangle 3"/>
          <p:cNvSpPr>
            <a:spLocks noGrp="1" noRot="1" noChangeArrowheads="1"/>
          </p:cNvSpPr>
          <p:nvPr>
            <p:ph type="body" idx="1"/>
          </p:nvPr>
        </p:nvSpPr>
        <p:spPr>
          <a:noFill/>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2770416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8B10B63-4775-46EB-B421-6B13E3CE49E6}"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D1ADA0-6BFD-4013-BBE6-FFC5AF4398AC}" type="slidenum">
              <a:rPr lang="zh-CN" altLang="en-US" smtClean="0"/>
              <a:t>‹#›</a:t>
            </a:fld>
            <a:endParaRPr lang="zh-CN" altLang="en-US"/>
          </a:p>
        </p:txBody>
      </p:sp>
    </p:spTree>
    <p:extLst>
      <p:ext uri="{BB962C8B-B14F-4D97-AF65-F5344CB8AC3E}">
        <p14:creationId xmlns:p14="http://schemas.microsoft.com/office/powerpoint/2010/main" val="3859342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8B10B63-4775-46EB-B421-6B13E3CE49E6}"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D1ADA0-6BFD-4013-BBE6-FFC5AF4398AC}" type="slidenum">
              <a:rPr lang="zh-CN" altLang="en-US" smtClean="0"/>
              <a:t>‹#›</a:t>
            </a:fld>
            <a:endParaRPr lang="zh-CN" altLang="en-US"/>
          </a:p>
        </p:txBody>
      </p:sp>
    </p:spTree>
    <p:extLst>
      <p:ext uri="{BB962C8B-B14F-4D97-AF65-F5344CB8AC3E}">
        <p14:creationId xmlns:p14="http://schemas.microsoft.com/office/powerpoint/2010/main" val="2657602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8B10B63-4775-46EB-B421-6B13E3CE49E6}"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D1ADA0-6BFD-4013-BBE6-FFC5AF4398AC}" type="slidenum">
              <a:rPr lang="zh-CN" altLang="en-US" smtClean="0"/>
              <a:t>‹#›</a:t>
            </a:fld>
            <a:endParaRPr lang="zh-CN" altLang="en-US"/>
          </a:p>
        </p:txBody>
      </p:sp>
    </p:spTree>
    <p:extLst>
      <p:ext uri="{BB962C8B-B14F-4D97-AF65-F5344CB8AC3E}">
        <p14:creationId xmlns:p14="http://schemas.microsoft.com/office/powerpoint/2010/main" val="234467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8B10B63-4775-46EB-B421-6B13E3CE49E6}"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D1ADA0-6BFD-4013-BBE6-FFC5AF4398AC}" type="slidenum">
              <a:rPr lang="zh-CN" altLang="en-US" smtClean="0"/>
              <a:t>‹#›</a:t>
            </a:fld>
            <a:endParaRPr lang="zh-CN" altLang="en-US"/>
          </a:p>
        </p:txBody>
      </p:sp>
    </p:spTree>
    <p:extLst>
      <p:ext uri="{BB962C8B-B14F-4D97-AF65-F5344CB8AC3E}">
        <p14:creationId xmlns:p14="http://schemas.microsoft.com/office/powerpoint/2010/main" val="3632314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8B10B63-4775-46EB-B421-6B13E3CE49E6}"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D1ADA0-6BFD-4013-BBE6-FFC5AF4398AC}" type="slidenum">
              <a:rPr lang="zh-CN" altLang="en-US" smtClean="0"/>
              <a:t>‹#›</a:t>
            </a:fld>
            <a:endParaRPr lang="zh-CN" altLang="en-US"/>
          </a:p>
        </p:txBody>
      </p:sp>
    </p:spTree>
    <p:extLst>
      <p:ext uri="{BB962C8B-B14F-4D97-AF65-F5344CB8AC3E}">
        <p14:creationId xmlns:p14="http://schemas.microsoft.com/office/powerpoint/2010/main" val="25137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8B10B63-4775-46EB-B421-6B13E3CE49E6}" type="datetimeFigureOut">
              <a:rPr lang="zh-CN" altLang="en-US" smtClean="0"/>
              <a:t>2018/12/23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D1ADA0-6BFD-4013-BBE6-FFC5AF4398AC}" type="slidenum">
              <a:rPr lang="zh-CN" altLang="en-US" smtClean="0"/>
              <a:t>‹#›</a:t>
            </a:fld>
            <a:endParaRPr lang="zh-CN" altLang="en-US"/>
          </a:p>
        </p:txBody>
      </p:sp>
    </p:spTree>
    <p:extLst>
      <p:ext uri="{BB962C8B-B14F-4D97-AF65-F5344CB8AC3E}">
        <p14:creationId xmlns:p14="http://schemas.microsoft.com/office/powerpoint/2010/main" val="220484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8B10B63-4775-46EB-B421-6B13E3CE49E6}" type="datetimeFigureOut">
              <a:rPr lang="zh-CN" altLang="en-US" smtClean="0"/>
              <a:t>2018/12/23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9D1ADA0-6BFD-4013-BBE6-FFC5AF4398AC}" type="slidenum">
              <a:rPr lang="zh-CN" altLang="en-US" smtClean="0"/>
              <a:t>‹#›</a:t>
            </a:fld>
            <a:endParaRPr lang="zh-CN" altLang="en-US"/>
          </a:p>
        </p:txBody>
      </p:sp>
    </p:spTree>
    <p:extLst>
      <p:ext uri="{BB962C8B-B14F-4D97-AF65-F5344CB8AC3E}">
        <p14:creationId xmlns:p14="http://schemas.microsoft.com/office/powerpoint/2010/main" val="668202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8B10B63-4775-46EB-B421-6B13E3CE49E6}" type="datetimeFigureOut">
              <a:rPr lang="zh-CN" altLang="en-US" smtClean="0"/>
              <a:t>2018/12/23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9D1ADA0-6BFD-4013-BBE6-FFC5AF4398AC}" type="slidenum">
              <a:rPr lang="zh-CN" altLang="en-US" smtClean="0"/>
              <a:t>‹#›</a:t>
            </a:fld>
            <a:endParaRPr lang="zh-CN" altLang="en-US"/>
          </a:p>
        </p:txBody>
      </p:sp>
    </p:spTree>
    <p:extLst>
      <p:ext uri="{BB962C8B-B14F-4D97-AF65-F5344CB8AC3E}">
        <p14:creationId xmlns:p14="http://schemas.microsoft.com/office/powerpoint/2010/main" val="2421729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8B10B63-4775-46EB-B421-6B13E3CE49E6}" type="datetimeFigureOut">
              <a:rPr lang="zh-CN" altLang="en-US" smtClean="0"/>
              <a:t>2018/12/23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9D1ADA0-6BFD-4013-BBE6-FFC5AF4398AC}" type="slidenum">
              <a:rPr lang="zh-CN" altLang="en-US" smtClean="0"/>
              <a:t>‹#›</a:t>
            </a:fld>
            <a:endParaRPr lang="zh-CN" altLang="en-US"/>
          </a:p>
        </p:txBody>
      </p:sp>
    </p:spTree>
    <p:extLst>
      <p:ext uri="{BB962C8B-B14F-4D97-AF65-F5344CB8AC3E}">
        <p14:creationId xmlns:p14="http://schemas.microsoft.com/office/powerpoint/2010/main" val="3721441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8B10B63-4775-46EB-B421-6B13E3CE49E6}" type="datetimeFigureOut">
              <a:rPr lang="zh-CN" altLang="en-US" smtClean="0"/>
              <a:t>2018/12/23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D1ADA0-6BFD-4013-BBE6-FFC5AF4398AC}" type="slidenum">
              <a:rPr lang="zh-CN" altLang="en-US" smtClean="0"/>
              <a:t>‹#›</a:t>
            </a:fld>
            <a:endParaRPr lang="zh-CN" altLang="en-US"/>
          </a:p>
        </p:txBody>
      </p:sp>
    </p:spTree>
    <p:extLst>
      <p:ext uri="{BB962C8B-B14F-4D97-AF65-F5344CB8AC3E}">
        <p14:creationId xmlns:p14="http://schemas.microsoft.com/office/powerpoint/2010/main" val="532293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8B10B63-4775-46EB-B421-6B13E3CE49E6}" type="datetimeFigureOut">
              <a:rPr lang="zh-CN" altLang="en-US" smtClean="0"/>
              <a:t>2018/12/23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D1ADA0-6BFD-4013-BBE6-FFC5AF4398AC}" type="slidenum">
              <a:rPr lang="zh-CN" altLang="en-US" smtClean="0"/>
              <a:t>‹#›</a:t>
            </a:fld>
            <a:endParaRPr lang="zh-CN" altLang="en-US"/>
          </a:p>
        </p:txBody>
      </p:sp>
    </p:spTree>
    <p:extLst>
      <p:ext uri="{BB962C8B-B14F-4D97-AF65-F5344CB8AC3E}">
        <p14:creationId xmlns:p14="http://schemas.microsoft.com/office/powerpoint/2010/main" val="2652407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B10B63-4775-46EB-B421-6B13E3CE49E6}" type="datetimeFigureOut">
              <a:rPr lang="zh-CN" altLang="en-US" smtClean="0"/>
              <a:t>2018/12/23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D1ADA0-6BFD-4013-BBE6-FFC5AF4398AC}" type="slidenum">
              <a:rPr lang="zh-CN" altLang="en-US" smtClean="0"/>
              <a:t>‹#›</a:t>
            </a:fld>
            <a:endParaRPr lang="zh-CN" altLang="en-US"/>
          </a:p>
        </p:txBody>
      </p:sp>
    </p:spTree>
    <p:extLst>
      <p:ext uri="{BB962C8B-B14F-4D97-AF65-F5344CB8AC3E}">
        <p14:creationId xmlns:p14="http://schemas.microsoft.com/office/powerpoint/2010/main" val="3207945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65.wmf"/><Relationship Id="rId2" Type="http://schemas.openxmlformats.org/officeDocument/2006/relationships/slideLayout" Target="../slideLayouts/slideLayout2.xml"/><Relationship Id="rId16" Type="http://schemas.openxmlformats.org/officeDocument/2006/relationships/image" Target="../media/image67.wmf"/><Relationship Id="rId1" Type="http://schemas.openxmlformats.org/officeDocument/2006/relationships/vmlDrawing" Target="../drawings/vmlDrawing2.vml"/><Relationship Id="rId6" Type="http://schemas.openxmlformats.org/officeDocument/2006/relationships/image" Target="../media/image62.wmf"/><Relationship Id="rId11" Type="http://schemas.openxmlformats.org/officeDocument/2006/relationships/oleObject" Target="../embeddings/oleObject6.bin"/><Relationship Id="rId5" Type="http://schemas.openxmlformats.org/officeDocument/2006/relationships/oleObject" Target="../embeddings/oleObject3.bin"/><Relationship Id="rId15" Type="http://schemas.openxmlformats.org/officeDocument/2006/relationships/oleObject" Target="../embeddings/oleObject8.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5.bin"/><Relationship Id="rId14" Type="http://schemas.openxmlformats.org/officeDocument/2006/relationships/image" Target="../media/image66.wmf"/></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9.wmf"/><Relationship Id="rId5" Type="http://schemas.openxmlformats.org/officeDocument/2006/relationships/oleObject" Target="../embeddings/oleObject10.bin"/><Relationship Id="rId10" Type="http://schemas.openxmlformats.org/officeDocument/2006/relationships/image" Target="../media/image71.wmf"/><Relationship Id="rId4" Type="http://schemas.openxmlformats.org/officeDocument/2006/relationships/image" Target="../media/image68.wmf"/><Relationship Id="rId9" Type="http://schemas.openxmlformats.org/officeDocument/2006/relationships/oleObject" Target="../embeddings/oleObject12.bin"/></Relationships>
</file>

<file path=ppt/slides/_rels/slide131.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3.wmf"/><Relationship Id="rId5" Type="http://schemas.openxmlformats.org/officeDocument/2006/relationships/oleObject" Target="../embeddings/oleObject14.bin"/><Relationship Id="rId4" Type="http://schemas.openxmlformats.org/officeDocument/2006/relationships/image" Target="../media/image72.wmf"/></Relationships>
</file>

<file path=ppt/slides/_rels/slide13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76.wmf"/><Relationship Id="rId5" Type="http://schemas.openxmlformats.org/officeDocument/2006/relationships/oleObject" Target="../embeddings/oleObject17.bin"/><Relationship Id="rId4" Type="http://schemas.openxmlformats.org/officeDocument/2006/relationships/image" Target="../media/image75.wmf"/></Relationships>
</file>

<file path=ppt/slides/_rels/slide133.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78.wmf"/><Relationship Id="rId5" Type="http://schemas.openxmlformats.org/officeDocument/2006/relationships/oleObject" Target="../embeddings/oleObject19.bin"/><Relationship Id="rId10" Type="http://schemas.openxmlformats.org/officeDocument/2006/relationships/image" Target="../media/image80.wmf"/><Relationship Id="rId4" Type="http://schemas.openxmlformats.org/officeDocument/2006/relationships/image" Target="../media/image77.wmf"/><Relationship Id="rId9" Type="http://schemas.openxmlformats.org/officeDocument/2006/relationships/oleObject" Target="../embeddings/oleObject21.bin"/></Relationships>
</file>

<file path=ppt/slides/_rels/slide13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81.wmf"/></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83.wmf"/><Relationship Id="rId5" Type="http://schemas.openxmlformats.org/officeDocument/2006/relationships/oleObject" Target="../embeddings/oleObject24.bin"/><Relationship Id="rId4" Type="http://schemas.openxmlformats.org/officeDocument/2006/relationships/image" Target="../media/image82.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oleObject" Target="../embeddings/oleObject31.bin"/><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oleObject" Target="../embeddings/oleObject30.bin"/><Relationship Id="rId2" Type="http://schemas.openxmlformats.org/officeDocument/2006/relationships/slideLayout" Target="../slideLayouts/slideLayout2.xml"/><Relationship Id="rId16" Type="http://schemas.openxmlformats.org/officeDocument/2006/relationships/image" Target="../media/image89.wmf"/><Relationship Id="rId1" Type="http://schemas.openxmlformats.org/officeDocument/2006/relationships/vmlDrawing" Target="../drawings/vmlDrawing9.vml"/><Relationship Id="rId6" Type="http://schemas.openxmlformats.org/officeDocument/2006/relationships/image" Target="../media/image85.wmf"/><Relationship Id="rId11" Type="http://schemas.openxmlformats.org/officeDocument/2006/relationships/image" Target="../media/image87.wmf"/><Relationship Id="rId5" Type="http://schemas.openxmlformats.org/officeDocument/2006/relationships/oleObject" Target="../embeddings/oleObject26.bin"/><Relationship Id="rId15" Type="http://schemas.openxmlformats.org/officeDocument/2006/relationships/oleObject" Target="../embeddings/oleObject32.bin"/><Relationship Id="rId10" Type="http://schemas.openxmlformats.org/officeDocument/2006/relationships/oleObject" Target="../embeddings/oleObject29.bin"/><Relationship Id="rId4" Type="http://schemas.openxmlformats.org/officeDocument/2006/relationships/image" Target="../media/image84.wmf"/><Relationship Id="rId9" Type="http://schemas.openxmlformats.org/officeDocument/2006/relationships/oleObject" Target="../embeddings/oleObject28.bin"/><Relationship Id="rId14" Type="http://schemas.openxmlformats.org/officeDocument/2006/relationships/image" Target="../media/image88.wmf"/></Relationships>
</file>

<file path=ppt/slides/_rels/slide141.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91.wmf"/><Relationship Id="rId5" Type="http://schemas.openxmlformats.org/officeDocument/2006/relationships/oleObject" Target="../embeddings/oleObject34.bin"/><Relationship Id="rId4" Type="http://schemas.openxmlformats.org/officeDocument/2006/relationships/image" Target="../media/image90.wmf"/></Relationships>
</file>

<file path=ppt/slides/_rels/slide142.xml.rels><?xml version="1.0" encoding="UTF-8" standalone="yes"?>
<Relationships xmlns="http://schemas.openxmlformats.org/package/2006/relationships"><Relationship Id="rId8" Type="http://schemas.openxmlformats.org/officeDocument/2006/relationships/image" Target="../media/image95.wmf"/><Relationship Id="rId13" Type="http://schemas.openxmlformats.org/officeDocument/2006/relationships/oleObject" Target="../embeddings/oleObject41.bin"/><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97.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94.wmf"/><Relationship Id="rId11" Type="http://schemas.openxmlformats.org/officeDocument/2006/relationships/oleObject" Target="../embeddings/oleObject40.bin"/><Relationship Id="rId5" Type="http://schemas.openxmlformats.org/officeDocument/2006/relationships/oleObject" Target="../embeddings/oleObject37.bin"/><Relationship Id="rId10" Type="http://schemas.openxmlformats.org/officeDocument/2006/relationships/image" Target="../media/image96.wmf"/><Relationship Id="rId4" Type="http://schemas.openxmlformats.org/officeDocument/2006/relationships/image" Target="../media/image93.wmf"/><Relationship Id="rId9" Type="http://schemas.openxmlformats.org/officeDocument/2006/relationships/oleObject" Target="../embeddings/oleObject39.bin"/><Relationship Id="rId14" Type="http://schemas.openxmlformats.org/officeDocument/2006/relationships/image" Target="../media/image98.wmf"/></Relationships>
</file>

<file path=ppt/slides/_rels/slide143.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00.wmf"/><Relationship Id="rId5" Type="http://schemas.openxmlformats.org/officeDocument/2006/relationships/oleObject" Target="../embeddings/oleObject43.bin"/><Relationship Id="rId10" Type="http://schemas.openxmlformats.org/officeDocument/2006/relationships/image" Target="../media/image102.wmf"/><Relationship Id="rId4" Type="http://schemas.openxmlformats.org/officeDocument/2006/relationships/image" Target="../media/image99.wmf"/><Relationship Id="rId9" Type="http://schemas.openxmlformats.org/officeDocument/2006/relationships/oleObject" Target="../embeddings/oleObject45.bin"/></Relationships>
</file>

<file path=ppt/slides/_rels/slide144.x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103.wmf"/><Relationship Id="rId5" Type="http://schemas.openxmlformats.org/officeDocument/2006/relationships/oleObject" Target="../embeddings/oleObject47.bin"/><Relationship Id="rId10" Type="http://schemas.openxmlformats.org/officeDocument/2006/relationships/image" Target="../media/image105.wmf"/><Relationship Id="rId4" Type="http://schemas.openxmlformats.org/officeDocument/2006/relationships/image" Target="../media/image90.wmf"/><Relationship Id="rId9" Type="http://schemas.openxmlformats.org/officeDocument/2006/relationships/oleObject" Target="../embeddings/oleObject49.bin"/></Relationships>
</file>

<file path=ppt/slides/_rels/slide145.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96.wmf"/><Relationship Id="rId5" Type="http://schemas.openxmlformats.org/officeDocument/2006/relationships/oleObject" Target="../embeddings/oleObject51.bin"/><Relationship Id="rId10" Type="http://schemas.openxmlformats.org/officeDocument/2006/relationships/image" Target="../media/image108.wmf"/><Relationship Id="rId4" Type="http://schemas.openxmlformats.org/officeDocument/2006/relationships/image" Target="../media/image106.wmf"/><Relationship Id="rId9" Type="http://schemas.openxmlformats.org/officeDocument/2006/relationships/oleObject" Target="../embeddings/oleObject53.bin"/></Relationships>
</file>

<file path=ppt/slides/_rels/slide146.x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110.wmf"/><Relationship Id="rId5" Type="http://schemas.openxmlformats.org/officeDocument/2006/relationships/oleObject" Target="../embeddings/oleObject55.bin"/><Relationship Id="rId4" Type="http://schemas.openxmlformats.org/officeDocument/2006/relationships/image" Target="../media/image109.wmf"/></Relationships>
</file>

<file path=ppt/slides/_rels/slide147.xml.rels><?xml version="1.0" encoding="UTF-8" standalone="yes"?>
<Relationships xmlns="http://schemas.openxmlformats.org/package/2006/relationships"><Relationship Id="rId8" Type="http://schemas.openxmlformats.org/officeDocument/2006/relationships/image" Target="../media/image103.wmf"/><Relationship Id="rId13" Type="http://schemas.openxmlformats.org/officeDocument/2006/relationships/oleObject" Target="../embeddings/oleObject62.bin"/><Relationship Id="rId3" Type="http://schemas.openxmlformats.org/officeDocument/2006/relationships/oleObject" Target="../embeddings/oleObject57.bin"/><Relationship Id="rId7" Type="http://schemas.openxmlformats.org/officeDocument/2006/relationships/oleObject" Target="../embeddings/oleObject59.bin"/><Relationship Id="rId12" Type="http://schemas.openxmlformats.org/officeDocument/2006/relationships/image" Target="../media/image115.wmf"/><Relationship Id="rId2" Type="http://schemas.openxmlformats.org/officeDocument/2006/relationships/slideLayout" Target="../slideLayouts/slideLayout2.xml"/><Relationship Id="rId16" Type="http://schemas.openxmlformats.org/officeDocument/2006/relationships/image" Target="../media/image117.wmf"/><Relationship Id="rId1" Type="http://schemas.openxmlformats.org/officeDocument/2006/relationships/vmlDrawing" Target="../drawings/vmlDrawing16.vml"/><Relationship Id="rId6" Type="http://schemas.openxmlformats.org/officeDocument/2006/relationships/image" Target="../media/image113.wmf"/><Relationship Id="rId11" Type="http://schemas.openxmlformats.org/officeDocument/2006/relationships/oleObject" Target="../embeddings/oleObject61.bin"/><Relationship Id="rId5" Type="http://schemas.openxmlformats.org/officeDocument/2006/relationships/oleObject" Target="../embeddings/oleObject58.bin"/><Relationship Id="rId15" Type="http://schemas.openxmlformats.org/officeDocument/2006/relationships/oleObject" Target="../embeddings/oleObject63.bin"/><Relationship Id="rId10" Type="http://schemas.openxmlformats.org/officeDocument/2006/relationships/image" Target="../media/image114.wmf"/><Relationship Id="rId4" Type="http://schemas.openxmlformats.org/officeDocument/2006/relationships/image" Target="../media/image112.wmf"/><Relationship Id="rId9" Type="http://schemas.openxmlformats.org/officeDocument/2006/relationships/oleObject" Target="../embeddings/oleObject60.bin"/><Relationship Id="rId14" Type="http://schemas.openxmlformats.org/officeDocument/2006/relationships/image" Target="../media/image116.wmf"/></Relationships>
</file>

<file path=ppt/slides/_rels/slide148.xml.rels><?xml version="1.0" encoding="UTF-8" standalone="yes"?>
<Relationships xmlns="http://schemas.openxmlformats.org/package/2006/relationships"><Relationship Id="rId8" Type="http://schemas.openxmlformats.org/officeDocument/2006/relationships/image" Target="../media/image120.w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119.wmf"/><Relationship Id="rId5" Type="http://schemas.openxmlformats.org/officeDocument/2006/relationships/oleObject" Target="../embeddings/oleObject65.bin"/><Relationship Id="rId10" Type="http://schemas.openxmlformats.org/officeDocument/2006/relationships/image" Target="../media/image121.wmf"/><Relationship Id="rId4" Type="http://schemas.openxmlformats.org/officeDocument/2006/relationships/image" Target="../media/image118.wmf"/><Relationship Id="rId9" Type="http://schemas.openxmlformats.org/officeDocument/2006/relationships/oleObject" Target="../embeddings/oleObject67.bin"/></Relationships>
</file>

<file path=ppt/slides/_rels/slide149.xml.rels><?xml version="1.0" encoding="UTF-8" standalone="yes"?>
<Relationships xmlns="http://schemas.openxmlformats.org/package/2006/relationships"><Relationship Id="rId8" Type="http://schemas.openxmlformats.org/officeDocument/2006/relationships/image" Target="../media/image124.wmf"/><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image" Target="../media/image126.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123.wmf"/><Relationship Id="rId11" Type="http://schemas.openxmlformats.org/officeDocument/2006/relationships/oleObject" Target="../embeddings/oleObject72.bin"/><Relationship Id="rId5" Type="http://schemas.openxmlformats.org/officeDocument/2006/relationships/oleObject" Target="../embeddings/oleObject69.bin"/><Relationship Id="rId10" Type="http://schemas.openxmlformats.org/officeDocument/2006/relationships/image" Target="../media/image125.wmf"/><Relationship Id="rId4" Type="http://schemas.openxmlformats.org/officeDocument/2006/relationships/image" Target="../media/image122.wmf"/><Relationship Id="rId9" Type="http://schemas.openxmlformats.org/officeDocument/2006/relationships/oleObject" Target="../embeddings/oleObject7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8" Type="http://schemas.openxmlformats.org/officeDocument/2006/relationships/image" Target="../media/image129.wmf"/><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128.wmf"/><Relationship Id="rId5" Type="http://schemas.openxmlformats.org/officeDocument/2006/relationships/oleObject" Target="../embeddings/oleObject74.bin"/><Relationship Id="rId4" Type="http://schemas.openxmlformats.org/officeDocument/2006/relationships/image" Target="../media/image127.wmf"/></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130.wmf"/></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8" Type="http://schemas.openxmlformats.org/officeDocument/2006/relationships/image" Target="../media/image133.wmf"/><Relationship Id="rId3" Type="http://schemas.openxmlformats.org/officeDocument/2006/relationships/oleObject" Target="../embeddings/oleObject77.bin"/><Relationship Id="rId7"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132.wmf"/><Relationship Id="rId5" Type="http://schemas.openxmlformats.org/officeDocument/2006/relationships/oleObject" Target="../embeddings/oleObject78.bin"/><Relationship Id="rId4" Type="http://schemas.openxmlformats.org/officeDocument/2006/relationships/image" Target="../media/image131.wmf"/></Relationships>
</file>

<file path=ppt/slides/_rels/slide157.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135.wmf"/><Relationship Id="rId5" Type="http://schemas.openxmlformats.org/officeDocument/2006/relationships/oleObject" Target="../embeddings/oleObject81.bin"/><Relationship Id="rId4" Type="http://schemas.openxmlformats.org/officeDocument/2006/relationships/image" Target="../media/image134.wmf"/></Relationships>
</file>

<file path=ppt/slides/_rels/slide158.xml.rels><?xml version="1.0" encoding="UTF-8" standalone="yes"?>
<Relationships xmlns="http://schemas.openxmlformats.org/package/2006/relationships"><Relationship Id="rId8" Type="http://schemas.openxmlformats.org/officeDocument/2006/relationships/image" Target="../media/image138.wmf"/><Relationship Id="rId3" Type="http://schemas.openxmlformats.org/officeDocument/2006/relationships/oleObject" Target="../embeddings/oleObject82.bin"/><Relationship Id="rId7"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137.wmf"/><Relationship Id="rId5" Type="http://schemas.openxmlformats.org/officeDocument/2006/relationships/oleObject" Target="../embeddings/oleObject83.bin"/><Relationship Id="rId4" Type="http://schemas.openxmlformats.org/officeDocument/2006/relationships/image" Target="../media/image136.wmf"/></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http://img.hexun.com/2008-10-16/109988234.jpg" TargetMode="External"/><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http://img.hexun.com/2008-10-16/109988235.jpg" TargetMode="External"/><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image" Target="../media/image47.jpeg"/><Relationship Id="rId3" Type="http://schemas.openxmlformats.org/officeDocument/2006/relationships/image" Target="../media/image42.jpeg"/><Relationship Id="rId7" Type="http://schemas.openxmlformats.org/officeDocument/2006/relationships/image" Target="../media/image46.jpeg"/><Relationship Id="rId2" Type="http://schemas.openxmlformats.org/officeDocument/2006/relationships/image" Target="../media/image41.jpeg"/><Relationship Id="rId1" Type="http://schemas.openxmlformats.org/officeDocument/2006/relationships/slideLayout" Target="../slideLayouts/slideLayout7.xml"/><Relationship Id="rId6" Type="http://schemas.openxmlformats.org/officeDocument/2006/relationships/image" Target="../media/image45.jpeg"/><Relationship Id="rId5" Type="http://schemas.openxmlformats.org/officeDocument/2006/relationships/image" Target="../media/image44.jpeg"/><Relationship Id="rId4" Type="http://schemas.openxmlformats.org/officeDocument/2006/relationships/image" Target="../media/image43.jpeg"/></Relationships>
</file>

<file path=ppt/slides/_rels/slide91.xml.rels><?xml version="1.0" encoding="UTF-8" standalone="yes"?>
<Relationships xmlns="http://schemas.openxmlformats.org/package/2006/relationships"><Relationship Id="rId8" Type="http://schemas.openxmlformats.org/officeDocument/2006/relationships/image" Target="../media/image54.jpeg"/><Relationship Id="rId3" Type="http://schemas.openxmlformats.org/officeDocument/2006/relationships/image" Target="../media/image49.jpeg"/><Relationship Id="rId7" Type="http://schemas.openxmlformats.org/officeDocument/2006/relationships/image" Target="../media/image53.jpeg"/><Relationship Id="rId2" Type="http://schemas.openxmlformats.org/officeDocument/2006/relationships/image" Target="../media/image48.jpeg"/><Relationship Id="rId1" Type="http://schemas.openxmlformats.org/officeDocument/2006/relationships/slideLayout" Target="../slideLayouts/slideLayout7.xml"/><Relationship Id="rId6" Type="http://schemas.openxmlformats.org/officeDocument/2006/relationships/image" Target="../media/image52.jpeg"/><Relationship Id="rId5" Type="http://schemas.openxmlformats.org/officeDocument/2006/relationships/image" Target="../media/image51.jpeg"/><Relationship Id="rId4" Type="http://schemas.openxmlformats.org/officeDocument/2006/relationships/image" Target="../media/image50.jpe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AutoShape 5"/>
          <p:cNvSpPr>
            <a:spLocks noChangeArrowheads="1"/>
          </p:cNvSpPr>
          <p:nvPr/>
        </p:nvSpPr>
        <p:spPr bwMode="auto">
          <a:xfrm>
            <a:off x="3719513" y="1628775"/>
            <a:ext cx="4267200" cy="731838"/>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金融风险案例</a:t>
            </a:r>
          </a:p>
        </p:txBody>
      </p:sp>
      <p:sp>
        <p:nvSpPr>
          <p:cNvPr id="299011" name="AutoShape 6"/>
          <p:cNvSpPr>
            <a:spLocks noChangeArrowheads="1"/>
          </p:cNvSpPr>
          <p:nvPr/>
        </p:nvSpPr>
        <p:spPr bwMode="auto">
          <a:xfrm>
            <a:off x="3792538" y="2565400"/>
            <a:ext cx="4267200" cy="731838"/>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金融风险产生的理论解释</a:t>
            </a:r>
          </a:p>
        </p:txBody>
      </p:sp>
      <p:sp>
        <p:nvSpPr>
          <p:cNvPr id="299012" name="AutoShape 7"/>
          <p:cNvSpPr>
            <a:spLocks noChangeArrowheads="1"/>
          </p:cNvSpPr>
          <p:nvPr/>
        </p:nvSpPr>
        <p:spPr bwMode="auto">
          <a:xfrm>
            <a:off x="2351089" y="4868864"/>
            <a:ext cx="2790825" cy="731837"/>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金融风险管理</a:t>
            </a:r>
          </a:p>
        </p:txBody>
      </p:sp>
      <p:sp>
        <p:nvSpPr>
          <p:cNvPr id="299013" name="AutoShape 8"/>
          <p:cNvSpPr>
            <a:spLocks noChangeArrowheads="1"/>
          </p:cNvSpPr>
          <p:nvPr/>
        </p:nvSpPr>
        <p:spPr bwMode="auto">
          <a:xfrm>
            <a:off x="3792538" y="3573464"/>
            <a:ext cx="4267200" cy="731837"/>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金融风险的分类</a:t>
            </a:r>
          </a:p>
        </p:txBody>
      </p:sp>
      <p:sp>
        <p:nvSpPr>
          <p:cNvPr id="299014" name="AutoShape 9"/>
          <p:cNvSpPr>
            <a:spLocks noChangeArrowheads="1"/>
          </p:cNvSpPr>
          <p:nvPr/>
        </p:nvSpPr>
        <p:spPr bwMode="auto">
          <a:xfrm>
            <a:off x="5159375" y="5300664"/>
            <a:ext cx="4267200" cy="731837"/>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市场风险管理的</a:t>
            </a:r>
            <a:r>
              <a:rPr lang="en-US" altLang="zh-CN" sz="2800" b="1">
                <a:latin typeface="华文中宋" pitchFamily="2" charset="-122"/>
                <a:ea typeface="华文中宋" pitchFamily="2" charset="-122"/>
              </a:rPr>
              <a:t>VaR</a:t>
            </a:r>
            <a:r>
              <a:rPr lang="zh-CN" altLang="en-US" sz="2800" b="1">
                <a:latin typeface="华文中宋" pitchFamily="2" charset="-122"/>
                <a:ea typeface="华文中宋" pitchFamily="2" charset="-122"/>
              </a:rPr>
              <a:t>方法</a:t>
            </a:r>
          </a:p>
        </p:txBody>
      </p:sp>
      <p:sp>
        <p:nvSpPr>
          <p:cNvPr id="299015" name="AutoShape 10"/>
          <p:cNvSpPr>
            <a:spLocks noChangeArrowheads="1"/>
          </p:cNvSpPr>
          <p:nvPr/>
        </p:nvSpPr>
        <p:spPr bwMode="auto">
          <a:xfrm>
            <a:off x="5159375" y="4508500"/>
            <a:ext cx="4267200" cy="731838"/>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信用风险管理方法</a:t>
            </a:r>
          </a:p>
        </p:txBody>
      </p:sp>
      <p:sp>
        <p:nvSpPr>
          <p:cNvPr id="299017" name="Text Box 9"/>
          <p:cNvSpPr txBox="1">
            <a:spLocks noChangeArrowheads="1"/>
          </p:cNvSpPr>
          <p:nvPr/>
        </p:nvSpPr>
        <p:spPr bwMode="auto">
          <a:xfrm>
            <a:off x="1847851" y="549275"/>
            <a:ext cx="7993063" cy="641350"/>
          </a:xfrm>
          <a:prstGeom prst="rect">
            <a:avLst/>
          </a:prstGeom>
          <a:noFill/>
          <a:ln w="9525" algn="ctr">
            <a:noFill/>
            <a:miter lim="800000"/>
            <a:headEnd/>
            <a:tailEnd/>
          </a:ln>
          <a:effectLst/>
        </p:spPr>
        <p:txBody>
          <a:bodyPr>
            <a:spAutoFit/>
          </a:bodyPr>
          <a:lstStyle/>
          <a:p>
            <a:pPr algn="l">
              <a:spcBef>
                <a:spcPct val="50000"/>
              </a:spcBef>
              <a:buClrTx/>
              <a:buSzTx/>
              <a:buFontTx/>
              <a:buNone/>
              <a:defRPr/>
            </a:pPr>
            <a:r>
              <a:rPr lang="zh-CN" altLang="en-US" sz="3600" b="1" dirty="0">
                <a:latin typeface="Arial" charset="0"/>
                <a:ea typeface="黑体" pitchFamily="2" charset="-122"/>
              </a:rPr>
              <a:t>第四章    </a:t>
            </a:r>
            <a:r>
              <a:rPr lang="zh-CN" altLang="en-US" sz="3600" b="1" dirty="0">
                <a:effectLst>
                  <a:outerShdw blurRad="38100" dist="38100" dir="2700000" algn="tl">
                    <a:srgbClr val="C0C0C0"/>
                  </a:outerShdw>
                </a:effectLst>
                <a:latin typeface="Arial" charset="0"/>
                <a:ea typeface="黑体" pitchFamily="2" charset="-122"/>
              </a:rPr>
              <a:t>金融风险管理原理</a:t>
            </a:r>
          </a:p>
        </p:txBody>
      </p:sp>
    </p:spTree>
    <p:extLst>
      <p:ext uri="{BB962C8B-B14F-4D97-AF65-F5344CB8AC3E}">
        <p14:creationId xmlns:p14="http://schemas.microsoft.com/office/powerpoint/2010/main" val="35544203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9010"/>
                                        </p:tgtEl>
                                        <p:attrNameLst>
                                          <p:attrName>style.visibility</p:attrName>
                                        </p:attrNameLst>
                                      </p:cBhvr>
                                      <p:to>
                                        <p:strVal val="visible"/>
                                      </p:to>
                                    </p:set>
                                    <p:animEffect transition="in" filter="blinds(horizontal)">
                                      <p:cBhvr>
                                        <p:cTn id="7" dur="500"/>
                                        <p:tgtEl>
                                          <p:spTgt spid="2990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9011"/>
                                        </p:tgtEl>
                                        <p:attrNameLst>
                                          <p:attrName>style.visibility</p:attrName>
                                        </p:attrNameLst>
                                      </p:cBhvr>
                                      <p:to>
                                        <p:strVal val="visible"/>
                                      </p:to>
                                    </p:set>
                                    <p:animEffect transition="in" filter="blinds(horizontal)">
                                      <p:cBhvr>
                                        <p:cTn id="12" dur="500"/>
                                        <p:tgtEl>
                                          <p:spTgt spid="2990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9013"/>
                                        </p:tgtEl>
                                        <p:attrNameLst>
                                          <p:attrName>style.visibility</p:attrName>
                                        </p:attrNameLst>
                                      </p:cBhvr>
                                      <p:to>
                                        <p:strVal val="visible"/>
                                      </p:to>
                                    </p:set>
                                    <p:animEffect transition="in" filter="blinds(horizontal)">
                                      <p:cBhvr>
                                        <p:cTn id="17" dur="500"/>
                                        <p:tgtEl>
                                          <p:spTgt spid="2990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99012"/>
                                        </p:tgtEl>
                                        <p:attrNameLst>
                                          <p:attrName>style.visibility</p:attrName>
                                        </p:attrNameLst>
                                      </p:cBhvr>
                                      <p:to>
                                        <p:strVal val="visible"/>
                                      </p:to>
                                    </p:set>
                                    <p:animEffect transition="in" filter="blinds(horizontal)">
                                      <p:cBhvr>
                                        <p:cTn id="22" dur="500"/>
                                        <p:tgtEl>
                                          <p:spTgt spid="2990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99015"/>
                                        </p:tgtEl>
                                        <p:attrNameLst>
                                          <p:attrName>style.visibility</p:attrName>
                                        </p:attrNameLst>
                                      </p:cBhvr>
                                      <p:to>
                                        <p:strVal val="visible"/>
                                      </p:to>
                                    </p:set>
                                    <p:animEffect transition="in" filter="blinds(horizontal)">
                                      <p:cBhvr>
                                        <p:cTn id="27" dur="500"/>
                                        <p:tgtEl>
                                          <p:spTgt spid="2990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99014"/>
                                        </p:tgtEl>
                                        <p:attrNameLst>
                                          <p:attrName>style.visibility</p:attrName>
                                        </p:attrNameLst>
                                      </p:cBhvr>
                                      <p:to>
                                        <p:strVal val="visible"/>
                                      </p:to>
                                    </p:set>
                                    <p:animEffect transition="in" filter="blinds(horizontal)">
                                      <p:cBhvr>
                                        <p:cTn id="32" dur="500"/>
                                        <p:tgtEl>
                                          <p:spTgt spid="299014"/>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mph" presetSubtype="0" fill="hold" grpId="1" nodeType="clickEffect">
                                  <p:stCondLst>
                                    <p:cond delay="0"/>
                                  </p:stCondLst>
                                  <p:childTnLst>
                                    <p:animScale>
                                      <p:cBhvr>
                                        <p:cTn id="36" dur="2000" fill="hold"/>
                                        <p:tgtEl>
                                          <p:spTgt spid="2990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0" grpId="0" animBg="1"/>
      <p:bldP spid="299010" grpId="1" animBg="1"/>
      <p:bldP spid="299011" grpId="0" animBg="1"/>
      <p:bldP spid="299012" grpId="0" animBg="1"/>
      <p:bldP spid="299013" grpId="0" animBg="1"/>
      <p:bldP spid="299014" grpId="0" animBg="1"/>
      <p:bldP spid="2990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idx="4294967295"/>
          </p:nvPr>
        </p:nvSpPr>
        <p:spPr bwMode="auto">
          <a:xfrm>
            <a:off x="2351088" y="476251"/>
            <a:ext cx="6337300" cy="644525"/>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利率期货价格波动风险案例</a:t>
            </a:r>
          </a:p>
        </p:txBody>
      </p:sp>
      <p:sp>
        <p:nvSpPr>
          <p:cNvPr id="307203" name="Rectangle 3"/>
          <p:cNvSpPr>
            <a:spLocks noGrp="1" noChangeArrowheads="1"/>
          </p:cNvSpPr>
          <p:nvPr>
            <p:ph type="body" idx="4294967295"/>
          </p:nvPr>
        </p:nvSpPr>
        <p:spPr>
          <a:xfrm>
            <a:off x="1774826" y="1125538"/>
            <a:ext cx="8424863" cy="5327650"/>
          </a:xfrm>
        </p:spPr>
        <p:txBody>
          <a:bodyPr>
            <a:normAutofit lnSpcReduction="10000"/>
          </a:bodyPr>
          <a:lstStyle/>
          <a:p>
            <a:pPr eaLnBrk="1" hangingPunct="1">
              <a:lnSpc>
                <a:spcPct val="90000"/>
              </a:lnSpc>
              <a:buFont typeface="Wingdings" pitchFamily="2" charset="2"/>
              <a:buNone/>
            </a:pPr>
            <a:r>
              <a:rPr lang="en-US" altLang="zh-CN" sz="1000">
                <a:solidFill>
                  <a:srgbClr val="0000CC"/>
                </a:solidFill>
                <a:latin typeface="华文琥珀" pitchFamily="2" charset="-122"/>
                <a:ea typeface="华文琥珀" pitchFamily="2" charset="-122"/>
              </a:rPr>
              <a:t>                        </a:t>
            </a:r>
            <a:r>
              <a:rPr lang="zh-CN" altLang="en-US" b="1">
                <a:latin typeface="楷体_GB2312" pitchFamily="49" charset="-122"/>
                <a:ea typeface="楷体_GB2312" pitchFamily="49" charset="-122"/>
              </a:rPr>
              <a:t>在国债期货买卖中，</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口为</a:t>
            </a:r>
            <a:r>
              <a:rPr lang="en-US" altLang="zh-CN" b="1">
                <a:latin typeface="楷体_GB2312" pitchFamily="49" charset="-122"/>
                <a:ea typeface="楷体_GB2312" pitchFamily="49" charset="-122"/>
              </a:rPr>
              <a:t>200</a:t>
            </a:r>
            <a:r>
              <a:rPr lang="zh-CN" altLang="en-US" b="1">
                <a:latin typeface="楷体_GB2312" pitchFamily="49" charset="-122"/>
                <a:ea typeface="楷体_GB2312" pitchFamily="49" charset="-122"/>
              </a:rPr>
              <a:t>张合约，</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张合</a:t>
            </a:r>
          </a:p>
          <a:p>
            <a:pPr eaLnBrk="1" hangingPunct="1">
              <a:lnSpc>
                <a:spcPct val="90000"/>
              </a:lnSpc>
              <a:buFont typeface="Wingdings" pitchFamily="2" charset="2"/>
              <a:buNone/>
            </a:pPr>
            <a:r>
              <a:rPr lang="zh-CN" altLang="en-US" b="1">
                <a:latin typeface="楷体_GB2312" pitchFamily="49" charset="-122"/>
                <a:ea typeface="楷体_GB2312" pitchFamily="49" charset="-122"/>
              </a:rPr>
              <a:t>约为</a:t>
            </a:r>
            <a:r>
              <a:rPr lang="en-US" altLang="zh-CN" b="1">
                <a:latin typeface="楷体_GB2312" pitchFamily="49" charset="-122"/>
                <a:ea typeface="楷体_GB2312" pitchFamily="49" charset="-122"/>
              </a:rPr>
              <a:t>1000</a:t>
            </a:r>
            <a:r>
              <a:rPr lang="zh-CN" altLang="en-US" b="1">
                <a:latin typeface="楷体_GB2312" pitchFamily="49" charset="-122"/>
                <a:ea typeface="楷体_GB2312" pitchFamily="49" charset="-122"/>
              </a:rPr>
              <a:t>元面值国债，尾市爆出的</a:t>
            </a:r>
            <a:r>
              <a:rPr lang="en-US" altLang="zh-CN" b="1">
                <a:latin typeface="楷体_GB2312" pitchFamily="49" charset="-122"/>
                <a:ea typeface="楷体_GB2312" pitchFamily="49" charset="-122"/>
              </a:rPr>
              <a:t>730</a:t>
            </a:r>
            <a:r>
              <a:rPr lang="zh-CN" altLang="en-US" b="1">
                <a:latin typeface="楷体_GB2312" pitchFamily="49" charset="-122"/>
                <a:ea typeface="楷体_GB2312" pitchFamily="49" charset="-122"/>
              </a:rPr>
              <a:t>万口的卖单</a:t>
            </a:r>
          </a:p>
          <a:p>
            <a:pPr eaLnBrk="1" hangingPunct="1">
              <a:lnSpc>
                <a:spcPct val="90000"/>
              </a:lnSpc>
              <a:buFont typeface="Wingdings" pitchFamily="2" charset="2"/>
              <a:buNone/>
            </a:pPr>
            <a:r>
              <a:rPr lang="zh-CN" altLang="en-US" b="1">
                <a:latin typeface="楷体_GB2312" pitchFamily="49" charset="-122"/>
                <a:ea typeface="楷体_GB2312" pitchFamily="49" charset="-122"/>
              </a:rPr>
              <a:t>就是</a:t>
            </a:r>
            <a:r>
              <a:rPr lang="en-US" altLang="zh-CN" b="1">
                <a:solidFill>
                  <a:schemeClr val="hlink"/>
                </a:solidFill>
                <a:latin typeface="楷体_GB2312" pitchFamily="49" charset="-122"/>
                <a:ea typeface="楷体_GB2312" pitchFamily="49" charset="-122"/>
              </a:rPr>
              <a:t>14600</a:t>
            </a:r>
            <a:r>
              <a:rPr lang="zh-CN" altLang="en-US" b="1">
                <a:solidFill>
                  <a:schemeClr val="hlink"/>
                </a:solidFill>
                <a:latin typeface="楷体_GB2312" pitchFamily="49" charset="-122"/>
                <a:ea typeface="楷体_GB2312" pitchFamily="49" charset="-122"/>
              </a:rPr>
              <a:t>亿，而所有的</a:t>
            </a:r>
            <a:r>
              <a:rPr lang="en-US" altLang="zh-CN" b="1">
                <a:solidFill>
                  <a:schemeClr val="hlink"/>
                </a:solidFill>
                <a:latin typeface="楷体_GB2312" pitchFamily="49" charset="-122"/>
                <a:ea typeface="楷体_GB2312" pitchFamily="49" charset="-122"/>
              </a:rPr>
              <a:t>327</a:t>
            </a:r>
            <a:r>
              <a:rPr lang="zh-CN" altLang="en-US" b="1">
                <a:solidFill>
                  <a:schemeClr val="hlink"/>
                </a:solidFill>
                <a:latin typeface="楷体_GB2312" pitchFamily="49" charset="-122"/>
                <a:ea typeface="楷体_GB2312" pitchFamily="49" charset="-122"/>
              </a:rPr>
              <a:t>国债只有</a:t>
            </a:r>
            <a:r>
              <a:rPr lang="en-US" altLang="zh-CN" b="1">
                <a:solidFill>
                  <a:schemeClr val="hlink"/>
                </a:solidFill>
                <a:latin typeface="楷体_GB2312" pitchFamily="49" charset="-122"/>
                <a:ea typeface="楷体_GB2312" pitchFamily="49" charset="-122"/>
              </a:rPr>
              <a:t>750</a:t>
            </a:r>
            <a:r>
              <a:rPr lang="zh-CN" altLang="en-US" b="1">
                <a:solidFill>
                  <a:schemeClr val="hlink"/>
                </a:solidFill>
                <a:latin typeface="楷体_GB2312" pitchFamily="49" charset="-122"/>
                <a:ea typeface="楷体_GB2312" pitchFamily="49" charset="-122"/>
              </a:rPr>
              <a:t>亿。</a:t>
            </a:r>
          </a:p>
          <a:p>
            <a:pPr eaLnBrk="1" hangingPunct="1">
              <a:lnSpc>
                <a:spcPct val="90000"/>
              </a:lnSpc>
              <a:buFont typeface="Wingdings" pitchFamily="2" charset="2"/>
              <a:buNone/>
            </a:pPr>
            <a:r>
              <a:rPr lang="zh-CN" altLang="en-US" b="1">
                <a:latin typeface="楷体_GB2312" pitchFamily="49" charset="-122"/>
                <a:ea typeface="楷体_GB2312" pitchFamily="49" charset="-122"/>
              </a:rPr>
              <a:t>    收市后上交所紧急磋商，当晚宣布：</a:t>
            </a:r>
            <a:r>
              <a:rPr lang="en-US" altLang="zh-CN" b="1">
                <a:latin typeface="楷体_GB2312" pitchFamily="49" charset="-122"/>
                <a:ea typeface="楷体_GB2312" pitchFamily="49" charset="-122"/>
              </a:rPr>
              <a:t>23</a:t>
            </a:r>
            <a:r>
              <a:rPr lang="zh-CN" altLang="en-US" b="1">
                <a:latin typeface="楷体_GB2312" pitchFamily="49" charset="-122"/>
                <a:ea typeface="楷体_GB2312" pitchFamily="49" charset="-122"/>
              </a:rPr>
              <a:t>日</a:t>
            </a:r>
            <a:r>
              <a:rPr lang="en-US" altLang="zh-CN" b="1">
                <a:latin typeface="楷体_GB2312" pitchFamily="49" charset="-122"/>
                <a:ea typeface="楷体_GB2312" pitchFamily="49" charset="-122"/>
              </a:rPr>
              <a:t>16</a:t>
            </a:r>
            <a:r>
              <a:rPr lang="zh-CN" altLang="en-US" b="1">
                <a:latin typeface="楷体_GB2312" pitchFamily="49" charset="-122"/>
                <a:ea typeface="楷体_GB2312" pitchFamily="49" charset="-122"/>
              </a:rPr>
              <a:t>时</a:t>
            </a:r>
            <a:r>
              <a:rPr lang="en-US" altLang="zh-CN" b="1">
                <a:latin typeface="楷体_GB2312" pitchFamily="49" charset="-122"/>
                <a:ea typeface="楷体_GB2312" pitchFamily="49" charset="-122"/>
              </a:rPr>
              <a:t>22</a:t>
            </a:r>
          </a:p>
          <a:p>
            <a:pPr eaLnBrk="1" hangingPunct="1">
              <a:lnSpc>
                <a:spcPct val="90000"/>
              </a:lnSpc>
              <a:buFont typeface="Wingdings" pitchFamily="2" charset="2"/>
              <a:buNone/>
            </a:pPr>
            <a:r>
              <a:rPr lang="zh-CN" altLang="en-US" b="1">
                <a:latin typeface="楷体_GB2312" pitchFamily="49" charset="-122"/>
                <a:ea typeface="楷体_GB2312" pitchFamily="49" charset="-122"/>
              </a:rPr>
              <a:t>分</a:t>
            </a:r>
            <a:r>
              <a:rPr lang="en-US" altLang="zh-CN" b="1">
                <a:latin typeface="楷体_GB2312" pitchFamily="49" charset="-122"/>
                <a:ea typeface="楷体_GB2312" pitchFamily="49" charset="-122"/>
              </a:rPr>
              <a:t>13</a:t>
            </a:r>
            <a:r>
              <a:rPr lang="zh-CN" altLang="en-US" b="1">
                <a:latin typeface="楷体_GB2312" pitchFamily="49" charset="-122"/>
                <a:ea typeface="楷体_GB2312" pitchFamily="49" charset="-122"/>
              </a:rPr>
              <a:t>秒之后的交易是异常的，经查是某会员公司为影</a:t>
            </a:r>
          </a:p>
          <a:p>
            <a:pPr eaLnBrk="1" hangingPunct="1">
              <a:lnSpc>
                <a:spcPct val="90000"/>
              </a:lnSpc>
              <a:buFont typeface="Wingdings" pitchFamily="2" charset="2"/>
              <a:buNone/>
            </a:pPr>
            <a:r>
              <a:rPr lang="zh-CN" altLang="en-US" b="1">
                <a:latin typeface="楷体_GB2312" pitchFamily="49" charset="-122"/>
                <a:ea typeface="楷体_GB2312" pitchFamily="49" charset="-122"/>
              </a:rPr>
              <a:t>响当日结算价而蓄意违规，故之后的所有</a:t>
            </a:r>
            <a:r>
              <a:rPr lang="en-US" altLang="zh-CN" b="1">
                <a:latin typeface="楷体_GB2312" pitchFamily="49" charset="-122"/>
                <a:ea typeface="楷体_GB2312" pitchFamily="49" charset="-122"/>
              </a:rPr>
              <a:t>327</a:t>
            </a:r>
            <a:r>
              <a:rPr lang="zh-CN" altLang="en-US" b="1">
                <a:latin typeface="楷体_GB2312" pitchFamily="49" charset="-122"/>
                <a:ea typeface="楷体_GB2312" pitchFamily="49" charset="-122"/>
              </a:rPr>
              <a:t>品种的</a:t>
            </a:r>
          </a:p>
          <a:p>
            <a:pPr eaLnBrk="1" hangingPunct="1">
              <a:lnSpc>
                <a:spcPct val="90000"/>
              </a:lnSpc>
              <a:buFont typeface="Wingdings" pitchFamily="2" charset="2"/>
              <a:buNone/>
            </a:pPr>
            <a:r>
              <a:rPr lang="zh-CN" altLang="en-US" b="1">
                <a:latin typeface="楷体_GB2312" pitchFamily="49" charset="-122"/>
                <a:ea typeface="楷体_GB2312" pitchFamily="49" charset="-122"/>
              </a:rPr>
              <a:t>交易无效，当日</a:t>
            </a:r>
            <a:r>
              <a:rPr lang="en-US" altLang="zh-CN" b="1">
                <a:latin typeface="楷体_GB2312" pitchFamily="49" charset="-122"/>
                <a:ea typeface="楷体_GB2312" pitchFamily="49" charset="-122"/>
              </a:rPr>
              <a:t>327</a:t>
            </a:r>
            <a:r>
              <a:rPr lang="zh-CN" altLang="en-US" b="1">
                <a:latin typeface="楷体_GB2312" pitchFamily="49" charset="-122"/>
                <a:ea typeface="楷体_GB2312" pitchFamily="49" charset="-122"/>
              </a:rPr>
              <a:t>品种的收盘价为违规前最后签订</a:t>
            </a:r>
          </a:p>
          <a:p>
            <a:pPr eaLnBrk="1" hangingPunct="1">
              <a:lnSpc>
                <a:spcPct val="90000"/>
              </a:lnSpc>
              <a:buFont typeface="Wingdings" pitchFamily="2" charset="2"/>
              <a:buNone/>
            </a:pPr>
            <a:r>
              <a:rPr lang="zh-CN" altLang="en-US" b="1">
                <a:latin typeface="楷体_GB2312" pitchFamily="49" charset="-122"/>
                <a:ea typeface="楷体_GB2312" pitchFamily="49" charset="-122"/>
              </a:rPr>
              <a:t>的一笔交易价格</a:t>
            </a:r>
            <a:r>
              <a:rPr lang="en-US" altLang="zh-CN" b="1">
                <a:latin typeface="楷体_GB2312" pitchFamily="49" charset="-122"/>
                <a:ea typeface="楷体_GB2312" pitchFamily="49" charset="-122"/>
              </a:rPr>
              <a:t>151.3</a:t>
            </a:r>
            <a:r>
              <a:rPr lang="zh-CN" altLang="en-US" b="1">
                <a:latin typeface="楷体_GB2312" pitchFamily="49" charset="-122"/>
                <a:ea typeface="楷体_GB2312" pitchFamily="49" charset="-122"/>
              </a:rPr>
              <a:t>元。</a:t>
            </a:r>
          </a:p>
          <a:p>
            <a:pPr eaLnBrk="1" hangingPunct="1">
              <a:lnSpc>
                <a:spcPct val="90000"/>
              </a:lnSpc>
              <a:buFont typeface="Wingdings" pitchFamily="2" charset="2"/>
              <a:buNone/>
            </a:pPr>
            <a:r>
              <a:rPr lang="zh-CN" altLang="en-US" b="1">
                <a:latin typeface="楷体_GB2312" pitchFamily="49" charset="-122"/>
                <a:ea typeface="楷体_GB2312" pitchFamily="49" charset="-122"/>
              </a:rPr>
              <a:t>    如果按照上交所定的收盘价到期交割，万国赔</a:t>
            </a:r>
            <a:r>
              <a:rPr lang="en-US" altLang="zh-CN" b="1">
                <a:latin typeface="楷体_GB2312" pitchFamily="49" charset="-122"/>
                <a:ea typeface="楷体_GB2312" pitchFamily="49" charset="-122"/>
              </a:rPr>
              <a:t>60</a:t>
            </a:r>
          </a:p>
          <a:p>
            <a:pPr eaLnBrk="1" hangingPunct="1">
              <a:lnSpc>
                <a:spcPct val="90000"/>
              </a:lnSpc>
              <a:buFont typeface="Wingdings" pitchFamily="2" charset="2"/>
              <a:buNone/>
            </a:pPr>
            <a:r>
              <a:rPr lang="zh-CN" altLang="en-US" b="1">
                <a:latin typeface="楷体_GB2312" pitchFamily="49" charset="-122"/>
                <a:ea typeface="楷体_GB2312" pitchFamily="49" charset="-122"/>
              </a:rPr>
              <a:t>亿元人民币；如果按管金生抡板斧砍出的局面算数，</a:t>
            </a:r>
          </a:p>
          <a:p>
            <a:pPr eaLnBrk="1" hangingPunct="1">
              <a:lnSpc>
                <a:spcPct val="90000"/>
              </a:lnSpc>
              <a:buFont typeface="Wingdings" pitchFamily="2" charset="2"/>
              <a:buNone/>
            </a:pPr>
            <a:r>
              <a:rPr lang="zh-CN" altLang="en-US" b="1">
                <a:latin typeface="楷体_GB2312" pitchFamily="49" charset="-122"/>
                <a:ea typeface="楷体_GB2312" pitchFamily="49" charset="-122"/>
              </a:rPr>
              <a:t>万国赚</a:t>
            </a:r>
            <a:r>
              <a:rPr lang="en-US" altLang="zh-CN" b="1">
                <a:latin typeface="楷体_GB2312" pitchFamily="49" charset="-122"/>
                <a:ea typeface="楷体_GB2312" pitchFamily="49" charset="-122"/>
              </a:rPr>
              <a:t>42</a:t>
            </a:r>
            <a:r>
              <a:rPr lang="zh-CN" altLang="en-US" b="1">
                <a:latin typeface="楷体_GB2312" pitchFamily="49" charset="-122"/>
                <a:ea typeface="楷体_GB2312" pitchFamily="49" charset="-122"/>
              </a:rPr>
              <a:t>亿元。</a:t>
            </a:r>
          </a:p>
        </p:txBody>
      </p:sp>
    </p:spTree>
    <p:extLst>
      <p:ext uri="{BB962C8B-B14F-4D97-AF65-F5344CB8AC3E}">
        <p14:creationId xmlns:p14="http://schemas.microsoft.com/office/powerpoint/2010/main" val="26280059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203">
                                            <p:txEl>
                                              <p:pRg st="0" end="0"/>
                                            </p:txEl>
                                          </p:spTgt>
                                        </p:tgtEl>
                                        <p:attrNameLst>
                                          <p:attrName>style.visibility</p:attrName>
                                        </p:attrNameLst>
                                      </p:cBhvr>
                                      <p:to>
                                        <p:strVal val="visible"/>
                                      </p:to>
                                    </p:set>
                                    <p:animEffect transition="in" filter="blinds(horizontal)">
                                      <p:cBhvr>
                                        <p:cTn id="7" dur="500"/>
                                        <p:tgtEl>
                                          <p:spTgt spid="30720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07203">
                                            <p:txEl>
                                              <p:pRg st="1" end="1"/>
                                            </p:txEl>
                                          </p:spTgt>
                                        </p:tgtEl>
                                        <p:attrNameLst>
                                          <p:attrName>style.visibility</p:attrName>
                                        </p:attrNameLst>
                                      </p:cBhvr>
                                      <p:to>
                                        <p:strVal val="visible"/>
                                      </p:to>
                                    </p:set>
                                    <p:animEffect transition="in" filter="blinds(horizontal)">
                                      <p:cBhvr>
                                        <p:cTn id="10" dur="500"/>
                                        <p:tgtEl>
                                          <p:spTgt spid="30720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07203">
                                            <p:txEl>
                                              <p:pRg st="2" end="2"/>
                                            </p:txEl>
                                          </p:spTgt>
                                        </p:tgtEl>
                                        <p:attrNameLst>
                                          <p:attrName>style.visibility</p:attrName>
                                        </p:attrNameLst>
                                      </p:cBhvr>
                                      <p:to>
                                        <p:strVal val="visible"/>
                                      </p:to>
                                    </p:set>
                                    <p:animEffect transition="in" filter="blinds(horizontal)">
                                      <p:cBhvr>
                                        <p:cTn id="13" dur="500"/>
                                        <p:tgtEl>
                                          <p:spTgt spid="30720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07203">
                                            <p:txEl>
                                              <p:pRg st="3" end="3"/>
                                            </p:txEl>
                                          </p:spTgt>
                                        </p:tgtEl>
                                        <p:attrNameLst>
                                          <p:attrName>style.visibility</p:attrName>
                                        </p:attrNameLst>
                                      </p:cBhvr>
                                      <p:to>
                                        <p:strVal val="visible"/>
                                      </p:to>
                                    </p:set>
                                    <p:animEffect transition="in" filter="blinds(horizontal)">
                                      <p:cBhvr>
                                        <p:cTn id="18" dur="500"/>
                                        <p:tgtEl>
                                          <p:spTgt spid="30720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07203">
                                            <p:txEl>
                                              <p:pRg st="4" end="4"/>
                                            </p:txEl>
                                          </p:spTgt>
                                        </p:tgtEl>
                                        <p:attrNameLst>
                                          <p:attrName>style.visibility</p:attrName>
                                        </p:attrNameLst>
                                      </p:cBhvr>
                                      <p:to>
                                        <p:strVal val="visible"/>
                                      </p:to>
                                    </p:set>
                                    <p:animEffect transition="in" filter="blinds(horizontal)">
                                      <p:cBhvr>
                                        <p:cTn id="21" dur="500"/>
                                        <p:tgtEl>
                                          <p:spTgt spid="30720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07203">
                                            <p:txEl>
                                              <p:pRg st="5" end="5"/>
                                            </p:txEl>
                                          </p:spTgt>
                                        </p:tgtEl>
                                        <p:attrNameLst>
                                          <p:attrName>style.visibility</p:attrName>
                                        </p:attrNameLst>
                                      </p:cBhvr>
                                      <p:to>
                                        <p:strVal val="visible"/>
                                      </p:to>
                                    </p:set>
                                    <p:animEffect transition="in" filter="blinds(horizontal)">
                                      <p:cBhvr>
                                        <p:cTn id="24" dur="500"/>
                                        <p:tgtEl>
                                          <p:spTgt spid="30720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07203">
                                            <p:txEl>
                                              <p:pRg st="6" end="6"/>
                                            </p:txEl>
                                          </p:spTgt>
                                        </p:tgtEl>
                                        <p:attrNameLst>
                                          <p:attrName>style.visibility</p:attrName>
                                        </p:attrNameLst>
                                      </p:cBhvr>
                                      <p:to>
                                        <p:strVal val="visible"/>
                                      </p:to>
                                    </p:set>
                                    <p:animEffect transition="in" filter="blinds(horizontal)">
                                      <p:cBhvr>
                                        <p:cTn id="27" dur="500"/>
                                        <p:tgtEl>
                                          <p:spTgt spid="30720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07203">
                                            <p:txEl>
                                              <p:pRg st="7" end="7"/>
                                            </p:txEl>
                                          </p:spTgt>
                                        </p:tgtEl>
                                        <p:attrNameLst>
                                          <p:attrName>style.visibility</p:attrName>
                                        </p:attrNameLst>
                                      </p:cBhvr>
                                      <p:to>
                                        <p:strVal val="visible"/>
                                      </p:to>
                                    </p:set>
                                    <p:animEffect transition="in" filter="blinds(horizontal)">
                                      <p:cBhvr>
                                        <p:cTn id="30" dur="500"/>
                                        <p:tgtEl>
                                          <p:spTgt spid="30720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07203">
                                            <p:txEl>
                                              <p:pRg st="8" end="8"/>
                                            </p:txEl>
                                          </p:spTgt>
                                        </p:tgtEl>
                                        <p:attrNameLst>
                                          <p:attrName>style.visibility</p:attrName>
                                        </p:attrNameLst>
                                      </p:cBhvr>
                                      <p:to>
                                        <p:strVal val="visible"/>
                                      </p:to>
                                    </p:set>
                                    <p:animEffect transition="in" filter="blinds(horizontal)">
                                      <p:cBhvr>
                                        <p:cTn id="35" dur="500"/>
                                        <p:tgtEl>
                                          <p:spTgt spid="30720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07203">
                                            <p:txEl>
                                              <p:pRg st="9" end="9"/>
                                            </p:txEl>
                                          </p:spTgt>
                                        </p:tgtEl>
                                        <p:attrNameLst>
                                          <p:attrName>style.visibility</p:attrName>
                                        </p:attrNameLst>
                                      </p:cBhvr>
                                      <p:to>
                                        <p:strVal val="visible"/>
                                      </p:to>
                                    </p:set>
                                    <p:animEffect transition="in" filter="blinds(horizontal)">
                                      <p:cBhvr>
                                        <p:cTn id="38" dur="500"/>
                                        <p:tgtEl>
                                          <p:spTgt spid="307203">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07203">
                                            <p:txEl>
                                              <p:pRg st="10" end="10"/>
                                            </p:txEl>
                                          </p:spTgt>
                                        </p:tgtEl>
                                        <p:attrNameLst>
                                          <p:attrName>style.visibility</p:attrName>
                                        </p:attrNameLst>
                                      </p:cBhvr>
                                      <p:to>
                                        <p:strVal val="visible"/>
                                      </p:to>
                                    </p:set>
                                    <p:animEffect transition="in" filter="blinds(horizontal)">
                                      <p:cBhvr>
                                        <p:cTn id="41" dur="500"/>
                                        <p:tgtEl>
                                          <p:spTgt spid="30720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62" name="Picture 2" descr="F:\01.jpg"/>
          <p:cNvPicPr>
            <a:picLocks noGrp="1" noChangeAspect="1" noChangeArrowheads="1"/>
          </p:cNvPicPr>
          <p:nvPr>
            <p:ph idx="1"/>
          </p:nvPr>
        </p:nvPicPr>
        <p:blipFill>
          <a:blip r:embed="rId2" cstate="print"/>
          <a:srcRect/>
          <a:stretch>
            <a:fillRect/>
          </a:stretch>
        </p:blipFill>
        <p:spPr>
          <a:xfrm>
            <a:off x="1774825" y="412750"/>
            <a:ext cx="8497888" cy="5969000"/>
          </a:xfrm>
        </p:spPr>
      </p:pic>
    </p:spTree>
    <p:extLst>
      <p:ext uri="{BB962C8B-B14F-4D97-AF65-F5344CB8AC3E}">
        <p14:creationId xmlns:p14="http://schemas.microsoft.com/office/powerpoint/2010/main" val="135511116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ChangeArrowheads="1"/>
          </p:cNvSpPr>
          <p:nvPr/>
        </p:nvSpPr>
        <p:spPr bwMode="auto">
          <a:xfrm>
            <a:off x="2063750" y="404813"/>
            <a:ext cx="8229600" cy="647700"/>
          </a:xfrm>
          <a:prstGeom prst="rect">
            <a:avLst/>
          </a:prstGeom>
          <a:noFill/>
          <a:ln w="9525">
            <a:noFill/>
            <a:miter lim="800000"/>
            <a:headEnd/>
            <a:tailEnd/>
          </a:ln>
        </p:spPr>
        <p:txBody>
          <a:bodyPr anchor="ctr"/>
          <a:lstStyle/>
          <a:p>
            <a:pPr algn="l"/>
            <a:r>
              <a:rPr lang="zh-CN" altLang="en-US" sz="3600" b="1">
                <a:latin typeface="宋体" charset="-122"/>
                <a:ea typeface="黑体" pitchFamily="49" charset="-122"/>
              </a:rPr>
              <a:t>次贷危机产生的原因</a:t>
            </a:r>
          </a:p>
        </p:txBody>
      </p:sp>
      <p:sp>
        <p:nvSpPr>
          <p:cNvPr id="400387" name="Text Box 3"/>
          <p:cNvSpPr txBox="1">
            <a:spLocks noChangeArrowheads="1"/>
          </p:cNvSpPr>
          <p:nvPr/>
        </p:nvSpPr>
        <p:spPr bwMode="auto">
          <a:xfrm>
            <a:off x="2209800" y="1447801"/>
            <a:ext cx="7086600" cy="366713"/>
          </a:xfrm>
          <a:prstGeom prst="rect">
            <a:avLst/>
          </a:prstGeom>
          <a:noFill/>
          <a:ln w="9525">
            <a:noFill/>
            <a:miter lim="800000"/>
            <a:headEnd/>
            <a:tailEnd/>
          </a:ln>
        </p:spPr>
        <p:txBody>
          <a:bodyPr>
            <a:spAutoFit/>
          </a:bodyPr>
          <a:lstStyle/>
          <a:p>
            <a:pPr algn="l">
              <a:spcBef>
                <a:spcPct val="50000"/>
              </a:spcBef>
            </a:pPr>
            <a:endParaRPr lang="zh-CN" altLang="zh-CN"/>
          </a:p>
        </p:txBody>
      </p:sp>
      <p:sp>
        <p:nvSpPr>
          <p:cNvPr id="400388" name="Text Box 4"/>
          <p:cNvSpPr txBox="1">
            <a:spLocks noChangeArrowheads="1"/>
          </p:cNvSpPr>
          <p:nvPr/>
        </p:nvSpPr>
        <p:spPr bwMode="auto">
          <a:xfrm>
            <a:off x="1992314" y="1052514"/>
            <a:ext cx="7991475" cy="954107"/>
          </a:xfrm>
          <a:prstGeom prst="rect">
            <a:avLst/>
          </a:prstGeom>
          <a:noFill/>
          <a:ln w="9525">
            <a:noFill/>
            <a:miter lim="800000"/>
            <a:headEnd/>
            <a:tailEnd/>
          </a:ln>
        </p:spPr>
        <p:txBody>
          <a:bodyPr>
            <a:spAutoFit/>
          </a:bodyPr>
          <a:lstStyle/>
          <a:p>
            <a:pPr algn="l">
              <a:spcBef>
                <a:spcPct val="50000"/>
              </a:spcBef>
              <a:buFont typeface="Wingdings" pitchFamily="2" charset="2"/>
              <a:buChar char="ü"/>
            </a:pPr>
            <a:r>
              <a:rPr lang="en-US" altLang="zh-CN">
                <a:ea typeface="楷体_GB2312" pitchFamily="49" charset="-122"/>
              </a:rPr>
              <a:t> </a:t>
            </a:r>
            <a:r>
              <a:rPr lang="zh-CN" altLang="en-US" sz="2800" b="1">
                <a:solidFill>
                  <a:schemeClr val="accent1"/>
                </a:solidFill>
                <a:latin typeface="华文细黑" pitchFamily="2" charset="-122"/>
                <a:ea typeface="华文细黑" pitchFamily="2" charset="-122"/>
              </a:rPr>
              <a:t>金融创新过度或金融工程技术的运用泛滥（加速器，关键机制）</a:t>
            </a:r>
          </a:p>
        </p:txBody>
      </p:sp>
      <p:sp>
        <p:nvSpPr>
          <p:cNvPr id="400389" name="Text Box 5"/>
          <p:cNvSpPr txBox="1">
            <a:spLocks noChangeArrowheads="1"/>
          </p:cNvSpPr>
          <p:nvPr/>
        </p:nvSpPr>
        <p:spPr bwMode="auto">
          <a:xfrm>
            <a:off x="2133601" y="2362201"/>
            <a:ext cx="1585913" cy="523875"/>
          </a:xfrm>
          <a:prstGeom prst="rect">
            <a:avLst/>
          </a:prstGeom>
          <a:noFill/>
          <a:ln w="9525">
            <a:noFill/>
            <a:miter lim="800000"/>
            <a:headEnd/>
            <a:tailEnd/>
          </a:ln>
        </p:spPr>
        <p:txBody>
          <a:bodyPr>
            <a:spAutoFit/>
          </a:bodyPr>
          <a:lstStyle/>
          <a:p>
            <a:pPr algn="l">
              <a:spcBef>
                <a:spcPct val="50000"/>
              </a:spcBef>
              <a:buFont typeface="Wingdings" pitchFamily="2" charset="2"/>
              <a:buChar char="Ø"/>
            </a:pPr>
            <a:r>
              <a:rPr lang="en-US" altLang="zh-CN" sz="2000">
                <a:latin typeface="Times New Roman" pitchFamily="18" charset="0"/>
                <a:ea typeface="楷体_GB2312" pitchFamily="49" charset="-122"/>
              </a:rPr>
              <a:t>  </a:t>
            </a:r>
            <a:r>
              <a:rPr lang="en-US" altLang="zh-CN" sz="2800">
                <a:solidFill>
                  <a:srgbClr val="000000"/>
                </a:solidFill>
                <a:latin typeface="Times New Roman" pitchFamily="18" charset="0"/>
                <a:ea typeface="楷体_GB2312" pitchFamily="49" charset="-122"/>
              </a:rPr>
              <a:t>ABS</a:t>
            </a:r>
            <a:r>
              <a:rPr lang="en-US" altLang="zh-CN">
                <a:solidFill>
                  <a:srgbClr val="000000"/>
                </a:solidFill>
              </a:rPr>
              <a:t>                       </a:t>
            </a:r>
          </a:p>
        </p:txBody>
      </p:sp>
      <p:sp>
        <p:nvSpPr>
          <p:cNvPr id="400390" name="Line 6"/>
          <p:cNvSpPr>
            <a:spLocks noChangeShapeType="1"/>
          </p:cNvSpPr>
          <p:nvPr/>
        </p:nvSpPr>
        <p:spPr bwMode="auto">
          <a:xfrm>
            <a:off x="3359150" y="2636838"/>
            <a:ext cx="1143000" cy="0"/>
          </a:xfrm>
          <a:prstGeom prst="line">
            <a:avLst/>
          </a:prstGeom>
          <a:noFill/>
          <a:ln w="9525">
            <a:solidFill>
              <a:schemeClr val="tx1"/>
            </a:solidFill>
            <a:round/>
            <a:headEnd/>
            <a:tailEnd type="triangle" w="med" len="med"/>
          </a:ln>
        </p:spPr>
        <p:txBody>
          <a:bodyPr/>
          <a:lstStyle/>
          <a:p>
            <a:endParaRPr lang="zh-CN" altLang="en-US"/>
          </a:p>
        </p:txBody>
      </p:sp>
      <p:sp>
        <p:nvSpPr>
          <p:cNvPr id="400391" name="Text Box 7"/>
          <p:cNvSpPr txBox="1">
            <a:spLocks noChangeArrowheads="1"/>
          </p:cNvSpPr>
          <p:nvPr/>
        </p:nvSpPr>
        <p:spPr bwMode="auto">
          <a:xfrm>
            <a:off x="3432175" y="2205039"/>
            <a:ext cx="914400" cy="396875"/>
          </a:xfrm>
          <a:prstGeom prst="rect">
            <a:avLst/>
          </a:prstGeom>
          <a:noFill/>
          <a:ln w="9525">
            <a:noFill/>
            <a:miter lim="800000"/>
            <a:headEnd/>
            <a:tailEnd/>
          </a:ln>
        </p:spPr>
        <p:txBody>
          <a:bodyPr>
            <a:spAutoFit/>
          </a:bodyPr>
          <a:lstStyle/>
          <a:p>
            <a:pPr algn="l">
              <a:spcBef>
                <a:spcPct val="50000"/>
              </a:spcBef>
            </a:pPr>
            <a:r>
              <a:rPr lang="en-US" altLang="zh-CN" sz="2000">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贷款</a:t>
            </a:r>
          </a:p>
        </p:txBody>
      </p:sp>
      <p:sp>
        <p:nvSpPr>
          <p:cNvPr id="400392" name="Text Box 8"/>
          <p:cNvSpPr txBox="1">
            <a:spLocks noChangeArrowheads="1"/>
          </p:cNvSpPr>
          <p:nvPr/>
        </p:nvSpPr>
        <p:spPr bwMode="auto">
          <a:xfrm>
            <a:off x="4419600" y="2362201"/>
            <a:ext cx="1963738" cy="523875"/>
          </a:xfrm>
          <a:prstGeom prst="rect">
            <a:avLst/>
          </a:prstGeom>
          <a:noFill/>
          <a:ln w="9525">
            <a:noFill/>
            <a:miter lim="800000"/>
            <a:headEnd/>
            <a:tailEnd/>
          </a:ln>
        </p:spPr>
        <p:txBody>
          <a:bodyPr>
            <a:spAutoFit/>
          </a:bodyPr>
          <a:lstStyle/>
          <a:p>
            <a:pPr algn="l">
              <a:spcBef>
                <a:spcPct val="50000"/>
              </a:spcBef>
            </a:pPr>
            <a:r>
              <a:rPr lang="zh-CN" altLang="en-US" sz="2800">
                <a:solidFill>
                  <a:srgbClr val="000000"/>
                </a:solidFill>
                <a:latin typeface="Times New Roman" pitchFamily="18" charset="0"/>
                <a:ea typeface="楷体_GB2312" pitchFamily="49" charset="-122"/>
              </a:rPr>
              <a:t>追溯至房产</a:t>
            </a:r>
          </a:p>
        </p:txBody>
      </p:sp>
      <p:sp>
        <p:nvSpPr>
          <p:cNvPr id="400393" name="Text Box 9"/>
          <p:cNvSpPr txBox="1">
            <a:spLocks noChangeArrowheads="1"/>
          </p:cNvSpPr>
          <p:nvPr/>
        </p:nvSpPr>
        <p:spPr bwMode="auto">
          <a:xfrm>
            <a:off x="2063750" y="2924175"/>
            <a:ext cx="8135938" cy="1385888"/>
          </a:xfrm>
          <a:prstGeom prst="rect">
            <a:avLst/>
          </a:prstGeom>
          <a:noFill/>
          <a:ln w="9525">
            <a:noFill/>
            <a:miter lim="800000"/>
            <a:headEnd/>
            <a:tailEnd/>
          </a:ln>
        </p:spPr>
        <p:txBody>
          <a:bodyPr>
            <a:spAutoFit/>
          </a:bodyPr>
          <a:lstStyle/>
          <a:p>
            <a:pPr algn="l">
              <a:spcBef>
                <a:spcPct val="50000"/>
              </a:spcBef>
              <a:buFont typeface="Wingdings" pitchFamily="2" charset="2"/>
              <a:buChar char="Ø"/>
            </a:pPr>
            <a:r>
              <a:rPr lang="en-US" altLang="zh-CN" sz="2000">
                <a:latin typeface="楷体_GB2312" pitchFamily="49" charset="-122"/>
                <a:ea typeface="楷体_GB2312" pitchFamily="49" charset="-122"/>
              </a:rPr>
              <a:t>  </a:t>
            </a:r>
            <a:r>
              <a:rPr lang="en-US" altLang="zh-CN" sz="2800">
                <a:solidFill>
                  <a:srgbClr val="000000"/>
                </a:solidFill>
                <a:latin typeface="楷体_GB2312" pitchFamily="49" charset="-122"/>
                <a:ea typeface="楷体_GB2312" pitchFamily="49" charset="-122"/>
              </a:rPr>
              <a:t>CDO</a:t>
            </a:r>
            <a:r>
              <a:rPr lang="zh-CN" altLang="en-US" sz="2800">
                <a:solidFill>
                  <a:srgbClr val="000000"/>
                </a:solidFill>
                <a:latin typeface="楷体_GB2312" pitchFamily="49" charset="-122"/>
                <a:ea typeface="楷体_GB2312" pitchFamily="49" charset="-122"/>
              </a:rPr>
              <a:t>的证券化资产为</a:t>
            </a:r>
            <a:r>
              <a:rPr lang="en-US" altLang="zh-CN" sz="2800">
                <a:solidFill>
                  <a:srgbClr val="000000"/>
                </a:solidFill>
                <a:latin typeface="楷体_GB2312" pitchFamily="49" charset="-122"/>
                <a:ea typeface="楷体_GB2312" pitchFamily="49" charset="-122"/>
              </a:rPr>
              <a:t>ABS</a:t>
            </a:r>
            <a:r>
              <a:rPr lang="zh-CN" altLang="en-US" sz="2800">
                <a:solidFill>
                  <a:srgbClr val="000000"/>
                </a:solidFill>
                <a:latin typeface="楷体_GB2312" pitchFamily="49" charset="-122"/>
                <a:ea typeface="楷体_GB2312" pitchFamily="49" charset="-122"/>
              </a:rPr>
              <a:t>，无法追溯至实质资产，因此</a:t>
            </a:r>
            <a:r>
              <a:rPr lang="en-US" altLang="zh-CN" sz="2800">
                <a:solidFill>
                  <a:srgbClr val="000000"/>
                </a:solidFill>
                <a:latin typeface="楷体_GB2312" pitchFamily="49" charset="-122"/>
                <a:ea typeface="楷体_GB2312" pitchFamily="49" charset="-122"/>
              </a:rPr>
              <a:t>CDO</a:t>
            </a:r>
            <a:r>
              <a:rPr lang="zh-CN" altLang="en-US" sz="2800">
                <a:solidFill>
                  <a:srgbClr val="000000"/>
                </a:solidFill>
                <a:latin typeface="楷体_GB2312" pitchFamily="49" charset="-122"/>
                <a:ea typeface="楷体_GB2312" pitchFamily="49" charset="-122"/>
              </a:rPr>
              <a:t>产  品的出现使得风险极大膨胀（日本市场持续低利率，廉价购买</a:t>
            </a:r>
            <a:r>
              <a:rPr lang="en-US" altLang="zh-CN" sz="2800">
                <a:solidFill>
                  <a:srgbClr val="000000"/>
                </a:solidFill>
                <a:latin typeface="楷体_GB2312" pitchFamily="49" charset="-122"/>
                <a:ea typeface="楷体_GB2312" pitchFamily="49" charset="-122"/>
              </a:rPr>
              <a:t>CDO</a:t>
            </a:r>
            <a:r>
              <a:rPr lang="zh-CN" altLang="en-US" sz="2800">
                <a:solidFill>
                  <a:srgbClr val="000000"/>
                </a:solidFill>
                <a:latin typeface="楷体_GB2312" pitchFamily="49" charset="-122"/>
                <a:ea typeface="楷体_GB2312" pitchFamily="49" charset="-122"/>
              </a:rPr>
              <a:t>产品加速了膨胀）。</a:t>
            </a:r>
          </a:p>
        </p:txBody>
      </p:sp>
      <p:sp>
        <p:nvSpPr>
          <p:cNvPr id="289802" name="Text Box 10"/>
          <p:cNvSpPr txBox="1">
            <a:spLocks noChangeArrowheads="1"/>
          </p:cNvSpPr>
          <p:nvPr/>
        </p:nvSpPr>
        <p:spPr bwMode="auto">
          <a:xfrm>
            <a:off x="2279650" y="4581525"/>
            <a:ext cx="7488238" cy="1816100"/>
          </a:xfrm>
          <a:prstGeom prst="rect">
            <a:avLst/>
          </a:prstGeom>
          <a:noFill/>
          <a:ln w="9525">
            <a:noFill/>
            <a:miter lim="800000"/>
            <a:headEnd/>
            <a:tailEnd/>
          </a:ln>
        </p:spPr>
        <p:txBody>
          <a:bodyPr>
            <a:spAutoFit/>
          </a:bodyPr>
          <a:lstStyle/>
          <a:p>
            <a:pPr algn="l">
              <a:spcBef>
                <a:spcPct val="50000"/>
              </a:spcBef>
            </a:pPr>
            <a:r>
              <a:rPr lang="en-US" altLang="zh-CN" sz="2000"/>
              <a:t>    </a:t>
            </a:r>
            <a:r>
              <a:rPr lang="zh-CN" altLang="en-US" sz="2800">
                <a:solidFill>
                  <a:srgbClr val="FF0000"/>
                </a:solidFill>
                <a:ea typeface="楷体_GB2312" pitchFamily="49" charset="-122"/>
              </a:rPr>
              <a:t>衍生品市场的创新过程成了“击鼓传花”的游戏，投行等机构明白只要最后一棒不是自己，风险就不会再手中，因此他们不断创新、买卖，离实体经济越来越远</a:t>
            </a:r>
            <a:r>
              <a:rPr lang="en-US" altLang="zh-CN" sz="2800">
                <a:solidFill>
                  <a:srgbClr val="FF0000"/>
                </a:solidFill>
                <a:ea typeface="楷体_GB2312" pitchFamily="49" charset="-122"/>
              </a:rPr>
              <a:t>…</a:t>
            </a:r>
          </a:p>
        </p:txBody>
      </p:sp>
    </p:spTree>
    <p:extLst>
      <p:ext uri="{BB962C8B-B14F-4D97-AF65-F5344CB8AC3E}">
        <p14:creationId xmlns:p14="http://schemas.microsoft.com/office/powerpoint/2010/main" val="69928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9802"/>
                                        </p:tgtEl>
                                        <p:attrNameLst>
                                          <p:attrName>style.visibility</p:attrName>
                                        </p:attrNameLst>
                                      </p:cBhvr>
                                      <p:to>
                                        <p:strVal val="visible"/>
                                      </p:to>
                                    </p:set>
                                    <p:animEffect transition="in" filter="blinds(horizontal)">
                                      <p:cBhvr>
                                        <p:cTn id="7" dur="500"/>
                                        <p:tgtEl>
                                          <p:spTgt spid="289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02"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idx="4294967295"/>
          </p:nvPr>
        </p:nvSpPr>
        <p:spPr>
          <a:xfrm>
            <a:off x="1981200" y="765176"/>
            <a:ext cx="7467600" cy="652463"/>
          </a:xfrm>
        </p:spPr>
        <p:txBody>
          <a:bodyPr/>
          <a:lstStyle/>
          <a:p>
            <a:pPr eaLnBrk="1" hangingPunct="1">
              <a:defRPr/>
            </a:pPr>
            <a:r>
              <a:rPr lang="zh-CN" altLang="en-US" sz="3600" b="1" dirty="0">
                <a:latin typeface="黑体" pitchFamily="49" charset="-122"/>
              </a:rPr>
              <a:t>资产证券化的种类</a:t>
            </a:r>
          </a:p>
        </p:txBody>
      </p:sp>
      <p:sp>
        <p:nvSpPr>
          <p:cNvPr id="401411" name="内容占位符 2"/>
          <p:cNvSpPr>
            <a:spLocks noGrp="1"/>
          </p:cNvSpPr>
          <p:nvPr>
            <p:ph idx="4294967295"/>
          </p:nvPr>
        </p:nvSpPr>
        <p:spPr>
          <a:xfrm>
            <a:off x="1703388" y="1700214"/>
            <a:ext cx="8578850" cy="4873625"/>
          </a:xfrm>
        </p:spPr>
        <p:txBody>
          <a:bodyPr/>
          <a:lstStyle/>
          <a:p>
            <a:pPr eaLnBrk="1" hangingPunct="1">
              <a:buFontTx/>
              <a:buNone/>
            </a:pPr>
            <a:r>
              <a:rPr lang="zh-CN" altLang="en-US">
                <a:ea typeface="宋体" charset="-122"/>
              </a:rPr>
              <a:t>      </a:t>
            </a:r>
            <a:r>
              <a:rPr lang="zh-CN" altLang="en-US" b="1">
                <a:solidFill>
                  <a:schemeClr val="accent1"/>
                </a:solidFill>
                <a:latin typeface="方正姚体" pitchFamily="2" charset="-122"/>
                <a:ea typeface="方正姚体" pitchFamily="2" charset="-122"/>
              </a:rPr>
              <a:t>交易结构：</a:t>
            </a:r>
            <a:endParaRPr lang="en-US" altLang="zh-CN" b="1">
              <a:solidFill>
                <a:schemeClr val="accent1"/>
              </a:solidFill>
              <a:latin typeface="方正姚体" pitchFamily="2" charset="-122"/>
              <a:ea typeface="方正姚体" pitchFamily="2" charset="-122"/>
            </a:endParaRPr>
          </a:p>
          <a:p>
            <a:pPr eaLnBrk="1" hangingPunct="1">
              <a:buFontTx/>
              <a:buNone/>
            </a:pPr>
            <a:endParaRPr lang="en-US" altLang="zh-CN">
              <a:ea typeface="宋体" charset="-122"/>
            </a:endParaRPr>
          </a:p>
          <a:p>
            <a:pPr eaLnBrk="1" hangingPunct="1">
              <a:buFont typeface="Wingdings" pitchFamily="2" charset="2"/>
              <a:buChar char="l"/>
            </a:pPr>
            <a:r>
              <a:rPr lang="zh-CN" altLang="en-US">
                <a:latin typeface="Times New Roman" pitchFamily="18" charset="0"/>
                <a:ea typeface="宋体" charset="-122"/>
                <a:cs typeface="Times New Roman" pitchFamily="18" charset="0"/>
              </a:rPr>
              <a:t>基本类型：资产支持证券（</a:t>
            </a:r>
            <a:r>
              <a:rPr lang="en-US" altLang="zh-CN">
                <a:latin typeface="Times New Roman" pitchFamily="18" charset="0"/>
                <a:ea typeface="宋体" charset="-122"/>
                <a:cs typeface="Times New Roman" pitchFamily="18" charset="0"/>
              </a:rPr>
              <a:t>ABS)</a:t>
            </a:r>
            <a:r>
              <a:rPr lang="zh-CN" altLang="en-US">
                <a:latin typeface="Times New Roman" pitchFamily="18" charset="0"/>
                <a:ea typeface="宋体" charset="-122"/>
                <a:cs typeface="Times New Roman" pitchFamily="18" charset="0"/>
              </a:rPr>
              <a:t>、抵押支持证券（</a:t>
            </a:r>
            <a:r>
              <a:rPr lang="en-US" altLang="zh-CN">
                <a:latin typeface="Times New Roman" pitchFamily="18" charset="0"/>
                <a:ea typeface="宋体" charset="-122"/>
                <a:cs typeface="Times New Roman" pitchFamily="18" charset="0"/>
              </a:rPr>
              <a:t>MBS)</a:t>
            </a:r>
          </a:p>
          <a:p>
            <a:pPr eaLnBrk="1" hangingPunct="1">
              <a:buFont typeface="Wingdings" pitchFamily="2" charset="2"/>
              <a:buNone/>
            </a:pPr>
            <a:endParaRPr lang="en-US" altLang="zh-CN">
              <a:latin typeface="Times New Roman" pitchFamily="18" charset="0"/>
              <a:ea typeface="宋体" charset="-122"/>
              <a:cs typeface="Times New Roman" pitchFamily="18" charset="0"/>
            </a:endParaRPr>
          </a:p>
          <a:p>
            <a:pPr eaLnBrk="1" hangingPunct="1">
              <a:buFont typeface="Wingdings" pitchFamily="2" charset="2"/>
              <a:buChar char="l"/>
            </a:pPr>
            <a:r>
              <a:rPr lang="zh-CN" altLang="en-US">
                <a:latin typeface="Times New Roman" pitchFamily="18" charset="0"/>
                <a:ea typeface="宋体" charset="-122"/>
                <a:cs typeface="Times New Roman" pitchFamily="18" charset="0"/>
              </a:rPr>
              <a:t>衍生形式：债务抵押证券（担保债务凭证）（</a:t>
            </a:r>
            <a:r>
              <a:rPr lang="en-US" altLang="zh-CN">
                <a:latin typeface="Times New Roman" pitchFamily="18" charset="0"/>
                <a:ea typeface="宋体" charset="-122"/>
                <a:cs typeface="Times New Roman" pitchFamily="18" charset="0"/>
              </a:rPr>
              <a:t>CDO);</a:t>
            </a:r>
          </a:p>
          <a:p>
            <a:pPr eaLnBrk="1" hangingPunct="1">
              <a:buFont typeface="Wingdings" pitchFamily="2" charset="2"/>
              <a:buNone/>
            </a:pPr>
            <a:r>
              <a:rPr lang="zh-CN" altLang="en-US">
                <a:latin typeface="Times New Roman" pitchFamily="18" charset="0"/>
                <a:ea typeface="宋体" charset="-122"/>
                <a:cs typeface="Times New Roman" pitchFamily="18" charset="0"/>
              </a:rPr>
              <a:t>信用违约互换（</a:t>
            </a:r>
            <a:r>
              <a:rPr lang="en-US" altLang="zh-CN">
                <a:latin typeface="Times New Roman" pitchFamily="18" charset="0"/>
                <a:ea typeface="宋体" charset="-122"/>
                <a:cs typeface="Times New Roman" pitchFamily="18" charset="0"/>
              </a:rPr>
              <a:t>C</a:t>
            </a:r>
            <a:r>
              <a:rPr lang="en-US" altLang="en-US">
                <a:latin typeface="Times New Roman" pitchFamily="18" charset="0"/>
                <a:ea typeface="华文新魏" pitchFamily="2" charset="-122"/>
                <a:cs typeface="Times New Roman" pitchFamily="18" charset="0"/>
              </a:rPr>
              <a:t>redit </a:t>
            </a:r>
            <a:r>
              <a:rPr lang="en-US" altLang="zh-CN">
                <a:latin typeface="Times New Roman" pitchFamily="18" charset="0"/>
                <a:ea typeface="宋体" charset="-122"/>
              </a:rPr>
              <a:t>D</a:t>
            </a:r>
            <a:r>
              <a:rPr lang="en-US" altLang="en-US">
                <a:latin typeface="Times New Roman" pitchFamily="18" charset="0"/>
                <a:ea typeface="华文新魏" pitchFamily="2" charset="-122"/>
                <a:cs typeface="Times New Roman" pitchFamily="18" charset="0"/>
              </a:rPr>
              <a:t>efault </a:t>
            </a:r>
            <a:r>
              <a:rPr lang="en-US" altLang="zh-CN">
                <a:latin typeface="Times New Roman" pitchFamily="18" charset="0"/>
                <a:ea typeface="宋体" charset="-122"/>
              </a:rPr>
              <a:t>Swap</a:t>
            </a:r>
            <a:r>
              <a:rPr lang="zh-CN" altLang="en-US">
                <a:latin typeface="Times New Roman" pitchFamily="18" charset="0"/>
                <a:ea typeface="宋体" charset="-122"/>
              </a:rPr>
              <a:t>，</a:t>
            </a:r>
            <a:r>
              <a:rPr lang="en-US" altLang="zh-CN">
                <a:latin typeface="Times New Roman" pitchFamily="18" charset="0"/>
                <a:ea typeface="宋体" charset="-122"/>
              </a:rPr>
              <a:t>CDS</a:t>
            </a:r>
            <a:r>
              <a:rPr lang="zh-CN" altLang="en-US">
                <a:latin typeface="Times New Roman" pitchFamily="18" charset="0"/>
                <a:ea typeface="宋体" charset="-122"/>
              </a:rPr>
              <a:t>）等。</a:t>
            </a:r>
          </a:p>
          <a:p>
            <a:pPr eaLnBrk="1" hangingPunct="1">
              <a:buFont typeface="Wingdings" pitchFamily="2" charset="2"/>
              <a:buNone/>
            </a:pPr>
            <a:endParaRPr lang="zh-CN" altLang="en-US" smtClean="0">
              <a:ea typeface="宋体" charset="-122"/>
            </a:endParaRPr>
          </a:p>
        </p:txBody>
      </p:sp>
    </p:spTree>
    <p:extLst>
      <p:ext uri="{BB962C8B-B14F-4D97-AF65-F5344CB8AC3E}">
        <p14:creationId xmlns:p14="http://schemas.microsoft.com/office/powerpoint/2010/main" val="1619323250"/>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3"/>
          <p:cNvSpPr>
            <a:spLocks noGrp="1" noChangeArrowheads="1"/>
          </p:cNvSpPr>
          <p:nvPr>
            <p:ph type="body" idx="1"/>
          </p:nvPr>
        </p:nvSpPr>
        <p:spPr>
          <a:xfrm>
            <a:off x="1774826" y="1557339"/>
            <a:ext cx="8435975" cy="3527425"/>
          </a:xfrm>
        </p:spPr>
        <p:txBody>
          <a:bodyPr/>
          <a:lstStyle/>
          <a:p>
            <a:pPr eaLnBrk="1" hangingPunct="1">
              <a:lnSpc>
                <a:spcPct val="90000"/>
              </a:lnSpc>
            </a:pPr>
            <a:r>
              <a:rPr lang="zh-CN" altLang="en-US">
                <a:latin typeface="Times New Roman" pitchFamily="18" charset="0"/>
                <a:ea typeface="宋体" charset="-122"/>
                <a:cs typeface="Times New Roman" pitchFamily="18" charset="0"/>
              </a:rPr>
              <a:t>抵押贷款支持证券（</a:t>
            </a:r>
            <a:r>
              <a:rPr lang="en-US" altLang="zh-CN">
                <a:latin typeface="Times New Roman" pitchFamily="18" charset="0"/>
                <a:ea typeface="宋体" charset="-122"/>
                <a:cs typeface="Times New Roman" pitchFamily="18" charset="0"/>
              </a:rPr>
              <a:t>Mortgage Backed Securities</a:t>
            </a:r>
            <a:r>
              <a:rPr lang="zh-CN" altLang="en-US">
                <a:latin typeface="Times New Roman" pitchFamily="18" charset="0"/>
                <a:ea typeface="宋体" charset="-122"/>
                <a:cs typeface="Times New Roman" pitchFamily="18" charset="0"/>
              </a:rPr>
              <a:t>，</a:t>
            </a:r>
            <a:r>
              <a:rPr lang="en-US" altLang="zh-CN">
                <a:latin typeface="Times New Roman" pitchFamily="18" charset="0"/>
                <a:ea typeface="宋体" charset="-122"/>
                <a:cs typeface="Times New Roman" pitchFamily="18" charset="0"/>
              </a:rPr>
              <a:t>MBS</a:t>
            </a:r>
            <a:r>
              <a:rPr lang="zh-CN" altLang="en-US">
                <a:latin typeface="Times New Roman" pitchFamily="18" charset="0"/>
                <a:ea typeface="宋体" charset="-122"/>
                <a:cs typeface="Times New Roman" pitchFamily="18" charset="0"/>
              </a:rPr>
              <a:t>）：</a:t>
            </a:r>
          </a:p>
          <a:p>
            <a:pPr lvl="1" eaLnBrk="1" hangingPunct="1">
              <a:lnSpc>
                <a:spcPct val="90000"/>
              </a:lnSpc>
            </a:pPr>
            <a:r>
              <a:rPr lang="zh-CN" altLang="en-US" sz="2800">
                <a:latin typeface="Times New Roman" pitchFamily="18" charset="0"/>
                <a:ea typeface="宋体" charset="-122"/>
                <a:cs typeface="Times New Roman" pitchFamily="18" charset="0"/>
              </a:rPr>
              <a:t>房地产金融机构将抵押贷款组成资产池，以</a:t>
            </a:r>
            <a:endParaRPr lang="en-US" altLang="zh-CN" sz="2800">
              <a:latin typeface="Times New Roman" pitchFamily="18" charset="0"/>
              <a:ea typeface="宋体" charset="-122"/>
              <a:cs typeface="Times New Roman" pitchFamily="18" charset="0"/>
            </a:endParaRPr>
          </a:p>
          <a:p>
            <a:pPr lvl="1" eaLnBrk="1" hangingPunct="1">
              <a:lnSpc>
                <a:spcPct val="90000"/>
              </a:lnSpc>
              <a:buFont typeface="Wingdings 2" pitchFamily="18" charset="2"/>
              <a:buNone/>
            </a:pPr>
            <a:r>
              <a:rPr lang="zh-CN" altLang="en-US" sz="2800">
                <a:latin typeface="Times New Roman" pitchFamily="18" charset="0"/>
                <a:ea typeface="宋体" charset="-122"/>
                <a:cs typeface="Times New Roman" pitchFamily="18" charset="0"/>
              </a:rPr>
              <a:t>该资产池产生的现金流为基础发行的定期还本付息</a:t>
            </a:r>
            <a:endParaRPr lang="en-US" altLang="zh-CN" sz="2800">
              <a:latin typeface="Times New Roman" pitchFamily="18" charset="0"/>
              <a:ea typeface="宋体" charset="-122"/>
              <a:cs typeface="Times New Roman" pitchFamily="18" charset="0"/>
            </a:endParaRPr>
          </a:p>
          <a:p>
            <a:pPr lvl="1" eaLnBrk="1" hangingPunct="1">
              <a:lnSpc>
                <a:spcPct val="90000"/>
              </a:lnSpc>
              <a:buFont typeface="Wingdings 2" pitchFamily="18" charset="2"/>
              <a:buNone/>
            </a:pPr>
            <a:r>
              <a:rPr lang="zh-CN" altLang="en-US" sz="2800">
                <a:latin typeface="Times New Roman" pitchFamily="18" charset="0"/>
                <a:ea typeface="宋体" charset="-122"/>
                <a:cs typeface="Times New Roman" pitchFamily="18" charset="0"/>
              </a:rPr>
              <a:t>债券。</a:t>
            </a:r>
          </a:p>
          <a:p>
            <a:pPr lvl="1" eaLnBrk="1" hangingPunct="1">
              <a:lnSpc>
                <a:spcPct val="90000"/>
              </a:lnSpc>
            </a:pPr>
            <a:r>
              <a:rPr lang="zh-CN" altLang="en-US" sz="2800">
                <a:latin typeface="Times New Roman" pitchFamily="18" charset="0"/>
                <a:ea typeface="宋体" charset="-122"/>
                <a:cs typeface="Times New Roman" pitchFamily="18" charset="0"/>
              </a:rPr>
              <a:t>美国政府国民抵押贷款协会（俗称</a:t>
            </a:r>
            <a:r>
              <a:rPr lang="en-US" altLang="zh-CN" sz="2800">
                <a:latin typeface="Times New Roman" pitchFamily="18" charset="0"/>
                <a:ea typeface="宋体" charset="-122"/>
                <a:cs typeface="Times New Roman" pitchFamily="18" charset="0"/>
              </a:rPr>
              <a:t>Ginnie Mae</a:t>
            </a:r>
            <a:r>
              <a:rPr lang="zh-CN" altLang="en-US" sz="2800">
                <a:latin typeface="Times New Roman" pitchFamily="18" charset="0"/>
                <a:ea typeface="宋体" charset="-122"/>
                <a:cs typeface="Times New Roman" pitchFamily="18" charset="0"/>
              </a:rPr>
              <a:t>，</a:t>
            </a:r>
            <a:endParaRPr lang="en-US" altLang="zh-CN" sz="2800">
              <a:latin typeface="Times New Roman" pitchFamily="18" charset="0"/>
              <a:ea typeface="宋体" charset="-122"/>
              <a:cs typeface="Times New Roman" pitchFamily="18" charset="0"/>
            </a:endParaRPr>
          </a:p>
          <a:p>
            <a:pPr lvl="1" eaLnBrk="1" hangingPunct="1">
              <a:lnSpc>
                <a:spcPct val="90000"/>
              </a:lnSpc>
              <a:buFont typeface="Wingdings 2" pitchFamily="18" charset="2"/>
              <a:buNone/>
            </a:pPr>
            <a:r>
              <a:rPr lang="zh-CN" altLang="en-US" sz="2800">
                <a:latin typeface="Times New Roman" pitchFamily="18" charset="0"/>
                <a:ea typeface="宋体" charset="-122"/>
                <a:cs typeface="Times New Roman" pitchFamily="18" charset="0"/>
              </a:rPr>
              <a:t>吉利美）</a:t>
            </a:r>
            <a:r>
              <a:rPr lang="en-US" altLang="zh-CN" sz="2800">
                <a:latin typeface="Times New Roman" pitchFamily="18" charset="0"/>
                <a:ea typeface="宋体" charset="-122"/>
                <a:cs typeface="Times New Roman" pitchFamily="18" charset="0"/>
              </a:rPr>
              <a:t>1970 </a:t>
            </a:r>
            <a:r>
              <a:rPr lang="zh-CN" altLang="en-US" sz="2800">
                <a:latin typeface="Times New Roman" pitchFamily="18" charset="0"/>
                <a:ea typeface="宋体" charset="-122"/>
                <a:cs typeface="Times New Roman" pitchFamily="18" charset="0"/>
              </a:rPr>
              <a:t>年首次发行</a:t>
            </a:r>
            <a:r>
              <a:rPr lang="en-US" altLang="zh-CN" sz="2800">
                <a:latin typeface="Times New Roman" pitchFamily="18" charset="0"/>
                <a:ea typeface="宋体" charset="-122"/>
                <a:cs typeface="Times New Roman" pitchFamily="18" charset="0"/>
              </a:rPr>
              <a:t>MBS</a:t>
            </a:r>
            <a:r>
              <a:rPr lang="zh-CN" altLang="en-US" sz="2800">
                <a:latin typeface="Times New Roman" pitchFamily="18" charset="0"/>
                <a:ea typeface="宋体" charset="-122"/>
                <a:cs typeface="Times New Roman" pitchFamily="18" charset="0"/>
              </a:rPr>
              <a:t>。</a:t>
            </a:r>
          </a:p>
          <a:p>
            <a:pPr eaLnBrk="1" hangingPunct="1">
              <a:lnSpc>
                <a:spcPct val="90000"/>
              </a:lnSpc>
            </a:pPr>
            <a:endParaRPr lang="zh-CN" altLang="en-US" sz="2900">
              <a:ea typeface="宋体" charset="-122"/>
            </a:endParaRPr>
          </a:p>
        </p:txBody>
      </p:sp>
      <p:sp>
        <p:nvSpPr>
          <p:cNvPr id="402435" name="TextBox 2"/>
          <p:cNvSpPr txBox="1">
            <a:spLocks noChangeArrowheads="1"/>
          </p:cNvSpPr>
          <p:nvPr/>
        </p:nvSpPr>
        <p:spPr bwMode="auto">
          <a:xfrm>
            <a:off x="2063750" y="476251"/>
            <a:ext cx="6985000"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资产证券化的种类</a:t>
            </a:r>
            <a:endParaRPr lang="zh-CN" altLang="en-US" sz="3600"/>
          </a:p>
        </p:txBody>
      </p:sp>
    </p:spTree>
    <p:extLst>
      <p:ext uri="{BB962C8B-B14F-4D97-AF65-F5344CB8AC3E}">
        <p14:creationId xmlns:p14="http://schemas.microsoft.com/office/powerpoint/2010/main" val="3579511211"/>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3"/>
          <p:cNvSpPr>
            <a:spLocks noGrp="1" noChangeArrowheads="1"/>
          </p:cNvSpPr>
          <p:nvPr>
            <p:ph type="body" idx="1"/>
          </p:nvPr>
        </p:nvSpPr>
        <p:spPr>
          <a:xfrm>
            <a:off x="1703389" y="1196976"/>
            <a:ext cx="8435975" cy="5040313"/>
          </a:xfrm>
        </p:spPr>
        <p:txBody>
          <a:bodyPr>
            <a:normAutofit lnSpcReduction="10000"/>
          </a:bodyPr>
          <a:lstStyle/>
          <a:p>
            <a:pPr eaLnBrk="1" hangingPunct="1">
              <a:lnSpc>
                <a:spcPct val="90000"/>
              </a:lnSpc>
            </a:pPr>
            <a:r>
              <a:rPr lang="zh-CN" altLang="en-US">
                <a:ea typeface="宋体" charset="-122"/>
              </a:rPr>
              <a:t>对同一资产池，</a:t>
            </a:r>
            <a:r>
              <a:rPr lang="en-US" altLang="zh-CN">
                <a:ea typeface="宋体" charset="-122"/>
              </a:rPr>
              <a:t>MBS</a:t>
            </a:r>
            <a:r>
              <a:rPr lang="zh-CN" altLang="en-US">
                <a:ea typeface="宋体" charset="-122"/>
              </a:rPr>
              <a:t>分为不同等级（</a:t>
            </a:r>
            <a:r>
              <a:rPr lang="en-US" altLang="zh-CN">
                <a:ea typeface="宋体" charset="-122"/>
              </a:rPr>
              <a:t>tranches</a:t>
            </a:r>
            <a:r>
              <a:rPr lang="zh-CN" altLang="en-US">
                <a:ea typeface="宋体" charset="-122"/>
              </a:rPr>
              <a:t>）：</a:t>
            </a:r>
            <a:endParaRPr lang="en-US" altLang="zh-CN">
              <a:ea typeface="宋体" charset="-122"/>
            </a:endParaRPr>
          </a:p>
          <a:p>
            <a:pPr eaLnBrk="1" hangingPunct="1">
              <a:lnSpc>
                <a:spcPct val="90000"/>
              </a:lnSpc>
              <a:buFont typeface="Wingdings" pitchFamily="2" charset="2"/>
              <a:buNone/>
            </a:pPr>
            <a:r>
              <a:rPr lang="zh-CN" altLang="en-US">
                <a:ea typeface="宋体" charset="-122"/>
              </a:rPr>
              <a:t>优先级、中间级、股权级</a:t>
            </a:r>
          </a:p>
          <a:p>
            <a:pPr lvl="1" eaLnBrk="1" hangingPunct="1">
              <a:lnSpc>
                <a:spcPct val="90000"/>
              </a:lnSpc>
            </a:pPr>
            <a:r>
              <a:rPr lang="zh-CN" altLang="en-US" sz="2800">
                <a:ea typeface="宋体" charset="-122"/>
              </a:rPr>
              <a:t>优先满足优先级；其次满足中间级；最后是股权</a:t>
            </a:r>
            <a:endParaRPr lang="en-US" altLang="zh-CN" sz="2800">
              <a:ea typeface="宋体" charset="-122"/>
            </a:endParaRPr>
          </a:p>
          <a:p>
            <a:pPr lvl="1" eaLnBrk="1" hangingPunct="1">
              <a:lnSpc>
                <a:spcPct val="90000"/>
              </a:lnSpc>
              <a:buFont typeface="Wingdings 2" pitchFamily="18" charset="2"/>
              <a:buNone/>
            </a:pPr>
            <a:r>
              <a:rPr lang="zh-CN" altLang="en-US" sz="2800">
                <a:ea typeface="宋体" charset="-122"/>
              </a:rPr>
              <a:t>级。即优先级产品的偿付有中间级和股权级产品作</a:t>
            </a:r>
            <a:endParaRPr lang="en-US" altLang="zh-CN" sz="2800">
              <a:ea typeface="宋体" charset="-122"/>
            </a:endParaRPr>
          </a:p>
          <a:p>
            <a:pPr lvl="1" eaLnBrk="1" hangingPunct="1">
              <a:lnSpc>
                <a:spcPct val="90000"/>
              </a:lnSpc>
              <a:buFont typeface="Wingdings 2" pitchFamily="18" charset="2"/>
              <a:buNone/>
            </a:pPr>
            <a:r>
              <a:rPr lang="zh-CN" altLang="en-US" sz="2800">
                <a:ea typeface="宋体" charset="-122"/>
              </a:rPr>
              <a:t>为保障。</a:t>
            </a:r>
          </a:p>
          <a:p>
            <a:pPr lvl="1" eaLnBrk="1" hangingPunct="1">
              <a:lnSpc>
                <a:spcPct val="90000"/>
              </a:lnSpc>
            </a:pPr>
            <a:r>
              <a:rPr lang="zh-CN" altLang="en-US" sz="2800">
                <a:ea typeface="宋体" charset="-122"/>
              </a:rPr>
              <a:t>因此，股权级债券持有者承担的风险最高，因而</a:t>
            </a:r>
            <a:endParaRPr lang="en-US" altLang="zh-CN" sz="2800">
              <a:ea typeface="宋体" charset="-122"/>
            </a:endParaRPr>
          </a:p>
          <a:p>
            <a:pPr lvl="1" eaLnBrk="1" hangingPunct="1">
              <a:lnSpc>
                <a:spcPct val="90000"/>
              </a:lnSpc>
              <a:buFont typeface="Wingdings 2" pitchFamily="18" charset="2"/>
              <a:buNone/>
            </a:pPr>
            <a:r>
              <a:rPr lang="zh-CN" altLang="en-US" sz="2800">
                <a:ea typeface="宋体" charset="-122"/>
              </a:rPr>
              <a:t>回报率也最高；</a:t>
            </a:r>
            <a:r>
              <a:rPr lang="zh-CN" altLang="en-US" sz="2800" b="1">
                <a:solidFill>
                  <a:schemeClr val="accent1"/>
                </a:solidFill>
                <a:latin typeface="黑体" pitchFamily="49" charset="-122"/>
                <a:ea typeface="黑体" pitchFamily="49" charset="-122"/>
              </a:rPr>
              <a:t>对冲基金</a:t>
            </a:r>
            <a:r>
              <a:rPr lang="zh-CN" altLang="en-US" sz="2800">
                <a:ea typeface="宋体" charset="-122"/>
              </a:rPr>
              <a:t>是主要持有者</a:t>
            </a:r>
          </a:p>
          <a:p>
            <a:pPr lvl="1" eaLnBrk="1" hangingPunct="1">
              <a:lnSpc>
                <a:spcPct val="90000"/>
              </a:lnSpc>
            </a:pPr>
            <a:r>
              <a:rPr lang="zh-CN" altLang="en-US" sz="2800">
                <a:ea typeface="宋体" charset="-122"/>
              </a:rPr>
              <a:t>优先级债券持有者承担的风险最低，回报率也最</a:t>
            </a:r>
            <a:endParaRPr lang="en-US" altLang="zh-CN" sz="2800">
              <a:ea typeface="宋体" charset="-122"/>
            </a:endParaRPr>
          </a:p>
          <a:p>
            <a:pPr lvl="1" eaLnBrk="1" hangingPunct="1">
              <a:lnSpc>
                <a:spcPct val="90000"/>
              </a:lnSpc>
              <a:buFont typeface="Wingdings 2" pitchFamily="18" charset="2"/>
              <a:buNone/>
            </a:pPr>
            <a:r>
              <a:rPr lang="zh-CN" altLang="en-US" sz="2800">
                <a:ea typeface="宋体" charset="-122"/>
              </a:rPr>
              <a:t>低；</a:t>
            </a:r>
            <a:r>
              <a:rPr lang="zh-CN" altLang="en-US" sz="2800" b="1">
                <a:solidFill>
                  <a:schemeClr val="accent1"/>
                </a:solidFill>
                <a:latin typeface="黑体" pitchFamily="49" charset="-122"/>
                <a:ea typeface="黑体" pitchFamily="49" charset="-122"/>
              </a:rPr>
              <a:t>养老金和保险公司</a:t>
            </a:r>
            <a:r>
              <a:rPr lang="zh-CN" altLang="en-US" sz="2800">
                <a:ea typeface="宋体" charset="-122"/>
              </a:rPr>
              <a:t>是主要持有者。</a:t>
            </a:r>
          </a:p>
          <a:p>
            <a:pPr lvl="1" eaLnBrk="1" hangingPunct="1">
              <a:lnSpc>
                <a:spcPct val="90000"/>
              </a:lnSpc>
            </a:pPr>
            <a:r>
              <a:rPr lang="en-US" altLang="zh-CN" sz="2800">
                <a:ea typeface="宋体" charset="-122"/>
              </a:rPr>
              <a:t>MBS</a:t>
            </a:r>
            <a:r>
              <a:rPr lang="zh-CN" altLang="en-US" sz="2800">
                <a:ea typeface="宋体" charset="-122"/>
              </a:rPr>
              <a:t>中，优先级占</a:t>
            </a:r>
            <a:r>
              <a:rPr lang="en-US" altLang="zh-CN" sz="2800">
                <a:ea typeface="宋体" charset="-122"/>
              </a:rPr>
              <a:t>80%</a:t>
            </a:r>
            <a:r>
              <a:rPr lang="zh-CN" altLang="en-US" sz="2800">
                <a:ea typeface="宋体" charset="-122"/>
              </a:rPr>
              <a:t>，中间级和股权级各占</a:t>
            </a:r>
            <a:r>
              <a:rPr lang="en-US" altLang="zh-CN" sz="2800">
                <a:ea typeface="宋体" charset="-122"/>
              </a:rPr>
              <a:t>10%</a:t>
            </a:r>
          </a:p>
          <a:p>
            <a:pPr lvl="1" eaLnBrk="1" hangingPunct="1">
              <a:lnSpc>
                <a:spcPct val="90000"/>
              </a:lnSpc>
              <a:buFont typeface="Wingdings 2" pitchFamily="18" charset="2"/>
              <a:buNone/>
            </a:pPr>
            <a:r>
              <a:rPr lang="zh-CN" altLang="en-US" sz="2800">
                <a:ea typeface="宋体" charset="-122"/>
              </a:rPr>
              <a:t>左右。</a:t>
            </a:r>
          </a:p>
        </p:txBody>
      </p:sp>
      <p:sp>
        <p:nvSpPr>
          <p:cNvPr id="3" name="标题 1"/>
          <p:cNvSpPr>
            <a:spLocks noGrp="1"/>
          </p:cNvSpPr>
          <p:nvPr>
            <p:ph type="title" idx="4294967295"/>
          </p:nvPr>
        </p:nvSpPr>
        <p:spPr>
          <a:xfrm>
            <a:off x="1992313" y="260351"/>
            <a:ext cx="7467600" cy="652463"/>
          </a:xfrm>
        </p:spPr>
        <p:txBody>
          <a:bodyPr/>
          <a:lstStyle/>
          <a:p>
            <a:pPr eaLnBrk="1" hangingPunct="1">
              <a:defRPr/>
            </a:pPr>
            <a:r>
              <a:rPr lang="zh-CN" altLang="en-US" sz="3600" b="1" dirty="0">
                <a:latin typeface="黑体" pitchFamily="49" charset="-122"/>
              </a:rPr>
              <a:t>资产证券化的种类</a:t>
            </a:r>
          </a:p>
        </p:txBody>
      </p:sp>
    </p:spTree>
    <p:extLst>
      <p:ext uri="{BB962C8B-B14F-4D97-AF65-F5344CB8AC3E}">
        <p14:creationId xmlns:p14="http://schemas.microsoft.com/office/powerpoint/2010/main" val="1242612897"/>
      </p:ext>
    </p:extLst>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3"/>
          <p:cNvSpPr>
            <a:spLocks noGrp="1" noChangeArrowheads="1"/>
          </p:cNvSpPr>
          <p:nvPr>
            <p:ph type="body" idx="1"/>
          </p:nvPr>
        </p:nvSpPr>
        <p:spPr>
          <a:xfrm>
            <a:off x="1774826" y="981075"/>
            <a:ext cx="8062913" cy="4679950"/>
          </a:xfrm>
        </p:spPr>
        <p:txBody>
          <a:bodyPr/>
          <a:lstStyle/>
          <a:p>
            <a:pPr eaLnBrk="1" hangingPunct="1"/>
            <a:r>
              <a:rPr lang="zh-CN" altLang="en-US" b="1">
                <a:solidFill>
                  <a:schemeClr val="accent1"/>
                </a:solidFill>
                <a:latin typeface="Times New Roman" pitchFamily="18" charset="0"/>
                <a:ea typeface="方正姚体" pitchFamily="2" charset="-122"/>
                <a:cs typeface="Times New Roman" pitchFamily="18" charset="0"/>
              </a:rPr>
              <a:t>再证券化（</a:t>
            </a:r>
            <a:r>
              <a:rPr lang="en-US" altLang="zh-CN" b="1">
                <a:solidFill>
                  <a:schemeClr val="accent1"/>
                </a:solidFill>
                <a:latin typeface="Times New Roman" pitchFamily="18" charset="0"/>
                <a:ea typeface="方正姚体" pitchFamily="2" charset="-122"/>
                <a:cs typeface="Times New Roman" pitchFamily="18" charset="0"/>
              </a:rPr>
              <a:t>Resecuritization </a:t>
            </a:r>
            <a:r>
              <a:rPr lang="zh-CN" altLang="en-US" b="1">
                <a:solidFill>
                  <a:schemeClr val="accent1"/>
                </a:solidFill>
                <a:latin typeface="Times New Roman" pitchFamily="18" charset="0"/>
                <a:ea typeface="方正姚体" pitchFamily="2" charset="-122"/>
                <a:cs typeface="Times New Roman" pitchFamily="18" charset="0"/>
              </a:rPr>
              <a:t>，核心机制，延长了</a:t>
            </a:r>
            <a:endParaRPr lang="en-US" altLang="zh-CN" b="1">
              <a:solidFill>
                <a:schemeClr val="accent1"/>
              </a:solidFill>
              <a:latin typeface="Times New Roman" pitchFamily="18" charset="0"/>
              <a:ea typeface="方正姚体" pitchFamily="2" charset="-122"/>
              <a:cs typeface="Times New Roman" pitchFamily="18" charset="0"/>
            </a:endParaRPr>
          </a:p>
          <a:p>
            <a:pPr eaLnBrk="1" hangingPunct="1">
              <a:buFont typeface="Wingdings" pitchFamily="2" charset="2"/>
              <a:buNone/>
            </a:pPr>
            <a:r>
              <a:rPr lang="zh-CN" altLang="en-US" b="1">
                <a:solidFill>
                  <a:schemeClr val="accent1"/>
                </a:solidFill>
                <a:latin typeface="Times New Roman" pitchFamily="18" charset="0"/>
                <a:ea typeface="方正姚体" pitchFamily="2" charset="-122"/>
                <a:cs typeface="Times New Roman" pitchFamily="18" charset="0"/>
              </a:rPr>
              <a:t>风险暴露的链条，放大了金融风险）  </a:t>
            </a:r>
            <a:r>
              <a:rPr lang="zh-CN" altLang="en-US">
                <a:ea typeface="宋体" charset="-122"/>
                <a:cs typeface="Times New Roman" pitchFamily="18" charset="0"/>
              </a:rPr>
              <a:t> </a:t>
            </a:r>
            <a:endParaRPr lang="en-US" altLang="zh-CN">
              <a:ea typeface="宋体" charset="-122"/>
              <a:cs typeface="Times New Roman" pitchFamily="18" charset="0"/>
            </a:endParaRPr>
          </a:p>
          <a:p>
            <a:pPr eaLnBrk="1" hangingPunct="1">
              <a:buFont typeface="Wingdings" pitchFamily="2" charset="2"/>
              <a:buNone/>
            </a:pPr>
            <a:r>
              <a:rPr lang="zh-CN" altLang="en-US">
                <a:ea typeface="宋体" charset="-122"/>
                <a:cs typeface="Times New Roman" pitchFamily="18" charset="0"/>
              </a:rPr>
              <a:t>  </a:t>
            </a:r>
            <a:endParaRPr lang="en-US" altLang="zh-CN">
              <a:ea typeface="宋体" charset="-122"/>
              <a:cs typeface="Times New Roman" pitchFamily="18" charset="0"/>
            </a:endParaRPr>
          </a:p>
          <a:p>
            <a:pPr eaLnBrk="1" hangingPunct="1">
              <a:buFontTx/>
              <a:buNone/>
            </a:pPr>
            <a:r>
              <a:rPr lang="zh-CN" altLang="en-US">
                <a:ea typeface="宋体" charset="-122"/>
                <a:cs typeface="Times New Roman" pitchFamily="18" charset="0"/>
              </a:rPr>
              <a:t>       </a:t>
            </a:r>
            <a:r>
              <a:rPr lang="zh-CN" altLang="en-US">
                <a:latin typeface="Times New Roman" pitchFamily="18" charset="0"/>
                <a:ea typeface="宋体" charset="-122"/>
                <a:cs typeface="Times New Roman" pitchFamily="18" charset="0"/>
              </a:rPr>
              <a:t>处于中段的</a:t>
            </a:r>
            <a:r>
              <a:rPr lang="en-US" altLang="zh-CN">
                <a:latin typeface="Times New Roman" pitchFamily="18" charset="0"/>
                <a:ea typeface="宋体" charset="-122"/>
                <a:cs typeface="Times New Roman" pitchFamily="18" charset="0"/>
              </a:rPr>
              <a:t>MBS</a:t>
            </a:r>
            <a:r>
              <a:rPr lang="zh-CN" altLang="en-US">
                <a:latin typeface="Times New Roman" pitchFamily="18" charset="0"/>
                <a:ea typeface="宋体" charset="-122"/>
                <a:cs typeface="Times New Roman" pitchFamily="18" charset="0"/>
              </a:rPr>
              <a:t>缺乏吸引力（既不安全，也</a:t>
            </a:r>
            <a:endParaRPr lang="en-US" altLang="zh-CN">
              <a:latin typeface="Times New Roman" pitchFamily="18" charset="0"/>
              <a:ea typeface="宋体" charset="-122"/>
              <a:cs typeface="Times New Roman" pitchFamily="18" charset="0"/>
            </a:endParaRPr>
          </a:p>
          <a:p>
            <a:pPr eaLnBrk="1" hangingPunct="1">
              <a:buFontTx/>
              <a:buNone/>
            </a:pPr>
            <a:r>
              <a:rPr lang="zh-CN" altLang="en-US">
                <a:latin typeface="Times New Roman" pitchFamily="18" charset="0"/>
                <a:ea typeface="宋体" charset="-122"/>
                <a:cs typeface="Times New Roman" pitchFamily="18" charset="0"/>
              </a:rPr>
              <a:t>没有高回报），于是又以此为基础进行新一轮的证</a:t>
            </a:r>
            <a:endParaRPr lang="en-US" altLang="zh-CN">
              <a:latin typeface="Times New Roman" pitchFamily="18" charset="0"/>
              <a:ea typeface="宋体" charset="-122"/>
              <a:cs typeface="Times New Roman" pitchFamily="18" charset="0"/>
            </a:endParaRPr>
          </a:p>
          <a:p>
            <a:pPr eaLnBrk="1" hangingPunct="1">
              <a:buFontTx/>
              <a:buNone/>
            </a:pPr>
            <a:r>
              <a:rPr lang="zh-CN" altLang="en-US">
                <a:latin typeface="Times New Roman" pitchFamily="18" charset="0"/>
                <a:ea typeface="宋体" charset="-122"/>
                <a:cs typeface="Times New Roman" pitchFamily="18" charset="0"/>
              </a:rPr>
              <a:t>券化：即发行担保债务权证（</a:t>
            </a:r>
            <a:r>
              <a:rPr lang="en-US" altLang="zh-CN">
                <a:latin typeface="Times New Roman" pitchFamily="18" charset="0"/>
                <a:ea typeface="宋体" charset="-122"/>
                <a:cs typeface="Times New Roman" pitchFamily="18" charset="0"/>
              </a:rPr>
              <a:t>Collateralized Debt </a:t>
            </a:r>
          </a:p>
          <a:p>
            <a:pPr eaLnBrk="1" hangingPunct="1">
              <a:buFontTx/>
              <a:buNone/>
            </a:pPr>
            <a:r>
              <a:rPr lang="en-US" altLang="zh-CN">
                <a:latin typeface="Times New Roman" pitchFamily="18" charset="0"/>
                <a:ea typeface="宋体" charset="-122"/>
                <a:cs typeface="Times New Roman" pitchFamily="18" charset="0"/>
              </a:rPr>
              <a:t>Obligation</a:t>
            </a:r>
            <a:r>
              <a:rPr lang="zh-CN" altLang="en-US">
                <a:latin typeface="Times New Roman" pitchFamily="18" charset="0"/>
                <a:ea typeface="宋体" charset="-122"/>
                <a:cs typeface="Times New Roman" pitchFamily="18" charset="0"/>
              </a:rPr>
              <a:t>，</a:t>
            </a:r>
            <a:r>
              <a:rPr lang="en-US" altLang="zh-CN">
                <a:latin typeface="Times New Roman" pitchFamily="18" charset="0"/>
                <a:ea typeface="宋体" charset="-122"/>
                <a:cs typeface="Times New Roman" pitchFamily="18" charset="0"/>
              </a:rPr>
              <a:t>CDO</a:t>
            </a:r>
            <a:r>
              <a:rPr lang="zh-CN" altLang="en-US">
                <a:latin typeface="Times New Roman" pitchFamily="18" charset="0"/>
                <a:ea typeface="宋体" charset="-122"/>
                <a:cs typeface="Times New Roman" pitchFamily="18" charset="0"/>
              </a:rPr>
              <a:t>）。</a:t>
            </a:r>
            <a:endParaRPr lang="en-US" altLang="zh-CN">
              <a:latin typeface="Times New Roman" pitchFamily="18" charset="0"/>
              <a:ea typeface="宋体" charset="-122"/>
              <a:cs typeface="Times New Roman" pitchFamily="18" charset="0"/>
            </a:endParaRPr>
          </a:p>
          <a:p>
            <a:pPr eaLnBrk="1" hangingPunct="1">
              <a:buFontTx/>
              <a:buNone/>
            </a:pPr>
            <a:r>
              <a:rPr lang="zh-CN" altLang="en-US">
                <a:latin typeface="Times New Roman" pitchFamily="18" charset="0"/>
                <a:ea typeface="宋体" charset="-122"/>
                <a:cs typeface="Times New Roman" pitchFamily="18" charset="0"/>
              </a:rPr>
              <a:t>      </a:t>
            </a:r>
            <a:r>
              <a:rPr lang="en-US" altLang="zh-CN">
                <a:latin typeface="Times New Roman" pitchFamily="18" charset="0"/>
                <a:ea typeface="宋体" charset="-122"/>
                <a:cs typeface="Times New Roman" pitchFamily="18" charset="0"/>
              </a:rPr>
              <a:t>CDO</a:t>
            </a:r>
            <a:r>
              <a:rPr lang="zh-CN" altLang="en-US">
                <a:latin typeface="Times New Roman" pitchFamily="18" charset="0"/>
                <a:ea typeface="宋体" charset="-122"/>
                <a:cs typeface="Times New Roman" pitchFamily="18" charset="0"/>
              </a:rPr>
              <a:t>也能被划分为不同的等级：优先段、中</a:t>
            </a:r>
            <a:endParaRPr lang="en-US" altLang="zh-CN">
              <a:latin typeface="Times New Roman" pitchFamily="18" charset="0"/>
              <a:ea typeface="宋体" charset="-122"/>
              <a:cs typeface="Times New Roman" pitchFamily="18" charset="0"/>
            </a:endParaRPr>
          </a:p>
          <a:p>
            <a:pPr eaLnBrk="1" hangingPunct="1">
              <a:buFontTx/>
              <a:buNone/>
            </a:pPr>
            <a:r>
              <a:rPr lang="zh-CN" altLang="en-US">
                <a:latin typeface="Times New Roman" pitchFamily="18" charset="0"/>
                <a:ea typeface="宋体" charset="-122"/>
                <a:cs typeface="Times New Roman" pitchFamily="18" charset="0"/>
              </a:rPr>
              <a:t>间段、股权段。</a:t>
            </a:r>
          </a:p>
        </p:txBody>
      </p:sp>
      <p:sp>
        <p:nvSpPr>
          <p:cNvPr id="3" name="标题 1"/>
          <p:cNvSpPr>
            <a:spLocks noGrp="1"/>
          </p:cNvSpPr>
          <p:nvPr>
            <p:ph type="title" idx="4294967295"/>
          </p:nvPr>
        </p:nvSpPr>
        <p:spPr>
          <a:xfrm>
            <a:off x="1992313" y="260351"/>
            <a:ext cx="7467600" cy="652463"/>
          </a:xfrm>
        </p:spPr>
        <p:txBody>
          <a:bodyPr/>
          <a:lstStyle/>
          <a:p>
            <a:pPr eaLnBrk="1" hangingPunct="1">
              <a:defRPr/>
            </a:pPr>
            <a:r>
              <a:rPr lang="zh-CN" altLang="en-US" sz="3600" b="1" dirty="0">
                <a:latin typeface="黑体" pitchFamily="49" charset="-122"/>
              </a:rPr>
              <a:t>资产证券化的种类</a:t>
            </a:r>
          </a:p>
        </p:txBody>
      </p:sp>
    </p:spTree>
    <p:extLst>
      <p:ext uri="{BB962C8B-B14F-4D97-AF65-F5344CB8AC3E}">
        <p14:creationId xmlns:p14="http://schemas.microsoft.com/office/powerpoint/2010/main" val="2004948433"/>
      </p:ext>
    </p:extLst>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3"/>
          <p:cNvSpPr>
            <a:spLocks noGrp="1" noChangeArrowheads="1"/>
          </p:cNvSpPr>
          <p:nvPr>
            <p:ph type="body" idx="1"/>
          </p:nvPr>
        </p:nvSpPr>
        <p:spPr>
          <a:xfrm>
            <a:off x="1981200" y="1600201"/>
            <a:ext cx="8362950" cy="4873625"/>
          </a:xfrm>
        </p:spPr>
        <p:txBody>
          <a:bodyPr/>
          <a:lstStyle/>
          <a:p>
            <a:pPr eaLnBrk="1" hangingPunct="1"/>
            <a:r>
              <a:rPr lang="zh-CN" altLang="en-US">
                <a:ea typeface="宋体" charset="-122"/>
              </a:rPr>
              <a:t>信用违约互换</a:t>
            </a:r>
            <a:r>
              <a:rPr lang="zh-CN" altLang="en-US">
                <a:latin typeface="Times New Roman" pitchFamily="18" charset="0"/>
                <a:ea typeface="宋体" charset="-122"/>
                <a:cs typeface="Times New Roman" pitchFamily="18" charset="0"/>
              </a:rPr>
              <a:t>（</a:t>
            </a:r>
            <a:r>
              <a:rPr lang="en-US" altLang="zh-CN">
                <a:latin typeface="Times New Roman" pitchFamily="18" charset="0"/>
                <a:ea typeface="宋体" charset="-122"/>
                <a:cs typeface="Times New Roman" pitchFamily="18" charset="0"/>
              </a:rPr>
              <a:t>C</a:t>
            </a:r>
            <a:r>
              <a:rPr lang="en-US" altLang="en-US">
                <a:latin typeface="Times New Roman" pitchFamily="18" charset="0"/>
                <a:ea typeface="华文新魏" pitchFamily="2" charset="-122"/>
                <a:cs typeface="Times New Roman" pitchFamily="18" charset="0"/>
              </a:rPr>
              <a:t>redit </a:t>
            </a:r>
            <a:r>
              <a:rPr lang="en-US" altLang="zh-CN">
                <a:latin typeface="Times New Roman" pitchFamily="18" charset="0"/>
                <a:ea typeface="宋体" charset="-122"/>
              </a:rPr>
              <a:t>D</a:t>
            </a:r>
            <a:r>
              <a:rPr lang="en-US" altLang="en-US">
                <a:latin typeface="Times New Roman" pitchFamily="18" charset="0"/>
                <a:ea typeface="华文新魏" pitchFamily="2" charset="-122"/>
                <a:cs typeface="Times New Roman" pitchFamily="18" charset="0"/>
              </a:rPr>
              <a:t>efault </a:t>
            </a:r>
            <a:r>
              <a:rPr lang="en-US" altLang="zh-CN">
                <a:latin typeface="Times New Roman" pitchFamily="18" charset="0"/>
                <a:ea typeface="宋体" charset="-122"/>
              </a:rPr>
              <a:t>Swap</a:t>
            </a:r>
            <a:r>
              <a:rPr lang="zh-CN" altLang="en-US">
                <a:latin typeface="Times New Roman" pitchFamily="18" charset="0"/>
                <a:ea typeface="宋体" charset="-122"/>
              </a:rPr>
              <a:t>，</a:t>
            </a:r>
            <a:r>
              <a:rPr lang="en-US" altLang="zh-CN">
                <a:latin typeface="Times New Roman" pitchFamily="18" charset="0"/>
                <a:ea typeface="宋体" charset="-122"/>
              </a:rPr>
              <a:t>CDS</a:t>
            </a:r>
            <a:r>
              <a:rPr lang="zh-CN" altLang="en-US">
                <a:latin typeface="Times New Roman" pitchFamily="18" charset="0"/>
                <a:ea typeface="宋体" charset="-122"/>
              </a:rPr>
              <a:t>）</a:t>
            </a:r>
            <a:r>
              <a:rPr lang="en-US" altLang="zh-CN">
                <a:latin typeface="Times New Roman" pitchFamily="18" charset="0"/>
                <a:ea typeface="宋体" charset="-122"/>
              </a:rPr>
              <a:t>:</a:t>
            </a:r>
          </a:p>
          <a:p>
            <a:pPr lvl="1" eaLnBrk="1" hangingPunct="1"/>
            <a:r>
              <a:rPr lang="en-US" altLang="zh-CN" sz="2800">
                <a:latin typeface="Times New Roman" pitchFamily="18" charset="0"/>
                <a:ea typeface="宋体" charset="-122"/>
              </a:rPr>
              <a:t>CDS</a:t>
            </a:r>
            <a:r>
              <a:rPr lang="zh-CN" altLang="en-US" sz="2800">
                <a:latin typeface="Times New Roman" pitchFamily="18" charset="0"/>
                <a:ea typeface="宋体" charset="-122"/>
              </a:rPr>
              <a:t>本身是一种</a:t>
            </a:r>
            <a:r>
              <a:rPr lang="zh-CN" altLang="en-US" sz="2800" b="1">
                <a:solidFill>
                  <a:schemeClr val="accent1"/>
                </a:solidFill>
                <a:latin typeface="黑体" pitchFamily="49" charset="-122"/>
                <a:ea typeface="黑体" pitchFamily="49" charset="-122"/>
              </a:rPr>
              <a:t>信用风险保险</a:t>
            </a:r>
            <a:r>
              <a:rPr lang="zh-CN" altLang="en-US" sz="2800">
                <a:latin typeface="Times New Roman" pitchFamily="18" charset="0"/>
                <a:ea typeface="宋体" charset="-122"/>
              </a:rPr>
              <a:t>工具：合同买方定</a:t>
            </a:r>
            <a:endParaRPr lang="en-US" altLang="zh-CN" sz="2800">
              <a:latin typeface="Times New Roman" pitchFamily="18" charset="0"/>
              <a:ea typeface="宋体" charset="-122"/>
            </a:endParaRPr>
          </a:p>
          <a:p>
            <a:pPr lvl="1" eaLnBrk="1" hangingPunct="1">
              <a:buFont typeface="Wingdings 2" pitchFamily="18" charset="2"/>
              <a:buNone/>
            </a:pPr>
            <a:r>
              <a:rPr lang="zh-CN" altLang="en-US" sz="2800">
                <a:latin typeface="Times New Roman" pitchFamily="18" charset="0"/>
                <a:ea typeface="宋体" charset="-122"/>
              </a:rPr>
              <a:t>期向合同卖方支付“保费”，将某种风险资产的</a:t>
            </a:r>
            <a:endParaRPr lang="en-US" altLang="zh-CN" sz="2800">
              <a:latin typeface="Times New Roman" pitchFamily="18" charset="0"/>
              <a:ea typeface="宋体" charset="-122"/>
            </a:endParaRPr>
          </a:p>
          <a:p>
            <a:pPr lvl="1" eaLnBrk="1" hangingPunct="1">
              <a:buFont typeface="Wingdings 2" pitchFamily="18" charset="2"/>
              <a:buNone/>
            </a:pPr>
            <a:r>
              <a:rPr lang="zh-CN" altLang="en-US" sz="2800">
                <a:latin typeface="Times New Roman" pitchFamily="18" charset="0"/>
                <a:ea typeface="宋体" charset="-122"/>
              </a:rPr>
              <a:t>违约风险从合同买方（信用风险资产的投资者）</a:t>
            </a:r>
            <a:endParaRPr lang="en-US" altLang="zh-CN" sz="2800">
              <a:latin typeface="Times New Roman" pitchFamily="18" charset="0"/>
              <a:ea typeface="宋体" charset="-122"/>
            </a:endParaRPr>
          </a:p>
          <a:p>
            <a:pPr lvl="1" eaLnBrk="1" hangingPunct="1">
              <a:buFont typeface="Wingdings 2" pitchFamily="18" charset="2"/>
              <a:buNone/>
            </a:pPr>
            <a:r>
              <a:rPr lang="zh-CN" altLang="en-US" sz="2800">
                <a:latin typeface="Times New Roman" pitchFamily="18" charset="0"/>
                <a:ea typeface="宋体" charset="-122"/>
              </a:rPr>
              <a:t>转移到合同卖方（信用风险保险提供者）。</a:t>
            </a:r>
          </a:p>
          <a:p>
            <a:pPr lvl="1" eaLnBrk="1" hangingPunct="1"/>
            <a:endParaRPr lang="zh-CN" altLang="en-US" sz="2600">
              <a:ea typeface="宋体" charset="-122"/>
            </a:endParaRPr>
          </a:p>
        </p:txBody>
      </p:sp>
      <p:sp>
        <p:nvSpPr>
          <p:cNvPr id="3" name="标题 1"/>
          <p:cNvSpPr>
            <a:spLocks noGrp="1"/>
          </p:cNvSpPr>
          <p:nvPr>
            <p:ph type="title" idx="4294967295"/>
          </p:nvPr>
        </p:nvSpPr>
        <p:spPr>
          <a:xfrm>
            <a:off x="1992313" y="260351"/>
            <a:ext cx="7467600" cy="652463"/>
          </a:xfrm>
        </p:spPr>
        <p:txBody>
          <a:bodyPr/>
          <a:lstStyle/>
          <a:p>
            <a:pPr eaLnBrk="1" hangingPunct="1">
              <a:defRPr/>
            </a:pPr>
            <a:r>
              <a:rPr lang="zh-CN" altLang="en-US" sz="3600" b="1" dirty="0">
                <a:latin typeface="黑体" pitchFamily="49" charset="-122"/>
              </a:rPr>
              <a:t>资产证券化的种类</a:t>
            </a:r>
          </a:p>
        </p:txBody>
      </p:sp>
    </p:spTree>
    <p:extLst>
      <p:ext uri="{BB962C8B-B14F-4D97-AF65-F5344CB8AC3E}">
        <p14:creationId xmlns:p14="http://schemas.microsoft.com/office/powerpoint/2010/main" val="4204701451"/>
      </p:ext>
    </p:extLst>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1"/>
          </p:nvPr>
        </p:nvSpPr>
        <p:spPr>
          <a:xfrm>
            <a:off x="1524001" y="1196976"/>
            <a:ext cx="8893175" cy="4752975"/>
          </a:xfrm>
        </p:spPr>
        <p:txBody>
          <a:bodyPr/>
          <a:lstStyle/>
          <a:p>
            <a:pPr lvl="1" eaLnBrk="1" hangingPunct="1">
              <a:defRPr/>
            </a:pPr>
            <a:r>
              <a:rPr lang="zh-CN" altLang="en-US" sz="2800" dirty="0">
                <a:latin typeface="Times New Roman" pitchFamily="18" charset="0"/>
                <a:ea typeface="宋体" pitchFamily="2" charset="-122"/>
                <a:cs typeface="Times New Roman" pitchFamily="18" charset="0"/>
              </a:rPr>
              <a:t>但</a:t>
            </a:r>
            <a:r>
              <a:rPr lang="en-US" altLang="zh-CN" sz="2800" dirty="0">
                <a:latin typeface="Times New Roman" pitchFamily="18" charset="0"/>
                <a:ea typeface="宋体" pitchFamily="2" charset="-122"/>
                <a:cs typeface="Times New Roman" pitchFamily="18" charset="0"/>
              </a:rPr>
              <a:t>CDS</a:t>
            </a:r>
            <a:r>
              <a:rPr lang="zh-CN" altLang="en-US" sz="2800" dirty="0">
                <a:latin typeface="Times New Roman" pitchFamily="18" charset="0"/>
                <a:ea typeface="宋体" pitchFamily="2" charset="-122"/>
                <a:cs typeface="Times New Roman" pitchFamily="18" charset="0"/>
              </a:rPr>
              <a:t>也可以成为一种投机工具：例如，</a:t>
            </a:r>
            <a:r>
              <a:rPr lang="en-US" altLang="zh-CN" sz="2800" dirty="0">
                <a:latin typeface="Times New Roman" pitchFamily="18" charset="0"/>
                <a:ea typeface="宋体" pitchFamily="2" charset="-122"/>
                <a:cs typeface="Times New Roman" pitchFamily="18" charset="0"/>
              </a:rPr>
              <a:t>CDS</a:t>
            </a:r>
            <a:r>
              <a:rPr lang="zh-CN" altLang="en-US" sz="2800" dirty="0">
                <a:latin typeface="Times New Roman" pitchFamily="18" charset="0"/>
                <a:ea typeface="宋体" pitchFamily="2" charset="-122"/>
                <a:cs typeface="Times New Roman" pitchFamily="18" charset="0"/>
              </a:rPr>
              <a:t>卖方</a:t>
            </a:r>
            <a:endParaRPr lang="en-US" altLang="zh-CN" sz="2800" dirty="0">
              <a:latin typeface="Times New Roman" pitchFamily="18" charset="0"/>
              <a:ea typeface="宋体" pitchFamily="2" charset="-122"/>
              <a:cs typeface="Times New Roman" pitchFamily="18" charset="0"/>
            </a:endParaRPr>
          </a:p>
          <a:p>
            <a:pPr lvl="1" eaLnBrk="1" hangingPunct="1">
              <a:buFont typeface="Wingdings 2" pitchFamily="18" charset="2"/>
              <a:buNone/>
              <a:defRPr/>
            </a:pPr>
            <a:r>
              <a:rPr lang="zh-CN" altLang="en-US" sz="2800" dirty="0">
                <a:latin typeface="Times New Roman" pitchFamily="18" charset="0"/>
                <a:ea typeface="宋体" pitchFamily="2" charset="-122"/>
                <a:cs typeface="Times New Roman" pitchFamily="18" charset="0"/>
              </a:rPr>
              <a:t>可以和</a:t>
            </a:r>
            <a:r>
              <a:rPr lang="en-US" altLang="zh-CN" sz="2800" dirty="0">
                <a:latin typeface="Times New Roman" pitchFamily="18" charset="0"/>
                <a:ea typeface="宋体" pitchFamily="2" charset="-122"/>
                <a:cs typeface="Times New Roman" pitchFamily="18" charset="0"/>
              </a:rPr>
              <a:t>CDS</a:t>
            </a:r>
            <a:r>
              <a:rPr lang="zh-CN" altLang="en-US" sz="2800" dirty="0">
                <a:latin typeface="Times New Roman" pitchFamily="18" charset="0"/>
                <a:ea typeface="宋体" pitchFamily="2" charset="-122"/>
                <a:cs typeface="Times New Roman" pitchFamily="18" charset="0"/>
              </a:rPr>
              <a:t>买方签订一项</a:t>
            </a:r>
            <a:r>
              <a:rPr lang="en-US" altLang="zh-CN" sz="2800" dirty="0">
                <a:latin typeface="Times New Roman" pitchFamily="18" charset="0"/>
                <a:ea typeface="宋体" pitchFamily="2" charset="-122"/>
                <a:cs typeface="Times New Roman" pitchFamily="18" charset="0"/>
              </a:rPr>
              <a:t>CDS</a:t>
            </a:r>
            <a:r>
              <a:rPr lang="zh-CN" altLang="en-US" sz="2800" dirty="0">
                <a:latin typeface="Times New Roman" pitchFamily="18" charset="0"/>
                <a:ea typeface="宋体" pitchFamily="2" charset="-122"/>
                <a:cs typeface="Times New Roman" pitchFamily="18" charset="0"/>
              </a:rPr>
              <a:t>合同，并收取</a:t>
            </a:r>
            <a:r>
              <a:rPr lang="en-US" altLang="zh-CN" sz="2800" dirty="0">
                <a:latin typeface="Times New Roman" pitchFamily="18" charset="0"/>
                <a:ea typeface="宋体" pitchFamily="2" charset="-122"/>
                <a:cs typeface="Times New Roman" pitchFamily="18" charset="0"/>
              </a:rPr>
              <a:t>10</a:t>
            </a:r>
            <a:r>
              <a:rPr lang="zh-CN" altLang="en-US" sz="2800" dirty="0">
                <a:latin typeface="Times New Roman" pitchFamily="18" charset="0"/>
                <a:ea typeface="宋体" pitchFamily="2" charset="-122"/>
                <a:cs typeface="Times New Roman" pitchFamily="18" charset="0"/>
              </a:rPr>
              <a:t>万美</a:t>
            </a:r>
            <a:endParaRPr lang="en-US" altLang="zh-CN" sz="2800" dirty="0">
              <a:latin typeface="Times New Roman" pitchFamily="18" charset="0"/>
              <a:ea typeface="宋体" pitchFamily="2" charset="-122"/>
              <a:cs typeface="Times New Roman" pitchFamily="18" charset="0"/>
            </a:endParaRPr>
          </a:p>
          <a:p>
            <a:pPr lvl="1" eaLnBrk="1" hangingPunct="1">
              <a:buFont typeface="Wingdings 2" pitchFamily="18" charset="2"/>
              <a:buNone/>
              <a:defRPr/>
            </a:pPr>
            <a:r>
              <a:rPr lang="zh-CN" altLang="en-US" sz="2800" dirty="0">
                <a:latin typeface="Times New Roman" pitchFamily="18" charset="0"/>
                <a:ea typeface="宋体" pitchFamily="2" charset="-122"/>
                <a:cs typeface="Times New Roman" pitchFamily="18" charset="0"/>
              </a:rPr>
              <a:t>元保费，如果作为信用参照体的公司并未倒闭，卖</a:t>
            </a:r>
            <a:endParaRPr lang="en-US" altLang="zh-CN" sz="2800" dirty="0">
              <a:latin typeface="Times New Roman" pitchFamily="18" charset="0"/>
              <a:ea typeface="宋体" pitchFamily="2" charset="-122"/>
              <a:cs typeface="Times New Roman" pitchFamily="18" charset="0"/>
            </a:endParaRPr>
          </a:p>
          <a:p>
            <a:pPr lvl="1" eaLnBrk="1" hangingPunct="1">
              <a:buFont typeface="Wingdings 2" pitchFamily="18" charset="2"/>
              <a:buNone/>
              <a:defRPr/>
            </a:pPr>
            <a:r>
              <a:rPr lang="zh-CN" altLang="en-US" sz="2800" dirty="0">
                <a:latin typeface="Times New Roman" pitchFamily="18" charset="0"/>
                <a:ea typeface="宋体" pitchFamily="2" charset="-122"/>
                <a:cs typeface="Times New Roman" pitchFamily="18" charset="0"/>
              </a:rPr>
              <a:t>方就能获利</a:t>
            </a:r>
            <a:r>
              <a:rPr lang="en-US" altLang="zh-CN" sz="2800" dirty="0">
                <a:latin typeface="Times New Roman" pitchFamily="18" charset="0"/>
                <a:ea typeface="宋体" pitchFamily="2" charset="-122"/>
                <a:cs typeface="Times New Roman" pitchFamily="18" charset="0"/>
              </a:rPr>
              <a:t>10</a:t>
            </a:r>
            <a:r>
              <a:rPr lang="zh-CN" altLang="en-US" sz="2800" dirty="0">
                <a:latin typeface="Times New Roman" pitchFamily="18" charset="0"/>
                <a:ea typeface="宋体" pitchFamily="2" charset="-122"/>
                <a:cs typeface="Times New Roman" pitchFamily="18" charset="0"/>
              </a:rPr>
              <a:t>万美元。</a:t>
            </a:r>
          </a:p>
          <a:p>
            <a:pPr lvl="1" eaLnBrk="1" hangingPunct="1">
              <a:defRPr/>
            </a:pPr>
            <a:r>
              <a:rPr lang="zh-CN" altLang="en-US" sz="2800" dirty="0">
                <a:latin typeface="Times New Roman" pitchFamily="18" charset="0"/>
                <a:ea typeface="宋体" pitchFamily="2" charset="-122"/>
                <a:cs typeface="Times New Roman" pitchFamily="18" charset="0"/>
              </a:rPr>
              <a:t>特点：</a:t>
            </a:r>
            <a:r>
              <a:rPr lang="en-US" altLang="zh-CN" sz="2800" dirty="0">
                <a:latin typeface="Times New Roman" pitchFamily="18" charset="0"/>
                <a:ea typeface="宋体" pitchFamily="2" charset="-122"/>
                <a:cs typeface="Times New Roman" pitchFamily="18" charset="0"/>
              </a:rPr>
              <a:t>MBS</a:t>
            </a:r>
            <a:r>
              <a:rPr lang="zh-CN" altLang="en-US" sz="2800" dirty="0">
                <a:latin typeface="Times New Roman" pitchFamily="18" charset="0"/>
                <a:ea typeface="宋体" pitchFamily="2" charset="-122"/>
                <a:cs typeface="Times New Roman" pitchFamily="18" charset="0"/>
              </a:rPr>
              <a:t>、</a:t>
            </a:r>
            <a:r>
              <a:rPr lang="en-US" altLang="zh-CN" sz="2800" dirty="0">
                <a:latin typeface="Times New Roman" pitchFamily="18" charset="0"/>
                <a:ea typeface="宋体" pitchFamily="2" charset="-122"/>
                <a:cs typeface="Times New Roman" pitchFamily="18" charset="0"/>
              </a:rPr>
              <a:t>CDO</a:t>
            </a:r>
            <a:r>
              <a:rPr lang="zh-CN" altLang="en-US" sz="2800" dirty="0">
                <a:latin typeface="Times New Roman" pitchFamily="18" charset="0"/>
                <a:ea typeface="宋体" pitchFamily="2" charset="-122"/>
                <a:cs typeface="Times New Roman" pitchFamily="18" charset="0"/>
              </a:rPr>
              <a:t>等的供应量是有限的，</a:t>
            </a:r>
            <a:r>
              <a:rPr lang="en-US" altLang="zh-CN" sz="2800" b="1" dirty="0">
                <a:solidFill>
                  <a:schemeClr val="accent1"/>
                </a:solidFill>
                <a:latin typeface="Times New Roman" pitchFamily="18" charset="0"/>
                <a:ea typeface="+mj-ea"/>
                <a:cs typeface="Times New Roman" pitchFamily="18" charset="0"/>
              </a:rPr>
              <a:t>CDS</a:t>
            </a:r>
            <a:r>
              <a:rPr lang="zh-CN" altLang="en-US" sz="2800" b="1" dirty="0">
                <a:solidFill>
                  <a:schemeClr val="accent1"/>
                </a:solidFill>
                <a:latin typeface="Times New Roman" pitchFamily="18" charset="0"/>
                <a:ea typeface="+mj-ea"/>
                <a:cs typeface="Times New Roman" pitchFamily="18" charset="0"/>
              </a:rPr>
              <a:t>作</a:t>
            </a:r>
            <a:endParaRPr lang="en-US" altLang="zh-CN" sz="2800" b="1" dirty="0">
              <a:solidFill>
                <a:schemeClr val="accent1"/>
              </a:solidFill>
              <a:latin typeface="Times New Roman" pitchFamily="18" charset="0"/>
              <a:ea typeface="+mj-ea"/>
              <a:cs typeface="Times New Roman" pitchFamily="18" charset="0"/>
            </a:endParaRPr>
          </a:p>
          <a:p>
            <a:pPr lvl="1" eaLnBrk="1" hangingPunct="1">
              <a:buFont typeface="Wingdings 2" pitchFamily="18" charset="2"/>
              <a:buNone/>
              <a:defRPr/>
            </a:pPr>
            <a:r>
              <a:rPr lang="zh-CN" altLang="en-US" sz="2800" b="1" dirty="0">
                <a:solidFill>
                  <a:schemeClr val="accent1"/>
                </a:solidFill>
                <a:latin typeface="黑体" pitchFamily="49" charset="-122"/>
                <a:ea typeface="黑体" pitchFamily="49" charset="-122"/>
                <a:cs typeface="Times New Roman" pitchFamily="18" charset="0"/>
              </a:rPr>
              <a:t>为一种场外衍生交易工具</a:t>
            </a:r>
            <a:r>
              <a:rPr lang="zh-CN" altLang="en-US" sz="2800" b="1" dirty="0">
                <a:solidFill>
                  <a:schemeClr val="accent1"/>
                </a:solidFill>
                <a:latin typeface="Times New Roman" pitchFamily="18" charset="0"/>
                <a:ea typeface="宋体" pitchFamily="2" charset="-122"/>
                <a:cs typeface="Times New Roman" pitchFamily="18" charset="0"/>
              </a:rPr>
              <a:t>，</a:t>
            </a:r>
            <a:r>
              <a:rPr lang="zh-CN" altLang="en-US" sz="2800" b="1" dirty="0">
                <a:solidFill>
                  <a:schemeClr val="accent1"/>
                </a:solidFill>
                <a:latin typeface="+mj-ea"/>
                <a:ea typeface="+mj-ea"/>
                <a:cs typeface="Times New Roman" pitchFamily="18" charset="0"/>
              </a:rPr>
              <a:t>其供应量可以是无限的，</a:t>
            </a:r>
            <a:endParaRPr lang="en-US" altLang="zh-CN" sz="2800" b="1" dirty="0">
              <a:solidFill>
                <a:schemeClr val="accent1"/>
              </a:solidFill>
              <a:latin typeface="+mj-ea"/>
              <a:ea typeface="+mj-ea"/>
              <a:cs typeface="Times New Roman" pitchFamily="18" charset="0"/>
            </a:endParaRPr>
          </a:p>
          <a:p>
            <a:pPr lvl="1" eaLnBrk="1" hangingPunct="1">
              <a:buFont typeface="Wingdings 2" pitchFamily="18" charset="2"/>
              <a:buNone/>
              <a:defRPr/>
            </a:pPr>
            <a:r>
              <a:rPr lang="en-US" altLang="zh-CN" sz="2800" b="1" dirty="0">
                <a:solidFill>
                  <a:schemeClr val="accent1"/>
                </a:solidFill>
                <a:latin typeface="Times New Roman" pitchFamily="18" charset="0"/>
                <a:ea typeface="+mj-ea"/>
                <a:cs typeface="Times New Roman" pitchFamily="18" charset="0"/>
              </a:rPr>
              <a:t>2008</a:t>
            </a:r>
            <a:r>
              <a:rPr lang="zh-CN" altLang="en-US" sz="2800" b="1" dirty="0">
                <a:solidFill>
                  <a:schemeClr val="accent1"/>
                </a:solidFill>
                <a:latin typeface="Times New Roman" pitchFamily="18" charset="0"/>
                <a:ea typeface="+mj-ea"/>
                <a:cs typeface="Times New Roman" pitchFamily="18" charset="0"/>
              </a:rPr>
              <a:t>年</a:t>
            </a:r>
            <a:r>
              <a:rPr lang="en-US" altLang="zh-CN" sz="2800" b="1" dirty="0">
                <a:solidFill>
                  <a:schemeClr val="accent1"/>
                </a:solidFill>
                <a:latin typeface="Times New Roman" pitchFamily="18" charset="0"/>
                <a:ea typeface="+mj-ea"/>
                <a:cs typeface="Times New Roman" pitchFamily="18" charset="0"/>
              </a:rPr>
              <a:t>CDS</a:t>
            </a:r>
            <a:r>
              <a:rPr lang="zh-CN" altLang="en-US" sz="2800" b="1" dirty="0">
                <a:solidFill>
                  <a:schemeClr val="accent1"/>
                </a:solidFill>
                <a:latin typeface="Times New Roman" pitchFamily="18" charset="0"/>
                <a:ea typeface="+mj-ea"/>
                <a:cs typeface="Times New Roman" pitchFamily="18" charset="0"/>
              </a:rPr>
              <a:t>价值总额达</a:t>
            </a:r>
            <a:r>
              <a:rPr lang="en-US" altLang="zh-CN" sz="2800" b="1" dirty="0">
                <a:solidFill>
                  <a:schemeClr val="accent1"/>
                </a:solidFill>
                <a:latin typeface="Times New Roman" pitchFamily="18" charset="0"/>
                <a:ea typeface="+mj-ea"/>
                <a:cs typeface="Times New Roman" pitchFamily="18" charset="0"/>
              </a:rPr>
              <a:t>62</a:t>
            </a:r>
            <a:r>
              <a:rPr lang="zh-CN" altLang="en-US" sz="2800" b="1" dirty="0">
                <a:solidFill>
                  <a:schemeClr val="accent1"/>
                </a:solidFill>
                <a:latin typeface="Times New Roman" pitchFamily="18" charset="0"/>
                <a:ea typeface="+mj-ea"/>
                <a:cs typeface="Times New Roman" pitchFamily="18" charset="0"/>
              </a:rPr>
              <a:t>万亿美元。</a:t>
            </a:r>
          </a:p>
          <a:p>
            <a:pPr lvl="1" eaLnBrk="1" hangingPunct="1">
              <a:defRPr/>
            </a:pPr>
            <a:r>
              <a:rPr lang="zh-CN" altLang="en-US" sz="2800" dirty="0">
                <a:latin typeface="Times New Roman" pitchFamily="18" charset="0"/>
                <a:ea typeface="宋体" pitchFamily="2" charset="-122"/>
                <a:cs typeface="Times New Roman" pitchFamily="18" charset="0"/>
              </a:rPr>
              <a:t>美国国际集团（</a:t>
            </a:r>
            <a:r>
              <a:rPr lang="en-US" altLang="zh-CN" sz="2800" dirty="0">
                <a:latin typeface="Times New Roman" pitchFamily="18" charset="0"/>
                <a:ea typeface="宋体" pitchFamily="2" charset="-122"/>
                <a:cs typeface="Times New Roman" pitchFamily="18" charset="0"/>
              </a:rPr>
              <a:t>AIG</a:t>
            </a:r>
            <a:r>
              <a:rPr lang="zh-CN" altLang="en-US" sz="2800" dirty="0">
                <a:latin typeface="Times New Roman" pitchFamily="18" charset="0"/>
                <a:ea typeface="宋体" pitchFamily="2" charset="-122"/>
                <a:cs typeface="Times New Roman" pitchFamily="18" charset="0"/>
              </a:rPr>
              <a:t>）的倒闭就是因为涉足</a:t>
            </a:r>
            <a:r>
              <a:rPr lang="en-US" altLang="zh-CN" sz="2800" dirty="0">
                <a:latin typeface="Times New Roman" pitchFamily="18" charset="0"/>
                <a:ea typeface="宋体" pitchFamily="2" charset="-122"/>
                <a:cs typeface="Times New Roman" pitchFamily="18" charset="0"/>
              </a:rPr>
              <a:t>CDS</a:t>
            </a:r>
            <a:r>
              <a:rPr lang="zh-CN" altLang="en-US" sz="2800" dirty="0">
                <a:latin typeface="Times New Roman" pitchFamily="18" charset="0"/>
                <a:ea typeface="宋体" pitchFamily="2" charset="-122"/>
                <a:cs typeface="Times New Roman" pitchFamily="18" charset="0"/>
              </a:rPr>
              <a:t>市</a:t>
            </a:r>
            <a:endParaRPr lang="en-US" altLang="zh-CN" sz="2800" dirty="0">
              <a:latin typeface="Times New Roman" pitchFamily="18" charset="0"/>
              <a:ea typeface="宋体" pitchFamily="2" charset="-122"/>
              <a:cs typeface="Times New Roman" pitchFamily="18" charset="0"/>
            </a:endParaRPr>
          </a:p>
          <a:p>
            <a:pPr lvl="1" eaLnBrk="1" hangingPunct="1">
              <a:buFont typeface="Wingdings 2" pitchFamily="18" charset="2"/>
              <a:buNone/>
              <a:defRPr/>
            </a:pPr>
            <a:r>
              <a:rPr lang="zh-CN" altLang="en-US" sz="2800" dirty="0">
                <a:latin typeface="Times New Roman" pitchFamily="18" charset="0"/>
                <a:ea typeface="宋体" pitchFamily="2" charset="-122"/>
                <a:cs typeface="Times New Roman" pitchFamily="18" charset="0"/>
              </a:rPr>
              <a:t>场导致的亏损。</a:t>
            </a:r>
          </a:p>
        </p:txBody>
      </p:sp>
      <p:sp>
        <p:nvSpPr>
          <p:cNvPr id="3" name="标题 1"/>
          <p:cNvSpPr>
            <a:spLocks noGrp="1"/>
          </p:cNvSpPr>
          <p:nvPr>
            <p:ph type="title" idx="4294967295"/>
          </p:nvPr>
        </p:nvSpPr>
        <p:spPr>
          <a:xfrm>
            <a:off x="1992313" y="260351"/>
            <a:ext cx="7467600" cy="652463"/>
          </a:xfrm>
        </p:spPr>
        <p:txBody>
          <a:bodyPr/>
          <a:lstStyle/>
          <a:p>
            <a:pPr eaLnBrk="1" hangingPunct="1">
              <a:defRPr/>
            </a:pPr>
            <a:r>
              <a:rPr lang="zh-CN" altLang="en-US" sz="3600" b="1" dirty="0">
                <a:latin typeface="黑体" pitchFamily="49" charset="-122"/>
              </a:rPr>
              <a:t>资产证券化的种类</a:t>
            </a:r>
          </a:p>
        </p:txBody>
      </p:sp>
    </p:spTree>
    <p:extLst>
      <p:ext uri="{BB962C8B-B14F-4D97-AF65-F5344CB8AC3E}">
        <p14:creationId xmlns:p14="http://schemas.microsoft.com/office/powerpoint/2010/main" val="31693995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22">
                                            <p:txEl>
                                              <p:pRg st="4" end="4"/>
                                            </p:txEl>
                                          </p:spTgt>
                                        </p:tgtEl>
                                        <p:attrNameLst>
                                          <p:attrName>style.visibility</p:attrName>
                                        </p:attrNameLst>
                                      </p:cBhvr>
                                      <p:to>
                                        <p:strVal val="visible"/>
                                      </p:to>
                                    </p:set>
                                    <p:animEffect transition="in" filter="blinds(horizontal)">
                                      <p:cBhvr>
                                        <p:cTn id="7" dur="500"/>
                                        <p:tgtEl>
                                          <p:spTgt spid="30722">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0722">
                                            <p:txEl>
                                              <p:pRg st="5" end="5"/>
                                            </p:txEl>
                                          </p:spTgt>
                                        </p:tgtEl>
                                        <p:attrNameLst>
                                          <p:attrName>style.visibility</p:attrName>
                                        </p:attrNameLst>
                                      </p:cBhvr>
                                      <p:to>
                                        <p:strVal val="visible"/>
                                      </p:to>
                                    </p:set>
                                    <p:animEffect transition="in" filter="blinds(horizontal)">
                                      <p:cBhvr>
                                        <p:cTn id="10" dur="500"/>
                                        <p:tgtEl>
                                          <p:spTgt spid="30722">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0722">
                                            <p:txEl>
                                              <p:pRg st="6" end="6"/>
                                            </p:txEl>
                                          </p:spTgt>
                                        </p:tgtEl>
                                        <p:attrNameLst>
                                          <p:attrName>style.visibility</p:attrName>
                                        </p:attrNameLst>
                                      </p:cBhvr>
                                      <p:to>
                                        <p:strVal val="visible"/>
                                      </p:to>
                                    </p:set>
                                    <p:animEffect transition="in" filter="blinds(horizontal)">
                                      <p:cBhvr>
                                        <p:cTn id="13" dur="500"/>
                                        <p:tgtEl>
                                          <p:spTgt spid="30722">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0722">
                                            <p:txEl>
                                              <p:pRg st="7" end="7"/>
                                            </p:txEl>
                                          </p:spTgt>
                                        </p:tgtEl>
                                        <p:attrNameLst>
                                          <p:attrName>style.visibility</p:attrName>
                                        </p:attrNameLst>
                                      </p:cBhvr>
                                      <p:to>
                                        <p:strVal val="visible"/>
                                      </p:to>
                                    </p:set>
                                    <p:animEffect transition="in" filter="blinds(horizontal)">
                                      <p:cBhvr>
                                        <p:cTn id="18" dur="500"/>
                                        <p:tgtEl>
                                          <p:spTgt spid="30722">
                                            <p:txEl>
                                              <p:pRg st="7" end="7"/>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0722">
                                            <p:txEl>
                                              <p:pRg st="8" end="8"/>
                                            </p:txEl>
                                          </p:spTgt>
                                        </p:tgtEl>
                                        <p:attrNameLst>
                                          <p:attrName>style.visibility</p:attrName>
                                        </p:attrNameLst>
                                      </p:cBhvr>
                                      <p:to>
                                        <p:strVal val="visible"/>
                                      </p:to>
                                    </p:set>
                                    <p:animEffect transition="in" filter="blinds(horizontal)">
                                      <p:cBhvr>
                                        <p:cTn id="21" dur="500"/>
                                        <p:tgtEl>
                                          <p:spTgt spid="3072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ChangeArrowheads="1"/>
          </p:cNvSpPr>
          <p:nvPr/>
        </p:nvSpPr>
        <p:spPr bwMode="auto">
          <a:xfrm>
            <a:off x="1981200" y="549276"/>
            <a:ext cx="8229600" cy="792163"/>
          </a:xfrm>
          <a:prstGeom prst="rect">
            <a:avLst/>
          </a:prstGeom>
          <a:noFill/>
          <a:ln w="9525">
            <a:noFill/>
            <a:miter lim="800000"/>
            <a:headEnd/>
            <a:tailEnd/>
          </a:ln>
        </p:spPr>
        <p:txBody>
          <a:bodyPr anchor="ctr"/>
          <a:lstStyle/>
          <a:p>
            <a:pPr algn="l"/>
            <a:r>
              <a:rPr lang="zh-CN" altLang="en-US" sz="3600" b="1">
                <a:latin typeface="宋体" charset="-122"/>
                <a:ea typeface="黑体" pitchFamily="49" charset="-122"/>
              </a:rPr>
              <a:t>次贷危机产生的原因</a:t>
            </a:r>
          </a:p>
        </p:txBody>
      </p:sp>
      <p:sp>
        <p:nvSpPr>
          <p:cNvPr id="407555" name="Text Box 3"/>
          <p:cNvSpPr txBox="1">
            <a:spLocks noChangeArrowheads="1"/>
          </p:cNvSpPr>
          <p:nvPr/>
        </p:nvSpPr>
        <p:spPr bwMode="auto">
          <a:xfrm>
            <a:off x="2286000" y="1524000"/>
            <a:ext cx="6172200" cy="523220"/>
          </a:xfrm>
          <a:prstGeom prst="rect">
            <a:avLst/>
          </a:prstGeom>
          <a:noFill/>
          <a:ln w="9525">
            <a:noFill/>
            <a:miter lim="800000"/>
            <a:headEnd/>
            <a:tailEnd/>
          </a:ln>
        </p:spPr>
        <p:txBody>
          <a:bodyPr>
            <a:spAutoFit/>
          </a:bodyPr>
          <a:lstStyle/>
          <a:p>
            <a:pPr algn="l">
              <a:spcBef>
                <a:spcPct val="50000"/>
              </a:spcBef>
              <a:buFont typeface="Wingdings" pitchFamily="2" charset="2"/>
              <a:buChar char="ü"/>
            </a:pPr>
            <a:r>
              <a:rPr lang="en-US" altLang="zh-CN">
                <a:ea typeface="楷体_GB2312" pitchFamily="49" charset="-122"/>
              </a:rPr>
              <a:t> </a:t>
            </a:r>
            <a:r>
              <a:rPr lang="zh-CN" altLang="en-US" sz="2800" b="1">
                <a:solidFill>
                  <a:schemeClr val="accent1"/>
                </a:solidFill>
                <a:latin typeface="方正姚体" pitchFamily="2" charset="-122"/>
                <a:ea typeface="方正姚体" pitchFamily="2" charset="-122"/>
              </a:rPr>
              <a:t>评级机构的道德缺失</a:t>
            </a:r>
          </a:p>
        </p:txBody>
      </p:sp>
      <p:sp>
        <p:nvSpPr>
          <p:cNvPr id="58372" name="Text Box 4"/>
          <p:cNvSpPr txBox="1">
            <a:spLocks noChangeArrowheads="1"/>
          </p:cNvSpPr>
          <p:nvPr/>
        </p:nvSpPr>
        <p:spPr bwMode="auto">
          <a:xfrm>
            <a:off x="1524001" y="2276476"/>
            <a:ext cx="8748713" cy="3540125"/>
          </a:xfrm>
          <a:prstGeom prst="rect">
            <a:avLst/>
          </a:prstGeom>
          <a:noFill/>
          <a:ln w="9525">
            <a:noFill/>
            <a:miter lim="800000"/>
            <a:headEnd/>
            <a:tailEnd/>
          </a:ln>
          <a:effectLst/>
        </p:spPr>
        <p:txBody>
          <a:bodyPr>
            <a:spAutoFit/>
          </a:bodyPr>
          <a:lstStyle/>
          <a:p>
            <a:pPr marL="342900" indent="-342900">
              <a:spcBef>
                <a:spcPct val="50000"/>
              </a:spcBef>
              <a:defRPr/>
            </a:pPr>
            <a:r>
              <a:rPr lang="en-US" altLang="zh-CN" sz="2000" dirty="0">
                <a:latin typeface="楷体_GB2312" pitchFamily="49" charset="-122"/>
                <a:ea typeface="楷体_GB2312" pitchFamily="49" charset="-122"/>
              </a:rPr>
              <a:t>      </a:t>
            </a:r>
            <a:r>
              <a:rPr lang="zh-CN" altLang="en-US" sz="2800" dirty="0">
                <a:solidFill>
                  <a:srgbClr val="000000"/>
                </a:solidFill>
                <a:latin typeface="楷体_GB2312" pitchFamily="49" charset="-122"/>
                <a:ea typeface="楷体_GB2312" pitchFamily="49" charset="-122"/>
              </a:rPr>
              <a:t>对于信用等级标准的评级机构而言，主要问题是独立弱化和监管缺失导致的利益冲突和道德风险问题。美国证监会的研究表明，评级机构</a:t>
            </a:r>
            <a:r>
              <a:rPr lang="en-US" altLang="zh-CN" sz="2800" dirty="0">
                <a:solidFill>
                  <a:srgbClr val="000000"/>
                </a:solidFill>
                <a:latin typeface="楷体_GB2312" pitchFamily="49" charset="-122"/>
                <a:ea typeface="楷体_GB2312" pitchFamily="49" charset="-122"/>
              </a:rPr>
              <a:t>90%</a:t>
            </a:r>
            <a:r>
              <a:rPr lang="zh-CN" altLang="en-US" sz="2800" dirty="0">
                <a:solidFill>
                  <a:srgbClr val="000000"/>
                </a:solidFill>
                <a:latin typeface="楷体_GB2312" pitchFamily="49" charset="-122"/>
                <a:ea typeface="楷体_GB2312" pitchFamily="49" charset="-122"/>
              </a:rPr>
              <a:t>的收入来自于发行支付的评级咨询或给予更高的评级。而且，</a:t>
            </a:r>
            <a:r>
              <a:rPr lang="zh-CN" altLang="en-US" sz="2800" b="1" dirty="0">
                <a:solidFill>
                  <a:schemeClr val="accent1"/>
                </a:solidFill>
                <a:latin typeface="+mj-ea"/>
                <a:ea typeface="+mj-ea"/>
              </a:rPr>
              <a:t>评级机构除了评级以外，还提供咨询、风险管理等其他业务，</a:t>
            </a:r>
            <a:r>
              <a:rPr lang="zh-CN" altLang="en-US" sz="2800" dirty="0">
                <a:solidFill>
                  <a:srgbClr val="000000"/>
                </a:solidFill>
                <a:latin typeface="楷体_GB2312" pitchFamily="49" charset="-122"/>
                <a:ea typeface="楷体_GB2312" pitchFamily="49" charset="-122"/>
              </a:rPr>
              <a:t>这使得评级机构对购买咨询等其他服务的客户的评级可能受到相关利益的影响，进而导致利益冲突，使其丧失独立性。</a:t>
            </a:r>
            <a:r>
              <a:rPr lang="zh-CN" altLang="en-US" sz="2800" b="1" dirty="0">
                <a:solidFill>
                  <a:schemeClr val="accent1"/>
                </a:solidFill>
                <a:latin typeface="黑体" pitchFamily="49" charset="-122"/>
                <a:ea typeface="黑体" pitchFamily="49" charset="-122"/>
              </a:rPr>
              <a:t>许多“垃圾资产”成为</a:t>
            </a:r>
            <a:r>
              <a:rPr lang="en-US" altLang="zh-CN" sz="2800" b="1" dirty="0">
                <a:solidFill>
                  <a:schemeClr val="accent1"/>
                </a:solidFill>
                <a:latin typeface="黑体" pitchFamily="49" charset="-122"/>
                <a:ea typeface="黑体" pitchFamily="49" charset="-122"/>
              </a:rPr>
              <a:t>3A</a:t>
            </a:r>
            <a:r>
              <a:rPr lang="zh-CN" altLang="en-US" sz="2800" b="1" dirty="0">
                <a:solidFill>
                  <a:schemeClr val="accent1"/>
                </a:solidFill>
                <a:latin typeface="黑体" pitchFamily="49" charset="-122"/>
                <a:ea typeface="黑体" pitchFamily="49" charset="-122"/>
              </a:rPr>
              <a:t>级。</a:t>
            </a:r>
          </a:p>
        </p:txBody>
      </p:sp>
    </p:spTree>
    <p:extLst>
      <p:ext uri="{BB962C8B-B14F-4D97-AF65-F5344CB8AC3E}">
        <p14:creationId xmlns:p14="http://schemas.microsoft.com/office/powerpoint/2010/main" val="426456913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1981200" y="620714"/>
            <a:ext cx="8229600" cy="720725"/>
          </a:xfrm>
          <a:prstGeom prst="rect">
            <a:avLst/>
          </a:prstGeom>
          <a:noFill/>
          <a:ln w="9525">
            <a:noFill/>
            <a:miter lim="800000"/>
            <a:headEnd/>
            <a:tailEnd/>
          </a:ln>
          <a:effectLst/>
        </p:spPr>
        <p:txBody>
          <a:bodyPr anchor="ctr"/>
          <a:lstStyle/>
          <a:p>
            <a:pPr algn="l">
              <a:defRPr/>
            </a:pPr>
            <a:r>
              <a:rPr lang="zh-CN" altLang="en-US" sz="3600" b="1" dirty="0">
                <a:effectLst>
                  <a:outerShdw blurRad="38100" dist="38100" dir="2700000" algn="tl">
                    <a:srgbClr val="000000"/>
                  </a:outerShdw>
                </a:effectLst>
                <a:latin typeface="宋体" pitchFamily="2" charset="-122"/>
                <a:ea typeface="黑体" pitchFamily="2" charset="-122"/>
              </a:rPr>
              <a:t>次贷危机产生的原因</a:t>
            </a:r>
          </a:p>
        </p:txBody>
      </p:sp>
      <p:sp>
        <p:nvSpPr>
          <p:cNvPr id="408579" name="Text Box 3"/>
          <p:cNvSpPr txBox="1">
            <a:spLocks noChangeArrowheads="1"/>
          </p:cNvSpPr>
          <p:nvPr/>
        </p:nvSpPr>
        <p:spPr bwMode="auto">
          <a:xfrm>
            <a:off x="2590800" y="1447800"/>
            <a:ext cx="5334000" cy="523220"/>
          </a:xfrm>
          <a:prstGeom prst="rect">
            <a:avLst/>
          </a:prstGeom>
          <a:noFill/>
          <a:ln w="9525">
            <a:noFill/>
            <a:miter lim="800000"/>
            <a:headEnd/>
            <a:tailEnd/>
          </a:ln>
        </p:spPr>
        <p:txBody>
          <a:bodyPr>
            <a:spAutoFit/>
          </a:bodyPr>
          <a:lstStyle/>
          <a:p>
            <a:pPr algn="l">
              <a:spcBef>
                <a:spcPct val="50000"/>
              </a:spcBef>
              <a:buFont typeface="Wingdings" pitchFamily="2" charset="2"/>
              <a:buChar char="ü"/>
            </a:pPr>
            <a:r>
              <a:rPr lang="en-US" altLang="zh-CN">
                <a:solidFill>
                  <a:srgbClr val="000000"/>
                </a:solidFill>
                <a:ea typeface="楷体_GB2312" pitchFamily="49" charset="-122"/>
              </a:rPr>
              <a:t> </a:t>
            </a:r>
            <a:r>
              <a:rPr lang="zh-CN" altLang="en-US" sz="2800" b="1">
                <a:solidFill>
                  <a:schemeClr val="accent1"/>
                </a:solidFill>
                <a:latin typeface="方正姚体" pitchFamily="2" charset="-122"/>
                <a:ea typeface="方正姚体" pitchFamily="2" charset="-122"/>
              </a:rPr>
              <a:t>监管缺失</a:t>
            </a:r>
          </a:p>
        </p:txBody>
      </p:sp>
      <p:sp>
        <p:nvSpPr>
          <p:cNvPr id="408580" name="Text Box 4"/>
          <p:cNvSpPr txBox="1">
            <a:spLocks noChangeArrowheads="1"/>
          </p:cNvSpPr>
          <p:nvPr/>
        </p:nvSpPr>
        <p:spPr bwMode="auto">
          <a:xfrm>
            <a:off x="2590800" y="2209800"/>
            <a:ext cx="6781800" cy="1384300"/>
          </a:xfrm>
          <a:prstGeom prst="rect">
            <a:avLst/>
          </a:prstGeom>
          <a:noFill/>
          <a:ln w="9525">
            <a:noFill/>
            <a:miter lim="800000"/>
            <a:headEnd/>
            <a:tailEnd/>
          </a:ln>
        </p:spPr>
        <p:txBody>
          <a:bodyPr>
            <a:spAutoFit/>
          </a:bodyPr>
          <a:lstStyle/>
          <a:p>
            <a:pPr algn="l">
              <a:spcBef>
                <a:spcPct val="50000"/>
              </a:spcBef>
              <a:buFont typeface="Wingdings" pitchFamily="2" charset="2"/>
              <a:buChar char="p"/>
            </a:pPr>
            <a:r>
              <a:rPr lang="en-US" altLang="zh-CN" sz="2800">
                <a:ea typeface="楷体_GB2312" pitchFamily="49" charset="-122"/>
              </a:rPr>
              <a:t> </a:t>
            </a:r>
            <a:r>
              <a:rPr lang="zh-CN" altLang="en-US" sz="2800">
                <a:solidFill>
                  <a:srgbClr val="000000"/>
                </a:solidFill>
                <a:ea typeface="楷体_GB2312" pitchFamily="49" charset="-122"/>
              </a:rPr>
              <a:t>信息不透明使得市场和监管当局对评级机构的约束作用减弱，也是评级机构容易出现道德风险的重要原因。</a:t>
            </a:r>
          </a:p>
        </p:txBody>
      </p:sp>
      <p:sp>
        <p:nvSpPr>
          <p:cNvPr id="297989" name="Rectangle 5"/>
          <p:cNvSpPr>
            <a:spLocks noChangeArrowheads="1"/>
          </p:cNvSpPr>
          <p:nvPr/>
        </p:nvSpPr>
        <p:spPr bwMode="auto">
          <a:xfrm>
            <a:off x="2495551" y="3500439"/>
            <a:ext cx="7777163" cy="2246769"/>
          </a:xfrm>
          <a:prstGeom prst="rect">
            <a:avLst/>
          </a:prstGeom>
          <a:noFill/>
          <a:ln w="9525">
            <a:noFill/>
            <a:miter lim="800000"/>
            <a:headEnd/>
            <a:tailEnd/>
          </a:ln>
        </p:spPr>
        <p:txBody>
          <a:bodyPr>
            <a:spAutoFit/>
          </a:bodyPr>
          <a:lstStyle/>
          <a:p>
            <a:pPr algn="l">
              <a:buFont typeface="Wingdings" pitchFamily="2" charset="2"/>
              <a:buChar char="p"/>
            </a:pPr>
            <a:r>
              <a:rPr lang="en-US" altLang="zh-CN">
                <a:latin typeface="楷体_GB2312" pitchFamily="49" charset="-122"/>
                <a:ea typeface="楷体_GB2312" pitchFamily="49" charset="-122"/>
              </a:rPr>
              <a:t> </a:t>
            </a:r>
            <a:r>
              <a:rPr lang="en-US" altLang="zh-CN" sz="2800">
                <a:solidFill>
                  <a:srgbClr val="000000"/>
                </a:solidFill>
                <a:latin typeface="楷体_GB2312" pitchFamily="49" charset="-122"/>
                <a:ea typeface="楷体_GB2312" pitchFamily="49" charset="-122"/>
              </a:rPr>
              <a:t>03</a:t>
            </a:r>
            <a:r>
              <a:rPr lang="zh-CN" altLang="en-US" sz="2800">
                <a:solidFill>
                  <a:srgbClr val="000000"/>
                </a:solidFill>
                <a:latin typeface="楷体_GB2312" pitchFamily="49" charset="-122"/>
                <a:ea typeface="楷体_GB2312" pitchFamily="49" charset="-122"/>
              </a:rPr>
              <a:t>、</a:t>
            </a:r>
            <a:r>
              <a:rPr lang="en-US" altLang="zh-CN" sz="2800">
                <a:solidFill>
                  <a:srgbClr val="000000"/>
                </a:solidFill>
                <a:latin typeface="楷体_GB2312" pitchFamily="49" charset="-122"/>
                <a:ea typeface="楷体_GB2312" pitchFamily="49" charset="-122"/>
              </a:rPr>
              <a:t>04</a:t>
            </a:r>
            <a:r>
              <a:rPr lang="zh-CN" altLang="en-US" sz="2800">
                <a:solidFill>
                  <a:srgbClr val="000000"/>
                </a:solidFill>
                <a:latin typeface="楷体_GB2312" pitchFamily="49" charset="-122"/>
                <a:ea typeface="楷体_GB2312" pitchFamily="49" charset="-122"/>
              </a:rPr>
              <a:t>年国会曾提案要加强监管，却被格林斯潘否决。</a:t>
            </a:r>
            <a:endParaRPr lang="en-US" altLang="zh-CN" sz="2800">
              <a:solidFill>
                <a:srgbClr val="000000"/>
              </a:solidFill>
              <a:latin typeface="楷体_GB2312" pitchFamily="49" charset="-122"/>
              <a:ea typeface="楷体_GB2312" pitchFamily="49" charset="-122"/>
            </a:endParaRPr>
          </a:p>
          <a:p>
            <a:pPr algn="l">
              <a:buFont typeface="Wingdings" pitchFamily="2" charset="2"/>
              <a:buChar char="p"/>
            </a:pPr>
            <a:endParaRPr lang="en-US" altLang="zh-CN" sz="2800">
              <a:solidFill>
                <a:srgbClr val="000000"/>
              </a:solidFill>
              <a:latin typeface="楷体_GB2312" pitchFamily="49" charset="-122"/>
              <a:ea typeface="楷体_GB2312" pitchFamily="49" charset="-122"/>
            </a:endParaRPr>
          </a:p>
          <a:p>
            <a:pPr algn="l"/>
            <a:r>
              <a:rPr lang="zh-CN" altLang="en-US" sz="2800">
                <a:solidFill>
                  <a:srgbClr val="FF0000"/>
                </a:solidFill>
                <a:latin typeface="Arial" charset="0"/>
                <a:ea typeface="楷体_GB2312" pitchFamily="49" charset="-122"/>
              </a:rPr>
              <a:t>“</a:t>
            </a:r>
            <a:r>
              <a:rPr lang="zh-CN" altLang="en-US" sz="2800">
                <a:solidFill>
                  <a:srgbClr val="FF0000"/>
                </a:solidFill>
                <a:latin typeface="楷体_GB2312" pitchFamily="49" charset="-122"/>
                <a:ea typeface="楷体_GB2312" pitchFamily="49" charset="-122"/>
              </a:rPr>
              <a:t>无法预测风险，我们应把权利交给华尔街</a:t>
            </a:r>
            <a:r>
              <a:rPr lang="zh-CN" altLang="en-US" sz="2800">
                <a:solidFill>
                  <a:srgbClr val="FF0000"/>
                </a:solidFill>
                <a:latin typeface="Arial" charset="0"/>
                <a:ea typeface="楷体_GB2312" pitchFamily="49" charset="-122"/>
              </a:rPr>
              <a:t>”</a:t>
            </a:r>
            <a:endParaRPr lang="en-US" altLang="zh-CN" sz="2800">
              <a:solidFill>
                <a:srgbClr val="FF0000"/>
              </a:solidFill>
              <a:latin typeface="Arial" charset="0"/>
              <a:ea typeface="楷体_GB2312" pitchFamily="49" charset="-122"/>
            </a:endParaRPr>
          </a:p>
          <a:p>
            <a:pPr algn="l"/>
            <a:r>
              <a:rPr lang="en-US" altLang="zh-CN" sz="2800">
                <a:solidFill>
                  <a:srgbClr val="FF0000"/>
                </a:solidFill>
                <a:latin typeface="Arial" charset="0"/>
                <a:ea typeface="楷体_GB2312" pitchFamily="49" charset="-122"/>
              </a:rPr>
              <a:t>                                           ——</a:t>
            </a:r>
            <a:r>
              <a:rPr lang="zh-CN" altLang="en-US" sz="2800">
                <a:solidFill>
                  <a:srgbClr val="FF0000"/>
                </a:solidFill>
                <a:latin typeface="楷体_GB2312" pitchFamily="49" charset="-122"/>
                <a:ea typeface="楷体_GB2312" pitchFamily="49" charset="-122"/>
              </a:rPr>
              <a:t>格林斯潘</a:t>
            </a:r>
          </a:p>
        </p:txBody>
      </p:sp>
    </p:spTree>
    <p:extLst>
      <p:ext uri="{BB962C8B-B14F-4D97-AF65-F5344CB8AC3E}">
        <p14:creationId xmlns:p14="http://schemas.microsoft.com/office/powerpoint/2010/main" val="1356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7989">
                                            <p:txEl>
                                              <p:pRg st="2" end="2"/>
                                            </p:txEl>
                                          </p:spTgt>
                                        </p:tgtEl>
                                        <p:attrNameLst>
                                          <p:attrName>style.visibility</p:attrName>
                                        </p:attrNameLst>
                                      </p:cBhvr>
                                      <p:to>
                                        <p:strVal val="visible"/>
                                      </p:to>
                                    </p:set>
                                    <p:anim calcmode="lin" valueType="num">
                                      <p:cBhvr additive="base">
                                        <p:cTn id="7" dur="500" fill="hold"/>
                                        <p:tgtEl>
                                          <p:spTgt spid="29798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798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97989">
                                            <p:txEl>
                                              <p:pRg st="3" end="3"/>
                                            </p:txEl>
                                          </p:spTgt>
                                        </p:tgtEl>
                                        <p:attrNameLst>
                                          <p:attrName>style.visibility</p:attrName>
                                        </p:attrNameLst>
                                      </p:cBhvr>
                                      <p:to>
                                        <p:strVal val="visible"/>
                                      </p:to>
                                    </p:set>
                                    <p:anim calcmode="lin" valueType="num">
                                      <p:cBhvr additive="base">
                                        <p:cTn id="11" dur="500" fill="hold"/>
                                        <p:tgtEl>
                                          <p:spTgt spid="29798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798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idx="4294967295"/>
          </p:nvPr>
        </p:nvSpPr>
        <p:spPr bwMode="auto">
          <a:xfrm>
            <a:off x="2279651" y="404814"/>
            <a:ext cx="6480175" cy="644525"/>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利率期货价格波动风险案例</a:t>
            </a:r>
          </a:p>
        </p:txBody>
      </p:sp>
      <p:sp>
        <p:nvSpPr>
          <p:cNvPr id="308227" name="Rectangle 3"/>
          <p:cNvSpPr>
            <a:spLocks noGrp="1" noChangeArrowheads="1"/>
          </p:cNvSpPr>
          <p:nvPr>
            <p:ph type="body" idx="4294967295"/>
          </p:nvPr>
        </p:nvSpPr>
        <p:spPr>
          <a:xfrm>
            <a:off x="1992314" y="1196976"/>
            <a:ext cx="8207375" cy="5040313"/>
          </a:xfrm>
        </p:spPr>
        <p:txBody>
          <a:bodyPr>
            <a:normAutofit fontScale="92500" lnSpcReduction="10000"/>
          </a:bodyPr>
          <a:lstStyle/>
          <a:p>
            <a:pPr eaLnBrk="1" hangingPunct="1">
              <a:lnSpc>
                <a:spcPct val="80000"/>
              </a:lnSpc>
              <a:buFont typeface="Wingdings" pitchFamily="2" charset="2"/>
              <a:buNone/>
            </a:pPr>
            <a:r>
              <a:rPr lang="en-US" altLang="zh-CN" sz="2000">
                <a:solidFill>
                  <a:srgbClr val="0000CC"/>
                </a:solidFill>
                <a:latin typeface="华文琥珀" pitchFamily="2" charset="-122"/>
                <a:ea typeface="华文琥珀" pitchFamily="2" charset="-122"/>
              </a:rPr>
              <a:t>           </a:t>
            </a:r>
            <a:r>
              <a:rPr lang="zh-CN" altLang="en-US" b="1">
                <a:latin typeface="楷体_GB2312" pitchFamily="49" charset="-122"/>
                <a:ea typeface="楷体_GB2312" pitchFamily="49" charset="-122"/>
              </a:rPr>
              <a:t>第二天，万国证券发生挤兑。</a:t>
            </a:r>
            <a:r>
              <a:rPr lang="en-US" altLang="zh-CN" b="1">
                <a:latin typeface="楷体_GB2312" pitchFamily="49" charset="-122"/>
                <a:ea typeface="楷体_GB2312" pitchFamily="49" charset="-122"/>
              </a:rPr>
              <a:t>3</a:t>
            </a:r>
            <a:r>
              <a:rPr lang="zh-CN" altLang="en-US" b="1">
                <a:latin typeface="楷体_GB2312" pitchFamily="49" charset="-122"/>
                <a:ea typeface="楷体_GB2312" pitchFamily="49" charset="-122"/>
              </a:rPr>
              <a:t>个月后，国债</a:t>
            </a:r>
          </a:p>
          <a:p>
            <a:pPr eaLnBrk="1" hangingPunct="1">
              <a:lnSpc>
                <a:spcPct val="80000"/>
              </a:lnSpc>
              <a:buFont typeface="Wingdings" pitchFamily="2" charset="2"/>
              <a:buNone/>
            </a:pPr>
            <a:r>
              <a:rPr lang="zh-CN" altLang="en-US" b="1">
                <a:latin typeface="楷体_GB2312" pitchFamily="49" charset="-122"/>
                <a:ea typeface="楷体_GB2312" pitchFamily="49" charset="-122"/>
              </a:rPr>
              <a:t>期货市场被关闭。</a:t>
            </a:r>
            <a:r>
              <a:rPr lang="en-US" altLang="zh-CN" b="1">
                <a:latin typeface="楷体_GB2312" pitchFamily="49" charset="-122"/>
                <a:ea typeface="楷体_GB2312" pitchFamily="49" charset="-122"/>
              </a:rPr>
              <a:t>5</a:t>
            </a:r>
            <a:r>
              <a:rPr lang="zh-CN" altLang="en-US" b="1">
                <a:latin typeface="楷体_GB2312" pitchFamily="49" charset="-122"/>
                <a:ea typeface="楷体_GB2312" pitchFamily="49" charset="-122"/>
              </a:rPr>
              <a:t>个月后，管金生被捕。指控他</a:t>
            </a:r>
          </a:p>
          <a:p>
            <a:pPr eaLnBrk="1" hangingPunct="1">
              <a:lnSpc>
                <a:spcPct val="80000"/>
              </a:lnSpc>
              <a:buFont typeface="Wingdings" pitchFamily="2" charset="2"/>
              <a:buNone/>
            </a:pPr>
            <a:r>
              <a:rPr lang="zh-CN" altLang="en-US" b="1">
                <a:latin typeface="楷体_GB2312" pitchFamily="49" charset="-122"/>
                <a:ea typeface="楷体_GB2312" pitchFamily="49" charset="-122"/>
              </a:rPr>
              <a:t>的罪名有渎职、挪用公款、贪污、腐败等，但没有</a:t>
            </a:r>
          </a:p>
          <a:p>
            <a:pPr eaLnBrk="1" hangingPunct="1">
              <a:lnSpc>
                <a:spcPct val="80000"/>
              </a:lnSpc>
              <a:buFont typeface="Wingdings" pitchFamily="2" charset="2"/>
              <a:buNone/>
            </a:pPr>
            <a:r>
              <a:rPr lang="zh-CN" altLang="en-US" b="1">
                <a:latin typeface="楷体_GB2312" pitchFamily="49" charset="-122"/>
                <a:ea typeface="楷体_GB2312" pitchFamily="49" charset="-122"/>
              </a:rPr>
              <a:t>违反期货交易规则的说辞，因为当时没有相应的法</a:t>
            </a:r>
          </a:p>
          <a:p>
            <a:pPr eaLnBrk="1" hangingPunct="1">
              <a:lnSpc>
                <a:spcPct val="80000"/>
              </a:lnSpc>
              <a:buFont typeface="Wingdings" pitchFamily="2" charset="2"/>
              <a:buNone/>
            </a:pPr>
            <a:r>
              <a:rPr lang="zh-CN" altLang="en-US" b="1">
                <a:latin typeface="楷体_GB2312" pitchFamily="49" charset="-122"/>
                <a:ea typeface="楷体_GB2312" pitchFamily="49" charset="-122"/>
              </a:rPr>
              <a:t>条来套用。</a:t>
            </a:r>
            <a:r>
              <a:rPr lang="en-US" altLang="zh-CN" b="1">
                <a:latin typeface="楷体_GB2312" pitchFamily="49" charset="-122"/>
                <a:ea typeface="楷体_GB2312" pitchFamily="49" charset="-122"/>
              </a:rPr>
              <a:t>1997</a:t>
            </a:r>
            <a:r>
              <a:rPr lang="zh-CN" altLang="en-US" b="1">
                <a:latin typeface="楷体_GB2312" pitchFamily="49" charset="-122"/>
                <a:ea typeface="楷体_GB2312" pitchFamily="49" charset="-122"/>
              </a:rPr>
              <a:t>年</a:t>
            </a:r>
            <a:r>
              <a:rPr lang="en-US" altLang="zh-CN" b="1">
                <a:latin typeface="楷体_GB2312" pitchFamily="49" charset="-122"/>
                <a:ea typeface="楷体_GB2312" pitchFamily="49" charset="-122"/>
              </a:rPr>
              <a:t>2</a:t>
            </a:r>
            <a:r>
              <a:rPr lang="zh-CN" altLang="en-US" b="1">
                <a:latin typeface="楷体_GB2312" pitchFamily="49" charset="-122"/>
                <a:ea typeface="楷体_GB2312" pitchFamily="49" charset="-122"/>
              </a:rPr>
              <a:t>月</a:t>
            </a:r>
            <a:r>
              <a:rPr lang="en-US" altLang="zh-CN" b="1">
                <a:latin typeface="楷体_GB2312" pitchFamily="49" charset="-122"/>
                <a:ea typeface="楷体_GB2312" pitchFamily="49" charset="-122"/>
              </a:rPr>
              <a:t>3</a:t>
            </a:r>
            <a:r>
              <a:rPr lang="zh-CN" altLang="en-US" b="1">
                <a:latin typeface="楷体_GB2312" pitchFamily="49" charset="-122"/>
                <a:ea typeface="楷体_GB2312" pitchFamily="49" charset="-122"/>
              </a:rPr>
              <a:t>日被判</a:t>
            </a:r>
            <a:r>
              <a:rPr lang="en-US" altLang="zh-CN" b="1">
                <a:latin typeface="楷体_GB2312" pitchFamily="49" charset="-122"/>
                <a:ea typeface="楷体_GB2312" pitchFamily="49" charset="-122"/>
              </a:rPr>
              <a:t>17</a:t>
            </a:r>
            <a:r>
              <a:rPr lang="zh-CN" altLang="en-US" b="1">
                <a:latin typeface="楷体_GB2312" pitchFamily="49" charset="-122"/>
                <a:ea typeface="楷体_GB2312" pitchFamily="49" charset="-122"/>
              </a:rPr>
              <a:t>年徒刑。</a:t>
            </a:r>
          </a:p>
          <a:p>
            <a:pPr eaLnBrk="1" hangingPunct="1">
              <a:lnSpc>
                <a:spcPct val="80000"/>
              </a:lnSpc>
              <a:buFont typeface="Wingdings" pitchFamily="2" charset="2"/>
              <a:buNone/>
            </a:pPr>
            <a:r>
              <a:rPr lang="zh-CN" altLang="en-US" b="1">
                <a:latin typeface="楷体_GB2312" pitchFamily="49" charset="-122"/>
                <a:ea typeface="楷体_GB2312" pitchFamily="49" charset="-122"/>
              </a:rPr>
              <a:t>    </a:t>
            </a:r>
            <a:r>
              <a:rPr lang="zh-CN" altLang="en-US" b="1">
                <a:solidFill>
                  <a:schemeClr val="hlink"/>
                </a:solidFill>
                <a:latin typeface="楷体_GB2312" pitchFamily="49" charset="-122"/>
                <a:ea typeface="楷体_GB2312" pitchFamily="49" charset="-122"/>
              </a:rPr>
              <a:t>在此前后，上交所总经理（尉文渊）、中国证</a:t>
            </a:r>
          </a:p>
          <a:p>
            <a:pPr eaLnBrk="1" hangingPunct="1">
              <a:lnSpc>
                <a:spcPct val="80000"/>
              </a:lnSpc>
              <a:buFont typeface="Wingdings" pitchFamily="2" charset="2"/>
              <a:buNone/>
            </a:pPr>
            <a:r>
              <a:rPr lang="zh-CN" altLang="en-US" b="1">
                <a:solidFill>
                  <a:schemeClr val="hlink"/>
                </a:solidFill>
                <a:latin typeface="楷体_GB2312" pitchFamily="49" charset="-122"/>
                <a:ea typeface="楷体_GB2312" pitchFamily="49" charset="-122"/>
              </a:rPr>
              <a:t>监会主席换人、万国和申银合并，都说这和</a:t>
            </a:r>
            <a:r>
              <a:rPr lang="en-US" altLang="zh-CN" b="1">
                <a:solidFill>
                  <a:schemeClr val="hlink"/>
                </a:solidFill>
                <a:latin typeface="楷体_GB2312" pitchFamily="49" charset="-122"/>
                <a:ea typeface="楷体_GB2312" pitchFamily="49" charset="-122"/>
              </a:rPr>
              <a:t>327</a:t>
            </a:r>
            <a:r>
              <a:rPr lang="zh-CN" altLang="en-US" b="1">
                <a:solidFill>
                  <a:schemeClr val="hlink"/>
                </a:solidFill>
                <a:latin typeface="楷体_GB2312" pitchFamily="49" charset="-122"/>
                <a:ea typeface="楷体_GB2312" pitchFamily="49" charset="-122"/>
              </a:rPr>
              <a:t>事</a:t>
            </a:r>
          </a:p>
          <a:p>
            <a:pPr eaLnBrk="1" hangingPunct="1">
              <a:lnSpc>
                <a:spcPct val="80000"/>
              </a:lnSpc>
              <a:buFont typeface="Wingdings" pitchFamily="2" charset="2"/>
              <a:buNone/>
            </a:pPr>
            <a:r>
              <a:rPr lang="zh-CN" altLang="en-US" b="1">
                <a:solidFill>
                  <a:schemeClr val="hlink"/>
                </a:solidFill>
                <a:latin typeface="楷体_GB2312" pitchFamily="49" charset="-122"/>
                <a:ea typeface="楷体_GB2312" pitchFamily="49" charset="-122"/>
              </a:rPr>
              <a:t>件没关系。</a:t>
            </a:r>
          </a:p>
          <a:p>
            <a:pPr eaLnBrk="1" hangingPunct="1">
              <a:lnSpc>
                <a:spcPct val="80000"/>
              </a:lnSpc>
              <a:buFont typeface="Wingdings" pitchFamily="2" charset="2"/>
              <a:buNone/>
            </a:pPr>
            <a:r>
              <a:rPr lang="zh-CN" altLang="en-US" b="1">
                <a:latin typeface="楷体_GB2312" pitchFamily="49" charset="-122"/>
                <a:ea typeface="楷体_GB2312" pitchFamily="49" charset="-122"/>
              </a:rPr>
              <a:t>    </a:t>
            </a:r>
            <a:r>
              <a:rPr lang="en-US" altLang="zh-CN" b="1">
                <a:latin typeface="楷体_GB2312" pitchFamily="49" charset="-122"/>
                <a:ea typeface="楷体_GB2312" pitchFamily="49" charset="-122"/>
              </a:rPr>
              <a:t>2000</a:t>
            </a:r>
            <a:r>
              <a:rPr lang="zh-CN" altLang="en-US" b="1">
                <a:latin typeface="楷体_GB2312" pitchFamily="49" charset="-122"/>
                <a:ea typeface="楷体_GB2312" pitchFamily="49" charset="-122"/>
              </a:rPr>
              <a:t>年</a:t>
            </a:r>
            <a:r>
              <a:rPr lang="en-US" altLang="zh-CN" b="1">
                <a:latin typeface="楷体_GB2312" pitchFamily="49" charset="-122"/>
                <a:ea typeface="楷体_GB2312" pitchFamily="49" charset="-122"/>
              </a:rPr>
              <a:t>7</a:t>
            </a:r>
            <a:r>
              <a:rPr lang="zh-CN" altLang="en-US" b="1">
                <a:latin typeface="楷体_GB2312" pitchFamily="49" charset="-122"/>
                <a:ea typeface="楷体_GB2312" pitchFamily="49" charset="-122"/>
              </a:rPr>
              <a:t>月，有刚见过管金生的人说，进去</a:t>
            </a:r>
            <a:r>
              <a:rPr lang="en-US" altLang="zh-CN" b="1">
                <a:latin typeface="楷体_GB2312" pitchFamily="49" charset="-122"/>
                <a:ea typeface="楷体_GB2312" pitchFamily="49" charset="-122"/>
              </a:rPr>
              <a:t>5</a:t>
            </a:r>
            <a:r>
              <a:rPr lang="zh-CN" altLang="en-US" b="1">
                <a:latin typeface="楷体_GB2312" pitchFamily="49" charset="-122"/>
                <a:ea typeface="楷体_GB2312" pitchFamily="49" charset="-122"/>
              </a:rPr>
              <a:t>年</a:t>
            </a:r>
          </a:p>
          <a:p>
            <a:pPr eaLnBrk="1" hangingPunct="1">
              <a:lnSpc>
                <a:spcPct val="80000"/>
              </a:lnSpc>
              <a:buFont typeface="Wingdings" pitchFamily="2" charset="2"/>
              <a:buNone/>
            </a:pPr>
            <a:r>
              <a:rPr lang="zh-CN" altLang="en-US" b="1">
                <a:latin typeface="楷体_GB2312" pitchFamily="49" charset="-122"/>
                <a:ea typeface="楷体_GB2312" pitchFamily="49" charset="-122"/>
              </a:rPr>
              <a:t>了，管金生的心态已平和下来。什么叫金融大鳄，</a:t>
            </a:r>
          </a:p>
          <a:p>
            <a:pPr eaLnBrk="1" hangingPunct="1">
              <a:lnSpc>
                <a:spcPct val="80000"/>
              </a:lnSpc>
              <a:buFont typeface="Wingdings" pitchFamily="2" charset="2"/>
              <a:buNone/>
            </a:pPr>
            <a:r>
              <a:rPr lang="zh-CN" altLang="en-US" b="1">
                <a:latin typeface="楷体_GB2312" pitchFamily="49" charset="-122"/>
                <a:ea typeface="楷体_GB2312" pitchFamily="49" charset="-122"/>
              </a:rPr>
              <a:t>那绝不是老百姓居家过日子所能比的，好比乒乓球</a:t>
            </a:r>
          </a:p>
          <a:p>
            <a:pPr eaLnBrk="1" hangingPunct="1">
              <a:lnSpc>
                <a:spcPct val="80000"/>
              </a:lnSpc>
              <a:buFont typeface="Wingdings" pitchFamily="2" charset="2"/>
              <a:buNone/>
            </a:pPr>
            <a:r>
              <a:rPr lang="zh-CN" altLang="en-US" b="1">
                <a:latin typeface="楷体_GB2312" pitchFamily="49" charset="-122"/>
                <a:ea typeface="楷体_GB2312" pitchFamily="49" charset="-122"/>
              </a:rPr>
              <a:t>和地球相比。</a:t>
            </a:r>
          </a:p>
        </p:txBody>
      </p:sp>
    </p:spTree>
    <p:extLst>
      <p:ext uri="{BB962C8B-B14F-4D97-AF65-F5344CB8AC3E}">
        <p14:creationId xmlns:p14="http://schemas.microsoft.com/office/powerpoint/2010/main" val="2189935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8227">
                                            <p:txEl>
                                              <p:pRg st="0" end="0"/>
                                            </p:txEl>
                                          </p:spTgt>
                                        </p:tgtEl>
                                        <p:attrNameLst>
                                          <p:attrName>style.visibility</p:attrName>
                                        </p:attrNameLst>
                                      </p:cBhvr>
                                      <p:to>
                                        <p:strVal val="visible"/>
                                      </p:to>
                                    </p:set>
                                    <p:animEffect transition="in" filter="blinds(horizontal)">
                                      <p:cBhvr>
                                        <p:cTn id="7" dur="500"/>
                                        <p:tgtEl>
                                          <p:spTgt spid="30822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08227">
                                            <p:txEl>
                                              <p:pRg st="1" end="1"/>
                                            </p:txEl>
                                          </p:spTgt>
                                        </p:tgtEl>
                                        <p:attrNameLst>
                                          <p:attrName>style.visibility</p:attrName>
                                        </p:attrNameLst>
                                      </p:cBhvr>
                                      <p:to>
                                        <p:strVal val="visible"/>
                                      </p:to>
                                    </p:set>
                                    <p:animEffect transition="in" filter="blinds(horizontal)">
                                      <p:cBhvr>
                                        <p:cTn id="10" dur="500"/>
                                        <p:tgtEl>
                                          <p:spTgt spid="30822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08227">
                                            <p:txEl>
                                              <p:pRg st="2" end="2"/>
                                            </p:txEl>
                                          </p:spTgt>
                                        </p:tgtEl>
                                        <p:attrNameLst>
                                          <p:attrName>style.visibility</p:attrName>
                                        </p:attrNameLst>
                                      </p:cBhvr>
                                      <p:to>
                                        <p:strVal val="visible"/>
                                      </p:to>
                                    </p:set>
                                    <p:animEffect transition="in" filter="blinds(horizontal)">
                                      <p:cBhvr>
                                        <p:cTn id="13" dur="500"/>
                                        <p:tgtEl>
                                          <p:spTgt spid="30822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08227">
                                            <p:txEl>
                                              <p:pRg st="3" end="3"/>
                                            </p:txEl>
                                          </p:spTgt>
                                        </p:tgtEl>
                                        <p:attrNameLst>
                                          <p:attrName>style.visibility</p:attrName>
                                        </p:attrNameLst>
                                      </p:cBhvr>
                                      <p:to>
                                        <p:strVal val="visible"/>
                                      </p:to>
                                    </p:set>
                                    <p:animEffect transition="in" filter="blinds(horizontal)">
                                      <p:cBhvr>
                                        <p:cTn id="16" dur="500"/>
                                        <p:tgtEl>
                                          <p:spTgt spid="308227">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08227">
                                            <p:txEl>
                                              <p:pRg st="4" end="4"/>
                                            </p:txEl>
                                          </p:spTgt>
                                        </p:tgtEl>
                                        <p:attrNameLst>
                                          <p:attrName>style.visibility</p:attrName>
                                        </p:attrNameLst>
                                      </p:cBhvr>
                                      <p:to>
                                        <p:strVal val="visible"/>
                                      </p:to>
                                    </p:set>
                                    <p:animEffect transition="in" filter="blinds(horizontal)">
                                      <p:cBhvr>
                                        <p:cTn id="19" dur="500"/>
                                        <p:tgtEl>
                                          <p:spTgt spid="30822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08227">
                                            <p:txEl>
                                              <p:pRg st="5" end="5"/>
                                            </p:txEl>
                                          </p:spTgt>
                                        </p:tgtEl>
                                        <p:attrNameLst>
                                          <p:attrName>style.visibility</p:attrName>
                                        </p:attrNameLst>
                                      </p:cBhvr>
                                      <p:to>
                                        <p:strVal val="visible"/>
                                      </p:to>
                                    </p:set>
                                    <p:animEffect transition="in" filter="blinds(horizontal)">
                                      <p:cBhvr>
                                        <p:cTn id="24" dur="500"/>
                                        <p:tgtEl>
                                          <p:spTgt spid="308227">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08227">
                                            <p:txEl>
                                              <p:pRg st="6" end="6"/>
                                            </p:txEl>
                                          </p:spTgt>
                                        </p:tgtEl>
                                        <p:attrNameLst>
                                          <p:attrName>style.visibility</p:attrName>
                                        </p:attrNameLst>
                                      </p:cBhvr>
                                      <p:to>
                                        <p:strVal val="visible"/>
                                      </p:to>
                                    </p:set>
                                    <p:animEffect transition="in" filter="blinds(horizontal)">
                                      <p:cBhvr>
                                        <p:cTn id="27" dur="500"/>
                                        <p:tgtEl>
                                          <p:spTgt spid="308227">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08227">
                                            <p:txEl>
                                              <p:pRg st="7" end="7"/>
                                            </p:txEl>
                                          </p:spTgt>
                                        </p:tgtEl>
                                        <p:attrNameLst>
                                          <p:attrName>style.visibility</p:attrName>
                                        </p:attrNameLst>
                                      </p:cBhvr>
                                      <p:to>
                                        <p:strVal val="visible"/>
                                      </p:to>
                                    </p:set>
                                    <p:animEffect transition="in" filter="blinds(horizontal)">
                                      <p:cBhvr>
                                        <p:cTn id="30" dur="500"/>
                                        <p:tgtEl>
                                          <p:spTgt spid="30822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08227">
                                            <p:txEl>
                                              <p:pRg st="8" end="8"/>
                                            </p:txEl>
                                          </p:spTgt>
                                        </p:tgtEl>
                                        <p:attrNameLst>
                                          <p:attrName>style.visibility</p:attrName>
                                        </p:attrNameLst>
                                      </p:cBhvr>
                                      <p:to>
                                        <p:strVal val="visible"/>
                                      </p:to>
                                    </p:set>
                                    <p:animEffect transition="in" filter="blinds(horizontal)">
                                      <p:cBhvr>
                                        <p:cTn id="35" dur="500"/>
                                        <p:tgtEl>
                                          <p:spTgt spid="308227">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08227">
                                            <p:txEl>
                                              <p:pRg st="9" end="9"/>
                                            </p:txEl>
                                          </p:spTgt>
                                        </p:tgtEl>
                                        <p:attrNameLst>
                                          <p:attrName>style.visibility</p:attrName>
                                        </p:attrNameLst>
                                      </p:cBhvr>
                                      <p:to>
                                        <p:strVal val="visible"/>
                                      </p:to>
                                    </p:set>
                                    <p:animEffect transition="in" filter="blinds(horizontal)">
                                      <p:cBhvr>
                                        <p:cTn id="38" dur="500"/>
                                        <p:tgtEl>
                                          <p:spTgt spid="308227">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08227">
                                            <p:txEl>
                                              <p:pRg st="10" end="10"/>
                                            </p:txEl>
                                          </p:spTgt>
                                        </p:tgtEl>
                                        <p:attrNameLst>
                                          <p:attrName>style.visibility</p:attrName>
                                        </p:attrNameLst>
                                      </p:cBhvr>
                                      <p:to>
                                        <p:strVal val="visible"/>
                                      </p:to>
                                    </p:set>
                                    <p:animEffect transition="in" filter="blinds(horizontal)">
                                      <p:cBhvr>
                                        <p:cTn id="41" dur="500"/>
                                        <p:tgtEl>
                                          <p:spTgt spid="308227">
                                            <p:txEl>
                                              <p:pRg st="10" end="10"/>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308227">
                                            <p:txEl>
                                              <p:pRg st="11" end="11"/>
                                            </p:txEl>
                                          </p:spTgt>
                                        </p:tgtEl>
                                        <p:attrNameLst>
                                          <p:attrName>style.visibility</p:attrName>
                                        </p:attrNameLst>
                                      </p:cBhvr>
                                      <p:to>
                                        <p:strVal val="visible"/>
                                      </p:to>
                                    </p:set>
                                    <p:animEffect transition="in" filter="blinds(horizontal)">
                                      <p:cBhvr>
                                        <p:cTn id="44" dur="500"/>
                                        <p:tgtEl>
                                          <p:spTgt spid="30822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p:cNvSpPr>
          <p:nvPr>
            <p:ph type="title" idx="4294967295"/>
          </p:nvPr>
        </p:nvSpPr>
        <p:spPr bwMode="auto">
          <a:xfrm>
            <a:off x="1919288" y="404814"/>
            <a:ext cx="7467600" cy="581025"/>
          </a:xfrm>
        </p:spPr>
        <p:txBody>
          <a:bodyPr vert="horz" wrap="square" lIns="91440" tIns="45720" rIns="91440" bIns="45720" numCol="1" rtlCol="0" anchor="ctr" anchorCtr="0" compatLnSpc="1">
            <a:prstTxWarp prst="textNoShape">
              <a:avLst/>
            </a:prstTxWarp>
            <a:normAutofit fontScale="90000"/>
          </a:bodyPr>
          <a:lstStyle/>
          <a:p>
            <a:pPr>
              <a:defRPr/>
            </a:pPr>
            <a:r>
              <a:rPr lang="zh-CN" altLang="en-US" sz="3600" b="1"/>
              <a:t>过度结构化（证券化）的风险案例</a:t>
            </a:r>
          </a:p>
        </p:txBody>
      </p:sp>
      <p:sp>
        <p:nvSpPr>
          <p:cNvPr id="299011" name="Rectangle 3"/>
          <p:cNvSpPr>
            <a:spLocks noGrp="1"/>
          </p:cNvSpPr>
          <p:nvPr>
            <p:ph type="body" idx="4294967295"/>
          </p:nvPr>
        </p:nvSpPr>
        <p:spPr>
          <a:xfrm>
            <a:off x="1992313" y="1412876"/>
            <a:ext cx="8280400" cy="4657725"/>
          </a:xfrm>
        </p:spPr>
        <p:txBody>
          <a:bodyPr/>
          <a:lstStyle/>
          <a:p>
            <a:r>
              <a:rPr lang="zh-CN" altLang="en-US" b="1">
                <a:solidFill>
                  <a:schemeClr val="hlink"/>
                </a:solidFill>
                <a:ea typeface="方正姚体" pitchFamily="2" charset="-122"/>
              </a:rPr>
              <a:t>美国“次贷危机”</a:t>
            </a:r>
            <a:endParaRPr lang="en-US" altLang="zh-CN" b="1">
              <a:solidFill>
                <a:schemeClr val="hlink"/>
              </a:solidFill>
              <a:ea typeface="方正姚体" pitchFamily="2" charset="-122"/>
            </a:endParaRPr>
          </a:p>
          <a:p>
            <a:endParaRPr lang="en-US" altLang="zh-CN" b="1">
              <a:solidFill>
                <a:schemeClr val="hlink"/>
              </a:solidFill>
              <a:ea typeface="方正姚体" pitchFamily="2" charset="-122"/>
            </a:endParaRPr>
          </a:p>
          <a:p>
            <a:pPr>
              <a:buFont typeface="Wingdings" pitchFamily="2" charset="2"/>
              <a:buNone/>
            </a:pPr>
            <a:r>
              <a:rPr lang="zh-CN" altLang="en-US" b="1">
                <a:solidFill>
                  <a:srgbClr val="0070C0"/>
                </a:solidFill>
                <a:ea typeface="方正姚体" pitchFamily="2" charset="-122"/>
              </a:rPr>
              <a:t>      </a:t>
            </a:r>
            <a:r>
              <a:rPr lang="en-US" altLang="zh-CN" b="1">
                <a:solidFill>
                  <a:srgbClr val="0070C0"/>
                </a:solidFill>
                <a:ea typeface="方正姚体" pitchFamily="2" charset="-122"/>
              </a:rPr>
              <a:t>Discussion:</a:t>
            </a:r>
            <a:r>
              <a:rPr lang="zh-CN" altLang="en-US" b="1">
                <a:solidFill>
                  <a:srgbClr val="0070C0"/>
                </a:solidFill>
                <a:latin typeface="华文细黑" pitchFamily="2" charset="-122"/>
                <a:ea typeface="华文细黑" pitchFamily="2" charset="-122"/>
              </a:rPr>
              <a:t>结合</a:t>
            </a:r>
            <a:endParaRPr lang="en-US" altLang="zh-CN" b="1">
              <a:solidFill>
                <a:srgbClr val="0070C0"/>
              </a:solidFill>
              <a:latin typeface="华文细黑" pitchFamily="2" charset="-122"/>
              <a:ea typeface="华文细黑" pitchFamily="2" charset="-122"/>
            </a:endParaRPr>
          </a:p>
          <a:p>
            <a:pPr>
              <a:buFont typeface="Wingdings" pitchFamily="2" charset="2"/>
              <a:buNone/>
            </a:pPr>
            <a:r>
              <a:rPr lang="zh-CN" altLang="en-US" b="1">
                <a:solidFill>
                  <a:srgbClr val="0070C0"/>
                </a:solidFill>
                <a:latin typeface="华文细黑" pitchFamily="2" charset="-122"/>
                <a:ea typeface="华文细黑" pitchFamily="2" charset="-122"/>
              </a:rPr>
              <a:t>       本案例，谈谈你</a:t>
            </a:r>
            <a:endParaRPr lang="en-US" altLang="zh-CN" b="1">
              <a:solidFill>
                <a:srgbClr val="0070C0"/>
              </a:solidFill>
              <a:latin typeface="华文细黑" pitchFamily="2" charset="-122"/>
              <a:ea typeface="华文细黑" pitchFamily="2" charset="-122"/>
            </a:endParaRPr>
          </a:p>
          <a:p>
            <a:pPr>
              <a:buFont typeface="Wingdings" pitchFamily="2" charset="2"/>
              <a:buNone/>
            </a:pPr>
            <a:r>
              <a:rPr lang="zh-CN" altLang="en-US" b="1">
                <a:solidFill>
                  <a:srgbClr val="0070C0"/>
                </a:solidFill>
                <a:latin typeface="华文细黑" pitchFamily="2" charset="-122"/>
                <a:ea typeface="华文细黑" pitchFamily="2" charset="-122"/>
              </a:rPr>
              <a:t>       对金融工程技术</a:t>
            </a:r>
            <a:endParaRPr lang="en-US" altLang="zh-CN" b="1">
              <a:solidFill>
                <a:srgbClr val="0070C0"/>
              </a:solidFill>
              <a:latin typeface="华文细黑" pitchFamily="2" charset="-122"/>
              <a:ea typeface="华文细黑" pitchFamily="2" charset="-122"/>
            </a:endParaRPr>
          </a:p>
          <a:p>
            <a:pPr>
              <a:buFont typeface="Wingdings" pitchFamily="2" charset="2"/>
              <a:buNone/>
            </a:pPr>
            <a:r>
              <a:rPr lang="zh-CN" altLang="en-US" b="1">
                <a:solidFill>
                  <a:srgbClr val="0070C0"/>
                </a:solidFill>
                <a:latin typeface="华文细黑" pitchFamily="2" charset="-122"/>
                <a:ea typeface="华文细黑" pitchFamily="2" charset="-122"/>
              </a:rPr>
              <a:t>       促进经济发展的</a:t>
            </a:r>
            <a:endParaRPr lang="en-US" altLang="zh-CN" b="1">
              <a:solidFill>
                <a:srgbClr val="0070C0"/>
              </a:solidFill>
              <a:latin typeface="华文细黑" pitchFamily="2" charset="-122"/>
              <a:ea typeface="华文细黑" pitchFamily="2" charset="-122"/>
            </a:endParaRPr>
          </a:p>
          <a:p>
            <a:pPr>
              <a:buFont typeface="Wingdings" pitchFamily="2" charset="2"/>
              <a:buNone/>
            </a:pPr>
            <a:r>
              <a:rPr lang="zh-CN" altLang="en-US" b="1">
                <a:solidFill>
                  <a:srgbClr val="0070C0"/>
                </a:solidFill>
                <a:latin typeface="华文细黑" pitchFamily="2" charset="-122"/>
                <a:ea typeface="华文细黑" pitchFamily="2" charset="-122"/>
              </a:rPr>
              <a:t>       看法。</a:t>
            </a:r>
          </a:p>
        </p:txBody>
      </p:sp>
      <p:pic>
        <p:nvPicPr>
          <p:cNvPr id="409604" name="图片 4" descr="20081130_a1f757d91b702ac5793bCaTCXllDXTKY.jpg"/>
          <p:cNvPicPr>
            <a:picLocks noChangeAspect="1"/>
          </p:cNvPicPr>
          <p:nvPr/>
        </p:nvPicPr>
        <p:blipFill>
          <a:blip r:embed="rId2" cstate="print"/>
          <a:srcRect/>
          <a:stretch>
            <a:fillRect/>
          </a:stretch>
        </p:blipFill>
        <p:spPr bwMode="auto">
          <a:xfrm>
            <a:off x="7535864" y="1555750"/>
            <a:ext cx="2592387" cy="2520950"/>
          </a:xfrm>
          <a:prstGeom prst="rect">
            <a:avLst/>
          </a:prstGeom>
          <a:noFill/>
          <a:ln w="9525">
            <a:noFill/>
            <a:miter lim="800000"/>
            <a:headEnd/>
            <a:tailEnd/>
          </a:ln>
        </p:spPr>
      </p:pic>
    </p:spTree>
    <p:extLst>
      <p:ext uri="{BB962C8B-B14F-4D97-AF65-F5344CB8AC3E}">
        <p14:creationId xmlns:p14="http://schemas.microsoft.com/office/powerpoint/2010/main" val="59857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9011">
                                            <p:txEl>
                                              <p:pRg st="2" end="2"/>
                                            </p:txEl>
                                          </p:spTgt>
                                        </p:tgtEl>
                                        <p:attrNameLst>
                                          <p:attrName>style.visibility</p:attrName>
                                        </p:attrNameLst>
                                      </p:cBhvr>
                                      <p:to>
                                        <p:strVal val="visible"/>
                                      </p:to>
                                    </p:set>
                                    <p:anim calcmode="lin" valueType="num">
                                      <p:cBhvr additive="base">
                                        <p:cTn id="7" dur="500" fill="hold"/>
                                        <p:tgtEl>
                                          <p:spTgt spid="29901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901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99011">
                                            <p:txEl>
                                              <p:pRg st="3" end="3"/>
                                            </p:txEl>
                                          </p:spTgt>
                                        </p:tgtEl>
                                        <p:attrNameLst>
                                          <p:attrName>style.visibility</p:attrName>
                                        </p:attrNameLst>
                                      </p:cBhvr>
                                      <p:to>
                                        <p:strVal val="visible"/>
                                      </p:to>
                                    </p:set>
                                    <p:anim calcmode="lin" valueType="num">
                                      <p:cBhvr additive="base">
                                        <p:cTn id="11" dur="500" fill="hold"/>
                                        <p:tgtEl>
                                          <p:spTgt spid="29901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901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99011">
                                            <p:txEl>
                                              <p:pRg st="4" end="4"/>
                                            </p:txEl>
                                          </p:spTgt>
                                        </p:tgtEl>
                                        <p:attrNameLst>
                                          <p:attrName>style.visibility</p:attrName>
                                        </p:attrNameLst>
                                      </p:cBhvr>
                                      <p:to>
                                        <p:strVal val="visible"/>
                                      </p:to>
                                    </p:set>
                                    <p:anim calcmode="lin" valueType="num">
                                      <p:cBhvr additive="base">
                                        <p:cTn id="15" dur="500" fill="hold"/>
                                        <p:tgtEl>
                                          <p:spTgt spid="29901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99011">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99011">
                                            <p:txEl>
                                              <p:pRg st="5" end="5"/>
                                            </p:txEl>
                                          </p:spTgt>
                                        </p:tgtEl>
                                        <p:attrNameLst>
                                          <p:attrName>style.visibility</p:attrName>
                                        </p:attrNameLst>
                                      </p:cBhvr>
                                      <p:to>
                                        <p:strVal val="visible"/>
                                      </p:to>
                                    </p:set>
                                    <p:anim calcmode="lin" valueType="num">
                                      <p:cBhvr additive="base">
                                        <p:cTn id="19" dur="500" fill="hold"/>
                                        <p:tgtEl>
                                          <p:spTgt spid="29901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9011">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99011">
                                            <p:txEl>
                                              <p:pRg st="6" end="6"/>
                                            </p:txEl>
                                          </p:spTgt>
                                        </p:tgtEl>
                                        <p:attrNameLst>
                                          <p:attrName>style.visibility</p:attrName>
                                        </p:attrNameLst>
                                      </p:cBhvr>
                                      <p:to>
                                        <p:strVal val="visible"/>
                                      </p:to>
                                    </p:set>
                                    <p:anim calcmode="lin" valueType="num">
                                      <p:cBhvr additive="base">
                                        <p:cTn id="23" dur="500" fill="hold"/>
                                        <p:tgtEl>
                                          <p:spTgt spid="299011">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990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AutoShape 5"/>
          <p:cNvSpPr>
            <a:spLocks noChangeArrowheads="1"/>
          </p:cNvSpPr>
          <p:nvPr/>
        </p:nvSpPr>
        <p:spPr bwMode="auto">
          <a:xfrm>
            <a:off x="3719513" y="1628775"/>
            <a:ext cx="4267200" cy="731838"/>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金融风险案例</a:t>
            </a:r>
          </a:p>
        </p:txBody>
      </p:sp>
      <p:sp>
        <p:nvSpPr>
          <p:cNvPr id="358403" name="AutoShape 6"/>
          <p:cNvSpPr>
            <a:spLocks noChangeArrowheads="1"/>
          </p:cNvSpPr>
          <p:nvPr/>
        </p:nvSpPr>
        <p:spPr bwMode="auto">
          <a:xfrm>
            <a:off x="3792538" y="2565400"/>
            <a:ext cx="4267200" cy="731838"/>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金融风险产生的理论解释</a:t>
            </a:r>
          </a:p>
        </p:txBody>
      </p:sp>
      <p:sp>
        <p:nvSpPr>
          <p:cNvPr id="410628" name="AutoShape 7"/>
          <p:cNvSpPr>
            <a:spLocks noChangeArrowheads="1"/>
          </p:cNvSpPr>
          <p:nvPr/>
        </p:nvSpPr>
        <p:spPr bwMode="auto">
          <a:xfrm>
            <a:off x="2351089" y="4868864"/>
            <a:ext cx="2790825" cy="731837"/>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金融风险管理</a:t>
            </a:r>
          </a:p>
        </p:txBody>
      </p:sp>
      <p:sp>
        <p:nvSpPr>
          <p:cNvPr id="410629" name="AutoShape 8"/>
          <p:cNvSpPr>
            <a:spLocks noChangeArrowheads="1"/>
          </p:cNvSpPr>
          <p:nvPr/>
        </p:nvSpPr>
        <p:spPr bwMode="auto">
          <a:xfrm>
            <a:off x="3792538" y="3573464"/>
            <a:ext cx="4267200" cy="731837"/>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金融风险的分类</a:t>
            </a:r>
          </a:p>
        </p:txBody>
      </p:sp>
      <p:sp>
        <p:nvSpPr>
          <p:cNvPr id="410630" name="AutoShape 9"/>
          <p:cNvSpPr>
            <a:spLocks noChangeArrowheads="1"/>
          </p:cNvSpPr>
          <p:nvPr/>
        </p:nvSpPr>
        <p:spPr bwMode="auto">
          <a:xfrm>
            <a:off x="5159375" y="5300664"/>
            <a:ext cx="4267200" cy="731837"/>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市场风险管理的</a:t>
            </a:r>
            <a:r>
              <a:rPr lang="en-US" altLang="zh-CN" sz="2800" b="1">
                <a:latin typeface="华文中宋" pitchFamily="2" charset="-122"/>
                <a:ea typeface="华文中宋" pitchFamily="2" charset="-122"/>
              </a:rPr>
              <a:t>VaR</a:t>
            </a:r>
            <a:r>
              <a:rPr lang="zh-CN" altLang="en-US" sz="2800" b="1">
                <a:latin typeface="华文中宋" pitchFamily="2" charset="-122"/>
                <a:ea typeface="华文中宋" pitchFamily="2" charset="-122"/>
              </a:rPr>
              <a:t>方法</a:t>
            </a:r>
          </a:p>
        </p:txBody>
      </p:sp>
      <p:sp>
        <p:nvSpPr>
          <p:cNvPr id="410631" name="AutoShape 10"/>
          <p:cNvSpPr>
            <a:spLocks noChangeArrowheads="1"/>
          </p:cNvSpPr>
          <p:nvPr/>
        </p:nvSpPr>
        <p:spPr bwMode="auto">
          <a:xfrm>
            <a:off x="5159375" y="4508500"/>
            <a:ext cx="4267200" cy="731838"/>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信用风险管理方法</a:t>
            </a:r>
          </a:p>
        </p:txBody>
      </p:sp>
      <p:sp>
        <p:nvSpPr>
          <p:cNvPr id="358408" name="Text Box 8"/>
          <p:cNvSpPr txBox="1">
            <a:spLocks noChangeArrowheads="1"/>
          </p:cNvSpPr>
          <p:nvPr/>
        </p:nvSpPr>
        <p:spPr bwMode="auto">
          <a:xfrm>
            <a:off x="1847851" y="549275"/>
            <a:ext cx="7993063" cy="641350"/>
          </a:xfrm>
          <a:prstGeom prst="rect">
            <a:avLst/>
          </a:prstGeom>
          <a:noFill/>
          <a:ln w="9525" algn="ctr">
            <a:noFill/>
            <a:miter lim="800000"/>
            <a:headEnd/>
            <a:tailEnd/>
          </a:ln>
          <a:effectLst/>
        </p:spPr>
        <p:txBody>
          <a:bodyPr>
            <a:spAutoFit/>
          </a:bodyPr>
          <a:lstStyle/>
          <a:p>
            <a:pPr algn="l">
              <a:spcBef>
                <a:spcPct val="50000"/>
              </a:spcBef>
              <a:buClrTx/>
              <a:buSzTx/>
              <a:buFontTx/>
              <a:buNone/>
              <a:defRPr/>
            </a:pPr>
            <a:r>
              <a:rPr lang="zh-CN" altLang="en-US" sz="3600" b="1">
                <a:latin typeface="Arial" charset="0"/>
                <a:ea typeface="黑体" pitchFamily="2" charset="-122"/>
              </a:rPr>
              <a:t>第四章    </a:t>
            </a:r>
            <a:r>
              <a:rPr lang="zh-CN" altLang="en-US" sz="3600" b="1">
                <a:effectLst>
                  <a:outerShdw blurRad="38100" dist="38100" dir="2700000" algn="tl">
                    <a:srgbClr val="C0C0C0"/>
                  </a:outerShdw>
                </a:effectLst>
                <a:latin typeface="Arial" charset="0"/>
                <a:ea typeface="黑体" pitchFamily="2" charset="-122"/>
              </a:rPr>
              <a:t>金融风险管理原理</a:t>
            </a:r>
          </a:p>
        </p:txBody>
      </p:sp>
    </p:spTree>
    <p:extLst>
      <p:ext uri="{BB962C8B-B14F-4D97-AF65-F5344CB8AC3E}">
        <p14:creationId xmlns:p14="http://schemas.microsoft.com/office/powerpoint/2010/main" val="12941730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5840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3"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body" idx="4294967295"/>
          </p:nvPr>
        </p:nvSpPr>
        <p:spPr>
          <a:xfrm>
            <a:off x="2135188" y="1600201"/>
            <a:ext cx="7313612" cy="4873625"/>
          </a:xfrm>
        </p:spPr>
        <p:txBody>
          <a:bodyPr/>
          <a:lstStyle/>
          <a:p>
            <a:pPr eaLnBrk="1" hangingPunct="1"/>
            <a:r>
              <a:rPr lang="zh-CN" altLang="en-US" b="1">
                <a:solidFill>
                  <a:schemeClr val="hlink"/>
                </a:solidFill>
                <a:ea typeface="方正姚体" pitchFamily="2" charset="-122"/>
              </a:rPr>
              <a:t>金融不稳定性理论</a:t>
            </a:r>
          </a:p>
          <a:p>
            <a:pPr eaLnBrk="1" hangingPunct="1">
              <a:buFont typeface="Wingdings" pitchFamily="2" charset="2"/>
              <a:buNone/>
            </a:pPr>
            <a:endParaRPr lang="zh-CN" altLang="en-US" b="1">
              <a:solidFill>
                <a:schemeClr val="hlink"/>
              </a:solidFill>
              <a:ea typeface="方正姚体" pitchFamily="2" charset="-122"/>
            </a:endParaRPr>
          </a:p>
          <a:p>
            <a:pPr eaLnBrk="1" hangingPunct="1"/>
            <a:r>
              <a:rPr lang="zh-CN" altLang="en-US" b="1">
                <a:solidFill>
                  <a:schemeClr val="hlink"/>
                </a:solidFill>
                <a:ea typeface="方正姚体" pitchFamily="2" charset="-122"/>
              </a:rPr>
              <a:t>非对称信息理论</a:t>
            </a:r>
          </a:p>
          <a:p>
            <a:pPr eaLnBrk="1" hangingPunct="1">
              <a:buFont typeface="Wingdings" pitchFamily="2" charset="2"/>
              <a:buNone/>
            </a:pPr>
            <a:endParaRPr lang="zh-CN" altLang="en-US" b="1">
              <a:solidFill>
                <a:schemeClr val="hlink"/>
              </a:solidFill>
              <a:ea typeface="方正姚体" pitchFamily="2" charset="-122"/>
            </a:endParaRPr>
          </a:p>
          <a:p>
            <a:pPr eaLnBrk="1" hangingPunct="1"/>
            <a:r>
              <a:rPr lang="zh-CN" altLang="en-US" b="1">
                <a:solidFill>
                  <a:schemeClr val="hlink"/>
                </a:solidFill>
                <a:ea typeface="方正姚体" pitchFamily="2" charset="-122"/>
              </a:rPr>
              <a:t>资产价格剧烈波动理论</a:t>
            </a:r>
          </a:p>
          <a:p>
            <a:pPr eaLnBrk="1" hangingPunct="1">
              <a:buFont typeface="Wingdings" pitchFamily="2" charset="2"/>
              <a:buNone/>
            </a:pPr>
            <a:endParaRPr lang="zh-CN" altLang="en-US" b="1">
              <a:solidFill>
                <a:schemeClr val="hlink"/>
              </a:solidFill>
              <a:ea typeface="方正姚体" pitchFamily="2" charset="-122"/>
            </a:endParaRPr>
          </a:p>
          <a:p>
            <a:pPr eaLnBrk="1" hangingPunct="1"/>
            <a:r>
              <a:rPr lang="zh-CN" altLang="en-US" b="1">
                <a:solidFill>
                  <a:schemeClr val="hlink"/>
                </a:solidFill>
                <a:ea typeface="方正姚体" pitchFamily="2" charset="-122"/>
              </a:rPr>
              <a:t>金融风险的国际传播</a:t>
            </a:r>
          </a:p>
        </p:txBody>
      </p:sp>
      <p:sp>
        <p:nvSpPr>
          <p:cNvPr id="411651" name="Text Box 4"/>
          <p:cNvSpPr txBox="1">
            <a:spLocks noChangeArrowheads="1"/>
          </p:cNvSpPr>
          <p:nvPr/>
        </p:nvSpPr>
        <p:spPr bwMode="auto">
          <a:xfrm>
            <a:off x="1774826" y="476250"/>
            <a:ext cx="6480175" cy="641350"/>
          </a:xfrm>
          <a:prstGeom prst="rect">
            <a:avLst/>
          </a:prstGeom>
          <a:noFill/>
          <a:ln w="9525" algn="ctr">
            <a:noFill/>
            <a:miter lim="800000"/>
            <a:headEnd/>
            <a:tailEnd/>
          </a:ln>
        </p:spPr>
        <p:txBody>
          <a:bodyPr>
            <a:spAutoFit/>
          </a:bodyPr>
          <a:lstStyle/>
          <a:p>
            <a:pPr marL="639763" indent="-273050">
              <a:spcBef>
                <a:spcPct val="50000"/>
              </a:spcBef>
            </a:pPr>
            <a:r>
              <a:rPr lang="zh-CN" altLang="en-US" sz="3600" b="1">
                <a:ea typeface="黑体" pitchFamily="49" charset="-122"/>
              </a:rPr>
              <a:t>金融风险产生的理论解释</a:t>
            </a:r>
          </a:p>
        </p:txBody>
      </p:sp>
    </p:spTree>
    <p:extLst>
      <p:ext uri="{BB962C8B-B14F-4D97-AF65-F5344CB8AC3E}">
        <p14:creationId xmlns:p14="http://schemas.microsoft.com/office/powerpoint/2010/main" val="5160373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01058">
                                            <p:txEl>
                                              <p:pRg st="0" end="0"/>
                                            </p:txEl>
                                          </p:spTgt>
                                        </p:tgtEl>
                                        <p:attrNameLst>
                                          <p:attrName>style.visibility</p:attrName>
                                        </p:attrNameLst>
                                      </p:cBhvr>
                                      <p:to>
                                        <p:strVal val="visible"/>
                                      </p:to>
                                    </p:set>
                                    <p:anim calcmode="lin" valueType="num">
                                      <p:cBhvr additive="base">
                                        <p:cTn id="7" dur="500" fill="hold"/>
                                        <p:tgtEl>
                                          <p:spTgt spid="30105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1058">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01058">
                                            <p:txEl>
                                              <p:pRg st="2" end="2"/>
                                            </p:txEl>
                                          </p:spTgt>
                                        </p:tgtEl>
                                        <p:attrNameLst>
                                          <p:attrName>style.visibility</p:attrName>
                                        </p:attrNameLst>
                                      </p:cBhvr>
                                      <p:to>
                                        <p:strVal val="visible"/>
                                      </p:to>
                                    </p:set>
                                    <p:anim calcmode="lin" valueType="num">
                                      <p:cBhvr additive="base">
                                        <p:cTn id="12" dur="500" fill="hold"/>
                                        <p:tgtEl>
                                          <p:spTgt spid="301058">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01058">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01058">
                                            <p:txEl>
                                              <p:pRg st="4" end="4"/>
                                            </p:txEl>
                                          </p:spTgt>
                                        </p:tgtEl>
                                        <p:attrNameLst>
                                          <p:attrName>style.visibility</p:attrName>
                                        </p:attrNameLst>
                                      </p:cBhvr>
                                      <p:to>
                                        <p:strVal val="visible"/>
                                      </p:to>
                                    </p:set>
                                    <p:anim calcmode="lin" valueType="num">
                                      <p:cBhvr additive="base">
                                        <p:cTn id="17" dur="500" fill="hold"/>
                                        <p:tgtEl>
                                          <p:spTgt spid="301058">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01058">
                                            <p:txEl>
                                              <p:pRg st="4" end="4"/>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01058">
                                            <p:txEl>
                                              <p:pRg st="6" end="6"/>
                                            </p:txEl>
                                          </p:spTgt>
                                        </p:tgtEl>
                                        <p:attrNameLst>
                                          <p:attrName>style.visibility</p:attrName>
                                        </p:attrNameLst>
                                      </p:cBhvr>
                                      <p:to>
                                        <p:strVal val="visible"/>
                                      </p:to>
                                    </p:set>
                                    <p:anim calcmode="lin" valueType="num">
                                      <p:cBhvr additive="base">
                                        <p:cTn id="22" dur="500" fill="hold"/>
                                        <p:tgtEl>
                                          <p:spTgt spid="301058">
                                            <p:txEl>
                                              <p:pRg st="6" end="6"/>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0105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p:cNvSpPr>
          <p:nvPr>
            <p:ph type="title" idx="4294967295"/>
          </p:nvPr>
        </p:nvSpPr>
        <p:spPr bwMode="auto">
          <a:xfrm>
            <a:off x="1919288" y="333376"/>
            <a:ext cx="7467600" cy="652463"/>
          </a:xfrm>
          <a:noFill/>
        </p:spPr>
        <p:txBody>
          <a:bodyPr vert="horz" wrap="square" lIns="91440" tIns="45720" rIns="91440" bIns="45720" numCol="1" rtlCol="0" anchor="ctr" anchorCtr="0" compatLnSpc="1">
            <a:prstTxWarp prst="textNoShape">
              <a:avLst/>
            </a:prstTxWarp>
            <a:normAutofit/>
          </a:bodyPr>
          <a:lstStyle/>
          <a:p>
            <a:r>
              <a:rPr lang="zh-CN" altLang="en-US" sz="3600" b="1">
                <a:solidFill>
                  <a:schemeClr val="hlink"/>
                </a:solidFill>
                <a:ea typeface="方正姚体" pitchFamily="2" charset="-122"/>
              </a:rPr>
              <a:t>金融不稳定性理论</a:t>
            </a:r>
          </a:p>
        </p:txBody>
      </p:sp>
      <p:sp>
        <p:nvSpPr>
          <p:cNvPr id="329731" name="Rectangle 3"/>
          <p:cNvSpPr>
            <a:spLocks noGrp="1"/>
          </p:cNvSpPr>
          <p:nvPr>
            <p:ph type="body" idx="4294967295"/>
          </p:nvPr>
        </p:nvSpPr>
        <p:spPr>
          <a:xfrm>
            <a:off x="1919289" y="1268414"/>
            <a:ext cx="8218487" cy="4465637"/>
          </a:xfrm>
        </p:spPr>
        <p:txBody>
          <a:bodyPr>
            <a:normAutofit lnSpcReduction="10000"/>
          </a:bodyPr>
          <a:lstStyle/>
          <a:p>
            <a:pPr>
              <a:lnSpc>
                <a:spcPct val="90000"/>
              </a:lnSpc>
            </a:pPr>
            <a:r>
              <a:rPr lang="zh-CN" altLang="en-US"/>
              <a:t>明斯基（</a:t>
            </a:r>
            <a:r>
              <a:rPr lang="en-US" altLang="zh-CN" smtClean="0"/>
              <a:t>Minsky </a:t>
            </a:r>
            <a:r>
              <a:rPr lang="zh-CN" altLang="en-US"/>
              <a:t>）的 “金融脆弱性假说”</a:t>
            </a:r>
          </a:p>
          <a:p>
            <a:pPr>
              <a:lnSpc>
                <a:spcPct val="90000"/>
              </a:lnSpc>
              <a:buFont typeface="Wingdings" pitchFamily="2" charset="2"/>
              <a:buNone/>
            </a:pPr>
            <a:r>
              <a:rPr lang="zh-CN" altLang="en-US">
                <a:latin typeface="华文细黑" pitchFamily="2" charset="-122"/>
                <a:ea typeface="华文细黑" pitchFamily="2" charset="-122"/>
              </a:rPr>
              <a:t>        </a:t>
            </a:r>
          </a:p>
          <a:p>
            <a:pPr>
              <a:lnSpc>
                <a:spcPct val="90000"/>
              </a:lnSpc>
              <a:buFont typeface="Wingdings" pitchFamily="2" charset="2"/>
              <a:buNone/>
            </a:pPr>
            <a:r>
              <a:rPr lang="zh-CN" altLang="en-US">
                <a:latin typeface="华文细黑" pitchFamily="2" charset="-122"/>
                <a:ea typeface="华文细黑" pitchFamily="2" charset="-122"/>
              </a:rPr>
              <a:t>     （</a:t>
            </a:r>
            <a:r>
              <a:rPr lang="en-US" altLang="zh-CN">
                <a:latin typeface="华文细黑" pitchFamily="2" charset="-122"/>
                <a:ea typeface="华文细黑" pitchFamily="2" charset="-122"/>
              </a:rPr>
              <a:t>1</a:t>
            </a:r>
            <a:r>
              <a:rPr lang="zh-CN" altLang="en-US">
                <a:latin typeface="华文细黑" pitchFamily="2" charset="-122"/>
                <a:ea typeface="华文细黑" pitchFamily="2" charset="-122"/>
              </a:rPr>
              <a:t>）着眼干经济繁荣与紧缩的长期波动，认为</a:t>
            </a:r>
          </a:p>
          <a:p>
            <a:pPr>
              <a:lnSpc>
                <a:spcPct val="90000"/>
              </a:lnSpc>
              <a:buFont typeface="Wingdings" pitchFamily="2" charset="2"/>
              <a:buNone/>
            </a:pPr>
            <a:r>
              <a:rPr lang="zh-CN" altLang="en-US">
                <a:latin typeface="华文细黑" pitchFamily="2" charset="-122"/>
                <a:ea typeface="华文细黑" pitchFamily="2" charset="-122"/>
              </a:rPr>
              <a:t>资本主义经济具有固有的</a:t>
            </a:r>
            <a:r>
              <a:rPr lang="en-US" altLang="zh-CN">
                <a:latin typeface="华文细黑" pitchFamily="2" charset="-122"/>
                <a:ea typeface="华文细黑" pitchFamily="2" charset="-122"/>
              </a:rPr>
              <a:t>(inherently)</a:t>
            </a:r>
            <a:r>
              <a:rPr lang="zh-CN" altLang="en-US">
                <a:latin typeface="华文细黑" pitchFamily="2" charset="-122"/>
                <a:ea typeface="华文细黑" pitchFamily="2" charset="-122"/>
              </a:rPr>
              <a:t>不稳定性。  </a:t>
            </a:r>
          </a:p>
          <a:p>
            <a:pPr>
              <a:lnSpc>
                <a:spcPct val="90000"/>
              </a:lnSpc>
              <a:buFont typeface="Wingdings" pitchFamily="2" charset="2"/>
              <a:buNone/>
            </a:pPr>
            <a:r>
              <a:rPr lang="zh-CN" altLang="en-US">
                <a:latin typeface="华文细黑" pitchFamily="2" charset="-122"/>
                <a:ea typeface="华文细黑" pitchFamily="2" charset="-122"/>
              </a:rPr>
              <a:t>        </a:t>
            </a:r>
          </a:p>
          <a:p>
            <a:pPr>
              <a:lnSpc>
                <a:spcPct val="90000"/>
              </a:lnSpc>
              <a:buFont typeface="Wingdings" pitchFamily="2" charset="2"/>
              <a:buNone/>
            </a:pPr>
            <a:r>
              <a:rPr lang="zh-CN" altLang="en-US">
                <a:latin typeface="华文细黑" pitchFamily="2" charset="-122"/>
                <a:ea typeface="华文细黑" pitchFamily="2" charset="-122"/>
              </a:rPr>
              <a:t>     （</a:t>
            </a:r>
            <a:r>
              <a:rPr lang="en-US" altLang="zh-CN">
                <a:latin typeface="华文细黑" pitchFamily="2" charset="-122"/>
                <a:ea typeface="华文细黑" pitchFamily="2" charset="-122"/>
              </a:rPr>
              <a:t>2</a:t>
            </a:r>
            <a:r>
              <a:rPr lang="zh-CN" altLang="en-US">
                <a:latin typeface="华文细黑" pitchFamily="2" charset="-122"/>
                <a:ea typeface="华文细黑" pitchFamily="2" charset="-122"/>
              </a:rPr>
              <a:t>）强调投资在经济中的角色，强调金融在经</a:t>
            </a:r>
          </a:p>
          <a:p>
            <a:pPr>
              <a:lnSpc>
                <a:spcPct val="90000"/>
              </a:lnSpc>
              <a:buFont typeface="Wingdings" pitchFamily="2" charset="2"/>
              <a:buNone/>
            </a:pPr>
            <a:r>
              <a:rPr lang="zh-CN" altLang="en-US">
                <a:latin typeface="华文细黑" pitchFamily="2" charset="-122"/>
                <a:ea typeface="华文细黑" pitchFamily="2" charset="-122"/>
              </a:rPr>
              <a:t>济中的核心作用，认为经济的不稳定集中体现在金</a:t>
            </a:r>
          </a:p>
          <a:p>
            <a:pPr>
              <a:lnSpc>
                <a:spcPct val="90000"/>
              </a:lnSpc>
              <a:buFont typeface="Wingdings" pitchFamily="2" charset="2"/>
              <a:buNone/>
            </a:pPr>
            <a:r>
              <a:rPr lang="zh-CN" altLang="en-US">
                <a:latin typeface="华文细黑" pitchFamily="2" charset="-122"/>
                <a:ea typeface="华文细黑" pitchFamily="2" charset="-122"/>
              </a:rPr>
              <a:t>融的不稳定上。</a:t>
            </a:r>
            <a:r>
              <a:rPr lang="zh-CN" altLang="en-US" b="1">
                <a:solidFill>
                  <a:schemeClr val="accent1"/>
                </a:solidFill>
                <a:latin typeface="华文细黑" pitchFamily="2" charset="-122"/>
                <a:ea typeface="华文细黑" pitchFamily="2" charset="-122"/>
              </a:rPr>
              <a:t>金融不仅传播经济波动，而且就是</a:t>
            </a:r>
          </a:p>
          <a:p>
            <a:pPr>
              <a:lnSpc>
                <a:spcPct val="90000"/>
              </a:lnSpc>
              <a:buFont typeface="Wingdings" pitchFamily="2" charset="2"/>
              <a:buNone/>
            </a:pPr>
            <a:r>
              <a:rPr lang="zh-CN" altLang="en-US" b="1">
                <a:solidFill>
                  <a:schemeClr val="accent1"/>
                </a:solidFill>
                <a:latin typeface="华文细黑" pitchFamily="2" charset="-122"/>
                <a:ea typeface="华文细黑" pitchFamily="2" charset="-122"/>
              </a:rPr>
              <a:t>经济波动的源头</a:t>
            </a:r>
            <a:r>
              <a:rPr lang="en-US" altLang="zh-CN" b="1">
                <a:solidFill>
                  <a:schemeClr val="accent1"/>
                </a:solidFill>
                <a:latin typeface="华文细黑" pitchFamily="2" charset="-122"/>
                <a:ea typeface="华文细黑" pitchFamily="2" charset="-122"/>
              </a:rPr>
              <a:t>[</a:t>
            </a:r>
            <a:r>
              <a:rPr lang="zh-CN" altLang="en-US" b="1">
                <a:solidFill>
                  <a:schemeClr val="accent1"/>
                </a:solidFill>
                <a:latin typeface="华文细黑" pitchFamily="2" charset="-122"/>
                <a:ea typeface="华文细黑" pitchFamily="2" charset="-122"/>
              </a:rPr>
              <a:t>内在不稳定性</a:t>
            </a:r>
            <a:r>
              <a:rPr lang="en-US" altLang="zh-CN" b="1">
                <a:solidFill>
                  <a:schemeClr val="accent1"/>
                </a:solidFill>
                <a:latin typeface="华文细黑" pitchFamily="2" charset="-122"/>
                <a:ea typeface="华文细黑" pitchFamily="2" charset="-122"/>
              </a:rPr>
              <a:t>]</a:t>
            </a:r>
            <a:r>
              <a:rPr lang="zh-CN" altLang="en-US" b="1">
                <a:solidFill>
                  <a:schemeClr val="accent1"/>
                </a:solidFill>
                <a:latin typeface="华文细黑" pitchFamily="2" charset="-122"/>
                <a:ea typeface="华文细黑" pitchFamily="2" charset="-122"/>
              </a:rPr>
              <a:t>。</a:t>
            </a:r>
          </a:p>
        </p:txBody>
      </p:sp>
    </p:spTree>
    <p:extLst>
      <p:ext uri="{BB962C8B-B14F-4D97-AF65-F5344CB8AC3E}">
        <p14:creationId xmlns:p14="http://schemas.microsoft.com/office/powerpoint/2010/main" val="1958371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9731">
                                            <p:txEl>
                                              <p:pRg st="2" end="2"/>
                                            </p:txEl>
                                          </p:spTgt>
                                        </p:tgtEl>
                                        <p:attrNameLst>
                                          <p:attrName>style.visibility</p:attrName>
                                        </p:attrNameLst>
                                      </p:cBhvr>
                                      <p:to>
                                        <p:strVal val="visible"/>
                                      </p:to>
                                    </p:set>
                                    <p:animEffect transition="in" filter="blinds(horizontal)">
                                      <p:cBhvr>
                                        <p:cTn id="7" dur="500"/>
                                        <p:tgtEl>
                                          <p:spTgt spid="32973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29731">
                                            <p:txEl>
                                              <p:pRg st="3" end="3"/>
                                            </p:txEl>
                                          </p:spTgt>
                                        </p:tgtEl>
                                        <p:attrNameLst>
                                          <p:attrName>style.visibility</p:attrName>
                                        </p:attrNameLst>
                                      </p:cBhvr>
                                      <p:to>
                                        <p:strVal val="visible"/>
                                      </p:to>
                                    </p:set>
                                    <p:animEffect transition="in" filter="blinds(horizontal)">
                                      <p:cBhvr>
                                        <p:cTn id="10" dur="500"/>
                                        <p:tgtEl>
                                          <p:spTgt spid="329731">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29731">
                                            <p:txEl>
                                              <p:pRg st="5" end="5"/>
                                            </p:txEl>
                                          </p:spTgt>
                                        </p:tgtEl>
                                        <p:attrNameLst>
                                          <p:attrName>style.visibility</p:attrName>
                                        </p:attrNameLst>
                                      </p:cBhvr>
                                      <p:to>
                                        <p:strVal val="visible"/>
                                      </p:to>
                                    </p:set>
                                    <p:animEffect transition="in" filter="blinds(horizontal)">
                                      <p:cBhvr>
                                        <p:cTn id="15" dur="500"/>
                                        <p:tgtEl>
                                          <p:spTgt spid="329731">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29731">
                                            <p:txEl>
                                              <p:pRg st="6" end="6"/>
                                            </p:txEl>
                                          </p:spTgt>
                                        </p:tgtEl>
                                        <p:attrNameLst>
                                          <p:attrName>style.visibility</p:attrName>
                                        </p:attrNameLst>
                                      </p:cBhvr>
                                      <p:to>
                                        <p:strVal val="visible"/>
                                      </p:to>
                                    </p:set>
                                    <p:animEffect transition="in" filter="blinds(horizontal)">
                                      <p:cBhvr>
                                        <p:cTn id="18" dur="500"/>
                                        <p:tgtEl>
                                          <p:spTgt spid="329731">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29731">
                                            <p:txEl>
                                              <p:pRg st="7" end="7"/>
                                            </p:txEl>
                                          </p:spTgt>
                                        </p:tgtEl>
                                        <p:attrNameLst>
                                          <p:attrName>style.visibility</p:attrName>
                                        </p:attrNameLst>
                                      </p:cBhvr>
                                      <p:to>
                                        <p:strVal val="visible"/>
                                      </p:to>
                                    </p:set>
                                    <p:animEffect transition="in" filter="blinds(horizontal)">
                                      <p:cBhvr>
                                        <p:cTn id="21" dur="500"/>
                                        <p:tgtEl>
                                          <p:spTgt spid="329731">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29731">
                                            <p:txEl>
                                              <p:pRg st="8" end="8"/>
                                            </p:txEl>
                                          </p:spTgt>
                                        </p:tgtEl>
                                        <p:attrNameLst>
                                          <p:attrName>style.visibility</p:attrName>
                                        </p:attrNameLst>
                                      </p:cBhvr>
                                      <p:to>
                                        <p:strVal val="visible"/>
                                      </p:to>
                                    </p:set>
                                    <p:animEffect transition="in" filter="blinds(horizontal)">
                                      <p:cBhvr>
                                        <p:cTn id="24" dur="500"/>
                                        <p:tgtEl>
                                          <p:spTgt spid="3297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p:cNvSpPr>
          <p:nvPr>
            <p:ph type="title" idx="4294967295"/>
          </p:nvPr>
        </p:nvSpPr>
        <p:spPr bwMode="auto">
          <a:xfrm>
            <a:off x="1919288" y="333376"/>
            <a:ext cx="7467600" cy="652463"/>
          </a:xfrm>
          <a:noFill/>
        </p:spPr>
        <p:txBody>
          <a:bodyPr vert="horz" wrap="square" lIns="91440" tIns="45720" rIns="91440" bIns="45720" numCol="1" rtlCol="0" anchor="ctr" anchorCtr="0" compatLnSpc="1">
            <a:prstTxWarp prst="textNoShape">
              <a:avLst/>
            </a:prstTxWarp>
            <a:normAutofit/>
          </a:bodyPr>
          <a:lstStyle/>
          <a:p>
            <a:r>
              <a:rPr lang="zh-CN" altLang="en-US" sz="3600" b="1">
                <a:solidFill>
                  <a:schemeClr val="hlink"/>
                </a:solidFill>
                <a:ea typeface="方正姚体" pitchFamily="2" charset="-122"/>
              </a:rPr>
              <a:t>金融不稳定性理论</a:t>
            </a:r>
          </a:p>
        </p:txBody>
      </p:sp>
      <p:sp>
        <p:nvSpPr>
          <p:cNvPr id="331779" name="Rectangle 3"/>
          <p:cNvSpPr>
            <a:spLocks noGrp="1"/>
          </p:cNvSpPr>
          <p:nvPr>
            <p:ph type="body" idx="4294967295"/>
          </p:nvPr>
        </p:nvSpPr>
        <p:spPr>
          <a:xfrm>
            <a:off x="1981200" y="1268413"/>
            <a:ext cx="8218488" cy="4824412"/>
          </a:xfrm>
        </p:spPr>
        <p:txBody>
          <a:bodyPr/>
          <a:lstStyle/>
          <a:p>
            <a:r>
              <a:rPr lang="zh-CN" altLang="en-US"/>
              <a:t>明斯基的 “金融脆弱性假说”</a:t>
            </a:r>
          </a:p>
          <a:p>
            <a:pPr>
              <a:buFont typeface="Wingdings" pitchFamily="2" charset="2"/>
              <a:buNone/>
            </a:pPr>
            <a:r>
              <a:rPr lang="zh-CN" altLang="en-US">
                <a:latin typeface="华文细黑" pitchFamily="2" charset="-122"/>
                <a:ea typeface="华文细黑" pitchFamily="2" charset="-122"/>
              </a:rPr>
              <a:t>     （</a:t>
            </a:r>
            <a:r>
              <a:rPr lang="en-US" altLang="zh-CN">
                <a:latin typeface="华文细黑" pitchFamily="2" charset="-122"/>
                <a:ea typeface="华文细黑" pitchFamily="2" charset="-122"/>
              </a:rPr>
              <a:t>3</a:t>
            </a:r>
            <a:r>
              <a:rPr lang="zh-CN" altLang="en-US">
                <a:latin typeface="华文细黑" pitchFamily="2" charset="-122"/>
                <a:ea typeface="华文细黑" pitchFamily="2" charset="-122"/>
              </a:rPr>
              <a:t>）把“金融不稳定假说”定义为债务对经济</a:t>
            </a:r>
          </a:p>
          <a:p>
            <a:pPr>
              <a:buFont typeface="Wingdings" pitchFamily="2" charset="2"/>
              <a:buNone/>
            </a:pPr>
            <a:r>
              <a:rPr lang="zh-CN" altLang="en-US">
                <a:latin typeface="华文细黑" pitchFamily="2" charset="-122"/>
                <a:ea typeface="华文细黑" pitchFamily="2" charset="-122"/>
              </a:rPr>
              <a:t>行为影响的理论。经济主体对投资项目进行债务融</a:t>
            </a:r>
          </a:p>
          <a:p>
            <a:pPr>
              <a:buFont typeface="Wingdings" pitchFamily="2" charset="2"/>
              <a:buNone/>
            </a:pPr>
            <a:r>
              <a:rPr lang="zh-CN" altLang="en-US">
                <a:latin typeface="华文细黑" pitchFamily="2" charset="-122"/>
                <a:ea typeface="华文细黑" pitchFamily="2" charset="-122"/>
              </a:rPr>
              <a:t>资，能否偿还债务取决于他们</a:t>
            </a:r>
            <a:r>
              <a:rPr lang="zh-CN" altLang="en-US" b="1">
                <a:solidFill>
                  <a:schemeClr val="accent1"/>
                </a:solidFill>
                <a:latin typeface="华文细黑" pitchFamily="2" charset="-122"/>
                <a:ea typeface="华文细黑" pitchFamily="2" charset="-122"/>
              </a:rPr>
              <a:t>对未来预期的正确程</a:t>
            </a:r>
          </a:p>
          <a:p>
            <a:pPr>
              <a:buFont typeface="Wingdings" pitchFamily="2" charset="2"/>
              <a:buNone/>
            </a:pPr>
            <a:r>
              <a:rPr lang="zh-CN" altLang="en-US" b="1">
                <a:solidFill>
                  <a:schemeClr val="accent1"/>
                </a:solidFill>
                <a:latin typeface="华文细黑" pitchFamily="2" charset="-122"/>
                <a:ea typeface="华文细黑" pitchFamily="2" charset="-122"/>
              </a:rPr>
              <a:t>度</a:t>
            </a:r>
            <a:r>
              <a:rPr lang="zh-CN" altLang="en-US">
                <a:latin typeface="华文细黑" pitchFamily="2" charset="-122"/>
                <a:ea typeface="华文细黑" pitchFamily="2" charset="-122"/>
              </a:rPr>
              <a:t>。按“债务一收人”关系将经济主体分为三种类</a:t>
            </a:r>
          </a:p>
          <a:p>
            <a:pPr>
              <a:buFont typeface="Wingdings" pitchFamily="2" charset="2"/>
              <a:buNone/>
            </a:pPr>
            <a:r>
              <a:rPr lang="zh-CN" altLang="en-US">
                <a:latin typeface="华文细黑" pitchFamily="2" charset="-122"/>
                <a:ea typeface="华文细黑" pitchFamily="2" charset="-122"/>
              </a:rPr>
              <a:t>型</a:t>
            </a:r>
            <a:r>
              <a:rPr lang="en-US" altLang="zh-CN">
                <a:latin typeface="华文细黑" pitchFamily="2" charset="-122"/>
                <a:ea typeface="华文细黑" pitchFamily="2" charset="-122"/>
              </a:rPr>
              <a:t>:</a:t>
            </a:r>
            <a:r>
              <a:rPr lang="zh-CN" altLang="en-US">
                <a:latin typeface="华文细黑" pitchFamily="2" charset="-122"/>
                <a:ea typeface="华文细黑" pitchFamily="2" charset="-122"/>
              </a:rPr>
              <a:t>抵补型、投机型和庞氏型。</a:t>
            </a:r>
          </a:p>
          <a:p>
            <a:pPr>
              <a:buFont typeface="Wingdings" pitchFamily="2" charset="2"/>
              <a:buNone/>
            </a:pPr>
            <a:r>
              <a:rPr lang="zh-CN" altLang="en-US">
                <a:latin typeface="华文细黑" pitchFamily="2" charset="-122"/>
                <a:ea typeface="华文细黑" pitchFamily="2" charset="-122"/>
              </a:rPr>
              <a:t>        </a:t>
            </a:r>
            <a:r>
              <a:rPr lang="en-US" altLang="zh-CN">
                <a:latin typeface="华文细黑" pitchFamily="2" charset="-122"/>
                <a:ea typeface="华文细黑" pitchFamily="2" charset="-122"/>
              </a:rPr>
              <a:t>——</a:t>
            </a:r>
            <a:r>
              <a:rPr lang="zh-CN" altLang="en-US" b="1" smtClean="0">
                <a:solidFill>
                  <a:schemeClr val="accent1"/>
                </a:solidFill>
              </a:rPr>
              <a:t>抵补型</a:t>
            </a:r>
            <a:r>
              <a:rPr lang="zh-CN" altLang="en-US" smtClean="0"/>
              <a:t>经济主体</a:t>
            </a:r>
            <a:r>
              <a:rPr lang="zh-CN" altLang="en-US" b="1" smtClean="0">
                <a:solidFill>
                  <a:schemeClr val="accent1"/>
                </a:solidFill>
              </a:rPr>
              <a:t>有很强的吸收冲击的能力</a:t>
            </a:r>
            <a:r>
              <a:rPr lang="zh-CN" altLang="en-US" smtClean="0"/>
              <a:t>来应对现金流方面未预见到的变化，是融资最谨慎、也是最安全的类型。股权融资比重越高，越是抵补型经济主体。 </a:t>
            </a:r>
            <a:endParaRPr lang="en-US" altLang="zh-CN">
              <a:latin typeface="华文细黑" pitchFamily="2" charset="-122"/>
              <a:ea typeface="华文细黑" pitchFamily="2" charset="-122"/>
            </a:endParaRPr>
          </a:p>
          <a:p>
            <a:pPr>
              <a:buFont typeface="Wingdings" pitchFamily="2" charset="2"/>
              <a:buNone/>
            </a:pPr>
            <a:endParaRPr lang="zh-CN" altLang="en-US">
              <a:latin typeface="华文细黑" pitchFamily="2" charset="-122"/>
              <a:ea typeface="华文细黑" pitchFamily="2" charset="-122"/>
            </a:endParaRPr>
          </a:p>
        </p:txBody>
      </p:sp>
    </p:spTree>
    <p:extLst>
      <p:ext uri="{BB962C8B-B14F-4D97-AF65-F5344CB8AC3E}">
        <p14:creationId xmlns:p14="http://schemas.microsoft.com/office/powerpoint/2010/main" val="280547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1779">
                                            <p:txEl>
                                              <p:pRg st="1" end="1"/>
                                            </p:txEl>
                                          </p:spTgt>
                                        </p:tgtEl>
                                        <p:attrNameLst>
                                          <p:attrName>style.visibility</p:attrName>
                                        </p:attrNameLst>
                                      </p:cBhvr>
                                      <p:to>
                                        <p:strVal val="visible"/>
                                      </p:to>
                                    </p:set>
                                    <p:animEffect transition="in" filter="blinds(horizontal)">
                                      <p:cBhvr>
                                        <p:cTn id="7" dur="500"/>
                                        <p:tgtEl>
                                          <p:spTgt spid="33177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31779">
                                            <p:txEl>
                                              <p:pRg st="2" end="2"/>
                                            </p:txEl>
                                          </p:spTgt>
                                        </p:tgtEl>
                                        <p:attrNameLst>
                                          <p:attrName>style.visibility</p:attrName>
                                        </p:attrNameLst>
                                      </p:cBhvr>
                                      <p:to>
                                        <p:strVal val="visible"/>
                                      </p:to>
                                    </p:set>
                                    <p:animEffect transition="in" filter="blinds(horizontal)">
                                      <p:cBhvr>
                                        <p:cTn id="10" dur="500"/>
                                        <p:tgtEl>
                                          <p:spTgt spid="33177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31779">
                                            <p:txEl>
                                              <p:pRg st="3" end="3"/>
                                            </p:txEl>
                                          </p:spTgt>
                                        </p:tgtEl>
                                        <p:attrNameLst>
                                          <p:attrName>style.visibility</p:attrName>
                                        </p:attrNameLst>
                                      </p:cBhvr>
                                      <p:to>
                                        <p:strVal val="visible"/>
                                      </p:to>
                                    </p:set>
                                    <p:animEffect transition="in" filter="blinds(horizontal)">
                                      <p:cBhvr>
                                        <p:cTn id="13" dur="500"/>
                                        <p:tgtEl>
                                          <p:spTgt spid="331779">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31779">
                                            <p:txEl>
                                              <p:pRg st="4" end="4"/>
                                            </p:txEl>
                                          </p:spTgt>
                                        </p:tgtEl>
                                        <p:attrNameLst>
                                          <p:attrName>style.visibility</p:attrName>
                                        </p:attrNameLst>
                                      </p:cBhvr>
                                      <p:to>
                                        <p:strVal val="visible"/>
                                      </p:to>
                                    </p:set>
                                    <p:animEffect transition="in" filter="blinds(horizontal)">
                                      <p:cBhvr>
                                        <p:cTn id="16" dur="500"/>
                                        <p:tgtEl>
                                          <p:spTgt spid="331779">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31779">
                                            <p:txEl>
                                              <p:pRg st="5" end="5"/>
                                            </p:txEl>
                                          </p:spTgt>
                                        </p:tgtEl>
                                        <p:attrNameLst>
                                          <p:attrName>style.visibility</p:attrName>
                                        </p:attrNameLst>
                                      </p:cBhvr>
                                      <p:to>
                                        <p:strVal val="visible"/>
                                      </p:to>
                                    </p:set>
                                    <p:animEffect transition="in" filter="blinds(horizontal)">
                                      <p:cBhvr>
                                        <p:cTn id="19" dur="500"/>
                                        <p:tgtEl>
                                          <p:spTgt spid="331779">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31779">
                                            <p:txEl>
                                              <p:pRg st="6" end="6"/>
                                            </p:txEl>
                                          </p:spTgt>
                                        </p:tgtEl>
                                        <p:attrNameLst>
                                          <p:attrName>style.visibility</p:attrName>
                                        </p:attrNameLst>
                                      </p:cBhvr>
                                      <p:to>
                                        <p:strVal val="visible"/>
                                      </p:to>
                                    </p:set>
                                    <p:animEffect transition="in" filter="blinds(horizontal)">
                                      <p:cBhvr>
                                        <p:cTn id="24" dur="500"/>
                                        <p:tgtEl>
                                          <p:spTgt spid="3317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p:cNvSpPr>
          <p:nvPr>
            <p:ph type="title" idx="4294967295"/>
          </p:nvPr>
        </p:nvSpPr>
        <p:spPr bwMode="auto">
          <a:xfrm>
            <a:off x="1919288" y="333376"/>
            <a:ext cx="7467600" cy="652463"/>
          </a:xfrm>
          <a:noFill/>
        </p:spPr>
        <p:txBody>
          <a:bodyPr vert="horz" wrap="square" lIns="91440" tIns="45720" rIns="91440" bIns="45720" numCol="1" rtlCol="0" anchor="ctr" anchorCtr="0" compatLnSpc="1">
            <a:prstTxWarp prst="textNoShape">
              <a:avLst/>
            </a:prstTxWarp>
            <a:normAutofit/>
          </a:bodyPr>
          <a:lstStyle/>
          <a:p>
            <a:r>
              <a:rPr lang="zh-CN" altLang="en-US" sz="3600" b="1">
                <a:solidFill>
                  <a:schemeClr val="hlink"/>
                </a:solidFill>
                <a:ea typeface="方正姚体" pitchFamily="2" charset="-122"/>
              </a:rPr>
              <a:t>金融不稳定性理论</a:t>
            </a:r>
          </a:p>
        </p:txBody>
      </p:sp>
      <p:sp>
        <p:nvSpPr>
          <p:cNvPr id="333827" name="Rectangle 3"/>
          <p:cNvSpPr>
            <a:spLocks noGrp="1"/>
          </p:cNvSpPr>
          <p:nvPr>
            <p:ph type="body" idx="4294967295"/>
          </p:nvPr>
        </p:nvSpPr>
        <p:spPr>
          <a:xfrm>
            <a:off x="1981200" y="1268413"/>
            <a:ext cx="8218488" cy="4824412"/>
          </a:xfrm>
        </p:spPr>
        <p:txBody>
          <a:bodyPr>
            <a:normAutofit fontScale="85000" lnSpcReduction="10000"/>
          </a:bodyPr>
          <a:lstStyle/>
          <a:p>
            <a:r>
              <a:rPr lang="zh-CN" altLang="en-US"/>
              <a:t>明斯基的 “金融脆弱性假说”</a:t>
            </a:r>
          </a:p>
          <a:p>
            <a:pPr>
              <a:buFont typeface="Wingdings" pitchFamily="2" charset="2"/>
              <a:buNone/>
            </a:pPr>
            <a:r>
              <a:rPr lang="en-US" altLang="zh-CN">
                <a:latin typeface="华文细黑" pitchFamily="2" charset="-122"/>
                <a:ea typeface="华文细黑" pitchFamily="2" charset="-122"/>
              </a:rPr>
              <a:t>        ——</a:t>
            </a:r>
            <a:r>
              <a:rPr lang="zh-CN" altLang="en-US" b="1" smtClean="0">
                <a:solidFill>
                  <a:schemeClr val="accent1"/>
                </a:solidFill>
              </a:rPr>
              <a:t>投机型</a:t>
            </a:r>
            <a:r>
              <a:rPr lang="zh-CN" altLang="en-US" smtClean="0"/>
              <a:t>经济主体在短期无法以现金收入偿还债</a:t>
            </a:r>
          </a:p>
          <a:p>
            <a:pPr>
              <a:buFont typeface="Wingdings" pitchFamily="2" charset="2"/>
              <a:buNone/>
            </a:pPr>
            <a:r>
              <a:rPr lang="zh-CN" altLang="en-US" smtClean="0"/>
              <a:t>务，但是预计</a:t>
            </a:r>
            <a:r>
              <a:rPr lang="zh-CN" altLang="en-US" b="1" smtClean="0">
                <a:solidFill>
                  <a:schemeClr val="accent1"/>
                </a:solidFill>
              </a:rPr>
              <a:t>在长期能够获得足够的收人来偿还债务本息</a:t>
            </a:r>
            <a:r>
              <a:rPr lang="zh-CN" altLang="en-US" smtClean="0"/>
              <a:t>。</a:t>
            </a:r>
          </a:p>
          <a:p>
            <a:pPr>
              <a:buFont typeface="Wingdings" pitchFamily="2" charset="2"/>
              <a:buNone/>
            </a:pPr>
            <a:r>
              <a:rPr lang="zh-CN" altLang="en-US" smtClean="0"/>
              <a:t>这类经济主体需要靠债务滚动</a:t>
            </a:r>
            <a:r>
              <a:rPr lang="en-US" altLang="zh-CN" smtClean="0"/>
              <a:t>(</a:t>
            </a:r>
            <a:r>
              <a:rPr lang="zh-CN" altLang="en-US" b="1" smtClean="0">
                <a:solidFill>
                  <a:schemeClr val="accent1"/>
                </a:solidFill>
              </a:rPr>
              <a:t>借新还旧</a:t>
            </a:r>
            <a:r>
              <a:rPr lang="en-US" altLang="zh-CN" smtClean="0"/>
              <a:t>)</a:t>
            </a:r>
            <a:r>
              <a:rPr lang="zh-CN" altLang="en-US" smtClean="0"/>
              <a:t>来维持。投机型经</a:t>
            </a:r>
          </a:p>
          <a:p>
            <a:pPr>
              <a:buFont typeface="Wingdings" pitchFamily="2" charset="2"/>
              <a:buNone/>
            </a:pPr>
            <a:r>
              <a:rPr lang="zh-CN" altLang="en-US" smtClean="0"/>
              <a:t>济主体</a:t>
            </a:r>
            <a:r>
              <a:rPr lang="zh-CN" altLang="en-US" b="1" smtClean="0">
                <a:solidFill>
                  <a:schemeClr val="accent1"/>
                </a:solidFill>
              </a:rPr>
              <a:t>吸收冲击的能力较弱。</a:t>
            </a:r>
            <a:r>
              <a:rPr lang="zh-CN" altLang="en-US" smtClean="0"/>
              <a:t>  </a:t>
            </a:r>
          </a:p>
          <a:p>
            <a:pPr>
              <a:buFont typeface="Wingdings" pitchFamily="2" charset="2"/>
              <a:buNone/>
            </a:pPr>
            <a:r>
              <a:rPr lang="en-US" altLang="zh-CN" smtClean="0"/>
              <a:t>        </a:t>
            </a:r>
            <a:r>
              <a:rPr lang="en-US" altLang="zh-CN">
                <a:latin typeface="华文细黑" pitchFamily="2" charset="-122"/>
                <a:ea typeface="华文细黑" pitchFamily="2" charset="-122"/>
              </a:rPr>
              <a:t>——</a:t>
            </a:r>
            <a:r>
              <a:rPr lang="zh-CN" altLang="en-US" b="1" smtClean="0">
                <a:solidFill>
                  <a:schemeClr val="accent1"/>
                </a:solidFill>
              </a:rPr>
              <a:t>庞氏型</a:t>
            </a:r>
            <a:r>
              <a:rPr lang="zh-CN" altLang="en-US" smtClean="0"/>
              <a:t>经济主体不能靠经营所得收入来偿还债务</a:t>
            </a:r>
          </a:p>
          <a:p>
            <a:pPr>
              <a:buFont typeface="Wingdings" pitchFamily="2" charset="2"/>
              <a:buNone/>
            </a:pPr>
            <a:r>
              <a:rPr lang="zh-CN" altLang="en-US" smtClean="0"/>
              <a:t>本金甚至不能偿还债务利息，只能</a:t>
            </a:r>
            <a:r>
              <a:rPr lang="zh-CN" altLang="en-US" b="1" smtClean="0">
                <a:solidFill>
                  <a:schemeClr val="accent1"/>
                </a:solidFill>
              </a:rPr>
              <a:t>或者变卖资产或者不断增</a:t>
            </a:r>
          </a:p>
          <a:p>
            <a:pPr>
              <a:buFont typeface="Wingdings" pitchFamily="2" charset="2"/>
              <a:buNone/>
            </a:pPr>
            <a:r>
              <a:rPr lang="zh-CN" altLang="en-US" b="1" smtClean="0">
                <a:solidFill>
                  <a:schemeClr val="accent1"/>
                </a:solidFill>
              </a:rPr>
              <a:t>加未到期的债务</a:t>
            </a:r>
            <a:r>
              <a:rPr lang="zh-CN" altLang="en-US" smtClean="0"/>
              <a:t>来偿还到期债务。庞氏型经济主体</a:t>
            </a:r>
            <a:r>
              <a:rPr lang="zh-CN" altLang="en-US" b="1" smtClean="0">
                <a:solidFill>
                  <a:schemeClr val="accent1"/>
                </a:solidFill>
              </a:rPr>
              <a:t>不具备吸</a:t>
            </a:r>
          </a:p>
          <a:p>
            <a:pPr>
              <a:buFont typeface="Wingdings" pitchFamily="2" charset="2"/>
              <a:buNone/>
            </a:pPr>
            <a:r>
              <a:rPr lang="zh-CN" altLang="en-US" b="1" smtClean="0">
                <a:solidFill>
                  <a:schemeClr val="accent1"/>
                </a:solidFill>
              </a:rPr>
              <a:t>收冲击的能力</a:t>
            </a:r>
            <a:r>
              <a:rPr lang="zh-CN" altLang="en-US" smtClean="0"/>
              <a:t>。</a:t>
            </a:r>
            <a:endParaRPr lang="en-US" altLang="zh-CN">
              <a:latin typeface="华文细黑" pitchFamily="2" charset="-122"/>
              <a:ea typeface="华文细黑" pitchFamily="2" charset="-122"/>
            </a:endParaRPr>
          </a:p>
          <a:p>
            <a:pPr>
              <a:buFont typeface="Wingdings" pitchFamily="2" charset="2"/>
              <a:buNone/>
            </a:pPr>
            <a:endParaRPr lang="zh-CN" altLang="en-US">
              <a:latin typeface="华文细黑" pitchFamily="2" charset="-122"/>
              <a:ea typeface="华文细黑" pitchFamily="2" charset="-122"/>
            </a:endParaRPr>
          </a:p>
        </p:txBody>
      </p:sp>
    </p:spTree>
    <p:extLst>
      <p:ext uri="{BB962C8B-B14F-4D97-AF65-F5344CB8AC3E}">
        <p14:creationId xmlns:p14="http://schemas.microsoft.com/office/powerpoint/2010/main" val="400169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3827">
                                            <p:txEl>
                                              <p:pRg st="1" end="1"/>
                                            </p:txEl>
                                          </p:spTgt>
                                        </p:tgtEl>
                                        <p:attrNameLst>
                                          <p:attrName>style.visibility</p:attrName>
                                        </p:attrNameLst>
                                      </p:cBhvr>
                                      <p:to>
                                        <p:strVal val="visible"/>
                                      </p:to>
                                    </p:set>
                                    <p:animEffect transition="in" filter="blinds(horizontal)">
                                      <p:cBhvr>
                                        <p:cTn id="7" dur="500"/>
                                        <p:tgtEl>
                                          <p:spTgt spid="33382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33827">
                                            <p:txEl>
                                              <p:pRg st="2" end="2"/>
                                            </p:txEl>
                                          </p:spTgt>
                                        </p:tgtEl>
                                        <p:attrNameLst>
                                          <p:attrName>style.visibility</p:attrName>
                                        </p:attrNameLst>
                                      </p:cBhvr>
                                      <p:to>
                                        <p:strVal val="visible"/>
                                      </p:to>
                                    </p:set>
                                    <p:animEffect transition="in" filter="blinds(horizontal)">
                                      <p:cBhvr>
                                        <p:cTn id="10" dur="500"/>
                                        <p:tgtEl>
                                          <p:spTgt spid="33382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33827">
                                            <p:txEl>
                                              <p:pRg st="3" end="3"/>
                                            </p:txEl>
                                          </p:spTgt>
                                        </p:tgtEl>
                                        <p:attrNameLst>
                                          <p:attrName>style.visibility</p:attrName>
                                        </p:attrNameLst>
                                      </p:cBhvr>
                                      <p:to>
                                        <p:strVal val="visible"/>
                                      </p:to>
                                    </p:set>
                                    <p:animEffect transition="in" filter="blinds(horizontal)">
                                      <p:cBhvr>
                                        <p:cTn id="13" dur="500"/>
                                        <p:tgtEl>
                                          <p:spTgt spid="333827">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33827">
                                            <p:txEl>
                                              <p:pRg st="4" end="4"/>
                                            </p:txEl>
                                          </p:spTgt>
                                        </p:tgtEl>
                                        <p:attrNameLst>
                                          <p:attrName>style.visibility</p:attrName>
                                        </p:attrNameLst>
                                      </p:cBhvr>
                                      <p:to>
                                        <p:strVal val="visible"/>
                                      </p:to>
                                    </p:set>
                                    <p:animEffect transition="in" filter="blinds(horizontal)">
                                      <p:cBhvr>
                                        <p:cTn id="16" dur="500"/>
                                        <p:tgtEl>
                                          <p:spTgt spid="333827">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33827">
                                            <p:txEl>
                                              <p:pRg st="5" end="5"/>
                                            </p:txEl>
                                          </p:spTgt>
                                        </p:tgtEl>
                                        <p:attrNameLst>
                                          <p:attrName>style.visibility</p:attrName>
                                        </p:attrNameLst>
                                      </p:cBhvr>
                                      <p:to>
                                        <p:strVal val="visible"/>
                                      </p:to>
                                    </p:set>
                                    <p:animEffect transition="in" filter="blinds(horizontal)">
                                      <p:cBhvr>
                                        <p:cTn id="21" dur="500"/>
                                        <p:tgtEl>
                                          <p:spTgt spid="333827">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33827">
                                            <p:txEl>
                                              <p:pRg st="6" end="6"/>
                                            </p:txEl>
                                          </p:spTgt>
                                        </p:tgtEl>
                                        <p:attrNameLst>
                                          <p:attrName>style.visibility</p:attrName>
                                        </p:attrNameLst>
                                      </p:cBhvr>
                                      <p:to>
                                        <p:strVal val="visible"/>
                                      </p:to>
                                    </p:set>
                                    <p:animEffect transition="in" filter="blinds(horizontal)">
                                      <p:cBhvr>
                                        <p:cTn id="24" dur="500"/>
                                        <p:tgtEl>
                                          <p:spTgt spid="333827">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33827">
                                            <p:txEl>
                                              <p:pRg st="7" end="7"/>
                                            </p:txEl>
                                          </p:spTgt>
                                        </p:tgtEl>
                                        <p:attrNameLst>
                                          <p:attrName>style.visibility</p:attrName>
                                        </p:attrNameLst>
                                      </p:cBhvr>
                                      <p:to>
                                        <p:strVal val="visible"/>
                                      </p:to>
                                    </p:set>
                                    <p:animEffect transition="in" filter="blinds(horizontal)">
                                      <p:cBhvr>
                                        <p:cTn id="27" dur="500"/>
                                        <p:tgtEl>
                                          <p:spTgt spid="333827">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33827">
                                            <p:txEl>
                                              <p:pRg st="8" end="8"/>
                                            </p:txEl>
                                          </p:spTgt>
                                        </p:tgtEl>
                                        <p:attrNameLst>
                                          <p:attrName>style.visibility</p:attrName>
                                        </p:attrNameLst>
                                      </p:cBhvr>
                                      <p:to>
                                        <p:strVal val="visible"/>
                                      </p:to>
                                    </p:set>
                                    <p:animEffect transition="in" filter="blinds(horizontal)">
                                      <p:cBhvr>
                                        <p:cTn id="30" dur="500"/>
                                        <p:tgtEl>
                                          <p:spTgt spid="3338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p:cNvSpPr>
          <p:nvPr>
            <p:ph type="title" idx="4294967295"/>
          </p:nvPr>
        </p:nvSpPr>
        <p:spPr bwMode="auto">
          <a:xfrm>
            <a:off x="1919288" y="333376"/>
            <a:ext cx="7467600" cy="652463"/>
          </a:xfrm>
          <a:noFill/>
        </p:spPr>
        <p:txBody>
          <a:bodyPr vert="horz" wrap="square" lIns="91440" tIns="45720" rIns="91440" bIns="45720" numCol="1" rtlCol="0" anchor="ctr" anchorCtr="0" compatLnSpc="1">
            <a:prstTxWarp prst="textNoShape">
              <a:avLst/>
            </a:prstTxWarp>
            <a:normAutofit/>
          </a:bodyPr>
          <a:lstStyle/>
          <a:p>
            <a:r>
              <a:rPr lang="zh-CN" altLang="en-US" sz="3600" b="1">
                <a:solidFill>
                  <a:schemeClr val="hlink"/>
                </a:solidFill>
                <a:ea typeface="方正姚体" pitchFamily="2" charset="-122"/>
              </a:rPr>
              <a:t>金融不稳定性理论</a:t>
            </a:r>
          </a:p>
        </p:txBody>
      </p:sp>
      <p:sp>
        <p:nvSpPr>
          <p:cNvPr id="335875" name="Rectangle 3"/>
          <p:cNvSpPr>
            <a:spLocks noGrp="1"/>
          </p:cNvSpPr>
          <p:nvPr>
            <p:ph type="body" idx="4294967295"/>
          </p:nvPr>
        </p:nvSpPr>
        <p:spPr>
          <a:xfrm>
            <a:off x="1631951" y="1052513"/>
            <a:ext cx="8640763" cy="4824412"/>
          </a:xfrm>
        </p:spPr>
        <p:txBody>
          <a:bodyPr/>
          <a:lstStyle/>
          <a:p>
            <a:r>
              <a:rPr lang="zh-CN" altLang="en-US"/>
              <a:t>明斯基的 “金融脆弱性假说”</a:t>
            </a:r>
          </a:p>
          <a:p>
            <a:pPr>
              <a:buFont typeface="Wingdings" pitchFamily="2" charset="2"/>
              <a:buNone/>
            </a:pPr>
            <a:r>
              <a:rPr lang="zh-CN" altLang="en-US">
                <a:latin typeface="华文细黑" pitchFamily="2" charset="-122"/>
                <a:ea typeface="华文细黑" pitchFamily="2" charset="-122"/>
              </a:rPr>
              <a:t>        （</a:t>
            </a:r>
            <a:r>
              <a:rPr lang="en-US" altLang="zh-CN">
                <a:latin typeface="华文细黑" pitchFamily="2" charset="-122"/>
                <a:ea typeface="华文细黑" pitchFamily="2" charset="-122"/>
              </a:rPr>
              <a:t>4</a:t>
            </a:r>
            <a:r>
              <a:rPr lang="zh-CN" altLang="en-US">
                <a:latin typeface="华文细黑" pitchFamily="2" charset="-122"/>
                <a:ea typeface="华文细黑" pitchFamily="2" charset="-122"/>
              </a:rPr>
              <a:t>）投机型经济主体和庞氏型经济主体对现金流</a:t>
            </a:r>
          </a:p>
          <a:p>
            <a:pPr>
              <a:buFont typeface="Wingdings" pitchFamily="2" charset="2"/>
              <a:buNone/>
            </a:pPr>
            <a:r>
              <a:rPr lang="zh-CN" altLang="en-US">
                <a:latin typeface="华文细黑" pitchFamily="2" charset="-122"/>
                <a:ea typeface="华文细黑" pitchFamily="2" charset="-122"/>
              </a:rPr>
              <a:t>的变化很敏感，如果这两类经济主体占主导经济将</a:t>
            </a:r>
            <a:r>
              <a:rPr lang="zh-CN" altLang="en-US" b="1">
                <a:solidFill>
                  <a:schemeClr val="accent1"/>
                </a:solidFill>
                <a:latin typeface="华文细黑" pitchFamily="2" charset="-122"/>
                <a:ea typeface="华文细黑" pitchFamily="2" charset="-122"/>
              </a:rPr>
              <a:t>处</a:t>
            </a:r>
          </a:p>
          <a:p>
            <a:pPr>
              <a:buFont typeface="Wingdings" pitchFamily="2" charset="2"/>
              <a:buNone/>
            </a:pPr>
            <a:r>
              <a:rPr lang="zh-CN" altLang="en-US" b="1">
                <a:solidFill>
                  <a:schemeClr val="accent1"/>
                </a:solidFill>
                <a:latin typeface="华文细黑" pitchFamily="2" charset="-122"/>
                <a:ea typeface="华文细黑" pitchFamily="2" charset="-122"/>
              </a:rPr>
              <a:t>于脆弱的状态</a:t>
            </a:r>
            <a:r>
              <a:rPr lang="zh-CN" altLang="en-US">
                <a:latin typeface="华文细黑" pitchFamily="2" charset="-122"/>
                <a:ea typeface="华文细黑" pitchFamily="2" charset="-122"/>
              </a:rPr>
              <a:t>。如果抵补型的融资行为处于主导，经</a:t>
            </a:r>
          </a:p>
          <a:p>
            <a:pPr>
              <a:buFont typeface="Wingdings" pitchFamily="2" charset="2"/>
              <a:buNone/>
            </a:pPr>
            <a:r>
              <a:rPr lang="zh-CN" altLang="en-US">
                <a:latin typeface="华文细黑" pitchFamily="2" charset="-122"/>
                <a:ea typeface="华文细黑" pitchFamily="2" charset="-122"/>
              </a:rPr>
              <a:t>济将</a:t>
            </a:r>
            <a:r>
              <a:rPr lang="zh-CN" altLang="en-US" b="1">
                <a:solidFill>
                  <a:schemeClr val="accent1"/>
                </a:solidFill>
                <a:latin typeface="华文细黑" pitchFamily="2" charset="-122"/>
                <a:ea typeface="华文细黑" pitchFamily="2" charset="-122"/>
              </a:rPr>
              <a:t>趋于均衡</a:t>
            </a:r>
            <a:r>
              <a:rPr lang="en-US" altLang="zh-CN">
                <a:latin typeface="华文细黑" pitchFamily="2" charset="-122"/>
                <a:ea typeface="华文细黑" pitchFamily="2" charset="-122"/>
              </a:rPr>
              <a:t>;</a:t>
            </a:r>
            <a:r>
              <a:rPr lang="zh-CN" altLang="en-US">
                <a:latin typeface="华文细黑" pitchFamily="2" charset="-122"/>
                <a:ea typeface="华文细黑" pitchFamily="2" charset="-122"/>
              </a:rPr>
              <a:t>相反，投机型和庞氏型融资行为的比重</a:t>
            </a:r>
          </a:p>
          <a:p>
            <a:pPr>
              <a:buFont typeface="Wingdings" pitchFamily="2" charset="2"/>
              <a:buNone/>
            </a:pPr>
            <a:r>
              <a:rPr lang="zh-CN" altLang="en-US">
                <a:latin typeface="华文细黑" pitchFamily="2" charset="-122"/>
                <a:ea typeface="华文细黑" pitchFamily="2" charset="-122"/>
              </a:rPr>
              <a:t>越大，经济就越有可能处于不断背离均衡的状态。</a:t>
            </a:r>
          </a:p>
          <a:p>
            <a:pPr>
              <a:buFont typeface="Wingdings" pitchFamily="2" charset="2"/>
              <a:buNone/>
            </a:pPr>
            <a:r>
              <a:rPr lang="zh-CN" altLang="en-US">
                <a:latin typeface="华文细黑" pitchFamily="2" charset="-122"/>
                <a:ea typeface="华文细黑" pitchFamily="2" charset="-122"/>
              </a:rPr>
              <a:t>        （</a:t>
            </a:r>
            <a:r>
              <a:rPr lang="en-US" altLang="zh-CN">
                <a:latin typeface="华文细黑" pitchFamily="2" charset="-122"/>
                <a:ea typeface="华文细黑" pitchFamily="2" charset="-122"/>
              </a:rPr>
              <a:t>5</a:t>
            </a:r>
            <a:r>
              <a:rPr lang="zh-CN" altLang="en-US">
                <a:latin typeface="华文细黑" pitchFamily="2" charset="-122"/>
                <a:ea typeface="华文细黑" pitchFamily="2" charset="-122"/>
              </a:rPr>
              <a:t>）经过一段较长时期的繁荣之后，经济趋于从</a:t>
            </a:r>
          </a:p>
          <a:p>
            <a:pPr>
              <a:buFont typeface="Wingdings" pitchFamily="2" charset="2"/>
              <a:buNone/>
            </a:pPr>
            <a:r>
              <a:rPr lang="zh-CN" altLang="en-US">
                <a:latin typeface="华文细黑" pitchFamily="2" charset="-122"/>
                <a:ea typeface="华文细黑" pitchFamily="2" charset="-122"/>
              </a:rPr>
              <a:t>抵补型经济主体占主导的融资结构</a:t>
            </a:r>
            <a:r>
              <a:rPr lang="zh-CN" altLang="en-US" b="1">
                <a:solidFill>
                  <a:schemeClr val="accent1"/>
                </a:solidFill>
                <a:latin typeface="华文细黑" pitchFamily="2" charset="-122"/>
                <a:ea typeface="华文细黑" pitchFamily="2" charset="-122"/>
              </a:rPr>
              <a:t>转向</a:t>
            </a:r>
            <a:r>
              <a:rPr lang="zh-CN" altLang="en-US">
                <a:latin typeface="华文细黑" pitchFamily="2" charset="-122"/>
                <a:ea typeface="华文细黑" pitchFamily="2" charset="-122"/>
              </a:rPr>
              <a:t>投机型经济主</a:t>
            </a:r>
          </a:p>
          <a:p>
            <a:pPr>
              <a:buFont typeface="Wingdings" pitchFamily="2" charset="2"/>
              <a:buNone/>
            </a:pPr>
            <a:r>
              <a:rPr lang="zh-CN" altLang="en-US">
                <a:latin typeface="华文细黑" pitchFamily="2" charset="-122"/>
                <a:ea typeface="华文细黑" pitchFamily="2" charset="-122"/>
              </a:rPr>
              <a:t>体和庞氏型经济主体占主导的融资结构。</a:t>
            </a:r>
            <a:endParaRPr lang="en-US" altLang="zh-CN">
              <a:latin typeface="华文细黑" pitchFamily="2" charset="-122"/>
              <a:ea typeface="华文细黑" pitchFamily="2" charset="-122"/>
            </a:endParaRPr>
          </a:p>
          <a:p>
            <a:pPr>
              <a:buFont typeface="Wingdings" pitchFamily="2" charset="2"/>
              <a:buNone/>
            </a:pPr>
            <a:endParaRPr lang="zh-CN" altLang="en-US">
              <a:latin typeface="华文细黑" pitchFamily="2" charset="-122"/>
              <a:ea typeface="华文细黑" pitchFamily="2" charset="-122"/>
            </a:endParaRPr>
          </a:p>
        </p:txBody>
      </p:sp>
      <p:sp>
        <p:nvSpPr>
          <p:cNvPr id="335876" name="AutoShape 4"/>
          <p:cNvSpPr>
            <a:spLocks/>
          </p:cNvSpPr>
          <p:nvPr/>
        </p:nvSpPr>
        <p:spPr bwMode="auto">
          <a:xfrm>
            <a:off x="5232400" y="620714"/>
            <a:ext cx="4967288" cy="504825"/>
          </a:xfrm>
          <a:prstGeom prst="borderCallout1">
            <a:avLst>
              <a:gd name="adj1" fmla="val 22644"/>
              <a:gd name="adj2" fmla="val -1532"/>
              <a:gd name="adj3" fmla="val 327986"/>
              <a:gd name="adj4" fmla="val -17417"/>
            </a:avLst>
          </a:prstGeom>
          <a:solidFill>
            <a:schemeClr val="accent1"/>
          </a:solidFill>
          <a:ln w="9525" algn="ctr">
            <a:solidFill>
              <a:schemeClr val="tx1"/>
            </a:solidFill>
            <a:miter lim="800000"/>
            <a:headEnd/>
            <a:tailEnd/>
          </a:ln>
        </p:spPr>
        <p:txBody>
          <a:bodyPr/>
          <a:lstStyle/>
          <a:p>
            <a:pPr marL="639763" indent="-273050"/>
            <a:r>
              <a:rPr lang="zh-CN" altLang="en-US" sz="2800">
                <a:ea typeface="华文宋体" pitchFamily="2" charset="-122"/>
              </a:rPr>
              <a:t>金融不稳定假说的第一定理</a:t>
            </a:r>
          </a:p>
        </p:txBody>
      </p:sp>
      <p:sp>
        <p:nvSpPr>
          <p:cNvPr id="335877" name="AutoShape 5"/>
          <p:cNvSpPr>
            <a:spLocks/>
          </p:cNvSpPr>
          <p:nvPr/>
        </p:nvSpPr>
        <p:spPr bwMode="auto">
          <a:xfrm>
            <a:off x="4008439" y="5949951"/>
            <a:ext cx="4967287" cy="504825"/>
          </a:xfrm>
          <a:prstGeom prst="borderCallout1">
            <a:avLst>
              <a:gd name="adj1" fmla="val 22644"/>
              <a:gd name="adj2" fmla="val -1532"/>
              <a:gd name="adj3" fmla="val -315722"/>
              <a:gd name="adj4" fmla="val -5722"/>
            </a:avLst>
          </a:prstGeom>
          <a:solidFill>
            <a:schemeClr val="accent1"/>
          </a:solidFill>
          <a:ln w="9525" algn="ctr">
            <a:solidFill>
              <a:schemeClr val="tx1"/>
            </a:solidFill>
            <a:miter lim="800000"/>
            <a:headEnd/>
            <a:tailEnd/>
          </a:ln>
        </p:spPr>
        <p:txBody>
          <a:bodyPr/>
          <a:lstStyle/>
          <a:p>
            <a:pPr marL="639763" indent="-273050"/>
            <a:r>
              <a:rPr lang="zh-CN" altLang="en-US" sz="2800">
                <a:ea typeface="华文宋体" pitchFamily="2" charset="-122"/>
              </a:rPr>
              <a:t>金融不稳定假说的第二定理</a:t>
            </a:r>
          </a:p>
        </p:txBody>
      </p:sp>
    </p:spTree>
    <p:extLst>
      <p:ext uri="{BB962C8B-B14F-4D97-AF65-F5344CB8AC3E}">
        <p14:creationId xmlns:p14="http://schemas.microsoft.com/office/powerpoint/2010/main" val="352200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5875">
                                            <p:txEl>
                                              <p:pRg st="1" end="1"/>
                                            </p:txEl>
                                          </p:spTgt>
                                        </p:tgtEl>
                                        <p:attrNameLst>
                                          <p:attrName>style.visibility</p:attrName>
                                        </p:attrNameLst>
                                      </p:cBhvr>
                                      <p:to>
                                        <p:strVal val="visible"/>
                                      </p:to>
                                    </p:set>
                                    <p:animEffect transition="in" filter="blinds(horizontal)">
                                      <p:cBhvr>
                                        <p:cTn id="7" dur="500"/>
                                        <p:tgtEl>
                                          <p:spTgt spid="33587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35875">
                                            <p:txEl>
                                              <p:pRg st="2" end="2"/>
                                            </p:txEl>
                                          </p:spTgt>
                                        </p:tgtEl>
                                        <p:attrNameLst>
                                          <p:attrName>style.visibility</p:attrName>
                                        </p:attrNameLst>
                                      </p:cBhvr>
                                      <p:to>
                                        <p:strVal val="visible"/>
                                      </p:to>
                                    </p:set>
                                    <p:animEffect transition="in" filter="blinds(horizontal)">
                                      <p:cBhvr>
                                        <p:cTn id="10" dur="500"/>
                                        <p:tgtEl>
                                          <p:spTgt spid="33587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35875">
                                            <p:txEl>
                                              <p:pRg st="3" end="3"/>
                                            </p:txEl>
                                          </p:spTgt>
                                        </p:tgtEl>
                                        <p:attrNameLst>
                                          <p:attrName>style.visibility</p:attrName>
                                        </p:attrNameLst>
                                      </p:cBhvr>
                                      <p:to>
                                        <p:strVal val="visible"/>
                                      </p:to>
                                    </p:set>
                                    <p:animEffect transition="in" filter="blinds(horizontal)">
                                      <p:cBhvr>
                                        <p:cTn id="13" dur="500"/>
                                        <p:tgtEl>
                                          <p:spTgt spid="335875">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35875">
                                            <p:txEl>
                                              <p:pRg st="4" end="4"/>
                                            </p:txEl>
                                          </p:spTgt>
                                        </p:tgtEl>
                                        <p:attrNameLst>
                                          <p:attrName>style.visibility</p:attrName>
                                        </p:attrNameLst>
                                      </p:cBhvr>
                                      <p:to>
                                        <p:strVal val="visible"/>
                                      </p:to>
                                    </p:set>
                                    <p:animEffect transition="in" filter="blinds(horizontal)">
                                      <p:cBhvr>
                                        <p:cTn id="16" dur="500"/>
                                        <p:tgtEl>
                                          <p:spTgt spid="335875">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35875">
                                            <p:txEl>
                                              <p:pRg st="5" end="5"/>
                                            </p:txEl>
                                          </p:spTgt>
                                        </p:tgtEl>
                                        <p:attrNameLst>
                                          <p:attrName>style.visibility</p:attrName>
                                        </p:attrNameLst>
                                      </p:cBhvr>
                                      <p:to>
                                        <p:strVal val="visible"/>
                                      </p:to>
                                    </p:set>
                                    <p:animEffect transition="in" filter="blinds(horizontal)">
                                      <p:cBhvr>
                                        <p:cTn id="19" dur="500"/>
                                        <p:tgtEl>
                                          <p:spTgt spid="33587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35875">
                                            <p:txEl>
                                              <p:pRg st="6" end="6"/>
                                            </p:txEl>
                                          </p:spTgt>
                                        </p:tgtEl>
                                        <p:attrNameLst>
                                          <p:attrName>style.visibility</p:attrName>
                                        </p:attrNameLst>
                                      </p:cBhvr>
                                      <p:to>
                                        <p:strVal val="visible"/>
                                      </p:to>
                                    </p:set>
                                    <p:animEffect transition="in" filter="blinds(horizontal)">
                                      <p:cBhvr>
                                        <p:cTn id="24" dur="500"/>
                                        <p:tgtEl>
                                          <p:spTgt spid="335875">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35875">
                                            <p:txEl>
                                              <p:pRg st="7" end="7"/>
                                            </p:txEl>
                                          </p:spTgt>
                                        </p:tgtEl>
                                        <p:attrNameLst>
                                          <p:attrName>style.visibility</p:attrName>
                                        </p:attrNameLst>
                                      </p:cBhvr>
                                      <p:to>
                                        <p:strVal val="visible"/>
                                      </p:to>
                                    </p:set>
                                    <p:animEffect transition="in" filter="blinds(horizontal)">
                                      <p:cBhvr>
                                        <p:cTn id="27" dur="500"/>
                                        <p:tgtEl>
                                          <p:spTgt spid="335875">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35875">
                                            <p:txEl>
                                              <p:pRg st="8" end="8"/>
                                            </p:txEl>
                                          </p:spTgt>
                                        </p:tgtEl>
                                        <p:attrNameLst>
                                          <p:attrName>style.visibility</p:attrName>
                                        </p:attrNameLst>
                                      </p:cBhvr>
                                      <p:to>
                                        <p:strVal val="visible"/>
                                      </p:to>
                                    </p:set>
                                    <p:animEffect transition="in" filter="blinds(horizontal)">
                                      <p:cBhvr>
                                        <p:cTn id="30" dur="500"/>
                                        <p:tgtEl>
                                          <p:spTgt spid="335875">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35876"/>
                                        </p:tgtEl>
                                        <p:attrNameLst>
                                          <p:attrName>style.visibility</p:attrName>
                                        </p:attrNameLst>
                                      </p:cBhvr>
                                      <p:to>
                                        <p:strVal val="visible"/>
                                      </p:to>
                                    </p:set>
                                    <p:anim calcmode="lin" valueType="num">
                                      <p:cBhvr additive="base">
                                        <p:cTn id="35" dur="500" fill="hold"/>
                                        <p:tgtEl>
                                          <p:spTgt spid="335876"/>
                                        </p:tgtEl>
                                        <p:attrNameLst>
                                          <p:attrName>ppt_x</p:attrName>
                                        </p:attrNameLst>
                                      </p:cBhvr>
                                      <p:tavLst>
                                        <p:tav tm="0">
                                          <p:val>
                                            <p:strVal val="#ppt_x"/>
                                          </p:val>
                                        </p:tav>
                                        <p:tav tm="100000">
                                          <p:val>
                                            <p:strVal val="#ppt_x"/>
                                          </p:val>
                                        </p:tav>
                                      </p:tavLst>
                                    </p:anim>
                                    <p:anim calcmode="lin" valueType="num">
                                      <p:cBhvr additive="base">
                                        <p:cTn id="36" dur="500" fill="hold"/>
                                        <p:tgtEl>
                                          <p:spTgt spid="33587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35877"/>
                                        </p:tgtEl>
                                        <p:attrNameLst>
                                          <p:attrName>style.visibility</p:attrName>
                                        </p:attrNameLst>
                                      </p:cBhvr>
                                      <p:to>
                                        <p:strVal val="visible"/>
                                      </p:to>
                                    </p:set>
                                    <p:anim calcmode="lin" valueType="num">
                                      <p:cBhvr additive="base">
                                        <p:cTn id="41" dur="500" fill="hold"/>
                                        <p:tgtEl>
                                          <p:spTgt spid="335877"/>
                                        </p:tgtEl>
                                        <p:attrNameLst>
                                          <p:attrName>ppt_x</p:attrName>
                                        </p:attrNameLst>
                                      </p:cBhvr>
                                      <p:tavLst>
                                        <p:tav tm="0">
                                          <p:val>
                                            <p:strVal val="#ppt_x"/>
                                          </p:val>
                                        </p:tav>
                                        <p:tav tm="100000">
                                          <p:val>
                                            <p:strVal val="#ppt_x"/>
                                          </p:val>
                                        </p:tav>
                                      </p:tavLst>
                                    </p:anim>
                                    <p:anim calcmode="lin" valueType="num">
                                      <p:cBhvr additive="base">
                                        <p:cTn id="42" dur="500" fill="hold"/>
                                        <p:tgtEl>
                                          <p:spTgt spid="3358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6" grpId="0" animBg="1"/>
      <p:bldP spid="335877"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p:cNvSpPr>
          <p:nvPr>
            <p:ph type="title" idx="4294967295"/>
          </p:nvPr>
        </p:nvSpPr>
        <p:spPr bwMode="auto">
          <a:xfrm>
            <a:off x="1919288" y="333376"/>
            <a:ext cx="7467600" cy="652463"/>
          </a:xfrm>
          <a:noFill/>
        </p:spPr>
        <p:txBody>
          <a:bodyPr vert="horz" wrap="square" lIns="91440" tIns="45720" rIns="91440" bIns="45720" numCol="1" rtlCol="0" anchor="ctr" anchorCtr="0" compatLnSpc="1">
            <a:prstTxWarp prst="textNoShape">
              <a:avLst/>
            </a:prstTxWarp>
            <a:normAutofit/>
          </a:bodyPr>
          <a:lstStyle/>
          <a:p>
            <a:r>
              <a:rPr lang="zh-CN" altLang="en-US" sz="3600" b="1">
                <a:solidFill>
                  <a:schemeClr val="hlink"/>
                </a:solidFill>
                <a:ea typeface="方正姚体" pitchFamily="2" charset="-122"/>
              </a:rPr>
              <a:t>金融不稳定性理论</a:t>
            </a:r>
          </a:p>
        </p:txBody>
      </p:sp>
      <p:sp>
        <p:nvSpPr>
          <p:cNvPr id="336899" name="Rectangle 3"/>
          <p:cNvSpPr>
            <a:spLocks noGrp="1"/>
          </p:cNvSpPr>
          <p:nvPr>
            <p:ph type="body" idx="4294967295"/>
          </p:nvPr>
        </p:nvSpPr>
        <p:spPr>
          <a:xfrm>
            <a:off x="1774826" y="1268414"/>
            <a:ext cx="8435975" cy="4681537"/>
          </a:xfrm>
        </p:spPr>
        <p:txBody>
          <a:bodyPr/>
          <a:lstStyle/>
          <a:p>
            <a:r>
              <a:rPr lang="zh-CN" altLang="en-US"/>
              <a:t>伯南克的 “金融加速器”理论</a:t>
            </a:r>
          </a:p>
          <a:p>
            <a:pPr>
              <a:buFont typeface="Wingdings" pitchFamily="2" charset="2"/>
              <a:buNone/>
            </a:pPr>
            <a:r>
              <a:rPr lang="zh-CN" altLang="en-US">
                <a:latin typeface="华文细黑" pitchFamily="2" charset="-122"/>
                <a:ea typeface="华文细黑" pitchFamily="2" charset="-122"/>
              </a:rPr>
              <a:t>        </a:t>
            </a:r>
            <a:r>
              <a:rPr lang="en-US" altLang="zh-CN">
                <a:latin typeface="华文细黑" pitchFamily="2" charset="-122"/>
                <a:ea typeface="华文细黑" pitchFamily="2" charset="-122"/>
              </a:rPr>
              <a:t>——</a:t>
            </a:r>
            <a:r>
              <a:rPr lang="zh-CN" altLang="en-US">
                <a:latin typeface="华文细黑" pitchFamily="2" charset="-122"/>
                <a:ea typeface="华文细黑" pitchFamily="2" charset="-122"/>
              </a:rPr>
              <a:t>货币或信贷紧缩导致劣质借款人的财务状</a:t>
            </a:r>
          </a:p>
          <a:p>
            <a:pPr>
              <a:buFont typeface="Wingdings" pitchFamily="2" charset="2"/>
              <a:buNone/>
            </a:pPr>
            <a:r>
              <a:rPr lang="zh-CN" altLang="en-US">
                <a:latin typeface="华文细黑" pitchFamily="2" charset="-122"/>
                <a:ea typeface="华文细黑" pitchFamily="2" charset="-122"/>
              </a:rPr>
              <a:t>况（公司价值）恶化成为一种恶性循环（正反馈），</a:t>
            </a:r>
          </a:p>
          <a:p>
            <a:pPr>
              <a:buFont typeface="Wingdings" pitchFamily="2" charset="2"/>
              <a:buNone/>
            </a:pPr>
            <a:r>
              <a:rPr lang="zh-CN" altLang="en-US">
                <a:latin typeface="华文细黑" pitchFamily="2" charset="-122"/>
                <a:ea typeface="华文细黑" pitchFamily="2" charset="-122"/>
              </a:rPr>
              <a:t>进而使宏观投资和产出加速下降</a:t>
            </a:r>
            <a:r>
              <a:rPr lang="en-US" altLang="zh-CN" b="1">
                <a:solidFill>
                  <a:schemeClr val="accent1"/>
                </a:solidFill>
                <a:latin typeface="华文细黑" pitchFamily="2" charset="-122"/>
                <a:ea typeface="华文细黑" pitchFamily="2" charset="-122"/>
              </a:rPr>
              <a:t>[</a:t>
            </a:r>
            <a:r>
              <a:rPr lang="zh-CN" altLang="en-US" b="1">
                <a:solidFill>
                  <a:schemeClr val="accent1"/>
                </a:solidFill>
                <a:latin typeface="华文细黑" pitchFamily="2" charset="-122"/>
                <a:ea typeface="华文细黑" pitchFamily="2" charset="-122"/>
              </a:rPr>
              <a:t>小冲击、大波动</a:t>
            </a:r>
            <a:r>
              <a:rPr lang="en-US" altLang="zh-CN" b="1">
                <a:solidFill>
                  <a:schemeClr val="accent1"/>
                </a:solidFill>
                <a:latin typeface="华文细黑" pitchFamily="2" charset="-122"/>
                <a:ea typeface="华文细黑" pitchFamily="2" charset="-122"/>
              </a:rPr>
              <a:t>]</a:t>
            </a:r>
            <a:r>
              <a:rPr lang="zh-CN" altLang="en-US">
                <a:latin typeface="华文细黑" pitchFamily="2" charset="-122"/>
                <a:ea typeface="华文细黑" pitchFamily="2" charset="-122"/>
              </a:rPr>
              <a:t>。  </a:t>
            </a:r>
          </a:p>
          <a:p>
            <a:r>
              <a:rPr lang="zh-CN" altLang="en-US"/>
              <a:t>金德尔伯格的 “金融泡沫”理论</a:t>
            </a:r>
            <a:endParaRPr lang="zh-CN" altLang="en-US">
              <a:latin typeface="华文细黑" pitchFamily="2" charset="-122"/>
              <a:ea typeface="华文细黑" pitchFamily="2" charset="-122"/>
            </a:endParaRPr>
          </a:p>
          <a:p>
            <a:pPr>
              <a:buFont typeface="Wingdings" pitchFamily="2" charset="2"/>
              <a:buNone/>
            </a:pPr>
            <a:r>
              <a:rPr lang="en-US" altLang="zh-CN" b="1">
                <a:solidFill>
                  <a:schemeClr val="accent1"/>
                </a:solidFill>
                <a:latin typeface="华文细黑" pitchFamily="2" charset="-122"/>
                <a:ea typeface="华文细黑" pitchFamily="2" charset="-122"/>
              </a:rPr>
              <a:t>        </a:t>
            </a:r>
            <a:r>
              <a:rPr lang="en-US" altLang="zh-CN">
                <a:latin typeface="华文细黑" pitchFamily="2" charset="-122"/>
                <a:ea typeface="华文细黑" pitchFamily="2" charset="-122"/>
              </a:rPr>
              <a:t>——</a:t>
            </a:r>
            <a:r>
              <a:rPr lang="zh-CN" altLang="en-US">
                <a:latin typeface="华文细黑" pitchFamily="2" charset="-122"/>
                <a:ea typeface="华文细黑" pitchFamily="2" charset="-122"/>
              </a:rPr>
              <a:t>任何金融危机（泡沫的形成和破灭）都必定</a:t>
            </a:r>
          </a:p>
          <a:p>
            <a:pPr>
              <a:buFont typeface="Wingdings" pitchFamily="2" charset="2"/>
              <a:buNone/>
            </a:pPr>
            <a:r>
              <a:rPr lang="zh-CN" altLang="en-US">
                <a:latin typeface="华文细黑" pitchFamily="2" charset="-122"/>
                <a:ea typeface="华文细黑" pitchFamily="2" charset="-122"/>
              </a:rPr>
              <a:t>经历三个阶段：狂热、恐慌和崩溃。</a:t>
            </a:r>
          </a:p>
          <a:p>
            <a:r>
              <a:rPr lang="zh-CN" altLang="en-US"/>
              <a:t>弗里德曼等人对金融不稳定性的“货币主义”解释</a:t>
            </a:r>
          </a:p>
          <a:p>
            <a:pPr>
              <a:buFont typeface="Wingdings" pitchFamily="2" charset="2"/>
              <a:buNone/>
            </a:pPr>
            <a:r>
              <a:rPr lang="en-US" altLang="zh-CN">
                <a:latin typeface="华文细黑" pitchFamily="2" charset="-122"/>
                <a:ea typeface="华文细黑" pitchFamily="2" charset="-122"/>
              </a:rPr>
              <a:t>        ——</a:t>
            </a:r>
            <a:r>
              <a:rPr lang="zh-CN" altLang="en-US">
                <a:latin typeface="华文细黑" pitchFamily="2" charset="-122"/>
                <a:ea typeface="华文细黑" pitchFamily="2" charset="-122"/>
              </a:rPr>
              <a:t>货币政策的不稳定是根源</a:t>
            </a:r>
            <a:r>
              <a:rPr lang="en-US" altLang="zh-CN">
                <a:latin typeface="华文细黑" pitchFamily="2" charset="-122"/>
                <a:ea typeface="华文细黑" pitchFamily="2" charset="-122"/>
              </a:rPr>
              <a:t>[</a:t>
            </a:r>
            <a:r>
              <a:rPr lang="zh-CN" altLang="en-US">
                <a:latin typeface="华文细黑" pitchFamily="2" charset="-122"/>
                <a:ea typeface="华文细黑" pitchFamily="2" charset="-122"/>
              </a:rPr>
              <a:t>单一货币规则</a:t>
            </a:r>
            <a:r>
              <a:rPr lang="en-US" altLang="zh-CN">
                <a:latin typeface="华文细黑" pitchFamily="2" charset="-122"/>
                <a:ea typeface="华文细黑" pitchFamily="2" charset="-122"/>
              </a:rPr>
              <a:t>]</a:t>
            </a:r>
            <a:r>
              <a:rPr lang="zh-CN" altLang="en-US">
                <a:latin typeface="华文细黑" pitchFamily="2" charset="-122"/>
                <a:ea typeface="华文细黑" pitchFamily="2" charset="-122"/>
              </a:rPr>
              <a:t>。</a:t>
            </a:r>
          </a:p>
        </p:txBody>
      </p:sp>
    </p:spTree>
    <p:extLst>
      <p:ext uri="{BB962C8B-B14F-4D97-AF65-F5344CB8AC3E}">
        <p14:creationId xmlns:p14="http://schemas.microsoft.com/office/powerpoint/2010/main" val="414014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6899">
                                            <p:txEl>
                                              <p:pRg st="1" end="1"/>
                                            </p:txEl>
                                          </p:spTgt>
                                        </p:tgtEl>
                                        <p:attrNameLst>
                                          <p:attrName>style.visibility</p:attrName>
                                        </p:attrNameLst>
                                      </p:cBhvr>
                                      <p:to>
                                        <p:strVal val="visible"/>
                                      </p:to>
                                    </p:set>
                                    <p:anim calcmode="lin" valueType="num">
                                      <p:cBhvr additive="base">
                                        <p:cTn id="7" dur="500" fill="hold"/>
                                        <p:tgtEl>
                                          <p:spTgt spid="3368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689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36899">
                                            <p:txEl>
                                              <p:pRg st="2" end="2"/>
                                            </p:txEl>
                                          </p:spTgt>
                                        </p:tgtEl>
                                        <p:attrNameLst>
                                          <p:attrName>style.visibility</p:attrName>
                                        </p:attrNameLst>
                                      </p:cBhvr>
                                      <p:to>
                                        <p:strVal val="visible"/>
                                      </p:to>
                                    </p:set>
                                    <p:anim calcmode="lin" valueType="num">
                                      <p:cBhvr additive="base">
                                        <p:cTn id="11" dur="500" fill="hold"/>
                                        <p:tgtEl>
                                          <p:spTgt spid="33689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36899">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36899">
                                            <p:txEl>
                                              <p:pRg st="3" end="3"/>
                                            </p:txEl>
                                          </p:spTgt>
                                        </p:tgtEl>
                                        <p:attrNameLst>
                                          <p:attrName>style.visibility</p:attrName>
                                        </p:attrNameLst>
                                      </p:cBhvr>
                                      <p:to>
                                        <p:strVal val="visible"/>
                                      </p:to>
                                    </p:set>
                                    <p:anim calcmode="lin" valueType="num">
                                      <p:cBhvr additive="base">
                                        <p:cTn id="15" dur="500" fill="hold"/>
                                        <p:tgtEl>
                                          <p:spTgt spid="336899">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368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36899">
                                            <p:txEl>
                                              <p:pRg st="4" end="4"/>
                                            </p:txEl>
                                          </p:spTgt>
                                        </p:tgtEl>
                                        <p:attrNameLst>
                                          <p:attrName>style.visibility</p:attrName>
                                        </p:attrNameLst>
                                      </p:cBhvr>
                                      <p:to>
                                        <p:strVal val="visible"/>
                                      </p:to>
                                    </p:set>
                                    <p:anim calcmode="lin" valueType="num">
                                      <p:cBhvr additive="base">
                                        <p:cTn id="21" dur="500" fill="hold"/>
                                        <p:tgtEl>
                                          <p:spTgt spid="336899">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36899">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36899">
                                            <p:txEl>
                                              <p:pRg st="5" end="5"/>
                                            </p:txEl>
                                          </p:spTgt>
                                        </p:tgtEl>
                                        <p:attrNameLst>
                                          <p:attrName>style.visibility</p:attrName>
                                        </p:attrNameLst>
                                      </p:cBhvr>
                                      <p:to>
                                        <p:strVal val="visible"/>
                                      </p:to>
                                    </p:set>
                                    <p:anim calcmode="lin" valueType="num">
                                      <p:cBhvr additive="base">
                                        <p:cTn id="25" dur="500" fill="hold"/>
                                        <p:tgtEl>
                                          <p:spTgt spid="33689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6899">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36899">
                                            <p:txEl>
                                              <p:pRg st="6" end="6"/>
                                            </p:txEl>
                                          </p:spTgt>
                                        </p:tgtEl>
                                        <p:attrNameLst>
                                          <p:attrName>style.visibility</p:attrName>
                                        </p:attrNameLst>
                                      </p:cBhvr>
                                      <p:to>
                                        <p:strVal val="visible"/>
                                      </p:to>
                                    </p:set>
                                    <p:anim calcmode="lin" valueType="num">
                                      <p:cBhvr additive="base">
                                        <p:cTn id="29" dur="500" fill="hold"/>
                                        <p:tgtEl>
                                          <p:spTgt spid="336899">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3689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36899">
                                            <p:txEl>
                                              <p:pRg st="7" end="7"/>
                                            </p:txEl>
                                          </p:spTgt>
                                        </p:tgtEl>
                                        <p:attrNameLst>
                                          <p:attrName>style.visibility</p:attrName>
                                        </p:attrNameLst>
                                      </p:cBhvr>
                                      <p:to>
                                        <p:strVal val="visible"/>
                                      </p:to>
                                    </p:set>
                                    <p:anim calcmode="lin" valueType="num">
                                      <p:cBhvr additive="base">
                                        <p:cTn id="35" dur="500" fill="hold"/>
                                        <p:tgtEl>
                                          <p:spTgt spid="336899">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36899">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36899">
                                            <p:txEl>
                                              <p:pRg st="8" end="8"/>
                                            </p:txEl>
                                          </p:spTgt>
                                        </p:tgtEl>
                                        <p:attrNameLst>
                                          <p:attrName>style.visibility</p:attrName>
                                        </p:attrNameLst>
                                      </p:cBhvr>
                                      <p:to>
                                        <p:strVal val="visible"/>
                                      </p:to>
                                    </p:set>
                                    <p:anim calcmode="lin" valueType="num">
                                      <p:cBhvr additive="base">
                                        <p:cTn id="39" dur="500" fill="hold"/>
                                        <p:tgtEl>
                                          <p:spTgt spid="336899">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3689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p:cNvSpPr>
          <p:nvPr>
            <p:ph type="title" idx="4294967295"/>
          </p:nvPr>
        </p:nvSpPr>
        <p:spPr bwMode="auto">
          <a:xfrm>
            <a:off x="1919288" y="333376"/>
            <a:ext cx="7467600" cy="652463"/>
          </a:xfrm>
          <a:noFill/>
        </p:spPr>
        <p:txBody>
          <a:bodyPr vert="horz" wrap="square" lIns="91440" tIns="45720" rIns="91440" bIns="45720" numCol="1" rtlCol="0" anchor="ctr" anchorCtr="0" compatLnSpc="1">
            <a:prstTxWarp prst="textNoShape">
              <a:avLst/>
            </a:prstTxWarp>
            <a:normAutofit/>
          </a:bodyPr>
          <a:lstStyle/>
          <a:p>
            <a:r>
              <a:rPr lang="zh-CN" altLang="en-US" sz="3600" b="1">
                <a:solidFill>
                  <a:schemeClr val="hlink"/>
                </a:solidFill>
                <a:ea typeface="方正姚体" pitchFamily="2" charset="-122"/>
              </a:rPr>
              <a:t>非对称信息理论</a:t>
            </a:r>
          </a:p>
        </p:txBody>
      </p:sp>
      <p:sp>
        <p:nvSpPr>
          <p:cNvPr id="339971" name="Rectangle 3"/>
          <p:cNvSpPr>
            <a:spLocks noGrp="1"/>
          </p:cNvSpPr>
          <p:nvPr>
            <p:ph type="body" idx="4294967295"/>
          </p:nvPr>
        </p:nvSpPr>
        <p:spPr>
          <a:xfrm>
            <a:off x="1703389" y="1341438"/>
            <a:ext cx="8569325" cy="4824412"/>
          </a:xfrm>
        </p:spPr>
        <p:txBody>
          <a:bodyPr>
            <a:normAutofit lnSpcReduction="10000"/>
          </a:bodyPr>
          <a:lstStyle/>
          <a:p>
            <a:pPr>
              <a:lnSpc>
                <a:spcPct val="90000"/>
              </a:lnSpc>
            </a:pPr>
            <a:r>
              <a:rPr lang="zh-CN" altLang="en-US"/>
              <a:t>事前的逆向选择行为导致金融风险：斯蒂格里茨和</a:t>
            </a:r>
          </a:p>
          <a:p>
            <a:pPr>
              <a:lnSpc>
                <a:spcPct val="90000"/>
              </a:lnSpc>
              <a:buFont typeface="Wingdings" pitchFamily="2" charset="2"/>
              <a:buNone/>
            </a:pPr>
            <a:r>
              <a:rPr lang="zh-CN" altLang="en-US"/>
              <a:t>威斯（</a:t>
            </a:r>
            <a:r>
              <a:rPr lang="en-US" altLang="zh-CN"/>
              <a:t>1981</a:t>
            </a:r>
            <a:r>
              <a:rPr lang="zh-CN" altLang="en-US"/>
              <a:t>）提出的“不对称信息下的信贷配给”模型</a:t>
            </a:r>
          </a:p>
          <a:p>
            <a:pPr>
              <a:lnSpc>
                <a:spcPct val="90000"/>
              </a:lnSpc>
              <a:buFont typeface="Wingdings" pitchFamily="2" charset="2"/>
              <a:buNone/>
            </a:pPr>
            <a:endParaRPr lang="zh-CN" altLang="en-US"/>
          </a:p>
          <a:p>
            <a:pPr>
              <a:lnSpc>
                <a:spcPct val="90000"/>
              </a:lnSpc>
            </a:pPr>
            <a:r>
              <a:rPr lang="zh-CN" altLang="en-US"/>
              <a:t>事中的道德风险行为导致金融风险：代理成本、“自</a:t>
            </a:r>
          </a:p>
          <a:p>
            <a:pPr>
              <a:lnSpc>
                <a:spcPct val="90000"/>
              </a:lnSpc>
              <a:buFont typeface="Wingdings" pitchFamily="2" charset="2"/>
              <a:buNone/>
            </a:pPr>
            <a:r>
              <a:rPr lang="zh-CN" altLang="en-US"/>
              <a:t>由现金流”效应、“挖堑壕”理论、“掘隧道”效应等。</a:t>
            </a:r>
          </a:p>
          <a:p>
            <a:pPr>
              <a:lnSpc>
                <a:spcPct val="90000"/>
              </a:lnSpc>
              <a:buFont typeface="Wingdings" pitchFamily="2" charset="2"/>
              <a:buNone/>
            </a:pPr>
            <a:endParaRPr lang="zh-CN" altLang="en-US"/>
          </a:p>
          <a:p>
            <a:pPr>
              <a:lnSpc>
                <a:spcPct val="90000"/>
              </a:lnSpc>
            </a:pPr>
            <a:r>
              <a:rPr lang="zh-CN" altLang="en-US"/>
              <a:t>事后的“有成本的状态证实”：融资溢价与“金融加速</a:t>
            </a:r>
          </a:p>
          <a:p>
            <a:pPr>
              <a:lnSpc>
                <a:spcPct val="90000"/>
              </a:lnSpc>
              <a:buFont typeface="Wingdings" pitchFamily="2" charset="2"/>
              <a:buNone/>
            </a:pPr>
            <a:r>
              <a:rPr lang="zh-CN" altLang="en-US"/>
              <a:t>器”理论</a:t>
            </a:r>
            <a:r>
              <a:rPr lang="en-US" altLang="zh-CN"/>
              <a:t>[</a:t>
            </a:r>
            <a:r>
              <a:rPr lang="zh-CN" altLang="en-US"/>
              <a:t>正反馈机制</a:t>
            </a:r>
            <a:r>
              <a:rPr lang="en-US" altLang="zh-CN"/>
              <a:t>]</a:t>
            </a:r>
            <a:r>
              <a:rPr lang="zh-CN" altLang="en-US"/>
              <a:t>。</a:t>
            </a:r>
          </a:p>
          <a:p>
            <a:pPr>
              <a:lnSpc>
                <a:spcPct val="90000"/>
              </a:lnSpc>
              <a:buFont typeface="Wingdings" pitchFamily="2" charset="2"/>
              <a:buNone/>
            </a:pPr>
            <a:endParaRPr lang="zh-CN" altLang="en-US"/>
          </a:p>
          <a:p>
            <a:pPr>
              <a:lnSpc>
                <a:spcPct val="90000"/>
              </a:lnSpc>
              <a:buFont typeface="Wingdings" pitchFamily="2" charset="2"/>
              <a:buNone/>
            </a:pPr>
            <a:r>
              <a:rPr lang="zh-CN" altLang="en-US">
                <a:latin typeface="华文细黑" pitchFamily="2" charset="-122"/>
                <a:ea typeface="华文细黑" pitchFamily="2" charset="-122"/>
              </a:rPr>
              <a:t>        </a:t>
            </a:r>
          </a:p>
        </p:txBody>
      </p:sp>
    </p:spTree>
    <p:extLst>
      <p:ext uri="{BB962C8B-B14F-4D97-AF65-F5344CB8AC3E}">
        <p14:creationId xmlns:p14="http://schemas.microsoft.com/office/powerpoint/2010/main" val="153694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9971">
                                            <p:txEl>
                                              <p:pRg st="0" end="0"/>
                                            </p:txEl>
                                          </p:spTgt>
                                        </p:tgtEl>
                                        <p:attrNameLst>
                                          <p:attrName>style.visibility</p:attrName>
                                        </p:attrNameLst>
                                      </p:cBhvr>
                                      <p:to>
                                        <p:strVal val="visible"/>
                                      </p:to>
                                    </p:set>
                                    <p:animEffect transition="in" filter="blinds(horizontal)">
                                      <p:cBhvr>
                                        <p:cTn id="7" dur="500"/>
                                        <p:tgtEl>
                                          <p:spTgt spid="33997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39971">
                                            <p:txEl>
                                              <p:pRg st="1" end="1"/>
                                            </p:txEl>
                                          </p:spTgt>
                                        </p:tgtEl>
                                        <p:attrNameLst>
                                          <p:attrName>style.visibility</p:attrName>
                                        </p:attrNameLst>
                                      </p:cBhvr>
                                      <p:to>
                                        <p:strVal val="visible"/>
                                      </p:to>
                                    </p:set>
                                    <p:animEffect transition="in" filter="blinds(horizontal)">
                                      <p:cBhvr>
                                        <p:cTn id="10" dur="500"/>
                                        <p:tgtEl>
                                          <p:spTgt spid="33997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39971">
                                            <p:txEl>
                                              <p:pRg st="3" end="3"/>
                                            </p:txEl>
                                          </p:spTgt>
                                        </p:tgtEl>
                                        <p:attrNameLst>
                                          <p:attrName>style.visibility</p:attrName>
                                        </p:attrNameLst>
                                      </p:cBhvr>
                                      <p:to>
                                        <p:strVal val="visible"/>
                                      </p:to>
                                    </p:set>
                                    <p:animEffect transition="in" filter="blinds(horizontal)">
                                      <p:cBhvr>
                                        <p:cTn id="15" dur="500"/>
                                        <p:tgtEl>
                                          <p:spTgt spid="339971">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39971">
                                            <p:txEl>
                                              <p:pRg st="4" end="4"/>
                                            </p:txEl>
                                          </p:spTgt>
                                        </p:tgtEl>
                                        <p:attrNameLst>
                                          <p:attrName>style.visibility</p:attrName>
                                        </p:attrNameLst>
                                      </p:cBhvr>
                                      <p:to>
                                        <p:strVal val="visible"/>
                                      </p:to>
                                    </p:set>
                                    <p:animEffect transition="in" filter="blinds(horizontal)">
                                      <p:cBhvr>
                                        <p:cTn id="18" dur="500"/>
                                        <p:tgtEl>
                                          <p:spTgt spid="339971">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39971">
                                            <p:txEl>
                                              <p:pRg st="6" end="6"/>
                                            </p:txEl>
                                          </p:spTgt>
                                        </p:tgtEl>
                                        <p:attrNameLst>
                                          <p:attrName>style.visibility</p:attrName>
                                        </p:attrNameLst>
                                      </p:cBhvr>
                                      <p:to>
                                        <p:strVal val="visible"/>
                                      </p:to>
                                    </p:set>
                                    <p:animEffect transition="in" filter="blinds(horizontal)">
                                      <p:cBhvr>
                                        <p:cTn id="23" dur="500"/>
                                        <p:tgtEl>
                                          <p:spTgt spid="339971">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39971">
                                            <p:txEl>
                                              <p:pRg st="7" end="7"/>
                                            </p:txEl>
                                          </p:spTgt>
                                        </p:tgtEl>
                                        <p:attrNameLst>
                                          <p:attrName>style.visibility</p:attrName>
                                        </p:attrNameLst>
                                      </p:cBhvr>
                                      <p:to>
                                        <p:strVal val="visible"/>
                                      </p:to>
                                    </p:set>
                                    <p:animEffect transition="in" filter="blinds(horizontal)">
                                      <p:cBhvr>
                                        <p:cTn id="26" dur="500"/>
                                        <p:tgtEl>
                                          <p:spTgt spid="3399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p:cNvSpPr>
          <p:nvPr>
            <p:ph type="title" idx="4294967295"/>
          </p:nvPr>
        </p:nvSpPr>
        <p:spPr bwMode="auto">
          <a:xfrm>
            <a:off x="1919288" y="260351"/>
            <a:ext cx="7467600" cy="652463"/>
          </a:xfrm>
          <a:noFill/>
        </p:spPr>
        <p:txBody>
          <a:bodyPr vert="horz" wrap="square" lIns="91440" tIns="45720" rIns="91440" bIns="45720" numCol="1" rtlCol="0" anchor="ctr" anchorCtr="0" compatLnSpc="1">
            <a:prstTxWarp prst="textNoShape">
              <a:avLst/>
            </a:prstTxWarp>
            <a:normAutofit/>
          </a:bodyPr>
          <a:lstStyle/>
          <a:p>
            <a:r>
              <a:rPr lang="zh-CN" altLang="en-US" sz="3600" b="1">
                <a:solidFill>
                  <a:schemeClr val="accent1"/>
                </a:solidFill>
                <a:ea typeface="方正姚体" pitchFamily="2" charset="-122"/>
              </a:rPr>
              <a:t>资产价格剧烈波动的相关理论</a:t>
            </a:r>
          </a:p>
        </p:txBody>
      </p:sp>
      <p:sp>
        <p:nvSpPr>
          <p:cNvPr id="340995" name="Rectangle 3"/>
          <p:cNvSpPr>
            <a:spLocks noGrp="1"/>
          </p:cNvSpPr>
          <p:nvPr>
            <p:ph type="body" idx="4294967295"/>
          </p:nvPr>
        </p:nvSpPr>
        <p:spPr>
          <a:xfrm>
            <a:off x="1703388" y="1125539"/>
            <a:ext cx="8640762" cy="5068887"/>
          </a:xfrm>
        </p:spPr>
        <p:txBody>
          <a:bodyPr>
            <a:normAutofit lnSpcReduction="10000"/>
          </a:bodyPr>
          <a:lstStyle/>
          <a:p>
            <a:pPr>
              <a:buFont typeface="Wingdings" pitchFamily="2" charset="2"/>
              <a:buNone/>
            </a:pPr>
            <a:r>
              <a:rPr lang="zh-CN" altLang="en-US">
                <a:latin typeface="华文细黑" pitchFamily="2" charset="-122"/>
                <a:ea typeface="华文细黑" pitchFamily="2" charset="-122"/>
              </a:rPr>
              <a:t>        （</a:t>
            </a:r>
            <a:r>
              <a:rPr lang="en-US" altLang="zh-CN">
                <a:latin typeface="华文细黑" pitchFamily="2" charset="-122"/>
                <a:ea typeface="华文细黑" pitchFamily="2" charset="-122"/>
              </a:rPr>
              <a:t>1</a:t>
            </a:r>
            <a:r>
              <a:rPr lang="zh-CN" altLang="en-US">
                <a:latin typeface="华文细黑" pitchFamily="2" charset="-122"/>
                <a:ea typeface="华文细黑" pitchFamily="2" charset="-122"/>
              </a:rPr>
              <a:t>）过度投机：泡沫产生并破灭。          </a:t>
            </a:r>
          </a:p>
          <a:p>
            <a:pPr>
              <a:buFont typeface="Wingdings" pitchFamily="2" charset="2"/>
              <a:buNone/>
            </a:pPr>
            <a:r>
              <a:rPr lang="zh-CN" altLang="en-US">
                <a:latin typeface="华文细黑" pitchFamily="2" charset="-122"/>
                <a:ea typeface="华文细黑" pitchFamily="2" charset="-122"/>
              </a:rPr>
              <a:t>        （</a:t>
            </a:r>
            <a:r>
              <a:rPr lang="en-US" altLang="zh-CN">
                <a:latin typeface="华文细黑" pitchFamily="2" charset="-122"/>
                <a:ea typeface="华文细黑" pitchFamily="2" charset="-122"/>
              </a:rPr>
              <a:t>2</a:t>
            </a:r>
            <a:r>
              <a:rPr lang="zh-CN" altLang="en-US">
                <a:latin typeface="华文细黑" pitchFamily="2" charset="-122"/>
                <a:ea typeface="华文细黑" pitchFamily="2" charset="-122"/>
              </a:rPr>
              <a:t>）杠杆化（保证金交易）：大量依靠信用（或</a:t>
            </a:r>
          </a:p>
          <a:p>
            <a:pPr>
              <a:buFont typeface="Wingdings" pitchFamily="2" charset="2"/>
              <a:buNone/>
            </a:pPr>
            <a:r>
              <a:rPr lang="zh-CN" altLang="en-US">
                <a:latin typeface="华文细黑" pitchFamily="2" charset="-122"/>
                <a:ea typeface="华文细黑" pitchFamily="2" charset="-122"/>
              </a:rPr>
              <a:t>信贷）支撑的金融交易，放大和加速了资产价格的波</a:t>
            </a:r>
          </a:p>
          <a:p>
            <a:pPr>
              <a:buFont typeface="Wingdings" pitchFamily="2" charset="2"/>
              <a:buNone/>
            </a:pPr>
            <a:r>
              <a:rPr lang="zh-CN" altLang="en-US">
                <a:latin typeface="华文细黑" pitchFamily="2" charset="-122"/>
                <a:ea typeface="华文细黑" pitchFamily="2" charset="-122"/>
              </a:rPr>
              <a:t>动。</a:t>
            </a:r>
          </a:p>
          <a:p>
            <a:pPr>
              <a:buFont typeface="Wingdings" pitchFamily="2" charset="2"/>
              <a:buNone/>
            </a:pPr>
            <a:r>
              <a:rPr lang="zh-CN" altLang="en-US">
                <a:latin typeface="华文细黑" pitchFamily="2" charset="-122"/>
                <a:ea typeface="华文细黑" pitchFamily="2" charset="-122"/>
              </a:rPr>
              <a:t>        （</a:t>
            </a:r>
            <a:r>
              <a:rPr lang="en-US" altLang="zh-CN">
                <a:latin typeface="华文细黑" pitchFamily="2" charset="-122"/>
                <a:ea typeface="华文细黑" pitchFamily="2" charset="-122"/>
              </a:rPr>
              <a:t>3</a:t>
            </a:r>
            <a:r>
              <a:rPr lang="zh-CN" altLang="en-US">
                <a:latin typeface="华文细黑" pitchFamily="2" charset="-122"/>
                <a:ea typeface="华文细黑" pitchFamily="2" charset="-122"/>
              </a:rPr>
              <a:t>）行为金融学的解释：噪声交易、羊群效应、</a:t>
            </a:r>
          </a:p>
          <a:p>
            <a:pPr>
              <a:buFont typeface="Wingdings" pitchFamily="2" charset="2"/>
              <a:buNone/>
            </a:pPr>
            <a:r>
              <a:rPr lang="zh-CN" altLang="en-US">
                <a:latin typeface="华文细黑" pitchFamily="2" charset="-122"/>
                <a:ea typeface="华文细黑" pitchFamily="2" charset="-122"/>
              </a:rPr>
              <a:t>正反馈投资策略等。</a:t>
            </a:r>
          </a:p>
          <a:p>
            <a:pPr>
              <a:buFont typeface="Wingdings" pitchFamily="2" charset="2"/>
              <a:buNone/>
            </a:pPr>
            <a:r>
              <a:rPr lang="zh-CN" altLang="en-US">
                <a:latin typeface="华文细黑" pitchFamily="2" charset="-122"/>
                <a:ea typeface="华文细黑" pitchFamily="2" charset="-122"/>
              </a:rPr>
              <a:t>        （</a:t>
            </a:r>
            <a:r>
              <a:rPr lang="en-US" altLang="zh-CN">
                <a:latin typeface="华文细黑" pitchFamily="2" charset="-122"/>
                <a:ea typeface="华文细黑" pitchFamily="2" charset="-122"/>
              </a:rPr>
              <a:t>4</a:t>
            </a:r>
            <a:r>
              <a:rPr lang="zh-CN" altLang="en-US">
                <a:latin typeface="华文细黑" pitchFamily="2" charset="-122"/>
                <a:ea typeface="华文细黑" pitchFamily="2" charset="-122"/>
              </a:rPr>
              <a:t>）市场操纵机制的作用：庄家操控、内幕交易</a:t>
            </a:r>
          </a:p>
          <a:p>
            <a:pPr>
              <a:buFont typeface="Wingdings" pitchFamily="2" charset="2"/>
              <a:buNone/>
            </a:pPr>
            <a:r>
              <a:rPr lang="zh-CN" altLang="en-US">
                <a:latin typeface="华文细黑" pitchFamily="2" charset="-122"/>
                <a:ea typeface="华文细黑" pitchFamily="2" charset="-122"/>
              </a:rPr>
              <a:t>等造成某些证券价格的暴涨暴跌。</a:t>
            </a:r>
          </a:p>
          <a:p>
            <a:pPr>
              <a:buFont typeface="Wingdings" pitchFamily="2" charset="2"/>
              <a:buNone/>
            </a:pPr>
            <a:r>
              <a:rPr lang="zh-CN" altLang="en-US">
                <a:latin typeface="华文细黑" pitchFamily="2" charset="-122"/>
                <a:ea typeface="华文细黑" pitchFamily="2" charset="-122"/>
              </a:rPr>
              <a:t>        （</a:t>
            </a:r>
            <a:r>
              <a:rPr lang="en-US" altLang="zh-CN">
                <a:latin typeface="华文细黑" pitchFamily="2" charset="-122"/>
                <a:ea typeface="华文细黑" pitchFamily="2" charset="-122"/>
              </a:rPr>
              <a:t>5</a:t>
            </a:r>
            <a:r>
              <a:rPr lang="zh-CN" altLang="en-US">
                <a:latin typeface="华文细黑" pitchFamily="2" charset="-122"/>
                <a:ea typeface="华文细黑" pitchFamily="2" charset="-122"/>
              </a:rPr>
              <a:t>）宏观经济的不稳定：预期和宏观经济政策的</a:t>
            </a:r>
          </a:p>
          <a:p>
            <a:pPr>
              <a:buFont typeface="Wingdings" pitchFamily="2" charset="2"/>
              <a:buNone/>
            </a:pPr>
            <a:r>
              <a:rPr lang="zh-CN" altLang="en-US">
                <a:latin typeface="华文细黑" pitchFamily="2" charset="-122"/>
                <a:ea typeface="华文细黑" pitchFamily="2" charset="-122"/>
              </a:rPr>
              <a:t>频繁变动使资产价格波动加剧。</a:t>
            </a:r>
          </a:p>
        </p:txBody>
      </p:sp>
    </p:spTree>
    <p:extLst>
      <p:ext uri="{BB962C8B-B14F-4D97-AF65-F5344CB8AC3E}">
        <p14:creationId xmlns:p14="http://schemas.microsoft.com/office/powerpoint/2010/main" val="221233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0995">
                                            <p:txEl>
                                              <p:pRg st="1" end="1"/>
                                            </p:txEl>
                                          </p:spTgt>
                                        </p:tgtEl>
                                        <p:attrNameLst>
                                          <p:attrName>style.visibility</p:attrName>
                                        </p:attrNameLst>
                                      </p:cBhvr>
                                      <p:to>
                                        <p:strVal val="visible"/>
                                      </p:to>
                                    </p:set>
                                    <p:animEffect transition="in" filter="blinds(horizontal)">
                                      <p:cBhvr>
                                        <p:cTn id="7" dur="500"/>
                                        <p:tgtEl>
                                          <p:spTgt spid="34099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40995">
                                            <p:txEl>
                                              <p:pRg st="2" end="2"/>
                                            </p:txEl>
                                          </p:spTgt>
                                        </p:tgtEl>
                                        <p:attrNameLst>
                                          <p:attrName>style.visibility</p:attrName>
                                        </p:attrNameLst>
                                      </p:cBhvr>
                                      <p:to>
                                        <p:strVal val="visible"/>
                                      </p:to>
                                    </p:set>
                                    <p:animEffect transition="in" filter="blinds(horizontal)">
                                      <p:cBhvr>
                                        <p:cTn id="10" dur="500"/>
                                        <p:tgtEl>
                                          <p:spTgt spid="34099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40995">
                                            <p:txEl>
                                              <p:pRg st="3" end="3"/>
                                            </p:txEl>
                                          </p:spTgt>
                                        </p:tgtEl>
                                        <p:attrNameLst>
                                          <p:attrName>style.visibility</p:attrName>
                                        </p:attrNameLst>
                                      </p:cBhvr>
                                      <p:to>
                                        <p:strVal val="visible"/>
                                      </p:to>
                                    </p:set>
                                    <p:animEffect transition="in" filter="blinds(horizontal)">
                                      <p:cBhvr>
                                        <p:cTn id="13" dur="500"/>
                                        <p:tgtEl>
                                          <p:spTgt spid="34099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40995">
                                            <p:txEl>
                                              <p:pRg st="4" end="4"/>
                                            </p:txEl>
                                          </p:spTgt>
                                        </p:tgtEl>
                                        <p:attrNameLst>
                                          <p:attrName>style.visibility</p:attrName>
                                        </p:attrNameLst>
                                      </p:cBhvr>
                                      <p:to>
                                        <p:strVal val="visible"/>
                                      </p:to>
                                    </p:set>
                                    <p:anim calcmode="lin" valueType="num">
                                      <p:cBhvr additive="base">
                                        <p:cTn id="18" dur="500" fill="hold"/>
                                        <p:tgtEl>
                                          <p:spTgt spid="340995">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40995">
                                            <p:txEl>
                                              <p:pRg st="4" end="4"/>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40995">
                                            <p:txEl>
                                              <p:pRg st="5" end="5"/>
                                            </p:txEl>
                                          </p:spTgt>
                                        </p:tgtEl>
                                        <p:attrNameLst>
                                          <p:attrName>style.visibility</p:attrName>
                                        </p:attrNameLst>
                                      </p:cBhvr>
                                      <p:to>
                                        <p:strVal val="visible"/>
                                      </p:to>
                                    </p:set>
                                    <p:anim calcmode="lin" valueType="num">
                                      <p:cBhvr additive="base">
                                        <p:cTn id="22" dur="500" fill="hold"/>
                                        <p:tgtEl>
                                          <p:spTgt spid="340995">
                                            <p:txEl>
                                              <p:pRg st="5" end="5"/>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409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40995">
                                            <p:txEl>
                                              <p:pRg st="6" end="6"/>
                                            </p:txEl>
                                          </p:spTgt>
                                        </p:tgtEl>
                                        <p:attrNameLst>
                                          <p:attrName>style.visibility</p:attrName>
                                        </p:attrNameLst>
                                      </p:cBhvr>
                                      <p:to>
                                        <p:strVal val="visible"/>
                                      </p:to>
                                    </p:set>
                                    <p:anim calcmode="lin" valueType="num">
                                      <p:cBhvr additive="base">
                                        <p:cTn id="28" dur="500" fill="hold"/>
                                        <p:tgtEl>
                                          <p:spTgt spid="340995">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40995">
                                            <p:txEl>
                                              <p:pRg st="6" end="6"/>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40995">
                                            <p:txEl>
                                              <p:pRg st="7" end="7"/>
                                            </p:txEl>
                                          </p:spTgt>
                                        </p:tgtEl>
                                        <p:attrNameLst>
                                          <p:attrName>style.visibility</p:attrName>
                                        </p:attrNameLst>
                                      </p:cBhvr>
                                      <p:to>
                                        <p:strVal val="visible"/>
                                      </p:to>
                                    </p:set>
                                    <p:anim calcmode="lin" valueType="num">
                                      <p:cBhvr additive="base">
                                        <p:cTn id="32" dur="500" fill="hold"/>
                                        <p:tgtEl>
                                          <p:spTgt spid="340995">
                                            <p:txEl>
                                              <p:pRg st="7" end="7"/>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4099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40995">
                                            <p:txEl>
                                              <p:pRg st="8" end="8"/>
                                            </p:txEl>
                                          </p:spTgt>
                                        </p:tgtEl>
                                        <p:attrNameLst>
                                          <p:attrName>style.visibility</p:attrName>
                                        </p:attrNameLst>
                                      </p:cBhvr>
                                      <p:to>
                                        <p:strVal val="visible"/>
                                      </p:to>
                                    </p:set>
                                    <p:anim calcmode="lin" valueType="num">
                                      <p:cBhvr additive="base">
                                        <p:cTn id="38" dur="500" fill="hold"/>
                                        <p:tgtEl>
                                          <p:spTgt spid="340995">
                                            <p:txEl>
                                              <p:pRg st="8" end="8"/>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40995">
                                            <p:txEl>
                                              <p:pRg st="8" end="8"/>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340995">
                                            <p:txEl>
                                              <p:pRg st="9" end="9"/>
                                            </p:txEl>
                                          </p:spTgt>
                                        </p:tgtEl>
                                        <p:attrNameLst>
                                          <p:attrName>style.visibility</p:attrName>
                                        </p:attrNameLst>
                                      </p:cBhvr>
                                      <p:to>
                                        <p:strVal val="visible"/>
                                      </p:to>
                                    </p:set>
                                    <p:anim calcmode="lin" valueType="num">
                                      <p:cBhvr additive="base">
                                        <p:cTn id="42" dur="500" fill="hold"/>
                                        <p:tgtEl>
                                          <p:spTgt spid="340995">
                                            <p:txEl>
                                              <p:pRg st="9" end="9"/>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4099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idx="4294967295"/>
          </p:nvPr>
        </p:nvSpPr>
        <p:spPr bwMode="auto">
          <a:xfrm>
            <a:off x="5448300" y="3429000"/>
            <a:ext cx="4572000" cy="1671638"/>
          </a:xfrm>
          <a:noFill/>
        </p:spPr>
        <p:txBody>
          <a:bodyPr vert="horz" wrap="square" lIns="91440" tIns="45720" rIns="91440" bIns="45720" numCol="1" rtlCol="0" anchor="ctr" anchorCtr="0" compatLnSpc="1">
            <a:prstTxWarp prst="textNoShape">
              <a:avLst/>
            </a:prstTxWarp>
            <a:normAutofit fontScale="90000"/>
          </a:bodyPr>
          <a:lstStyle/>
          <a:p>
            <a:pPr eaLnBrk="1" hangingPunct="1"/>
            <a:r>
              <a:rPr lang="zh-CN" altLang="en-US" b="1" cap="none" smtClean="0">
                <a:latin typeface="华文琥珀" pitchFamily="2" charset="-122"/>
                <a:ea typeface="华文琥珀" pitchFamily="2" charset="-122"/>
              </a:rPr>
              <a:t>思考？“</a:t>
            </a:r>
            <a:r>
              <a:rPr lang="en-US" altLang="zh-CN" b="1" cap="none" smtClean="0">
                <a:latin typeface="华文琥珀" pitchFamily="2" charset="-122"/>
                <a:ea typeface="华文琥珀" pitchFamily="2" charset="-122"/>
              </a:rPr>
              <a:t>3-27</a:t>
            </a:r>
            <a:r>
              <a:rPr lang="en-US" altLang="zh-CN" b="1" cap="none" smtClean="0">
                <a:latin typeface="Arial" charset="0"/>
                <a:ea typeface="华文琥珀" pitchFamily="2" charset="-122"/>
              </a:rPr>
              <a:t>”</a:t>
            </a:r>
            <a:r>
              <a:rPr lang="zh-CN" altLang="en-US" b="1" cap="none" smtClean="0">
                <a:latin typeface="华文琥珀" pitchFamily="2" charset="-122"/>
                <a:ea typeface="华文琥珀" pitchFamily="2" charset="-122"/>
              </a:rPr>
              <a:t>国债事件如果在美国是否会发生？如果发生结果会是什么</a:t>
            </a:r>
            <a:r>
              <a:rPr lang="zh-CN" altLang="en-US" cap="none" smtClean="0"/>
              <a:t>？</a:t>
            </a:r>
          </a:p>
        </p:txBody>
      </p:sp>
      <p:graphicFrame>
        <p:nvGraphicFramePr>
          <p:cNvPr id="53250" name="Object 3"/>
          <p:cNvGraphicFramePr>
            <a:graphicFrameLocks noGrp="1" noChangeAspect="1"/>
          </p:cNvGraphicFramePr>
          <p:nvPr>
            <p:ph idx="4294967295"/>
          </p:nvPr>
        </p:nvGraphicFramePr>
        <p:xfrm>
          <a:off x="1524000" y="1371600"/>
          <a:ext cx="4046538" cy="3352800"/>
        </p:xfrm>
        <a:graphic>
          <a:graphicData uri="http://schemas.openxmlformats.org/presentationml/2006/ole">
            <mc:AlternateContent xmlns:mc="http://schemas.openxmlformats.org/markup-compatibility/2006">
              <mc:Choice xmlns:v="urn:schemas-microsoft-com:vml" Requires="v">
                <p:oleObj spid="_x0000_s2051" name="Clip" r:id="rId3" imgW="4046400" imgH="3352320" progId="">
                  <p:embed/>
                </p:oleObj>
              </mc:Choice>
              <mc:Fallback>
                <p:oleObj name="Clip" r:id="rId3" imgW="4046400" imgH="3352320" progId="">
                  <p:embed/>
                  <p:pic>
                    <p:nvPicPr>
                      <p:cNvPr id="5325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371600"/>
                        <a:ext cx="4046538" cy="335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110078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1298"/>
                                        </p:tgtEl>
                                        <p:attrNameLst>
                                          <p:attrName>style.visibility</p:attrName>
                                        </p:attrNameLst>
                                      </p:cBhvr>
                                      <p:to>
                                        <p:strVal val="visible"/>
                                      </p:to>
                                    </p:set>
                                    <p:animEffect transition="in" filter="blinds(horizontal)">
                                      <p:cBhvr>
                                        <p:cTn id="7" dur="500"/>
                                        <p:tgtEl>
                                          <p:spTgt spid="311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8"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p:cNvSpPr>
          <p:nvPr>
            <p:ph type="title" idx="4294967295"/>
          </p:nvPr>
        </p:nvSpPr>
        <p:spPr bwMode="auto">
          <a:xfrm>
            <a:off x="1703388" y="333376"/>
            <a:ext cx="8496300" cy="652463"/>
          </a:xfrm>
          <a:noFill/>
        </p:spPr>
        <p:txBody>
          <a:bodyPr vert="horz" wrap="square" lIns="91440" tIns="45720" rIns="91440" bIns="45720" numCol="1" rtlCol="0" anchor="ctr" anchorCtr="0" compatLnSpc="1">
            <a:prstTxWarp prst="textNoShape">
              <a:avLst/>
            </a:prstTxWarp>
            <a:normAutofit/>
          </a:bodyPr>
          <a:lstStyle/>
          <a:p>
            <a:r>
              <a:rPr lang="zh-CN" altLang="en-US" sz="3600" b="1">
                <a:solidFill>
                  <a:schemeClr val="hlink"/>
                </a:solidFill>
                <a:ea typeface="方正姚体" pitchFamily="2" charset="-122"/>
              </a:rPr>
              <a:t>金融风险的国际传播理论：金融危机传染</a:t>
            </a:r>
          </a:p>
        </p:txBody>
      </p:sp>
      <p:sp>
        <p:nvSpPr>
          <p:cNvPr id="343043" name="Rectangle 3"/>
          <p:cNvSpPr>
            <a:spLocks noGrp="1"/>
          </p:cNvSpPr>
          <p:nvPr>
            <p:ph type="body" idx="4294967295"/>
          </p:nvPr>
        </p:nvSpPr>
        <p:spPr>
          <a:xfrm>
            <a:off x="1703389" y="1341438"/>
            <a:ext cx="8569325" cy="5256212"/>
          </a:xfrm>
        </p:spPr>
        <p:txBody>
          <a:bodyPr>
            <a:normAutofit lnSpcReduction="10000"/>
          </a:bodyPr>
          <a:lstStyle/>
          <a:p>
            <a:pPr>
              <a:lnSpc>
                <a:spcPct val="90000"/>
              </a:lnSpc>
            </a:pPr>
            <a:r>
              <a:rPr lang="zh-CN" altLang="en-US"/>
              <a:t>国际贸易传染渠道</a:t>
            </a:r>
            <a:r>
              <a:rPr lang="en-US" altLang="zh-CN"/>
              <a:t>:</a:t>
            </a:r>
            <a:r>
              <a:rPr lang="zh-CN" altLang="en-US"/>
              <a:t>贸易伙伴或贸易竞争对手的竟相</a:t>
            </a:r>
          </a:p>
          <a:p>
            <a:pPr>
              <a:lnSpc>
                <a:spcPct val="90000"/>
              </a:lnSpc>
              <a:buFont typeface="Wingdings" pitchFamily="2" charset="2"/>
              <a:buNone/>
            </a:pPr>
            <a:r>
              <a:rPr lang="zh-CN" altLang="en-US"/>
              <a:t>贬值等。</a:t>
            </a:r>
            <a:endParaRPr lang="en-US" altLang="zh-CN"/>
          </a:p>
          <a:p>
            <a:pPr>
              <a:lnSpc>
                <a:spcPct val="90000"/>
              </a:lnSpc>
              <a:buFont typeface="Wingdings" pitchFamily="2" charset="2"/>
              <a:buNone/>
            </a:pPr>
            <a:endParaRPr lang="zh-CN" altLang="en-US"/>
          </a:p>
          <a:p>
            <a:pPr>
              <a:lnSpc>
                <a:spcPct val="90000"/>
              </a:lnSpc>
            </a:pPr>
            <a:r>
              <a:rPr lang="zh-CN" altLang="en-US"/>
              <a:t>金融市场传染渠道：两国金融市场关联度高导致危</a:t>
            </a:r>
          </a:p>
          <a:p>
            <a:pPr>
              <a:lnSpc>
                <a:spcPct val="90000"/>
              </a:lnSpc>
              <a:buFont typeface="Wingdings" pitchFamily="2" charset="2"/>
              <a:buNone/>
            </a:pPr>
            <a:r>
              <a:rPr lang="zh-CN" altLang="en-US"/>
              <a:t>机的“溢出效应”；投资机构调整国际投资组合等。</a:t>
            </a:r>
          </a:p>
          <a:p>
            <a:pPr>
              <a:lnSpc>
                <a:spcPct val="90000"/>
              </a:lnSpc>
              <a:buFont typeface="Wingdings" pitchFamily="2" charset="2"/>
              <a:buNone/>
            </a:pPr>
            <a:endParaRPr lang="zh-CN" altLang="en-US"/>
          </a:p>
          <a:p>
            <a:pPr>
              <a:lnSpc>
                <a:spcPct val="90000"/>
              </a:lnSpc>
            </a:pPr>
            <a:r>
              <a:rPr lang="zh-CN" altLang="en-US"/>
              <a:t>预期的“自我实现”</a:t>
            </a:r>
            <a:r>
              <a:rPr lang="zh-CN" altLang="en-US">
                <a:latin typeface="Times New Roman" pitchFamily="18" charset="0"/>
              </a:rPr>
              <a:t>（</a:t>
            </a:r>
            <a:r>
              <a:rPr lang="en-US" altLang="zh-CN">
                <a:latin typeface="Times New Roman" pitchFamily="18" charset="0"/>
              </a:rPr>
              <a:t>self-fulfilling</a:t>
            </a:r>
            <a:r>
              <a:rPr lang="zh-CN" altLang="en-US">
                <a:latin typeface="Times New Roman" pitchFamily="18" charset="0"/>
              </a:rPr>
              <a:t>）</a:t>
            </a:r>
            <a:r>
              <a:rPr lang="zh-CN" altLang="en-US"/>
              <a:t>传染渠道：投资</a:t>
            </a:r>
          </a:p>
          <a:p>
            <a:pPr>
              <a:lnSpc>
                <a:spcPct val="90000"/>
              </a:lnSpc>
              <a:buFont typeface="Wingdings" pitchFamily="2" charset="2"/>
              <a:buNone/>
            </a:pPr>
            <a:r>
              <a:rPr lang="zh-CN" altLang="en-US"/>
              <a:t>者行为的非理性（羊群行为等）使不相关的两国之间</a:t>
            </a:r>
          </a:p>
          <a:p>
            <a:pPr>
              <a:lnSpc>
                <a:spcPct val="90000"/>
              </a:lnSpc>
              <a:buFont typeface="Wingdings" pitchFamily="2" charset="2"/>
              <a:buNone/>
            </a:pPr>
            <a:r>
              <a:rPr lang="zh-CN" altLang="en-US"/>
              <a:t>产生危机的传染性。</a:t>
            </a:r>
          </a:p>
          <a:p>
            <a:pPr>
              <a:lnSpc>
                <a:spcPct val="90000"/>
              </a:lnSpc>
              <a:buFont typeface="Wingdings" pitchFamily="2" charset="2"/>
              <a:buNone/>
            </a:pPr>
            <a:endParaRPr lang="zh-CN" altLang="en-US"/>
          </a:p>
          <a:p>
            <a:pPr>
              <a:lnSpc>
                <a:spcPct val="90000"/>
              </a:lnSpc>
              <a:buFont typeface="Wingdings" pitchFamily="2" charset="2"/>
              <a:buNone/>
            </a:pPr>
            <a:r>
              <a:rPr lang="zh-CN" altLang="en-US">
                <a:latin typeface="华文细黑" pitchFamily="2" charset="-122"/>
                <a:ea typeface="华文细黑" pitchFamily="2" charset="-122"/>
              </a:rPr>
              <a:t>        </a:t>
            </a:r>
          </a:p>
        </p:txBody>
      </p:sp>
    </p:spTree>
    <p:extLst>
      <p:ext uri="{BB962C8B-B14F-4D97-AF65-F5344CB8AC3E}">
        <p14:creationId xmlns:p14="http://schemas.microsoft.com/office/powerpoint/2010/main" val="103011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3043">
                                            <p:txEl>
                                              <p:pRg st="0" end="0"/>
                                            </p:txEl>
                                          </p:spTgt>
                                        </p:tgtEl>
                                        <p:attrNameLst>
                                          <p:attrName>style.visibility</p:attrName>
                                        </p:attrNameLst>
                                      </p:cBhvr>
                                      <p:to>
                                        <p:strVal val="visible"/>
                                      </p:to>
                                    </p:set>
                                    <p:anim calcmode="lin" valueType="num">
                                      <p:cBhvr additive="base">
                                        <p:cTn id="7" dur="500" fill="hold"/>
                                        <p:tgtEl>
                                          <p:spTgt spid="3430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30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43043">
                                            <p:txEl>
                                              <p:pRg st="1" end="1"/>
                                            </p:txEl>
                                          </p:spTgt>
                                        </p:tgtEl>
                                        <p:attrNameLst>
                                          <p:attrName>style.visibility</p:attrName>
                                        </p:attrNameLst>
                                      </p:cBhvr>
                                      <p:to>
                                        <p:strVal val="visible"/>
                                      </p:to>
                                    </p:set>
                                    <p:anim calcmode="lin" valueType="num">
                                      <p:cBhvr additive="base">
                                        <p:cTn id="11" dur="500" fill="hold"/>
                                        <p:tgtEl>
                                          <p:spTgt spid="34304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430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43043">
                                            <p:txEl>
                                              <p:pRg st="3" end="3"/>
                                            </p:txEl>
                                          </p:spTgt>
                                        </p:tgtEl>
                                        <p:attrNameLst>
                                          <p:attrName>style.visibility</p:attrName>
                                        </p:attrNameLst>
                                      </p:cBhvr>
                                      <p:to>
                                        <p:strVal val="visible"/>
                                      </p:to>
                                    </p:set>
                                    <p:anim calcmode="lin" valueType="num">
                                      <p:cBhvr additive="base">
                                        <p:cTn id="17" dur="500" fill="hold"/>
                                        <p:tgtEl>
                                          <p:spTgt spid="34304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4304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43043">
                                            <p:txEl>
                                              <p:pRg st="4" end="4"/>
                                            </p:txEl>
                                          </p:spTgt>
                                        </p:tgtEl>
                                        <p:attrNameLst>
                                          <p:attrName>style.visibility</p:attrName>
                                        </p:attrNameLst>
                                      </p:cBhvr>
                                      <p:to>
                                        <p:strVal val="visible"/>
                                      </p:to>
                                    </p:set>
                                    <p:anim calcmode="lin" valueType="num">
                                      <p:cBhvr additive="base">
                                        <p:cTn id="21" dur="500" fill="hold"/>
                                        <p:tgtEl>
                                          <p:spTgt spid="34304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430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43043">
                                            <p:txEl>
                                              <p:pRg st="6" end="6"/>
                                            </p:txEl>
                                          </p:spTgt>
                                        </p:tgtEl>
                                        <p:attrNameLst>
                                          <p:attrName>style.visibility</p:attrName>
                                        </p:attrNameLst>
                                      </p:cBhvr>
                                      <p:to>
                                        <p:strVal val="visible"/>
                                      </p:to>
                                    </p:set>
                                    <p:anim calcmode="lin" valueType="num">
                                      <p:cBhvr additive="base">
                                        <p:cTn id="27" dur="500" fill="hold"/>
                                        <p:tgtEl>
                                          <p:spTgt spid="34304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4304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43043">
                                            <p:txEl>
                                              <p:pRg st="7" end="7"/>
                                            </p:txEl>
                                          </p:spTgt>
                                        </p:tgtEl>
                                        <p:attrNameLst>
                                          <p:attrName>style.visibility</p:attrName>
                                        </p:attrNameLst>
                                      </p:cBhvr>
                                      <p:to>
                                        <p:strVal val="visible"/>
                                      </p:to>
                                    </p:set>
                                    <p:anim calcmode="lin" valueType="num">
                                      <p:cBhvr additive="base">
                                        <p:cTn id="31" dur="500" fill="hold"/>
                                        <p:tgtEl>
                                          <p:spTgt spid="34304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304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43043">
                                            <p:txEl>
                                              <p:pRg st="8" end="8"/>
                                            </p:txEl>
                                          </p:spTgt>
                                        </p:tgtEl>
                                        <p:attrNameLst>
                                          <p:attrName>style.visibility</p:attrName>
                                        </p:attrNameLst>
                                      </p:cBhvr>
                                      <p:to>
                                        <p:strVal val="visible"/>
                                      </p:to>
                                    </p:set>
                                    <p:anim calcmode="lin" valueType="num">
                                      <p:cBhvr additive="base">
                                        <p:cTn id="35" dur="500" fill="hold"/>
                                        <p:tgtEl>
                                          <p:spTgt spid="34304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4304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AutoShape 5"/>
          <p:cNvSpPr>
            <a:spLocks noChangeArrowheads="1"/>
          </p:cNvSpPr>
          <p:nvPr/>
        </p:nvSpPr>
        <p:spPr bwMode="auto">
          <a:xfrm>
            <a:off x="3719513" y="1628775"/>
            <a:ext cx="4267200" cy="731838"/>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金融风险案例</a:t>
            </a:r>
          </a:p>
        </p:txBody>
      </p:sp>
      <p:sp>
        <p:nvSpPr>
          <p:cNvPr id="420867" name="AutoShape 6"/>
          <p:cNvSpPr>
            <a:spLocks noChangeArrowheads="1"/>
          </p:cNvSpPr>
          <p:nvPr/>
        </p:nvSpPr>
        <p:spPr bwMode="auto">
          <a:xfrm>
            <a:off x="3792538" y="2565400"/>
            <a:ext cx="4267200" cy="731838"/>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金融风险产生的理论解释</a:t>
            </a:r>
          </a:p>
        </p:txBody>
      </p:sp>
      <p:sp>
        <p:nvSpPr>
          <p:cNvPr id="420868" name="AutoShape 7"/>
          <p:cNvSpPr>
            <a:spLocks noChangeArrowheads="1"/>
          </p:cNvSpPr>
          <p:nvPr/>
        </p:nvSpPr>
        <p:spPr bwMode="auto">
          <a:xfrm>
            <a:off x="2351089" y="4868864"/>
            <a:ext cx="2790825" cy="731837"/>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金融风险管理</a:t>
            </a:r>
          </a:p>
        </p:txBody>
      </p:sp>
      <p:sp>
        <p:nvSpPr>
          <p:cNvPr id="324613" name="AutoShape 8"/>
          <p:cNvSpPr>
            <a:spLocks noChangeArrowheads="1"/>
          </p:cNvSpPr>
          <p:nvPr/>
        </p:nvSpPr>
        <p:spPr bwMode="auto">
          <a:xfrm>
            <a:off x="3792538" y="3573464"/>
            <a:ext cx="4267200" cy="731837"/>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金融风险的分类</a:t>
            </a:r>
          </a:p>
        </p:txBody>
      </p:sp>
      <p:sp>
        <p:nvSpPr>
          <p:cNvPr id="420870" name="AutoShape 9"/>
          <p:cNvSpPr>
            <a:spLocks noChangeArrowheads="1"/>
          </p:cNvSpPr>
          <p:nvPr/>
        </p:nvSpPr>
        <p:spPr bwMode="auto">
          <a:xfrm>
            <a:off x="5159375" y="5300664"/>
            <a:ext cx="4267200" cy="731837"/>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市场风险管理的</a:t>
            </a:r>
            <a:r>
              <a:rPr lang="en-US" altLang="zh-CN" sz="2800" b="1">
                <a:latin typeface="华文中宋" pitchFamily="2" charset="-122"/>
                <a:ea typeface="华文中宋" pitchFamily="2" charset="-122"/>
              </a:rPr>
              <a:t>VaR</a:t>
            </a:r>
            <a:r>
              <a:rPr lang="zh-CN" altLang="en-US" sz="2800" b="1">
                <a:latin typeface="华文中宋" pitchFamily="2" charset="-122"/>
                <a:ea typeface="华文中宋" pitchFamily="2" charset="-122"/>
              </a:rPr>
              <a:t>方法</a:t>
            </a:r>
          </a:p>
        </p:txBody>
      </p:sp>
      <p:sp>
        <p:nvSpPr>
          <p:cNvPr id="420871" name="AutoShape 10"/>
          <p:cNvSpPr>
            <a:spLocks noChangeArrowheads="1"/>
          </p:cNvSpPr>
          <p:nvPr/>
        </p:nvSpPr>
        <p:spPr bwMode="auto">
          <a:xfrm>
            <a:off x="5159375" y="4508500"/>
            <a:ext cx="4267200" cy="731838"/>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信用风险管理方法</a:t>
            </a:r>
          </a:p>
        </p:txBody>
      </p:sp>
      <p:sp>
        <p:nvSpPr>
          <p:cNvPr id="358408" name="Text Box 8"/>
          <p:cNvSpPr txBox="1">
            <a:spLocks noChangeArrowheads="1"/>
          </p:cNvSpPr>
          <p:nvPr/>
        </p:nvSpPr>
        <p:spPr bwMode="auto">
          <a:xfrm>
            <a:off x="1847851" y="549275"/>
            <a:ext cx="7993063" cy="641350"/>
          </a:xfrm>
          <a:prstGeom prst="rect">
            <a:avLst/>
          </a:prstGeom>
          <a:noFill/>
          <a:ln w="9525" algn="ctr">
            <a:noFill/>
            <a:miter lim="800000"/>
            <a:headEnd/>
            <a:tailEnd/>
          </a:ln>
          <a:effectLst/>
        </p:spPr>
        <p:txBody>
          <a:bodyPr>
            <a:spAutoFit/>
          </a:bodyPr>
          <a:lstStyle/>
          <a:p>
            <a:pPr algn="l">
              <a:spcBef>
                <a:spcPct val="50000"/>
              </a:spcBef>
              <a:buClrTx/>
              <a:buSzTx/>
              <a:buFontTx/>
              <a:buNone/>
              <a:defRPr/>
            </a:pPr>
            <a:r>
              <a:rPr lang="zh-CN" altLang="en-US" sz="3600" b="1">
                <a:latin typeface="Arial" charset="0"/>
                <a:ea typeface="黑体" pitchFamily="2" charset="-122"/>
              </a:rPr>
              <a:t>第四章    </a:t>
            </a:r>
            <a:r>
              <a:rPr lang="zh-CN" altLang="en-US" sz="3600" b="1">
                <a:effectLst>
                  <a:outerShdw blurRad="38100" dist="38100" dir="2700000" algn="tl">
                    <a:srgbClr val="C0C0C0"/>
                  </a:outerShdw>
                </a:effectLst>
                <a:latin typeface="Arial" charset="0"/>
                <a:ea typeface="黑体" pitchFamily="2" charset="-122"/>
              </a:rPr>
              <a:t>金融风险管理原理</a:t>
            </a:r>
          </a:p>
        </p:txBody>
      </p:sp>
    </p:spTree>
    <p:extLst>
      <p:ext uri="{BB962C8B-B14F-4D97-AF65-F5344CB8AC3E}">
        <p14:creationId xmlns:p14="http://schemas.microsoft.com/office/powerpoint/2010/main" val="12229165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2461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3"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body" idx="4294967295"/>
          </p:nvPr>
        </p:nvSpPr>
        <p:spPr>
          <a:xfrm>
            <a:off x="2566989" y="1484313"/>
            <a:ext cx="6480175" cy="4032250"/>
          </a:xfrm>
        </p:spPr>
        <p:txBody>
          <a:bodyPr/>
          <a:lstStyle/>
          <a:p>
            <a:pPr eaLnBrk="1" hangingPunct="1"/>
            <a:r>
              <a:rPr lang="zh-CN" altLang="en-US">
                <a:ea typeface="华文细黑" pitchFamily="2" charset="-122"/>
              </a:rPr>
              <a:t>市场风险</a:t>
            </a:r>
            <a:endParaRPr lang="zh-CN" altLang="en-US">
              <a:ea typeface="楷体_GB2312" pitchFamily="49" charset="-122"/>
            </a:endParaRPr>
          </a:p>
          <a:p>
            <a:pPr eaLnBrk="1" hangingPunct="1"/>
            <a:r>
              <a:rPr lang="zh-CN" altLang="en-US">
                <a:ea typeface="华文细黑" pitchFamily="2" charset="-122"/>
              </a:rPr>
              <a:t>信用风险</a:t>
            </a:r>
          </a:p>
          <a:p>
            <a:pPr eaLnBrk="1" hangingPunct="1"/>
            <a:r>
              <a:rPr lang="zh-CN" altLang="en-US">
                <a:ea typeface="华文细黑" pitchFamily="2" charset="-122"/>
              </a:rPr>
              <a:t>流动性风险</a:t>
            </a:r>
          </a:p>
          <a:p>
            <a:pPr eaLnBrk="1" hangingPunct="1"/>
            <a:r>
              <a:rPr lang="zh-CN" altLang="en-US">
                <a:ea typeface="华文细黑" pitchFamily="2" charset="-122"/>
              </a:rPr>
              <a:t>操作风险</a:t>
            </a:r>
          </a:p>
          <a:p>
            <a:pPr eaLnBrk="1" hangingPunct="1"/>
            <a:r>
              <a:rPr lang="zh-CN" altLang="en-US">
                <a:ea typeface="华文细黑" pitchFamily="2" charset="-122"/>
              </a:rPr>
              <a:t>其他风险</a:t>
            </a:r>
          </a:p>
        </p:txBody>
      </p:sp>
      <p:sp>
        <p:nvSpPr>
          <p:cNvPr id="421891" name="Text Box 4"/>
          <p:cNvSpPr txBox="1">
            <a:spLocks noChangeArrowheads="1"/>
          </p:cNvSpPr>
          <p:nvPr/>
        </p:nvSpPr>
        <p:spPr bwMode="auto">
          <a:xfrm>
            <a:off x="2063751" y="333375"/>
            <a:ext cx="5903913" cy="641350"/>
          </a:xfrm>
          <a:prstGeom prst="rect">
            <a:avLst/>
          </a:prstGeom>
          <a:noFill/>
          <a:ln w="9525" algn="ctr">
            <a:noFill/>
            <a:miter lim="800000"/>
            <a:headEnd/>
            <a:tailEnd/>
          </a:ln>
        </p:spPr>
        <p:txBody>
          <a:bodyPr>
            <a:spAutoFit/>
          </a:bodyPr>
          <a:lstStyle/>
          <a:p>
            <a:pPr marL="639763" indent="-273050">
              <a:spcBef>
                <a:spcPct val="50000"/>
              </a:spcBef>
            </a:pPr>
            <a:r>
              <a:rPr lang="zh-CN" altLang="en-US" sz="3600" b="1">
                <a:ea typeface="黑体" pitchFamily="49" charset="-122"/>
              </a:rPr>
              <a:t>金融风险的分类</a:t>
            </a:r>
          </a:p>
        </p:txBody>
      </p:sp>
    </p:spTree>
    <p:extLst>
      <p:ext uri="{BB962C8B-B14F-4D97-AF65-F5344CB8AC3E}">
        <p14:creationId xmlns:p14="http://schemas.microsoft.com/office/powerpoint/2010/main" val="8001120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23586">
                                            <p:txEl>
                                              <p:pRg st="0" end="0"/>
                                            </p:txEl>
                                          </p:spTgt>
                                        </p:tgtEl>
                                        <p:attrNameLst>
                                          <p:attrName>style.visibility</p:attrName>
                                        </p:attrNameLst>
                                      </p:cBhvr>
                                      <p:to>
                                        <p:strVal val="visible"/>
                                      </p:to>
                                    </p:set>
                                    <p:anim calcmode="lin" valueType="num">
                                      <p:cBhvr additive="base">
                                        <p:cTn id="7" dur="500" fill="hold"/>
                                        <p:tgtEl>
                                          <p:spTgt spid="3235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3586">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23586">
                                            <p:txEl>
                                              <p:pRg st="1" end="1"/>
                                            </p:txEl>
                                          </p:spTgt>
                                        </p:tgtEl>
                                        <p:attrNameLst>
                                          <p:attrName>style.visibility</p:attrName>
                                        </p:attrNameLst>
                                      </p:cBhvr>
                                      <p:to>
                                        <p:strVal val="visible"/>
                                      </p:to>
                                    </p:set>
                                    <p:anim calcmode="lin" valueType="num">
                                      <p:cBhvr additive="base">
                                        <p:cTn id="12" dur="500" fill="hold"/>
                                        <p:tgtEl>
                                          <p:spTgt spid="323586">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23586">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23586">
                                            <p:txEl>
                                              <p:pRg st="2" end="2"/>
                                            </p:txEl>
                                          </p:spTgt>
                                        </p:tgtEl>
                                        <p:attrNameLst>
                                          <p:attrName>style.visibility</p:attrName>
                                        </p:attrNameLst>
                                      </p:cBhvr>
                                      <p:to>
                                        <p:strVal val="visible"/>
                                      </p:to>
                                    </p:set>
                                    <p:anim calcmode="lin" valueType="num">
                                      <p:cBhvr additive="base">
                                        <p:cTn id="17" dur="500" fill="hold"/>
                                        <p:tgtEl>
                                          <p:spTgt spid="32358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23586">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23586">
                                            <p:txEl>
                                              <p:pRg st="3" end="3"/>
                                            </p:txEl>
                                          </p:spTgt>
                                        </p:tgtEl>
                                        <p:attrNameLst>
                                          <p:attrName>style.visibility</p:attrName>
                                        </p:attrNameLst>
                                      </p:cBhvr>
                                      <p:to>
                                        <p:strVal val="visible"/>
                                      </p:to>
                                    </p:set>
                                    <p:anim calcmode="lin" valueType="num">
                                      <p:cBhvr additive="base">
                                        <p:cTn id="22" dur="500" fill="hold"/>
                                        <p:tgtEl>
                                          <p:spTgt spid="323586">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23586">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23586">
                                            <p:txEl>
                                              <p:pRg st="4" end="4"/>
                                            </p:txEl>
                                          </p:spTgt>
                                        </p:tgtEl>
                                        <p:attrNameLst>
                                          <p:attrName>style.visibility</p:attrName>
                                        </p:attrNameLst>
                                      </p:cBhvr>
                                      <p:to>
                                        <p:strVal val="visible"/>
                                      </p:to>
                                    </p:set>
                                    <p:anim calcmode="lin" valueType="num">
                                      <p:cBhvr additive="base">
                                        <p:cTn id="27" dur="500" fill="hold"/>
                                        <p:tgtEl>
                                          <p:spTgt spid="32358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2358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body" idx="4294967295"/>
          </p:nvPr>
        </p:nvSpPr>
        <p:spPr>
          <a:xfrm>
            <a:off x="2208213" y="1484313"/>
            <a:ext cx="7467600" cy="4032250"/>
          </a:xfrm>
        </p:spPr>
        <p:txBody>
          <a:bodyPr/>
          <a:lstStyle/>
          <a:p>
            <a:pPr eaLnBrk="1" hangingPunct="1"/>
            <a:r>
              <a:rPr lang="zh-CN" altLang="en-US">
                <a:ea typeface="华文细黑" pitchFamily="2" charset="-122"/>
              </a:rPr>
              <a:t>市场风险</a:t>
            </a:r>
          </a:p>
          <a:p>
            <a:pPr lvl="1" eaLnBrk="1" hangingPunct="1">
              <a:buFont typeface="Wingdings 2" pitchFamily="18" charset="2"/>
              <a:buNone/>
            </a:pPr>
            <a:r>
              <a:rPr lang="zh-CN" altLang="en-US" sz="2800">
                <a:ea typeface="楷体_GB2312" pitchFamily="49" charset="-122"/>
              </a:rPr>
              <a:t>又称价格风险。</a:t>
            </a:r>
            <a:endParaRPr lang="en-US" altLang="zh-CN" sz="2800">
              <a:ea typeface="楷体_GB2312" pitchFamily="49" charset="-122"/>
            </a:endParaRPr>
          </a:p>
          <a:p>
            <a:pPr lvl="1" eaLnBrk="1" hangingPunct="1"/>
            <a:r>
              <a:rPr lang="zh-CN" altLang="en-US" sz="2800">
                <a:ea typeface="楷体_GB2312" pitchFamily="49" charset="-122"/>
              </a:rPr>
              <a:t>利率风险</a:t>
            </a:r>
          </a:p>
          <a:p>
            <a:pPr lvl="1" eaLnBrk="1" hangingPunct="1"/>
            <a:r>
              <a:rPr lang="zh-CN" altLang="en-US" sz="2800">
                <a:ea typeface="楷体_GB2312" pitchFamily="49" charset="-122"/>
              </a:rPr>
              <a:t>汇率风险</a:t>
            </a:r>
          </a:p>
          <a:p>
            <a:pPr lvl="1" eaLnBrk="1" hangingPunct="1"/>
            <a:r>
              <a:rPr lang="zh-CN" altLang="en-US" sz="2800">
                <a:ea typeface="楷体_GB2312" pitchFamily="49" charset="-122"/>
              </a:rPr>
              <a:t>证券价格波动风险</a:t>
            </a:r>
          </a:p>
        </p:txBody>
      </p:sp>
      <p:sp>
        <p:nvSpPr>
          <p:cNvPr id="422915" name="Text Box 3"/>
          <p:cNvSpPr txBox="1">
            <a:spLocks noChangeArrowheads="1"/>
          </p:cNvSpPr>
          <p:nvPr/>
        </p:nvSpPr>
        <p:spPr bwMode="auto">
          <a:xfrm>
            <a:off x="2063751" y="333375"/>
            <a:ext cx="5903913" cy="641350"/>
          </a:xfrm>
          <a:prstGeom prst="rect">
            <a:avLst/>
          </a:prstGeom>
          <a:noFill/>
          <a:ln w="9525" algn="ctr">
            <a:noFill/>
            <a:miter lim="800000"/>
            <a:headEnd/>
            <a:tailEnd/>
          </a:ln>
        </p:spPr>
        <p:txBody>
          <a:bodyPr>
            <a:spAutoFit/>
          </a:bodyPr>
          <a:lstStyle/>
          <a:p>
            <a:pPr marL="639763" indent="-273050">
              <a:spcBef>
                <a:spcPct val="50000"/>
              </a:spcBef>
            </a:pPr>
            <a:r>
              <a:rPr lang="zh-CN" altLang="en-US" sz="3600" b="1">
                <a:ea typeface="黑体" pitchFamily="49" charset="-122"/>
              </a:rPr>
              <a:t>金融风险的分类</a:t>
            </a:r>
          </a:p>
        </p:txBody>
      </p:sp>
    </p:spTree>
    <p:extLst>
      <p:ext uri="{BB962C8B-B14F-4D97-AF65-F5344CB8AC3E}">
        <p14:creationId xmlns:p14="http://schemas.microsoft.com/office/powerpoint/2010/main" val="11509783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5090">
                                            <p:txEl>
                                              <p:pRg st="1" end="1"/>
                                            </p:txEl>
                                          </p:spTgt>
                                        </p:tgtEl>
                                        <p:attrNameLst>
                                          <p:attrName>style.visibility</p:attrName>
                                        </p:attrNameLst>
                                      </p:cBhvr>
                                      <p:to>
                                        <p:strVal val="visible"/>
                                      </p:to>
                                    </p:set>
                                    <p:animEffect transition="in" filter="blinds(horizontal)">
                                      <p:cBhvr>
                                        <p:cTn id="7" dur="500"/>
                                        <p:tgtEl>
                                          <p:spTgt spid="345090">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45090">
                                            <p:txEl>
                                              <p:pRg st="2" end="2"/>
                                            </p:txEl>
                                          </p:spTgt>
                                        </p:tgtEl>
                                        <p:attrNameLst>
                                          <p:attrName>style.visibility</p:attrName>
                                        </p:attrNameLst>
                                      </p:cBhvr>
                                      <p:to>
                                        <p:strVal val="visible"/>
                                      </p:to>
                                    </p:set>
                                    <p:animEffect transition="in" filter="blinds(horizontal)">
                                      <p:cBhvr>
                                        <p:cTn id="10" dur="500"/>
                                        <p:tgtEl>
                                          <p:spTgt spid="345090">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45090">
                                            <p:txEl>
                                              <p:pRg st="3" end="3"/>
                                            </p:txEl>
                                          </p:spTgt>
                                        </p:tgtEl>
                                        <p:attrNameLst>
                                          <p:attrName>style.visibility</p:attrName>
                                        </p:attrNameLst>
                                      </p:cBhvr>
                                      <p:to>
                                        <p:strVal val="visible"/>
                                      </p:to>
                                    </p:set>
                                    <p:animEffect transition="in" filter="blinds(horizontal)">
                                      <p:cBhvr>
                                        <p:cTn id="13" dur="500"/>
                                        <p:tgtEl>
                                          <p:spTgt spid="345090">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45090">
                                            <p:txEl>
                                              <p:pRg st="4" end="4"/>
                                            </p:txEl>
                                          </p:spTgt>
                                        </p:tgtEl>
                                        <p:attrNameLst>
                                          <p:attrName>style.visibility</p:attrName>
                                        </p:attrNameLst>
                                      </p:cBhvr>
                                      <p:to>
                                        <p:strVal val="visible"/>
                                      </p:to>
                                    </p:set>
                                    <p:animEffect transition="in" filter="blinds(horizontal)">
                                      <p:cBhvr>
                                        <p:cTn id="16" dur="500"/>
                                        <p:tgtEl>
                                          <p:spTgt spid="34509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body" idx="4294967295"/>
          </p:nvPr>
        </p:nvSpPr>
        <p:spPr>
          <a:xfrm>
            <a:off x="2208213" y="1196975"/>
            <a:ext cx="7467600" cy="4895850"/>
          </a:xfrm>
        </p:spPr>
        <p:txBody>
          <a:bodyPr/>
          <a:lstStyle/>
          <a:p>
            <a:pPr eaLnBrk="1" hangingPunct="1"/>
            <a:r>
              <a:rPr lang="zh-CN" altLang="en-US">
                <a:ea typeface="华文细黑" pitchFamily="2" charset="-122"/>
              </a:rPr>
              <a:t>信用风险</a:t>
            </a:r>
          </a:p>
          <a:p>
            <a:pPr eaLnBrk="1" hangingPunct="1">
              <a:buFont typeface="Wingdings" pitchFamily="2" charset="2"/>
              <a:buNone/>
            </a:pPr>
            <a:r>
              <a:rPr lang="zh-CN" altLang="en-US">
                <a:ea typeface="华文细黑" pitchFamily="2" charset="-122"/>
              </a:rPr>
              <a:t>   </a:t>
            </a:r>
            <a:r>
              <a:rPr lang="zh-CN" altLang="en-US">
                <a:ea typeface="楷体_GB2312" pitchFamily="49" charset="-122"/>
              </a:rPr>
              <a:t>又称违约风险。</a:t>
            </a:r>
          </a:p>
          <a:p>
            <a:pPr eaLnBrk="1" hangingPunct="1"/>
            <a:r>
              <a:rPr lang="zh-CN" altLang="en-US">
                <a:ea typeface="华文细黑" pitchFamily="2" charset="-122"/>
              </a:rPr>
              <a:t>流动性风险</a:t>
            </a:r>
          </a:p>
          <a:p>
            <a:pPr eaLnBrk="1" hangingPunct="1">
              <a:buFont typeface="Wingdings" pitchFamily="2" charset="2"/>
              <a:buNone/>
            </a:pPr>
            <a:r>
              <a:rPr lang="zh-CN" altLang="en-US">
                <a:ea typeface="华文细黑" pitchFamily="2" charset="-122"/>
              </a:rPr>
              <a:t>   </a:t>
            </a:r>
            <a:r>
              <a:rPr lang="zh-CN" altLang="en-US">
                <a:ea typeface="华文楷体" pitchFamily="2" charset="-122"/>
              </a:rPr>
              <a:t>现金流不足以应付支出造成的风险。</a:t>
            </a:r>
          </a:p>
          <a:p>
            <a:pPr eaLnBrk="1" hangingPunct="1"/>
            <a:r>
              <a:rPr lang="zh-CN" altLang="en-US">
                <a:ea typeface="华文细黑" pitchFamily="2" charset="-122"/>
              </a:rPr>
              <a:t>操作风险</a:t>
            </a:r>
          </a:p>
          <a:p>
            <a:pPr eaLnBrk="1" hangingPunct="1">
              <a:buFont typeface="Wingdings" pitchFamily="2" charset="2"/>
              <a:buNone/>
            </a:pPr>
            <a:r>
              <a:rPr lang="zh-CN" altLang="en-US">
                <a:ea typeface="华文细黑" pitchFamily="2" charset="-122"/>
              </a:rPr>
              <a:t>   </a:t>
            </a:r>
            <a:r>
              <a:rPr lang="zh-CN" altLang="en-US">
                <a:ea typeface="华文楷体" pitchFamily="2" charset="-122"/>
              </a:rPr>
              <a:t>又称运营风险，内部控制不严造成。</a:t>
            </a:r>
          </a:p>
          <a:p>
            <a:pPr eaLnBrk="1" hangingPunct="1"/>
            <a:r>
              <a:rPr lang="zh-CN" altLang="en-US">
                <a:ea typeface="华文细黑" pitchFamily="2" charset="-122"/>
              </a:rPr>
              <a:t>其他风险</a:t>
            </a:r>
          </a:p>
          <a:p>
            <a:pPr eaLnBrk="1" hangingPunct="1">
              <a:buFont typeface="Wingdings" pitchFamily="2" charset="2"/>
              <a:buNone/>
            </a:pPr>
            <a:r>
              <a:rPr lang="zh-CN" altLang="en-US">
                <a:ea typeface="华文细黑" pitchFamily="2" charset="-122"/>
              </a:rPr>
              <a:t>   </a:t>
            </a:r>
            <a:r>
              <a:rPr lang="zh-CN" altLang="en-US">
                <a:ea typeface="华文楷体" pitchFamily="2" charset="-122"/>
              </a:rPr>
              <a:t>突发事件等造成的金融风险，诸如政治、军</a:t>
            </a:r>
          </a:p>
          <a:p>
            <a:pPr eaLnBrk="1" hangingPunct="1">
              <a:buFont typeface="Wingdings" pitchFamily="2" charset="2"/>
              <a:buNone/>
            </a:pPr>
            <a:r>
              <a:rPr lang="zh-CN" altLang="en-US">
                <a:ea typeface="华文楷体" pitchFamily="2" charset="-122"/>
              </a:rPr>
              <a:t>事、自然灾害等事件造成的金融风险。</a:t>
            </a:r>
          </a:p>
        </p:txBody>
      </p:sp>
      <p:sp>
        <p:nvSpPr>
          <p:cNvPr id="423939" name="Text Box 3"/>
          <p:cNvSpPr txBox="1">
            <a:spLocks noChangeArrowheads="1"/>
          </p:cNvSpPr>
          <p:nvPr/>
        </p:nvSpPr>
        <p:spPr bwMode="auto">
          <a:xfrm>
            <a:off x="2063751" y="333375"/>
            <a:ext cx="5903913" cy="641350"/>
          </a:xfrm>
          <a:prstGeom prst="rect">
            <a:avLst/>
          </a:prstGeom>
          <a:noFill/>
          <a:ln w="9525" algn="ctr">
            <a:noFill/>
            <a:miter lim="800000"/>
            <a:headEnd/>
            <a:tailEnd/>
          </a:ln>
        </p:spPr>
        <p:txBody>
          <a:bodyPr>
            <a:spAutoFit/>
          </a:bodyPr>
          <a:lstStyle/>
          <a:p>
            <a:pPr marL="639763" indent="-273050">
              <a:spcBef>
                <a:spcPct val="50000"/>
              </a:spcBef>
            </a:pPr>
            <a:r>
              <a:rPr lang="zh-CN" altLang="en-US" sz="3600" b="1">
                <a:ea typeface="黑体" pitchFamily="49" charset="-122"/>
              </a:rPr>
              <a:t>金融风险的分类</a:t>
            </a:r>
          </a:p>
        </p:txBody>
      </p:sp>
    </p:spTree>
    <p:extLst>
      <p:ext uri="{BB962C8B-B14F-4D97-AF65-F5344CB8AC3E}">
        <p14:creationId xmlns:p14="http://schemas.microsoft.com/office/powerpoint/2010/main" val="4733223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6114">
                                            <p:txEl>
                                              <p:pRg st="0" end="0"/>
                                            </p:txEl>
                                          </p:spTgt>
                                        </p:tgtEl>
                                        <p:attrNameLst>
                                          <p:attrName>style.visibility</p:attrName>
                                        </p:attrNameLst>
                                      </p:cBhvr>
                                      <p:to>
                                        <p:strVal val="visible"/>
                                      </p:to>
                                    </p:set>
                                    <p:animEffect transition="in" filter="blinds(horizontal)">
                                      <p:cBhvr>
                                        <p:cTn id="7" dur="500"/>
                                        <p:tgtEl>
                                          <p:spTgt spid="34611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46114">
                                            <p:txEl>
                                              <p:pRg st="1" end="1"/>
                                            </p:txEl>
                                          </p:spTgt>
                                        </p:tgtEl>
                                        <p:attrNameLst>
                                          <p:attrName>style.visibility</p:attrName>
                                        </p:attrNameLst>
                                      </p:cBhvr>
                                      <p:to>
                                        <p:strVal val="visible"/>
                                      </p:to>
                                    </p:set>
                                    <p:animEffect transition="in" filter="blinds(horizontal)">
                                      <p:cBhvr>
                                        <p:cTn id="10" dur="500"/>
                                        <p:tgtEl>
                                          <p:spTgt spid="34611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46114">
                                            <p:txEl>
                                              <p:pRg st="2" end="2"/>
                                            </p:txEl>
                                          </p:spTgt>
                                        </p:tgtEl>
                                        <p:attrNameLst>
                                          <p:attrName>style.visibility</p:attrName>
                                        </p:attrNameLst>
                                      </p:cBhvr>
                                      <p:to>
                                        <p:strVal val="visible"/>
                                      </p:to>
                                    </p:set>
                                    <p:animEffect transition="in" filter="blinds(horizontal)">
                                      <p:cBhvr>
                                        <p:cTn id="15" dur="500"/>
                                        <p:tgtEl>
                                          <p:spTgt spid="346114">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46114">
                                            <p:txEl>
                                              <p:pRg st="3" end="3"/>
                                            </p:txEl>
                                          </p:spTgt>
                                        </p:tgtEl>
                                        <p:attrNameLst>
                                          <p:attrName>style.visibility</p:attrName>
                                        </p:attrNameLst>
                                      </p:cBhvr>
                                      <p:to>
                                        <p:strVal val="visible"/>
                                      </p:to>
                                    </p:set>
                                    <p:animEffect transition="in" filter="blinds(horizontal)">
                                      <p:cBhvr>
                                        <p:cTn id="18" dur="500"/>
                                        <p:tgtEl>
                                          <p:spTgt spid="34611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46114">
                                            <p:txEl>
                                              <p:pRg st="4" end="4"/>
                                            </p:txEl>
                                          </p:spTgt>
                                        </p:tgtEl>
                                        <p:attrNameLst>
                                          <p:attrName>style.visibility</p:attrName>
                                        </p:attrNameLst>
                                      </p:cBhvr>
                                      <p:to>
                                        <p:strVal val="visible"/>
                                      </p:to>
                                    </p:set>
                                    <p:animEffect transition="in" filter="blinds(horizontal)">
                                      <p:cBhvr>
                                        <p:cTn id="23" dur="500"/>
                                        <p:tgtEl>
                                          <p:spTgt spid="346114">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46114">
                                            <p:txEl>
                                              <p:pRg st="5" end="5"/>
                                            </p:txEl>
                                          </p:spTgt>
                                        </p:tgtEl>
                                        <p:attrNameLst>
                                          <p:attrName>style.visibility</p:attrName>
                                        </p:attrNameLst>
                                      </p:cBhvr>
                                      <p:to>
                                        <p:strVal val="visible"/>
                                      </p:to>
                                    </p:set>
                                    <p:animEffect transition="in" filter="blinds(horizontal)">
                                      <p:cBhvr>
                                        <p:cTn id="26" dur="500"/>
                                        <p:tgtEl>
                                          <p:spTgt spid="34611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46114">
                                            <p:txEl>
                                              <p:pRg st="6" end="6"/>
                                            </p:txEl>
                                          </p:spTgt>
                                        </p:tgtEl>
                                        <p:attrNameLst>
                                          <p:attrName>style.visibility</p:attrName>
                                        </p:attrNameLst>
                                      </p:cBhvr>
                                      <p:to>
                                        <p:strVal val="visible"/>
                                      </p:to>
                                    </p:set>
                                    <p:animEffect transition="in" filter="blinds(horizontal)">
                                      <p:cBhvr>
                                        <p:cTn id="31" dur="500"/>
                                        <p:tgtEl>
                                          <p:spTgt spid="346114">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46114">
                                            <p:txEl>
                                              <p:pRg st="7" end="7"/>
                                            </p:txEl>
                                          </p:spTgt>
                                        </p:tgtEl>
                                        <p:attrNameLst>
                                          <p:attrName>style.visibility</p:attrName>
                                        </p:attrNameLst>
                                      </p:cBhvr>
                                      <p:to>
                                        <p:strVal val="visible"/>
                                      </p:to>
                                    </p:set>
                                    <p:animEffect transition="in" filter="blinds(horizontal)">
                                      <p:cBhvr>
                                        <p:cTn id="34" dur="500"/>
                                        <p:tgtEl>
                                          <p:spTgt spid="346114">
                                            <p:txEl>
                                              <p:pRg st="7" end="7"/>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46114">
                                            <p:txEl>
                                              <p:pRg st="8" end="8"/>
                                            </p:txEl>
                                          </p:spTgt>
                                        </p:tgtEl>
                                        <p:attrNameLst>
                                          <p:attrName>style.visibility</p:attrName>
                                        </p:attrNameLst>
                                      </p:cBhvr>
                                      <p:to>
                                        <p:strVal val="visible"/>
                                      </p:to>
                                    </p:set>
                                    <p:animEffect transition="in" filter="blinds(horizontal)">
                                      <p:cBhvr>
                                        <p:cTn id="37" dur="500"/>
                                        <p:tgtEl>
                                          <p:spTgt spid="3461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AutoShape 5"/>
          <p:cNvSpPr>
            <a:spLocks noChangeArrowheads="1"/>
          </p:cNvSpPr>
          <p:nvPr/>
        </p:nvSpPr>
        <p:spPr bwMode="auto">
          <a:xfrm>
            <a:off x="3719513" y="1628775"/>
            <a:ext cx="4267200" cy="731838"/>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金融风险案例</a:t>
            </a:r>
          </a:p>
        </p:txBody>
      </p:sp>
      <p:sp>
        <p:nvSpPr>
          <p:cNvPr id="424963" name="AutoShape 6"/>
          <p:cNvSpPr>
            <a:spLocks noChangeArrowheads="1"/>
          </p:cNvSpPr>
          <p:nvPr/>
        </p:nvSpPr>
        <p:spPr bwMode="auto">
          <a:xfrm>
            <a:off x="3792538" y="2565400"/>
            <a:ext cx="4267200" cy="731838"/>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金融风险产生的理论解释</a:t>
            </a:r>
          </a:p>
        </p:txBody>
      </p:sp>
      <p:sp>
        <p:nvSpPr>
          <p:cNvPr id="325636" name="AutoShape 7"/>
          <p:cNvSpPr>
            <a:spLocks noChangeArrowheads="1"/>
          </p:cNvSpPr>
          <p:nvPr/>
        </p:nvSpPr>
        <p:spPr bwMode="auto">
          <a:xfrm>
            <a:off x="2351089" y="4868864"/>
            <a:ext cx="2790825" cy="731837"/>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金融风险管理</a:t>
            </a:r>
          </a:p>
        </p:txBody>
      </p:sp>
      <p:sp>
        <p:nvSpPr>
          <p:cNvPr id="424965" name="AutoShape 8"/>
          <p:cNvSpPr>
            <a:spLocks noChangeArrowheads="1"/>
          </p:cNvSpPr>
          <p:nvPr/>
        </p:nvSpPr>
        <p:spPr bwMode="auto">
          <a:xfrm>
            <a:off x="3792538" y="3573464"/>
            <a:ext cx="4267200" cy="731837"/>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金融风险的分类</a:t>
            </a:r>
          </a:p>
        </p:txBody>
      </p:sp>
      <p:sp>
        <p:nvSpPr>
          <p:cNvPr id="424966" name="AutoShape 9"/>
          <p:cNvSpPr>
            <a:spLocks noChangeArrowheads="1"/>
          </p:cNvSpPr>
          <p:nvPr/>
        </p:nvSpPr>
        <p:spPr bwMode="auto">
          <a:xfrm>
            <a:off x="5159375" y="5300664"/>
            <a:ext cx="4267200" cy="731837"/>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市场风险管理的</a:t>
            </a:r>
            <a:r>
              <a:rPr lang="en-US" altLang="zh-CN" sz="2800" b="1">
                <a:latin typeface="华文中宋" pitchFamily="2" charset="-122"/>
                <a:ea typeface="华文中宋" pitchFamily="2" charset="-122"/>
              </a:rPr>
              <a:t>VaR</a:t>
            </a:r>
            <a:r>
              <a:rPr lang="zh-CN" altLang="en-US" sz="2800" b="1">
                <a:latin typeface="华文中宋" pitchFamily="2" charset="-122"/>
                <a:ea typeface="华文中宋" pitchFamily="2" charset="-122"/>
              </a:rPr>
              <a:t>方法</a:t>
            </a:r>
          </a:p>
        </p:txBody>
      </p:sp>
      <p:sp>
        <p:nvSpPr>
          <p:cNvPr id="424967" name="AutoShape 10"/>
          <p:cNvSpPr>
            <a:spLocks noChangeArrowheads="1"/>
          </p:cNvSpPr>
          <p:nvPr/>
        </p:nvSpPr>
        <p:spPr bwMode="auto">
          <a:xfrm>
            <a:off x="5159375" y="4508500"/>
            <a:ext cx="4267200" cy="731838"/>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信用风险管理方法</a:t>
            </a:r>
          </a:p>
        </p:txBody>
      </p:sp>
      <p:sp>
        <p:nvSpPr>
          <p:cNvPr id="358408" name="Text Box 8"/>
          <p:cNvSpPr txBox="1">
            <a:spLocks noChangeArrowheads="1"/>
          </p:cNvSpPr>
          <p:nvPr/>
        </p:nvSpPr>
        <p:spPr bwMode="auto">
          <a:xfrm>
            <a:off x="1847851" y="549275"/>
            <a:ext cx="7993063" cy="641350"/>
          </a:xfrm>
          <a:prstGeom prst="rect">
            <a:avLst/>
          </a:prstGeom>
          <a:noFill/>
          <a:ln w="9525" algn="ctr">
            <a:noFill/>
            <a:miter lim="800000"/>
            <a:headEnd/>
            <a:tailEnd/>
          </a:ln>
          <a:effectLst/>
        </p:spPr>
        <p:txBody>
          <a:bodyPr>
            <a:spAutoFit/>
          </a:bodyPr>
          <a:lstStyle/>
          <a:p>
            <a:pPr algn="l">
              <a:spcBef>
                <a:spcPct val="50000"/>
              </a:spcBef>
              <a:buClrTx/>
              <a:buSzTx/>
              <a:buFontTx/>
              <a:buNone/>
              <a:defRPr/>
            </a:pPr>
            <a:r>
              <a:rPr lang="zh-CN" altLang="en-US" sz="3600" b="1">
                <a:latin typeface="Arial" charset="0"/>
                <a:ea typeface="黑体" pitchFamily="2" charset="-122"/>
              </a:rPr>
              <a:t>第四章    </a:t>
            </a:r>
            <a:r>
              <a:rPr lang="zh-CN" altLang="en-US" sz="3600" b="1">
                <a:effectLst>
                  <a:outerShdw blurRad="38100" dist="38100" dir="2700000" algn="tl">
                    <a:srgbClr val="C0C0C0"/>
                  </a:outerShdw>
                </a:effectLst>
                <a:latin typeface="Arial" charset="0"/>
                <a:ea typeface="黑体" pitchFamily="2" charset="-122"/>
              </a:rPr>
              <a:t>金融风险管理原理</a:t>
            </a:r>
          </a:p>
        </p:txBody>
      </p:sp>
    </p:spTree>
    <p:extLst>
      <p:ext uri="{BB962C8B-B14F-4D97-AF65-F5344CB8AC3E}">
        <p14:creationId xmlns:p14="http://schemas.microsoft.com/office/powerpoint/2010/main" val="4957160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2563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6"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p:cNvSpPr>
          <p:nvPr>
            <p:ph type="title" idx="4294967295"/>
          </p:nvPr>
        </p:nvSpPr>
        <p:spPr bwMode="auto">
          <a:xfrm>
            <a:off x="1992313" y="404814"/>
            <a:ext cx="7467600" cy="725487"/>
          </a:xfrm>
          <a:noFill/>
        </p:spPr>
        <p:txBody>
          <a:bodyPr vert="horz" wrap="square" lIns="91440" tIns="45720" rIns="91440" bIns="45720" numCol="1" rtlCol="0" anchor="ctr" anchorCtr="0" compatLnSpc="1">
            <a:prstTxWarp prst="textNoShape">
              <a:avLst/>
            </a:prstTxWarp>
            <a:normAutofit/>
          </a:bodyPr>
          <a:lstStyle/>
          <a:p>
            <a:r>
              <a:rPr lang="zh-CN" altLang="en-US" cap="none" smtClean="0"/>
              <a:t>  </a:t>
            </a:r>
            <a:r>
              <a:rPr lang="zh-CN" altLang="en-US" sz="3600" b="1"/>
              <a:t>金融风险管理概述</a:t>
            </a:r>
          </a:p>
        </p:txBody>
      </p:sp>
      <p:sp>
        <p:nvSpPr>
          <p:cNvPr id="326659" name="Rectangle 3"/>
          <p:cNvSpPr>
            <a:spLocks noGrp="1"/>
          </p:cNvSpPr>
          <p:nvPr>
            <p:ph type="body" idx="4294967295"/>
          </p:nvPr>
        </p:nvSpPr>
        <p:spPr>
          <a:xfrm>
            <a:off x="2351089" y="1628775"/>
            <a:ext cx="7024687" cy="3455988"/>
          </a:xfrm>
        </p:spPr>
        <p:txBody>
          <a:bodyPr/>
          <a:lstStyle/>
          <a:p>
            <a:r>
              <a:rPr lang="zh-CN" altLang="en-US"/>
              <a:t>风险的识别</a:t>
            </a:r>
          </a:p>
          <a:p>
            <a:endParaRPr lang="zh-CN" altLang="en-US"/>
          </a:p>
          <a:p>
            <a:r>
              <a:rPr lang="zh-CN" altLang="en-US"/>
              <a:t>风险的度量</a:t>
            </a:r>
          </a:p>
          <a:p>
            <a:endParaRPr lang="zh-CN" altLang="en-US"/>
          </a:p>
          <a:p>
            <a:r>
              <a:rPr lang="zh-CN" altLang="en-US"/>
              <a:t>风险管理的基本技术</a:t>
            </a:r>
          </a:p>
        </p:txBody>
      </p:sp>
    </p:spTree>
    <p:extLst>
      <p:ext uri="{BB962C8B-B14F-4D97-AF65-F5344CB8AC3E}">
        <p14:creationId xmlns:p14="http://schemas.microsoft.com/office/powerpoint/2010/main" val="307433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26659">
                                            <p:txEl>
                                              <p:pRg st="0" end="0"/>
                                            </p:txEl>
                                          </p:spTgt>
                                        </p:tgtEl>
                                        <p:attrNameLst>
                                          <p:attrName>style.visibility</p:attrName>
                                        </p:attrNameLst>
                                      </p:cBhvr>
                                      <p:to>
                                        <p:strVal val="visible"/>
                                      </p:to>
                                    </p:set>
                                    <p:anim calcmode="lin" valueType="num">
                                      <p:cBhvr additive="base">
                                        <p:cTn id="7" dur="500" fill="hold"/>
                                        <p:tgtEl>
                                          <p:spTgt spid="3266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6659">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26659">
                                            <p:txEl>
                                              <p:pRg st="2" end="2"/>
                                            </p:txEl>
                                          </p:spTgt>
                                        </p:tgtEl>
                                        <p:attrNameLst>
                                          <p:attrName>style.visibility</p:attrName>
                                        </p:attrNameLst>
                                      </p:cBhvr>
                                      <p:to>
                                        <p:strVal val="visible"/>
                                      </p:to>
                                    </p:set>
                                    <p:anim calcmode="lin" valueType="num">
                                      <p:cBhvr additive="base">
                                        <p:cTn id="12" dur="500" fill="hold"/>
                                        <p:tgtEl>
                                          <p:spTgt spid="326659">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26659">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26659">
                                            <p:txEl>
                                              <p:pRg st="4" end="4"/>
                                            </p:txEl>
                                          </p:spTgt>
                                        </p:tgtEl>
                                        <p:attrNameLst>
                                          <p:attrName>style.visibility</p:attrName>
                                        </p:attrNameLst>
                                      </p:cBhvr>
                                      <p:to>
                                        <p:strVal val="visible"/>
                                      </p:to>
                                    </p:set>
                                    <p:anim calcmode="lin" valueType="num">
                                      <p:cBhvr additive="base">
                                        <p:cTn id="17" dur="500" fill="hold"/>
                                        <p:tgtEl>
                                          <p:spTgt spid="326659">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2665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9" name="Rectangle 3"/>
          <p:cNvSpPr>
            <a:spLocks noGrp="1"/>
          </p:cNvSpPr>
          <p:nvPr>
            <p:ph type="body" idx="4294967295"/>
          </p:nvPr>
        </p:nvSpPr>
        <p:spPr>
          <a:xfrm>
            <a:off x="1981200" y="1600201"/>
            <a:ext cx="8147050" cy="3629025"/>
          </a:xfrm>
        </p:spPr>
        <p:txBody>
          <a:bodyPr>
            <a:normAutofit fontScale="92500"/>
          </a:bodyPr>
          <a:lstStyle/>
          <a:p>
            <a:r>
              <a:rPr lang="zh-CN" altLang="en-US"/>
              <a:t>风险的识别</a:t>
            </a:r>
          </a:p>
          <a:p>
            <a:pPr>
              <a:buFont typeface="Wingdings" pitchFamily="2" charset="2"/>
              <a:buNone/>
            </a:pPr>
            <a:r>
              <a:rPr lang="zh-CN" altLang="en-US"/>
              <a:t>       </a:t>
            </a:r>
            <a:r>
              <a:rPr lang="zh-CN" altLang="en-US" b="1" smtClean="0">
                <a:ea typeface="华文细黑" pitchFamily="2" charset="-122"/>
              </a:rPr>
              <a:t>所要解决的主要问题是：确定影响金融风险的因素、</a:t>
            </a:r>
          </a:p>
          <a:p>
            <a:pPr>
              <a:buFont typeface="Wingdings" pitchFamily="2" charset="2"/>
              <a:buNone/>
            </a:pPr>
            <a:r>
              <a:rPr lang="zh-CN" altLang="en-US" b="1" smtClean="0">
                <a:ea typeface="华文细黑" pitchFamily="2" charset="-122"/>
              </a:rPr>
              <a:t>性质及可能的后果，使投资者增强对风险的辨识能力和感知</a:t>
            </a:r>
          </a:p>
          <a:p>
            <a:pPr>
              <a:buFont typeface="Wingdings" pitchFamily="2" charset="2"/>
              <a:buNone/>
            </a:pPr>
            <a:r>
              <a:rPr lang="zh-CN" altLang="en-US" b="1" smtClean="0">
                <a:ea typeface="华文细黑" pitchFamily="2" charset="-122"/>
              </a:rPr>
              <a:t>能力。</a:t>
            </a:r>
          </a:p>
          <a:p>
            <a:pPr>
              <a:buFont typeface="Wingdings" pitchFamily="2" charset="2"/>
              <a:buNone/>
            </a:pPr>
            <a:r>
              <a:rPr lang="zh-CN" altLang="en-US" b="1" smtClean="0">
                <a:ea typeface="华文细黑" pitchFamily="2" charset="-122"/>
              </a:rPr>
              <a:t>       通常与风险度量相结合，才能给出</a:t>
            </a:r>
            <a:r>
              <a:rPr lang="zh-CN" altLang="en-US" b="1" smtClean="0">
                <a:solidFill>
                  <a:schemeClr val="accent1"/>
                </a:solidFill>
                <a:ea typeface="华文细黑" pitchFamily="2" charset="-122"/>
              </a:rPr>
              <a:t>定性</a:t>
            </a:r>
            <a:r>
              <a:rPr lang="zh-CN" altLang="en-US" b="1" smtClean="0">
                <a:ea typeface="华文细黑" pitchFamily="2" charset="-122"/>
              </a:rPr>
              <a:t>和</a:t>
            </a:r>
            <a:r>
              <a:rPr lang="zh-CN" altLang="en-US" b="1" smtClean="0">
                <a:solidFill>
                  <a:schemeClr val="accent1"/>
                </a:solidFill>
                <a:ea typeface="华文细黑" pitchFamily="2" charset="-122"/>
              </a:rPr>
              <a:t>定量</a:t>
            </a:r>
            <a:r>
              <a:rPr lang="zh-CN" altLang="en-US" b="1" smtClean="0">
                <a:ea typeface="华文细黑" pitchFamily="2" charset="-122"/>
              </a:rPr>
              <a:t>的识别结</a:t>
            </a:r>
          </a:p>
          <a:p>
            <a:pPr>
              <a:buFont typeface="Wingdings" pitchFamily="2" charset="2"/>
              <a:buNone/>
            </a:pPr>
            <a:r>
              <a:rPr lang="zh-CN" altLang="en-US" b="1" smtClean="0">
                <a:ea typeface="华文细黑" pitchFamily="2" charset="-122"/>
              </a:rPr>
              <a:t>果。</a:t>
            </a:r>
          </a:p>
        </p:txBody>
      </p:sp>
      <p:sp>
        <p:nvSpPr>
          <p:cNvPr id="427011" name="Rectangle 5"/>
          <p:cNvSpPr>
            <a:spLocks noGrp="1"/>
          </p:cNvSpPr>
          <p:nvPr>
            <p:ph type="title" idx="4294967295"/>
          </p:nvPr>
        </p:nvSpPr>
        <p:spPr bwMode="auto">
          <a:xfrm>
            <a:off x="2135188" y="404814"/>
            <a:ext cx="7467600" cy="725487"/>
          </a:xfrm>
          <a:noFill/>
        </p:spPr>
        <p:txBody>
          <a:bodyPr vert="horz" wrap="square" lIns="91440" tIns="45720" rIns="91440" bIns="45720" numCol="1" rtlCol="0" anchor="ctr" anchorCtr="0" compatLnSpc="1">
            <a:prstTxWarp prst="textNoShape">
              <a:avLst/>
            </a:prstTxWarp>
            <a:normAutofit/>
          </a:bodyPr>
          <a:lstStyle/>
          <a:p>
            <a:r>
              <a:rPr lang="zh-CN" altLang="en-US" cap="none" smtClean="0"/>
              <a:t>  </a:t>
            </a:r>
            <a:r>
              <a:rPr lang="zh-CN" altLang="en-US" sz="3600" b="1"/>
              <a:t>金融风险管理概述</a:t>
            </a:r>
          </a:p>
        </p:txBody>
      </p:sp>
    </p:spTree>
    <p:extLst>
      <p:ext uri="{BB962C8B-B14F-4D97-AF65-F5344CB8AC3E}">
        <p14:creationId xmlns:p14="http://schemas.microsoft.com/office/powerpoint/2010/main" val="330000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7139">
                                            <p:txEl>
                                              <p:pRg st="1" end="1"/>
                                            </p:txEl>
                                          </p:spTgt>
                                        </p:tgtEl>
                                        <p:attrNameLst>
                                          <p:attrName>style.visibility</p:attrName>
                                        </p:attrNameLst>
                                      </p:cBhvr>
                                      <p:to>
                                        <p:strVal val="visible"/>
                                      </p:to>
                                    </p:set>
                                    <p:animEffect transition="in" filter="blinds(horizontal)">
                                      <p:cBhvr>
                                        <p:cTn id="7" dur="500"/>
                                        <p:tgtEl>
                                          <p:spTgt spid="34713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47139">
                                            <p:txEl>
                                              <p:pRg st="2" end="2"/>
                                            </p:txEl>
                                          </p:spTgt>
                                        </p:tgtEl>
                                        <p:attrNameLst>
                                          <p:attrName>style.visibility</p:attrName>
                                        </p:attrNameLst>
                                      </p:cBhvr>
                                      <p:to>
                                        <p:strVal val="visible"/>
                                      </p:to>
                                    </p:set>
                                    <p:animEffect transition="in" filter="blinds(horizontal)">
                                      <p:cBhvr>
                                        <p:cTn id="10" dur="500"/>
                                        <p:tgtEl>
                                          <p:spTgt spid="34713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47139">
                                            <p:txEl>
                                              <p:pRg st="3" end="3"/>
                                            </p:txEl>
                                          </p:spTgt>
                                        </p:tgtEl>
                                        <p:attrNameLst>
                                          <p:attrName>style.visibility</p:attrName>
                                        </p:attrNameLst>
                                      </p:cBhvr>
                                      <p:to>
                                        <p:strVal val="visible"/>
                                      </p:to>
                                    </p:set>
                                    <p:animEffect transition="in" filter="blinds(horizontal)">
                                      <p:cBhvr>
                                        <p:cTn id="13" dur="500"/>
                                        <p:tgtEl>
                                          <p:spTgt spid="347139">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47139">
                                            <p:txEl>
                                              <p:pRg st="4" end="4"/>
                                            </p:txEl>
                                          </p:spTgt>
                                        </p:tgtEl>
                                        <p:attrNameLst>
                                          <p:attrName>style.visibility</p:attrName>
                                        </p:attrNameLst>
                                      </p:cBhvr>
                                      <p:to>
                                        <p:strVal val="visible"/>
                                      </p:to>
                                    </p:set>
                                    <p:animEffect transition="in" filter="blinds(horizontal)">
                                      <p:cBhvr>
                                        <p:cTn id="18" dur="500"/>
                                        <p:tgtEl>
                                          <p:spTgt spid="347139">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47139">
                                            <p:txEl>
                                              <p:pRg st="5" end="5"/>
                                            </p:txEl>
                                          </p:spTgt>
                                        </p:tgtEl>
                                        <p:attrNameLst>
                                          <p:attrName>style.visibility</p:attrName>
                                        </p:attrNameLst>
                                      </p:cBhvr>
                                      <p:to>
                                        <p:strVal val="visible"/>
                                      </p:to>
                                    </p:set>
                                    <p:animEffect transition="in" filter="blinds(horizontal)">
                                      <p:cBhvr>
                                        <p:cTn id="21" dur="500"/>
                                        <p:tgtEl>
                                          <p:spTgt spid="3471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p:cNvSpPr>
          <p:nvPr>
            <p:ph type="title" idx="4294967295"/>
          </p:nvPr>
        </p:nvSpPr>
        <p:spPr bwMode="auto">
          <a:xfrm>
            <a:off x="2063750" y="549276"/>
            <a:ext cx="7467600" cy="652463"/>
          </a:xfrm>
          <a:noFill/>
        </p:spPr>
        <p:txBody>
          <a:bodyPr vert="horz" wrap="square" lIns="91440" tIns="45720" rIns="91440" bIns="45720" numCol="1" rtlCol="0" anchor="ctr" anchorCtr="0" compatLnSpc="1">
            <a:prstTxWarp prst="textNoShape">
              <a:avLst/>
            </a:prstTxWarp>
            <a:normAutofit/>
          </a:bodyPr>
          <a:lstStyle/>
          <a:p>
            <a:r>
              <a:rPr lang="zh-CN" altLang="en-US" sz="3600" b="1"/>
              <a:t>金融风险管理概述</a:t>
            </a:r>
          </a:p>
        </p:txBody>
      </p:sp>
      <p:sp>
        <p:nvSpPr>
          <p:cNvPr id="348163" name="Rectangle 3"/>
          <p:cNvSpPr>
            <a:spLocks noGrp="1"/>
          </p:cNvSpPr>
          <p:nvPr>
            <p:ph type="body" idx="4294967295"/>
          </p:nvPr>
        </p:nvSpPr>
        <p:spPr>
          <a:xfrm>
            <a:off x="1992314" y="1700213"/>
            <a:ext cx="7991475" cy="3816350"/>
          </a:xfrm>
        </p:spPr>
        <p:txBody>
          <a:bodyPr>
            <a:normAutofit lnSpcReduction="10000"/>
          </a:bodyPr>
          <a:lstStyle/>
          <a:p>
            <a:r>
              <a:rPr lang="zh-CN" altLang="en-US"/>
              <a:t>风险的度量</a:t>
            </a:r>
          </a:p>
          <a:p>
            <a:pPr>
              <a:buFont typeface="Wingdings" pitchFamily="2" charset="2"/>
              <a:buNone/>
            </a:pPr>
            <a:r>
              <a:rPr lang="zh-CN" altLang="en-US"/>
              <a:t>   </a:t>
            </a:r>
          </a:p>
          <a:p>
            <a:pPr>
              <a:buFont typeface="Wingdings" pitchFamily="2" charset="2"/>
              <a:buNone/>
            </a:pPr>
            <a:r>
              <a:rPr lang="zh-CN" altLang="en-US"/>
              <a:t>   </a:t>
            </a:r>
            <a:r>
              <a:rPr lang="zh-CN" altLang="en-US" b="1" smtClean="0">
                <a:latin typeface="华文细黑" pitchFamily="2" charset="-122"/>
                <a:ea typeface="华文细黑" pitchFamily="2" charset="-122"/>
              </a:rPr>
              <a:t>（</a:t>
            </a:r>
            <a:r>
              <a:rPr lang="en-US" altLang="zh-CN" b="1" smtClean="0">
                <a:latin typeface="华文细黑" pitchFamily="2" charset="-122"/>
                <a:ea typeface="华文细黑" pitchFamily="2" charset="-122"/>
              </a:rPr>
              <a:t>1</a:t>
            </a:r>
            <a:r>
              <a:rPr lang="zh-CN" altLang="en-US" b="1" smtClean="0">
                <a:latin typeface="华文细黑" pitchFamily="2" charset="-122"/>
                <a:ea typeface="华文细黑" pitchFamily="2" charset="-122"/>
              </a:rPr>
              <a:t>）标准差法</a:t>
            </a:r>
          </a:p>
          <a:p>
            <a:pPr>
              <a:buFont typeface="Wingdings" pitchFamily="2" charset="2"/>
              <a:buNone/>
            </a:pPr>
            <a:r>
              <a:rPr lang="zh-CN" altLang="en-US" b="1" smtClean="0">
                <a:latin typeface="华文细黑" pitchFamily="2" charset="-122"/>
                <a:ea typeface="华文细黑" pitchFamily="2" charset="-122"/>
              </a:rPr>
              <a:t>    （</a:t>
            </a:r>
            <a:r>
              <a:rPr lang="en-US" altLang="zh-CN" b="1" smtClean="0">
                <a:latin typeface="华文细黑" pitchFamily="2" charset="-122"/>
                <a:ea typeface="华文细黑" pitchFamily="2" charset="-122"/>
              </a:rPr>
              <a:t>2</a:t>
            </a:r>
            <a:r>
              <a:rPr lang="zh-CN" altLang="en-US" b="1" smtClean="0">
                <a:latin typeface="华文细黑" pitchFamily="2" charset="-122"/>
                <a:ea typeface="华文细黑" pitchFamily="2" charset="-122"/>
              </a:rPr>
              <a:t>）收益损失法</a:t>
            </a:r>
          </a:p>
          <a:p>
            <a:pPr>
              <a:buFont typeface="Wingdings" pitchFamily="2" charset="2"/>
              <a:buNone/>
            </a:pPr>
            <a:r>
              <a:rPr lang="zh-CN" altLang="en-US" b="1" smtClean="0">
                <a:latin typeface="华文细黑" pitchFamily="2" charset="-122"/>
                <a:ea typeface="华文细黑" pitchFamily="2" charset="-122"/>
              </a:rPr>
              <a:t>    （</a:t>
            </a:r>
            <a:r>
              <a:rPr lang="en-US" altLang="zh-CN" b="1" smtClean="0">
                <a:latin typeface="华文细黑" pitchFamily="2" charset="-122"/>
                <a:ea typeface="华文细黑" pitchFamily="2" charset="-122"/>
              </a:rPr>
              <a:t>3</a:t>
            </a:r>
            <a:r>
              <a:rPr lang="zh-CN" altLang="en-US" b="1" smtClean="0">
                <a:latin typeface="华文细黑" pitchFamily="2" charset="-122"/>
                <a:ea typeface="华文细黑" pitchFamily="2" charset="-122"/>
              </a:rPr>
              <a:t>）期权费用法</a:t>
            </a:r>
          </a:p>
          <a:p>
            <a:pPr>
              <a:buFont typeface="Wingdings" pitchFamily="2" charset="2"/>
              <a:buNone/>
            </a:pPr>
            <a:r>
              <a:rPr lang="zh-CN" altLang="en-US" b="1" smtClean="0">
                <a:latin typeface="华文细黑" pitchFamily="2" charset="-122"/>
                <a:ea typeface="华文细黑" pitchFamily="2" charset="-122"/>
              </a:rPr>
              <a:t>    （</a:t>
            </a:r>
            <a:r>
              <a:rPr lang="en-US" altLang="zh-CN" b="1" smtClean="0">
                <a:latin typeface="华文细黑" pitchFamily="2" charset="-122"/>
                <a:ea typeface="华文细黑" pitchFamily="2" charset="-122"/>
              </a:rPr>
              <a:t>4</a:t>
            </a:r>
            <a:r>
              <a:rPr lang="zh-CN" altLang="en-US" b="1" smtClean="0">
                <a:latin typeface="华文细黑" pitchFamily="2" charset="-122"/>
                <a:ea typeface="华文细黑" pitchFamily="2" charset="-122"/>
              </a:rPr>
              <a:t>）久期和凸性方法</a:t>
            </a:r>
          </a:p>
          <a:p>
            <a:pPr>
              <a:buFont typeface="Wingdings" pitchFamily="2" charset="2"/>
              <a:buNone/>
            </a:pPr>
            <a:r>
              <a:rPr lang="zh-CN" altLang="en-US" b="1" smtClean="0">
                <a:latin typeface="华文细黑" pitchFamily="2" charset="-122"/>
                <a:ea typeface="华文细黑" pitchFamily="2" charset="-122"/>
              </a:rPr>
              <a:t>    （</a:t>
            </a:r>
            <a:r>
              <a:rPr lang="en-US" altLang="zh-CN" b="1" smtClean="0">
                <a:latin typeface="华文细黑" pitchFamily="2" charset="-122"/>
                <a:ea typeface="华文细黑" pitchFamily="2" charset="-122"/>
              </a:rPr>
              <a:t>5</a:t>
            </a:r>
            <a:r>
              <a:rPr lang="zh-CN" altLang="en-US" b="1" smtClean="0">
                <a:latin typeface="华文细黑" pitchFamily="2" charset="-122"/>
                <a:ea typeface="华文细黑" pitchFamily="2" charset="-122"/>
              </a:rPr>
              <a:t>）</a:t>
            </a:r>
            <a:r>
              <a:rPr lang="en-US" altLang="zh-CN" smtClean="0">
                <a:latin typeface="Times New Roman" pitchFamily="18" charset="0"/>
                <a:ea typeface="华文细黑" pitchFamily="2" charset="-122"/>
              </a:rPr>
              <a:t>VaR (value-at-risk)</a:t>
            </a:r>
            <a:r>
              <a:rPr lang="zh-CN" altLang="en-US" b="1" smtClean="0">
                <a:latin typeface="Times New Roman" pitchFamily="18" charset="0"/>
                <a:ea typeface="华文细黑" pitchFamily="2" charset="-122"/>
              </a:rPr>
              <a:t>方法</a:t>
            </a:r>
            <a:r>
              <a:rPr lang="en-US" altLang="zh-CN" b="1" smtClean="0">
                <a:latin typeface="Times New Roman" pitchFamily="18" charset="0"/>
                <a:ea typeface="华文细黑" pitchFamily="2" charset="-122"/>
              </a:rPr>
              <a:t>,</a:t>
            </a:r>
            <a:r>
              <a:rPr lang="zh-CN" altLang="en-US" b="1" smtClean="0">
                <a:latin typeface="Times New Roman" pitchFamily="18" charset="0"/>
                <a:ea typeface="华文细黑" pitchFamily="2" charset="-122"/>
              </a:rPr>
              <a:t>又称</a:t>
            </a:r>
            <a:r>
              <a:rPr lang="zh-CN" altLang="en-US" b="1" smtClean="0">
                <a:latin typeface="华文细黑" pitchFamily="2" charset="-122"/>
                <a:ea typeface="华文细黑" pitchFamily="2" charset="-122"/>
              </a:rPr>
              <a:t>“</a:t>
            </a:r>
            <a:r>
              <a:rPr lang="zh-CN" altLang="en-US" b="1" smtClean="0">
                <a:latin typeface="Times New Roman" pitchFamily="18" charset="0"/>
                <a:ea typeface="华文细黑" pitchFamily="2" charset="-122"/>
              </a:rPr>
              <a:t>在险价值</a:t>
            </a:r>
            <a:r>
              <a:rPr lang="zh-CN" altLang="en-US" b="1" smtClean="0">
                <a:latin typeface="华文细黑" pitchFamily="2" charset="-122"/>
                <a:ea typeface="华文细黑" pitchFamily="2" charset="-122"/>
              </a:rPr>
              <a:t>”</a:t>
            </a:r>
            <a:r>
              <a:rPr lang="zh-CN" altLang="en-US" b="1" smtClean="0">
                <a:latin typeface="Times New Roman" pitchFamily="18" charset="0"/>
                <a:ea typeface="华文细黑" pitchFamily="2" charset="-122"/>
              </a:rPr>
              <a:t>方法</a:t>
            </a:r>
          </a:p>
          <a:p>
            <a:pPr>
              <a:buFont typeface="Wingdings" pitchFamily="2" charset="2"/>
              <a:buNone/>
            </a:pPr>
            <a:endParaRPr lang="zh-CN" altLang="en-US" b="1" smtClean="0">
              <a:latin typeface="华文细黑" pitchFamily="2" charset="-122"/>
              <a:ea typeface="华文细黑" pitchFamily="2" charset="-122"/>
            </a:endParaRPr>
          </a:p>
        </p:txBody>
      </p:sp>
    </p:spTree>
    <p:extLst>
      <p:ext uri="{BB962C8B-B14F-4D97-AF65-F5344CB8AC3E}">
        <p14:creationId xmlns:p14="http://schemas.microsoft.com/office/powerpoint/2010/main" val="149633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48163">
                                            <p:txEl>
                                              <p:pRg st="2" end="2"/>
                                            </p:txEl>
                                          </p:spTgt>
                                        </p:tgtEl>
                                        <p:attrNameLst>
                                          <p:attrName>style.visibility</p:attrName>
                                        </p:attrNameLst>
                                      </p:cBhvr>
                                      <p:to>
                                        <p:strVal val="visible"/>
                                      </p:to>
                                    </p:set>
                                    <p:anim calcmode="lin" valueType="num">
                                      <p:cBhvr additive="base">
                                        <p:cTn id="7" dur="500" fill="hold"/>
                                        <p:tgtEl>
                                          <p:spTgt spid="34816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63">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48163">
                                            <p:txEl>
                                              <p:pRg st="3" end="3"/>
                                            </p:txEl>
                                          </p:spTgt>
                                        </p:tgtEl>
                                        <p:attrNameLst>
                                          <p:attrName>style.visibility</p:attrName>
                                        </p:attrNameLst>
                                      </p:cBhvr>
                                      <p:to>
                                        <p:strVal val="visible"/>
                                      </p:to>
                                    </p:set>
                                    <p:anim calcmode="lin" valueType="num">
                                      <p:cBhvr additive="base">
                                        <p:cTn id="12" dur="500" fill="hold"/>
                                        <p:tgtEl>
                                          <p:spTgt spid="348163">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48163">
                                            <p:txEl>
                                              <p:pRg st="3" end="3"/>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48163">
                                            <p:txEl>
                                              <p:pRg st="4" end="4"/>
                                            </p:txEl>
                                          </p:spTgt>
                                        </p:tgtEl>
                                        <p:attrNameLst>
                                          <p:attrName>style.visibility</p:attrName>
                                        </p:attrNameLst>
                                      </p:cBhvr>
                                      <p:to>
                                        <p:strVal val="visible"/>
                                      </p:to>
                                    </p:set>
                                    <p:anim calcmode="lin" valueType="num">
                                      <p:cBhvr additive="base">
                                        <p:cTn id="17" dur="500" fill="hold"/>
                                        <p:tgtEl>
                                          <p:spTgt spid="34816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48163">
                                            <p:txEl>
                                              <p:pRg st="4" end="4"/>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48163">
                                            <p:txEl>
                                              <p:pRg st="5" end="5"/>
                                            </p:txEl>
                                          </p:spTgt>
                                        </p:tgtEl>
                                        <p:attrNameLst>
                                          <p:attrName>style.visibility</p:attrName>
                                        </p:attrNameLst>
                                      </p:cBhvr>
                                      <p:to>
                                        <p:strVal val="visible"/>
                                      </p:to>
                                    </p:set>
                                    <p:anim calcmode="lin" valueType="num">
                                      <p:cBhvr additive="base">
                                        <p:cTn id="22" dur="500" fill="hold"/>
                                        <p:tgtEl>
                                          <p:spTgt spid="348163">
                                            <p:txEl>
                                              <p:pRg st="5" end="5"/>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48163">
                                            <p:txEl>
                                              <p:pRg st="5" end="5"/>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48163">
                                            <p:txEl>
                                              <p:pRg st="6" end="6"/>
                                            </p:txEl>
                                          </p:spTgt>
                                        </p:tgtEl>
                                        <p:attrNameLst>
                                          <p:attrName>style.visibility</p:attrName>
                                        </p:attrNameLst>
                                      </p:cBhvr>
                                      <p:to>
                                        <p:strVal val="visible"/>
                                      </p:to>
                                    </p:set>
                                    <p:anim calcmode="lin" valueType="num">
                                      <p:cBhvr additive="base">
                                        <p:cTn id="27" dur="500" fill="hold"/>
                                        <p:tgtEl>
                                          <p:spTgt spid="34816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4816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5" name="Rectangle 2"/>
          <p:cNvSpPr>
            <a:spLocks noGrp="1"/>
          </p:cNvSpPr>
          <p:nvPr>
            <p:ph type="title" idx="4294967295"/>
          </p:nvPr>
        </p:nvSpPr>
        <p:spPr bwMode="auto">
          <a:xfrm>
            <a:off x="2063750" y="549276"/>
            <a:ext cx="7467600" cy="652463"/>
          </a:xfrm>
          <a:noFill/>
        </p:spPr>
        <p:txBody>
          <a:bodyPr vert="horz" wrap="square" lIns="91440" tIns="45720" rIns="91440" bIns="45720" numCol="1" rtlCol="0" anchor="ctr" anchorCtr="0" compatLnSpc="1">
            <a:prstTxWarp prst="textNoShape">
              <a:avLst/>
            </a:prstTxWarp>
            <a:normAutofit/>
          </a:bodyPr>
          <a:lstStyle/>
          <a:p>
            <a:r>
              <a:rPr lang="zh-CN" altLang="en-US" sz="3600" b="1"/>
              <a:t>金融风险管理概述</a:t>
            </a:r>
          </a:p>
        </p:txBody>
      </p:sp>
      <p:sp>
        <p:nvSpPr>
          <p:cNvPr id="55306" name="Rectangle 3"/>
          <p:cNvSpPr>
            <a:spLocks noGrp="1"/>
          </p:cNvSpPr>
          <p:nvPr>
            <p:ph type="body" idx="4294967295"/>
          </p:nvPr>
        </p:nvSpPr>
        <p:spPr>
          <a:xfrm>
            <a:off x="1703389" y="1628775"/>
            <a:ext cx="8351837" cy="4895850"/>
          </a:xfrm>
        </p:spPr>
        <p:txBody>
          <a:bodyPr>
            <a:normAutofit fontScale="92500" lnSpcReduction="20000"/>
          </a:bodyPr>
          <a:lstStyle/>
          <a:p>
            <a:r>
              <a:rPr lang="zh-CN" altLang="en-US"/>
              <a:t>风险的度量</a:t>
            </a:r>
          </a:p>
          <a:p>
            <a:pPr>
              <a:buFont typeface="Wingdings" pitchFamily="2" charset="2"/>
              <a:buNone/>
            </a:pPr>
            <a:r>
              <a:rPr lang="zh-CN" altLang="en-US"/>
              <a:t>   </a:t>
            </a:r>
          </a:p>
          <a:p>
            <a:pPr>
              <a:buFont typeface="Wingdings" pitchFamily="2" charset="2"/>
              <a:buNone/>
            </a:pPr>
            <a:r>
              <a:rPr lang="zh-CN" altLang="en-US"/>
              <a:t>   </a:t>
            </a:r>
            <a:r>
              <a:rPr lang="zh-CN" altLang="en-US" b="1" smtClean="0">
                <a:latin typeface="华文细黑" pitchFamily="2" charset="-122"/>
                <a:ea typeface="华文细黑" pitchFamily="2" charset="-122"/>
              </a:rPr>
              <a:t>（</a:t>
            </a:r>
            <a:r>
              <a:rPr lang="en-US" altLang="zh-CN" b="1" smtClean="0">
                <a:latin typeface="华文细黑" pitchFamily="2" charset="-122"/>
                <a:ea typeface="华文细黑" pitchFamily="2" charset="-122"/>
              </a:rPr>
              <a:t>1</a:t>
            </a:r>
            <a:r>
              <a:rPr lang="zh-CN" altLang="en-US" b="1" smtClean="0">
                <a:latin typeface="华文细黑" pitchFamily="2" charset="-122"/>
                <a:ea typeface="华文细黑" pitchFamily="2" charset="-122"/>
              </a:rPr>
              <a:t>）标准差法</a:t>
            </a:r>
          </a:p>
          <a:p>
            <a:pPr>
              <a:buFont typeface="Wingdings" pitchFamily="2" charset="2"/>
              <a:buNone/>
            </a:pPr>
            <a:r>
              <a:rPr lang="zh-CN" altLang="en-US" b="1" smtClean="0">
                <a:latin typeface="华文细黑" pitchFamily="2" charset="-122"/>
                <a:ea typeface="华文细黑" pitchFamily="2" charset="-122"/>
              </a:rPr>
              <a:t>       由马柯维茨首先提出，即用预期收益率的方差（标准差、半方差）度量风险，后来又衍生出离差（极差）方法</a:t>
            </a:r>
          </a:p>
          <a:p>
            <a:pPr>
              <a:buFont typeface="Wingdings" pitchFamily="2" charset="2"/>
              <a:buNone/>
            </a:pPr>
            <a:r>
              <a:rPr lang="zh-CN" altLang="en-US" b="1" smtClean="0">
                <a:latin typeface="华文细黑" pitchFamily="2" charset="-122"/>
                <a:ea typeface="华文细黑" pitchFamily="2" charset="-122"/>
              </a:rPr>
              <a:t>    </a:t>
            </a:r>
          </a:p>
          <a:p>
            <a:pPr>
              <a:buFont typeface="Wingdings" pitchFamily="2" charset="2"/>
              <a:buNone/>
            </a:pPr>
            <a:endParaRPr lang="zh-CN" altLang="en-US" b="1" smtClean="0">
              <a:latin typeface="华文细黑" pitchFamily="2" charset="-122"/>
              <a:ea typeface="华文细黑" pitchFamily="2" charset="-122"/>
            </a:endParaRPr>
          </a:p>
          <a:p>
            <a:pPr>
              <a:buFont typeface="Wingdings" pitchFamily="2" charset="2"/>
              <a:buNone/>
            </a:pPr>
            <a:endParaRPr lang="zh-CN" altLang="en-US" b="1" smtClean="0">
              <a:latin typeface="华文细黑" pitchFamily="2" charset="-122"/>
              <a:ea typeface="华文细黑" pitchFamily="2" charset="-122"/>
            </a:endParaRPr>
          </a:p>
          <a:p>
            <a:pPr>
              <a:buFont typeface="Wingdings" pitchFamily="2" charset="2"/>
              <a:buNone/>
            </a:pPr>
            <a:r>
              <a:rPr lang="zh-CN" altLang="en-US" b="1" smtClean="0">
                <a:latin typeface="华文细黑" pitchFamily="2" charset="-122"/>
                <a:ea typeface="华文细黑" pitchFamily="2" charset="-122"/>
              </a:rPr>
              <a:t>其中     为投资的预期收益率，    为其数学期望或均值。当限</a:t>
            </a:r>
          </a:p>
          <a:p>
            <a:pPr>
              <a:buFont typeface="Wingdings" pitchFamily="2" charset="2"/>
              <a:buNone/>
            </a:pPr>
            <a:r>
              <a:rPr lang="zh-CN" altLang="en-US" b="1" smtClean="0">
                <a:latin typeface="华文细黑" pitchFamily="2" charset="-122"/>
                <a:ea typeface="华文细黑" pitchFamily="2" charset="-122"/>
              </a:rPr>
              <a:t>制    </a:t>
            </a:r>
            <a:r>
              <a:rPr lang="zh-CN" altLang="en-US" b="1" smtClean="0"/>
              <a:t>＜     ，</a:t>
            </a:r>
            <a:r>
              <a:rPr lang="zh-CN" altLang="en-US" b="1" smtClean="0">
                <a:ea typeface="华文细黑" pitchFamily="2" charset="-122"/>
              </a:rPr>
              <a:t>即为</a:t>
            </a:r>
            <a:r>
              <a:rPr lang="zh-CN" altLang="en-US" b="1" smtClean="0">
                <a:latin typeface="华文细黑" pitchFamily="2" charset="-122"/>
                <a:ea typeface="华文细黑" pitchFamily="2" charset="-122"/>
              </a:rPr>
              <a:t>半方差法。</a:t>
            </a:r>
          </a:p>
        </p:txBody>
      </p:sp>
      <p:graphicFrame>
        <p:nvGraphicFramePr>
          <p:cNvPr id="55298" name="Object 4"/>
          <p:cNvGraphicFramePr>
            <a:graphicFrameLocks noChangeAspect="1"/>
          </p:cNvGraphicFramePr>
          <p:nvPr/>
        </p:nvGraphicFramePr>
        <p:xfrm>
          <a:off x="4800601" y="4076701"/>
          <a:ext cx="2447925" cy="595313"/>
        </p:xfrm>
        <a:graphic>
          <a:graphicData uri="http://schemas.openxmlformats.org/presentationml/2006/ole">
            <mc:AlternateContent xmlns:mc="http://schemas.openxmlformats.org/markup-compatibility/2006">
              <mc:Choice xmlns:v="urn:schemas-microsoft-com:vml" Requires="v">
                <p:oleObj spid="_x0000_s3081" name="Equation" r:id="rId3" imgW="939600" imgH="228600" progId="Equation.DSMT4">
                  <p:embed/>
                </p:oleObj>
              </mc:Choice>
              <mc:Fallback>
                <p:oleObj name="Equation" r:id="rId3" imgW="939600" imgH="228600" progId="Equation.DSMT4">
                  <p:embed/>
                  <p:pic>
                    <p:nvPicPr>
                      <p:cNvPr id="5529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1" y="4076701"/>
                        <a:ext cx="2447925" cy="595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299" name="Object 5"/>
          <p:cNvGraphicFramePr>
            <a:graphicFrameLocks noChangeAspect="1"/>
          </p:cNvGraphicFramePr>
          <p:nvPr/>
        </p:nvGraphicFramePr>
        <p:xfrm>
          <a:off x="4800601" y="4724401"/>
          <a:ext cx="2232025" cy="620713"/>
        </p:xfrm>
        <a:graphic>
          <a:graphicData uri="http://schemas.openxmlformats.org/presentationml/2006/ole">
            <mc:AlternateContent xmlns:mc="http://schemas.openxmlformats.org/markup-compatibility/2006">
              <mc:Choice xmlns:v="urn:schemas-microsoft-com:vml" Requires="v">
                <p:oleObj spid="_x0000_s3082" name="Equation" r:id="rId5" imgW="1002960" imgH="279360" progId="Equation.DSMT4">
                  <p:embed/>
                </p:oleObj>
              </mc:Choice>
              <mc:Fallback>
                <p:oleObj name="Equation" r:id="rId5" imgW="1002960" imgH="279360" progId="Equation.DSMT4">
                  <p:embed/>
                  <p:pic>
                    <p:nvPicPr>
                      <p:cNvPr id="5529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1" y="4724401"/>
                        <a:ext cx="2232025" cy="620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00" name="Object 8"/>
          <p:cNvGraphicFramePr>
            <a:graphicFrameLocks noChangeAspect="1"/>
          </p:cNvGraphicFramePr>
          <p:nvPr/>
        </p:nvGraphicFramePr>
        <p:xfrm>
          <a:off x="2424113" y="5300664"/>
          <a:ext cx="393700" cy="433387"/>
        </p:xfrm>
        <a:graphic>
          <a:graphicData uri="http://schemas.openxmlformats.org/presentationml/2006/ole">
            <mc:AlternateContent xmlns:mc="http://schemas.openxmlformats.org/markup-compatibility/2006">
              <mc:Choice xmlns:v="urn:schemas-microsoft-com:vml" Requires="v">
                <p:oleObj spid="_x0000_s3083" name="Equation" r:id="rId7" imgW="126720" imgH="139680" progId="Equation.DSMT4">
                  <p:embed/>
                </p:oleObj>
              </mc:Choice>
              <mc:Fallback>
                <p:oleObj name="Equation" r:id="rId7" imgW="126720" imgH="139680" progId="Equation.DSMT4">
                  <p:embed/>
                  <p:pic>
                    <p:nvPicPr>
                      <p:cNvPr id="5530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4113" y="5300664"/>
                        <a:ext cx="393700" cy="433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01" name="Object 9"/>
          <p:cNvGraphicFramePr>
            <a:graphicFrameLocks noChangeAspect="1"/>
          </p:cNvGraphicFramePr>
          <p:nvPr/>
        </p:nvGraphicFramePr>
        <p:xfrm>
          <a:off x="5808663" y="5300664"/>
          <a:ext cx="355600" cy="420687"/>
        </p:xfrm>
        <a:graphic>
          <a:graphicData uri="http://schemas.openxmlformats.org/presentationml/2006/ole">
            <mc:AlternateContent xmlns:mc="http://schemas.openxmlformats.org/markup-compatibility/2006">
              <mc:Choice xmlns:v="urn:schemas-microsoft-com:vml" Requires="v">
                <p:oleObj spid="_x0000_s3084" name="Equation" r:id="rId9" imgW="139680" imgH="164880" progId="Equation.DSMT4">
                  <p:embed/>
                </p:oleObj>
              </mc:Choice>
              <mc:Fallback>
                <p:oleObj name="Equation" r:id="rId9" imgW="139680" imgH="164880" progId="Equation.DSMT4">
                  <p:embed/>
                  <p:pic>
                    <p:nvPicPr>
                      <p:cNvPr id="55301"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08663" y="5300664"/>
                        <a:ext cx="355600" cy="420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02" name="Object 10"/>
          <p:cNvGraphicFramePr>
            <a:graphicFrameLocks noChangeAspect="1"/>
          </p:cNvGraphicFramePr>
          <p:nvPr/>
        </p:nvGraphicFramePr>
        <p:xfrm>
          <a:off x="5613400" y="2705100"/>
          <a:ext cx="914400" cy="198438"/>
        </p:xfrm>
        <a:graphic>
          <a:graphicData uri="http://schemas.openxmlformats.org/presentationml/2006/ole">
            <mc:AlternateContent xmlns:mc="http://schemas.openxmlformats.org/markup-compatibility/2006">
              <mc:Choice xmlns:v="urn:schemas-microsoft-com:vml" Requires="v">
                <p:oleObj spid="_x0000_s3085" name="Equation" r:id="rId11" imgW="914400" imgH="198720" progId="Equation.DSMT4">
                  <p:embed/>
                </p:oleObj>
              </mc:Choice>
              <mc:Fallback>
                <p:oleObj name="Equation" r:id="rId11" imgW="914400" imgH="198720" progId="Equation.DSMT4">
                  <p:embed/>
                  <p:pic>
                    <p:nvPicPr>
                      <p:cNvPr id="55302"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13400" y="2705100"/>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03" name="Object 13"/>
          <p:cNvGraphicFramePr>
            <a:graphicFrameLocks noChangeAspect="1"/>
          </p:cNvGraphicFramePr>
          <p:nvPr/>
        </p:nvGraphicFramePr>
        <p:xfrm>
          <a:off x="2135188" y="5734050"/>
          <a:ext cx="392112" cy="431800"/>
        </p:xfrm>
        <a:graphic>
          <a:graphicData uri="http://schemas.openxmlformats.org/presentationml/2006/ole">
            <mc:AlternateContent xmlns:mc="http://schemas.openxmlformats.org/markup-compatibility/2006">
              <mc:Choice xmlns:v="urn:schemas-microsoft-com:vml" Requires="v">
                <p:oleObj spid="_x0000_s3086" name="Equation" r:id="rId13" imgW="126720" imgH="139680" progId="Equation.DSMT4">
                  <p:embed/>
                </p:oleObj>
              </mc:Choice>
              <mc:Fallback>
                <p:oleObj name="Equation" r:id="rId13" imgW="126720" imgH="139680" progId="Equation.DSMT4">
                  <p:embed/>
                  <p:pic>
                    <p:nvPicPr>
                      <p:cNvPr id="55303"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35188" y="5734050"/>
                        <a:ext cx="392112"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04" name="Object 14"/>
          <p:cNvGraphicFramePr>
            <a:graphicFrameLocks noChangeAspect="1"/>
          </p:cNvGraphicFramePr>
          <p:nvPr/>
        </p:nvGraphicFramePr>
        <p:xfrm>
          <a:off x="2711451" y="5734050"/>
          <a:ext cx="365125" cy="431800"/>
        </p:xfrm>
        <a:graphic>
          <a:graphicData uri="http://schemas.openxmlformats.org/presentationml/2006/ole">
            <mc:AlternateContent xmlns:mc="http://schemas.openxmlformats.org/markup-compatibility/2006">
              <mc:Choice xmlns:v="urn:schemas-microsoft-com:vml" Requires="v">
                <p:oleObj spid="_x0000_s3087" name="Equation" r:id="rId15" imgW="139680" imgH="164880" progId="Equation.DSMT4">
                  <p:embed/>
                </p:oleObj>
              </mc:Choice>
              <mc:Fallback>
                <p:oleObj name="Equation" r:id="rId15" imgW="139680" imgH="164880" progId="Equation.DSMT4">
                  <p:embed/>
                  <p:pic>
                    <p:nvPicPr>
                      <p:cNvPr id="55304"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11451" y="5734050"/>
                        <a:ext cx="36512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34788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股票指数期货风险案例</a:t>
            </a:r>
          </a:p>
        </p:txBody>
      </p:sp>
      <p:sp>
        <p:nvSpPr>
          <p:cNvPr id="336899" name="Rectangle 3"/>
          <p:cNvSpPr>
            <a:spLocks noGrp="1" noChangeArrowheads="1"/>
          </p:cNvSpPr>
          <p:nvPr>
            <p:ph type="body" idx="4294967295"/>
          </p:nvPr>
        </p:nvSpPr>
        <p:spPr>
          <a:xfrm>
            <a:off x="3143251" y="2060575"/>
            <a:ext cx="5237163" cy="1081088"/>
          </a:xfrm>
        </p:spPr>
        <p:txBody>
          <a:bodyPr/>
          <a:lstStyle/>
          <a:p>
            <a:pPr eaLnBrk="1" hangingPunct="1">
              <a:buFont typeface="Wingdings" pitchFamily="2" charset="2"/>
              <a:buNone/>
            </a:pPr>
            <a:r>
              <a:rPr lang="zh-CN" altLang="en-US" sz="6000">
                <a:solidFill>
                  <a:schemeClr val="hlink"/>
                </a:solidFill>
              </a:rPr>
              <a:t>巴林银行倒闭</a:t>
            </a:r>
          </a:p>
        </p:txBody>
      </p:sp>
      <p:pic>
        <p:nvPicPr>
          <p:cNvPr id="311300" name="Picture 4" descr="jingrongchahua2_141"/>
          <p:cNvPicPr>
            <a:picLocks noChangeAspect="1" noChangeArrowheads="1"/>
          </p:cNvPicPr>
          <p:nvPr/>
        </p:nvPicPr>
        <p:blipFill>
          <a:blip r:embed="rId2" cstate="print"/>
          <a:srcRect/>
          <a:stretch>
            <a:fillRect/>
          </a:stretch>
        </p:blipFill>
        <p:spPr bwMode="auto">
          <a:xfrm>
            <a:off x="5735638" y="3357563"/>
            <a:ext cx="3886200" cy="2819400"/>
          </a:xfrm>
          <a:prstGeom prst="rect">
            <a:avLst/>
          </a:prstGeom>
          <a:noFill/>
          <a:ln w="9525">
            <a:noFill/>
            <a:miter lim="800000"/>
            <a:headEnd/>
            <a:tailEnd/>
          </a:ln>
        </p:spPr>
      </p:pic>
    </p:spTree>
    <p:extLst>
      <p:ext uri="{BB962C8B-B14F-4D97-AF65-F5344CB8AC3E}">
        <p14:creationId xmlns:p14="http://schemas.microsoft.com/office/powerpoint/2010/main" val="20393871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6899">
                                            <p:txEl>
                                              <p:pRg st="0" end="0"/>
                                            </p:txEl>
                                          </p:spTgt>
                                        </p:tgtEl>
                                        <p:attrNameLst>
                                          <p:attrName>style.visibility</p:attrName>
                                        </p:attrNameLst>
                                      </p:cBhvr>
                                      <p:to>
                                        <p:strVal val="visible"/>
                                      </p:to>
                                    </p:set>
                                    <p:anim calcmode="lin" valueType="num">
                                      <p:cBhvr additive="base">
                                        <p:cTn id="7" dur="500" fill="hold"/>
                                        <p:tgtEl>
                                          <p:spTgt spid="3368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68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mph" presetSubtype="0" fill="hold" grpId="1" nodeType="clickEffect">
                                  <p:stCondLst>
                                    <p:cond delay="0"/>
                                  </p:stCondLst>
                                  <p:childTnLst>
                                    <p:animScale>
                                      <p:cBhvr>
                                        <p:cTn id="12" dur="2000" fill="hold"/>
                                        <p:tgtEl>
                                          <p:spTgt spid="336899">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899" grpId="0" build="p"/>
      <p:bldP spid="336899" grpId="1"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6" name="Rectangle 2"/>
          <p:cNvSpPr>
            <a:spLocks noGrp="1"/>
          </p:cNvSpPr>
          <p:nvPr>
            <p:ph type="title" idx="4294967295"/>
          </p:nvPr>
        </p:nvSpPr>
        <p:spPr bwMode="auto">
          <a:xfrm>
            <a:off x="2063750" y="549276"/>
            <a:ext cx="7467600" cy="652463"/>
          </a:xfrm>
          <a:noFill/>
        </p:spPr>
        <p:txBody>
          <a:bodyPr vert="horz" wrap="square" lIns="91440" tIns="45720" rIns="91440" bIns="45720" numCol="1" rtlCol="0" anchor="ctr" anchorCtr="0" compatLnSpc="1">
            <a:prstTxWarp prst="textNoShape">
              <a:avLst/>
            </a:prstTxWarp>
            <a:normAutofit/>
          </a:bodyPr>
          <a:lstStyle/>
          <a:p>
            <a:r>
              <a:rPr lang="zh-CN" altLang="en-US" sz="3600" b="1"/>
              <a:t>金融风险管理概述</a:t>
            </a:r>
          </a:p>
        </p:txBody>
      </p:sp>
      <p:sp>
        <p:nvSpPr>
          <p:cNvPr id="56327" name="Rectangle 3"/>
          <p:cNvSpPr>
            <a:spLocks noGrp="1"/>
          </p:cNvSpPr>
          <p:nvPr>
            <p:ph type="body" idx="4294967295"/>
          </p:nvPr>
        </p:nvSpPr>
        <p:spPr>
          <a:xfrm>
            <a:off x="1992314" y="1700213"/>
            <a:ext cx="7991475" cy="3816350"/>
          </a:xfrm>
        </p:spPr>
        <p:txBody>
          <a:bodyPr>
            <a:normAutofit fontScale="92500" lnSpcReduction="20000"/>
          </a:bodyPr>
          <a:lstStyle/>
          <a:p>
            <a:r>
              <a:rPr lang="zh-CN" altLang="en-US"/>
              <a:t>风险的度量</a:t>
            </a:r>
          </a:p>
          <a:p>
            <a:pPr>
              <a:buFont typeface="Wingdings" pitchFamily="2" charset="2"/>
              <a:buNone/>
            </a:pPr>
            <a:r>
              <a:rPr lang="zh-CN" altLang="en-US"/>
              <a:t>   </a:t>
            </a:r>
          </a:p>
          <a:p>
            <a:pPr>
              <a:buFont typeface="Wingdings" pitchFamily="2" charset="2"/>
              <a:buNone/>
            </a:pPr>
            <a:r>
              <a:rPr lang="zh-CN" altLang="en-US"/>
              <a:t>   </a:t>
            </a:r>
            <a:r>
              <a:rPr lang="zh-CN" altLang="en-US" b="1" smtClean="0">
                <a:latin typeface="华文细黑" pitchFamily="2" charset="-122"/>
                <a:ea typeface="华文细黑" pitchFamily="2" charset="-122"/>
              </a:rPr>
              <a:t> （</a:t>
            </a:r>
            <a:r>
              <a:rPr lang="en-US" altLang="zh-CN" b="1" smtClean="0">
                <a:latin typeface="华文细黑" pitchFamily="2" charset="-122"/>
                <a:ea typeface="华文细黑" pitchFamily="2" charset="-122"/>
              </a:rPr>
              <a:t>2</a:t>
            </a:r>
            <a:r>
              <a:rPr lang="zh-CN" altLang="en-US" b="1" smtClean="0">
                <a:latin typeface="华文细黑" pitchFamily="2" charset="-122"/>
                <a:ea typeface="华文细黑" pitchFamily="2" charset="-122"/>
              </a:rPr>
              <a:t>）收益损失法</a:t>
            </a:r>
          </a:p>
          <a:p>
            <a:pPr>
              <a:buFont typeface="Wingdings" pitchFamily="2" charset="2"/>
              <a:buNone/>
            </a:pPr>
            <a:endParaRPr lang="zh-CN" altLang="en-US" b="1" smtClean="0">
              <a:latin typeface="华文细黑" pitchFamily="2" charset="-122"/>
              <a:ea typeface="华文细黑" pitchFamily="2" charset="-122"/>
            </a:endParaRPr>
          </a:p>
          <a:p>
            <a:pPr>
              <a:buFont typeface="Wingdings" pitchFamily="2" charset="2"/>
              <a:buNone/>
            </a:pPr>
            <a:r>
              <a:rPr lang="zh-CN" altLang="en-US" b="1" smtClean="0">
                <a:latin typeface="华文细黑" pitchFamily="2" charset="-122"/>
                <a:ea typeface="华文细黑" pitchFamily="2" charset="-122"/>
              </a:rPr>
              <a:t>                                                                                   ，</a:t>
            </a:r>
            <a:r>
              <a:rPr lang="en-US" altLang="zh-CN" b="1" smtClean="0">
                <a:latin typeface="华文细黑" pitchFamily="2" charset="-122"/>
                <a:ea typeface="华文细黑" pitchFamily="2" charset="-122"/>
              </a:rPr>
              <a:t>   </a:t>
            </a:r>
            <a:r>
              <a:rPr lang="en-US" altLang="zh-CN" b="1" smtClean="0">
                <a:latin typeface="Times New Roman" pitchFamily="18" charset="0"/>
              </a:rPr>
              <a:t>&gt; 0</a:t>
            </a:r>
            <a:r>
              <a:rPr lang="en-US" altLang="zh-CN" b="1" smtClean="0">
                <a:latin typeface="华文细黑" pitchFamily="2" charset="-122"/>
                <a:ea typeface="华文细黑" pitchFamily="2" charset="-122"/>
              </a:rPr>
              <a:t>  </a:t>
            </a:r>
          </a:p>
          <a:p>
            <a:pPr>
              <a:buFont typeface="Wingdings" pitchFamily="2" charset="2"/>
              <a:buNone/>
            </a:pPr>
            <a:r>
              <a:rPr lang="zh-CN" altLang="en-US" b="1" smtClean="0">
                <a:latin typeface="华文细黑" pitchFamily="2" charset="-122"/>
                <a:ea typeface="华文细黑" pitchFamily="2" charset="-122"/>
              </a:rPr>
              <a:t>参数   度量了投资者对风险的主观判断</a:t>
            </a:r>
            <a:r>
              <a:rPr lang="en-US" altLang="zh-CN" b="1" smtClean="0">
                <a:latin typeface="华文细黑" pitchFamily="2" charset="-122"/>
                <a:ea typeface="华文细黑" pitchFamily="2" charset="-122"/>
              </a:rPr>
              <a:t>,</a:t>
            </a:r>
            <a:r>
              <a:rPr lang="zh-CN" altLang="en-US" b="1" smtClean="0">
                <a:latin typeface="华文细黑" pitchFamily="2" charset="-122"/>
                <a:ea typeface="华文细黑" pitchFamily="2" charset="-122"/>
              </a:rPr>
              <a:t>显然</a:t>
            </a:r>
            <a:r>
              <a:rPr lang="en-US" altLang="zh-CN" b="1" smtClean="0">
                <a:latin typeface="华文细黑" pitchFamily="2" charset="-122"/>
                <a:ea typeface="华文细黑" pitchFamily="2" charset="-122"/>
              </a:rPr>
              <a:t>,     </a:t>
            </a:r>
            <a:r>
              <a:rPr lang="zh-CN" altLang="en-US" b="1" smtClean="0">
                <a:latin typeface="华文细黑" pitchFamily="2" charset="-122"/>
                <a:ea typeface="华文细黑" pitchFamily="2" charset="-122"/>
              </a:rPr>
              <a:t>越大</a:t>
            </a:r>
            <a:r>
              <a:rPr lang="en-US" altLang="zh-CN" b="1" smtClean="0">
                <a:latin typeface="华文细黑" pitchFamily="2" charset="-122"/>
                <a:ea typeface="华文细黑" pitchFamily="2" charset="-122"/>
              </a:rPr>
              <a:t>,</a:t>
            </a:r>
            <a:r>
              <a:rPr lang="zh-CN" altLang="en-US" b="1" smtClean="0">
                <a:latin typeface="华文细黑" pitchFamily="2" charset="-122"/>
                <a:ea typeface="华文细黑" pitchFamily="2" charset="-122"/>
              </a:rPr>
              <a:t>风险</a:t>
            </a:r>
          </a:p>
          <a:p>
            <a:pPr>
              <a:buFont typeface="Wingdings" pitchFamily="2" charset="2"/>
              <a:buNone/>
            </a:pPr>
            <a:r>
              <a:rPr lang="zh-CN" altLang="en-US" b="1" smtClean="0">
                <a:latin typeface="华文细黑" pitchFamily="2" charset="-122"/>
                <a:ea typeface="华文细黑" pitchFamily="2" charset="-122"/>
              </a:rPr>
              <a:t>越大。</a:t>
            </a:r>
            <a:r>
              <a:rPr lang="en-US" altLang="zh-CN" b="1" smtClean="0">
                <a:latin typeface="华文细黑" pitchFamily="2" charset="-122"/>
                <a:ea typeface="华文细黑" pitchFamily="2" charset="-122"/>
              </a:rPr>
              <a:t>                                                                              </a:t>
            </a:r>
          </a:p>
          <a:p>
            <a:pPr>
              <a:buFont typeface="Wingdings" pitchFamily="2" charset="2"/>
              <a:buNone/>
            </a:pPr>
            <a:r>
              <a:rPr lang="zh-CN" altLang="en-US" b="1" smtClean="0">
                <a:latin typeface="华文细黑" pitchFamily="2" charset="-122"/>
                <a:ea typeface="华文细黑" pitchFamily="2" charset="-122"/>
              </a:rPr>
              <a:t>    </a:t>
            </a:r>
          </a:p>
        </p:txBody>
      </p:sp>
      <p:graphicFrame>
        <p:nvGraphicFramePr>
          <p:cNvPr id="56322" name="Object 4"/>
          <p:cNvGraphicFramePr>
            <a:graphicFrameLocks noChangeAspect="1"/>
          </p:cNvGraphicFramePr>
          <p:nvPr/>
        </p:nvGraphicFramePr>
        <p:xfrm>
          <a:off x="3575051" y="3429001"/>
          <a:ext cx="4824413" cy="784225"/>
        </p:xfrm>
        <a:graphic>
          <a:graphicData uri="http://schemas.openxmlformats.org/presentationml/2006/ole">
            <mc:AlternateContent xmlns:mc="http://schemas.openxmlformats.org/markup-compatibility/2006">
              <mc:Choice xmlns:v="urn:schemas-microsoft-com:vml" Requires="v">
                <p:oleObj spid="_x0000_s4102" name="Equation" r:id="rId3" imgW="2095200" imgH="393480" progId="Equation.DSMT4">
                  <p:embed/>
                </p:oleObj>
              </mc:Choice>
              <mc:Fallback>
                <p:oleObj name="Equation" r:id="rId3" imgW="2095200" imgH="393480" progId="Equation.DSMT4">
                  <p:embed/>
                  <p:pic>
                    <p:nvPicPr>
                      <p:cNvPr id="5632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5051" y="3429001"/>
                        <a:ext cx="4824413"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3" name="Object 5"/>
          <p:cNvGraphicFramePr>
            <a:graphicFrameLocks noChangeAspect="1"/>
          </p:cNvGraphicFramePr>
          <p:nvPr/>
        </p:nvGraphicFramePr>
        <p:xfrm>
          <a:off x="8616951" y="3716338"/>
          <a:ext cx="360363" cy="330200"/>
        </p:xfrm>
        <a:graphic>
          <a:graphicData uri="http://schemas.openxmlformats.org/presentationml/2006/ole">
            <mc:AlternateContent xmlns:mc="http://schemas.openxmlformats.org/markup-compatibility/2006">
              <mc:Choice xmlns:v="urn:schemas-microsoft-com:vml" Requires="v">
                <p:oleObj spid="_x0000_s4103" name="Equation" r:id="rId5" imgW="152280" imgH="139680" progId="Equation.DSMT4">
                  <p:embed/>
                </p:oleObj>
              </mc:Choice>
              <mc:Fallback>
                <p:oleObj name="Equation" r:id="rId5" imgW="152280" imgH="139680" progId="Equation.DSMT4">
                  <p:embed/>
                  <p:pic>
                    <p:nvPicPr>
                      <p:cNvPr id="5632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16951" y="3716338"/>
                        <a:ext cx="360363"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4" name="Object 6"/>
          <p:cNvGraphicFramePr>
            <a:graphicFrameLocks noChangeAspect="1"/>
          </p:cNvGraphicFramePr>
          <p:nvPr/>
        </p:nvGraphicFramePr>
        <p:xfrm>
          <a:off x="2711451" y="4221163"/>
          <a:ext cx="288925" cy="265112"/>
        </p:xfrm>
        <a:graphic>
          <a:graphicData uri="http://schemas.openxmlformats.org/presentationml/2006/ole">
            <mc:AlternateContent xmlns:mc="http://schemas.openxmlformats.org/markup-compatibility/2006">
              <mc:Choice xmlns:v="urn:schemas-microsoft-com:vml" Requires="v">
                <p:oleObj spid="_x0000_s4104" name="Equation" r:id="rId7" imgW="152280" imgH="139680" progId="Equation.DSMT4">
                  <p:embed/>
                </p:oleObj>
              </mc:Choice>
              <mc:Fallback>
                <p:oleObj name="Equation" r:id="rId7" imgW="152280" imgH="139680" progId="Equation.DSMT4">
                  <p:embed/>
                  <p:pic>
                    <p:nvPicPr>
                      <p:cNvPr id="56324"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11451" y="4221163"/>
                        <a:ext cx="288925" cy="265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5" name="Object 7"/>
          <p:cNvGraphicFramePr>
            <a:graphicFrameLocks noChangeAspect="1"/>
          </p:cNvGraphicFramePr>
          <p:nvPr/>
        </p:nvGraphicFramePr>
        <p:xfrm>
          <a:off x="8040689" y="4221163"/>
          <a:ext cx="288925" cy="265112"/>
        </p:xfrm>
        <a:graphic>
          <a:graphicData uri="http://schemas.openxmlformats.org/presentationml/2006/ole">
            <mc:AlternateContent xmlns:mc="http://schemas.openxmlformats.org/markup-compatibility/2006">
              <mc:Choice xmlns:v="urn:schemas-microsoft-com:vml" Requires="v">
                <p:oleObj spid="_x0000_s4105" name="Equation" r:id="rId9" imgW="152280" imgH="139680" progId="Equation.DSMT4">
                  <p:embed/>
                </p:oleObj>
              </mc:Choice>
              <mc:Fallback>
                <p:oleObj name="Equation" r:id="rId9" imgW="152280" imgH="139680" progId="Equation.DSMT4">
                  <p:embed/>
                  <p:pic>
                    <p:nvPicPr>
                      <p:cNvPr id="56325"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40689" y="4221163"/>
                        <a:ext cx="288925" cy="265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3966666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2"/>
          <p:cNvSpPr>
            <a:spLocks noGrp="1"/>
          </p:cNvSpPr>
          <p:nvPr>
            <p:ph type="title" idx="4294967295"/>
          </p:nvPr>
        </p:nvSpPr>
        <p:spPr bwMode="auto">
          <a:xfrm>
            <a:off x="2063750" y="549276"/>
            <a:ext cx="7467600" cy="652463"/>
          </a:xfrm>
          <a:noFill/>
        </p:spPr>
        <p:txBody>
          <a:bodyPr vert="horz" wrap="square" lIns="91440" tIns="45720" rIns="91440" bIns="45720" numCol="1" rtlCol="0" anchor="ctr" anchorCtr="0" compatLnSpc="1">
            <a:prstTxWarp prst="textNoShape">
              <a:avLst/>
            </a:prstTxWarp>
            <a:normAutofit/>
          </a:bodyPr>
          <a:lstStyle/>
          <a:p>
            <a:r>
              <a:rPr lang="zh-CN" altLang="en-US" sz="3600" b="1"/>
              <a:t>金融风险管理概述</a:t>
            </a:r>
          </a:p>
        </p:txBody>
      </p:sp>
      <p:sp>
        <p:nvSpPr>
          <p:cNvPr id="57350" name="Rectangle 3"/>
          <p:cNvSpPr>
            <a:spLocks noGrp="1"/>
          </p:cNvSpPr>
          <p:nvPr>
            <p:ph type="body" idx="4294967295"/>
          </p:nvPr>
        </p:nvSpPr>
        <p:spPr>
          <a:xfrm>
            <a:off x="1992314" y="1700213"/>
            <a:ext cx="8135937" cy="4392612"/>
          </a:xfrm>
        </p:spPr>
        <p:txBody>
          <a:bodyPr>
            <a:normAutofit fontScale="92500" lnSpcReduction="10000"/>
          </a:bodyPr>
          <a:lstStyle/>
          <a:p>
            <a:r>
              <a:rPr lang="zh-CN" altLang="en-US"/>
              <a:t>风险的度量</a:t>
            </a:r>
          </a:p>
          <a:p>
            <a:pPr>
              <a:buFont typeface="Wingdings" pitchFamily="2" charset="2"/>
              <a:buNone/>
            </a:pPr>
            <a:r>
              <a:rPr lang="zh-CN" altLang="en-US"/>
              <a:t>   </a:t>
            </a:r>
          </a:p>
          <a:p>
            <a:pPr>
              <a:buFont typeface="Wingdings" pitchFamily="2" charset="2"/>
              <a:buNone/>
            </a:pPr>
            <a:endParaRPr lang="zh-CN" altLang="en-US" b="1" smtClean="0">
              <a:latin typeface="华文细黑" pitchFamily="2" charset="-122"/>
              <a:ea typeface="华文细黑" pitchFamily="2" charset="-122"/>
            </a:endParaRPr>
          </a:p>
          <a:p>
            <a:pPr>
              <a:buFont typeface="Wingdings" pitchFamily="2" charset="2"/>
              <a:buNone/>
            </a:pPr>
            <a:r>
              <a:rPr lang="zh-CN" altLang="en-US" b="1" smtClean="0">
                <a:latin typeface="华文细黑" pitchFamily="2" charset="-122"/>
                <a:ea typeface="华文细黑" pitchFamily="2" charset="-122"/>
              </a:rPr>
              <a:t>    （</a:t>
            </a:r>
            <a:r>
              <a:rPr lang="en-US" altLang="zh-CN" b="1" smtClean="0">
                <a:latin typeface="华文细黑" pitchFamily="2" charset="-122"/>
                <a:ea typeface="华文细黑" pitchFamily="2" charset="-122"/>
              </a:rPr>
              <a:t>3</a:t>
            </a:r>
            <a:r>
              <a:rPr lang="zh-CN" altLang="en-US" b="1" smtClean="0">
                <a:latin typeface="华文细黑" pitchFamily="2" charset="-122"/>
                <a:ea typeface="华文细黑" pitchFamily="2" charset="-122"/>
              </a:rPr>
              <a:t>）期权费用法</a:t>
            </a:r>
          </a:p>
          <a:p>
            <a:pPr>
              <a:buFont typeface="Wingdings" pitchFamily="2" charset="2"/>
              <a:buNone/>
            </a:pPr>
            <a:endParaRPr lang="zh-CN" altLang="en-US" b="1" smtClean="0">
              <a:latin typeface="华文细黑" pitchFamily="2" charset="-122"/>
              <a:ea typeface="华文细黑" pitchFamily="2" charset="-122"/>
            </a:endParaRPr>
          </a:p>
          <a:p>
            <a:pPr>
              <a:buFont typeface="Wingdings" pitchFamily="2" charset="2"/>
              <a:buNone/>
            </a:pPr>
            <a:endParaRPr lang="zh-CN" altLang="en-US" b="1" smtClean="0">
              <a:latin typeface="华文细黑" pitchFamily="2" charset="-122"/>
              <a:ea typeface="华文细黑" pitchFamily="2" charset="-122"/>
            </a:endParaRPr>
          </a:p>
          <a:p>
            <a:pPr>
              <a:buFont typeface="Wingdings" pitchFamily="2" charset="2"/>
              <a:buNone/>
            </a:pPr>
            <a:r>
              <a:rPr lang="zh-CN" altLang="en-US" b="1" smtClean="0">
                <a:latin typeface="华文细黑" pitchFamily="2" charset="-122"/>
                <a:ea typeface="华文细黑" pitchFamily="2" charset="-122"/>
              </a:rPr>
              <a:t>其中</a:t>
            </a:r>
            <a:r>
              <a:rPr lang="en-US" altLang="zh-CN" i="1" smtClean="0">
                <a:latin typeface="Times New Roman" pitchFamily="18" charset="0"/>
                <a:ea typeface="华文细黑" pitchFamily="2" charset="-122"/>
              </a:rPr>
              <a:t>K </a:t>
            </a:r>
            <a:r>
              <a:rPr lang="zh-CN" altLang="en-US" b="1" smtClean="0">
                <a:latin typeface="华文细黑" pitchFamily="2" charset="-122"/>
                <a:ea typeface="华文细黑" pitchFamily="2" charset="-122"/>
              </a:rPr>
              <a:t>为执行价，   为标的资产的到期日价格。例如，卖出</a:t>
            </a:r>
          </a:p>
          <a:p>
            <a:pPr>
              <a:buFont typeface="Wingdings" pitchFamily="2" charset="2"/>
              <a:buNone/>
            </a:pPr>
            <a:r>
              <a:rPr lang="zh-CN" altLang="en-US" b="1" smtClean="0">
                <a:latin typeface="华文细黑" pitchFamily="2" charset="-122"/>
                <a:ea typeface="华文细黑" pitchFamily="2" charset="-122"/>
              </a:rPr>
              <a:t>看涨期权的风险为             。</a:t>
            </a:r>
          </a:p>
          <a:p>
            <a:pPr>
              <a:buFont typeface="Wingdings" pitchFamily="2" charset="2"/>
              <a:buNone/>
            </a:pPr>
            <a:r>
              <a:rPr lang="zh-CN" altLang="en-US" b="1" smtClean="0">
                <a:latin typeface="华文细黑" pitchFamily="2" charset="-122"/>
                <a:ea typeface="华文细黑" pitchFamily="2" charset="-122"/>
              </a:rPr>
              <a:t>    </a:t>
            </a:r>
          </a:p>
        </p:txBody>
      </p:sp>
      <p:graphicFrame>
        <p:nvGraphicFramePr>
          <p:cNvPr id="57346" name="Object 4"/>
          <p:cNvGraphicFramePr>
            <a:graphicFrameLocks noChangeAspect="1"/>
          </p:cNvGraphicFramePr>
          <p:nvPr/>
        </p:nvGraphicFramePr>
        <p:xfrm>
          <a:off x="3071814" y="3789363"/>
          <a:ext cx="6264275" cy="527050"/>
        </p:xfrm>
        <a:graphic>
          <a:graphicData uri="http://schemas.openxmlformats.org/presentationml/2006/ole">
            <mc:AlternateContent xmlns:mc="http://schemas.openxmlformats.org/markup-compatibility/2006">
              <mc:Choice xmlns:v="urn:schemas-microsoft-com:vml" Requires="v">
                <p:oleObj spid="_x0000_s5125" name="Equation" r:id="rId3" imgW="3022560" imgH="253800" progId="Equation.DSMT4">
                  <p:embed/>
                </p:oleObj>
              </mc:Choice>
              <mc:Fallback>
                <p:oleObj name="Equation" r:id="rId3" imgW="3022560" imgH="253800" progId="Equation.DSMT4">
                  <p:embed/>
                  <p:pic>
                    <p:nvPicPr>
                      <p:cNvPr id="5734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814" y="3789363"/>
                        <a:ext cx="6264275"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47" name="Object 5"/>
          <p:cNvGraphicFramePr>
            <a:graphicFrameLocks noChangeAspect="1"/>
          </p:cNvGraphicFramePr>
          <p:nvPr/>
        </p:nvGraphicFramePr>
        <p:xfrm>
          <a:off x="4367213" y="4508500"/>
          <a:ext cx="360362" cy="431800"/>
        </p:xfrm>
        <a:graphic>
          <a:graphicData uri="http://schemas.openxmlformats.org/presentationml/2006/ole">
            <mc:AlternateContent xmlns:mc="http://schemas.openxmlformats.org/markup-compatibility/2006">
              <mc:Choice xmlns:v="urn:schemas-microsoft-com:vml" Requires="v">
                <p:oleObj spid="_x0000_s5126" name="Equation" r:id="rId5" imgW="190440" imgH="228600" progId="Equation.DSMT4">
                  <p:embed/>
                </p:oleObj>
              </mc:Choice>
              <mc:Fallback>
                <p:oleObj name="Equation" r:id="rId5" imgW="190440" imgH="228600" progId="Equation.DSMT4">
                  <p:embed/>
                  <p:pic>
                    <p:nvPicPr>
                      <p:cNvPr id="5734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7213" y="4508500"/>
                        <a:ext cx="360362"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48" name="Object 6"/>
          <p:cNvGraphicFramePr>
            <a:graphicFrameLocks noChangeAspect="1"/>
          </p:cNvGraphicFramePr>
          <p:nvPr/>
        </p:nvGraphicFramePr>
        <p:xfrm>
          <a:off x="4583114" y="4941888"/>
          <a:ext cx="936625" cy="468312"/>
        </p:xfrm>
        <a:graphic>
          <a:graphicData uri="http://schemas.openxmlformats.org/presentationml/2006/ole">
            <mc:AlternateContent xmlns:mc="http://schemas.openxmlformats.org/markup-compatibility/2006">
              <mc:Choice xmlns:v="urn:schemas-microsoft-com:vml" Requires="v">
                <p:oleObj spid="_x0000_s5127" name="Equation" r:id="rId7" imgW="457200" imgH="228600" progId="Equation.DSMT4">
                  <p:embed/>
                </p:oleObj>
              </mc:Choice>
              <mc:Fallback>
                <p:oleObj name="Equation" r:id="rId7" imgW="457200" imgH="228600" progId="Equation.DSMT4">
                  <p:embed/>
                  <p:pic>
                    <p:nvPicPr>
                      <p:cNvPr id="57348"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3114" y="4941888"/>
                        <a:ext cx="936625" cy="46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6718059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p:cNvSpPr>
          <p:nvPr>
            <p:ph type="title" idx="4294967295"/>
          </p:nvPr>
        </p:nvSpPr>
        <p:spPr bwMode="auto">
          <a:xfrm>
            <a:off x="2063750" y="549276"/>
            <a:ext cx="7467600" cy="652463"/>
          </a:xfrm>
          <a:noFill/>
        </p:spPr>
        <p:txBody>
          <a:bodyPr vert="horz" wrap="square" lIns="91440" tIns="45720" rIns="91440" bIns="45720" numCol="1" rtlCol="0" anchor="ctr" anchorCtr="0" compatLnSpc="1">
            <a:prstTxWarp prst="textNoShape">
              <a:avLst/>
            </a:prstTxWarp>
            <a:normAutofit/>
          </a:bodyPr>
          <a:lstStyle/>
          <a:p>
            <a:r>
              <a:rPr lang="zh-CN" altLang="en-US" sz="3600" b="1"/>
              <a:t>金融风险管理概述</a:t>
            </a:r>
          </a:p>
        </p:txBody>
      </p:sp>
      <p:sp>
        <p:nvSpPr>
          <p:cNvPr id="355331" name="Rectangle 3"/>
          <p:cNvSpPr>
            <a:spLocks noGrp="1"/>
          </p:cNvSpPr>
          <p:nvPr>
            <p:ph type="body" idx="4294967295"/>
          </p:nvPr>
        </p:nvSpPr>
        <p:spPr>
          <a:xfrm>
            <a:off x="1992314" y="1700214"/>
            <a:ext cx="7991475" cy="4681537"/>
          </a:xfrm>
        </p:spPr>
        <p:txBody>
          <a:bodyPr/>
          <a:lstStyle/>
          <a:p>
            <a:r>
              <a:rPr lang="zh-CN" altLang="en-US"/>
              <a:t>风险的度量</a:t>
            </a:r>
          </a:p>
          <a:p>
            <a:pPr>
              <a:buFont typeface="Wingdings" pitchFamily="2" charset="2"/>
              <a:buNone/>
            </a:pPr>
            <a:r>
              <a:rPr lang="zh-CN" altLang="en-US"/>
              <a:t>   </a:t>
            </a:r>
          </a:p>
          <a:p>
            <a:pPr>
              <a:buFont typeface="Wingdings" pitchFamily="2" charset="2"/>
              <a:buNone/>
            </a:pPr>
            <a:r>
              <a:rPr lang="zh-CN" altLang="en-US" b="1" smtClean="0">
                <a:latin typeface="华文细黑" pitchFamily="2" charset="-122"/>
                <a:ea typeface="华文细黑" pitchFamily="2" charset="-122"/>
              </a:rPr>
              <a:t>    （</a:t>
            </a:r>
            <a:r>
              <a:rPr lang="en-US" altLang="zh-CN" b="1" smtClean="0">
                <a:latin typeface="华文细黑" pitchFamily="2" charset="-122"/>
                <a:ea typeface="华文细黑" pitchFamily="2" charset="-122"/>
              </a:rPr>
              <a:t>4</a:t>
            </a:r>
            <a:r>
              <a:rPr lang="zh-CN" altLang="en-US" b="1" smtClean="0">
                <a:latin typeface="华文细黑" pitchFamily="2" charset="-122"/>
                <a:ea typeface="华文细黑" pitchFamily="2" charset="-122"/>
              </a:rPr>
              <a:t>）久期和凸性方法</a:t>
            </a:r>
          </a:p>
          <a:p>
            <a:pPr>
              <a:buFont typeface="Wingdings" pitchFamily="2" charset="2"/>
              <a:buNone/>
            </a:pPr>
            <a:endParaRPr lang="zh-CN" altLang="en-US" b="1" smtClean="0">
              <a:latin typeface="华文细黑" pitchFamily="2" charset="-122"/>
              <a:ea typeface="华文细黑" pitchFamily="2" charset="-122"/>
            </a:endParaRPr>
          </a:p>
          <a:p>
            <a:pPr>
              <a:buFont typeface="Wingdings" pitchFamily="2" charset="2"/>
              <a:buNone/>
            </a:pPr>
            <a:r>
              <a:rPr lang="zh-CN" altLang="en-US" b="1" smtClean="0">
                <a:latin typeface="华文细黑" pitchFamily="2" charset="-122"/>
                <a:ea typeface="华文细黑" pitchFamily="2" charset="-122"/>
              </a:rPr>
              <a:t>           久期：</a:t>
            </a:r>
          </a:p>
          <a:p>
            <a:pPr>
              <a:buFont typeface="Wingdings" pitchFamily="2" charset="2"/>
              <a:buNone/>
            </a:pPr>
            <a:endParaRPr lang="zh-CN" altLang="en-US" b="1" smtClean="0">
              <a:latin typeface="华文细黑" pitchFamily="2" charset="-122"/>
              <a:ea typeface="华文细黑" pitchFamily="2" charset="-122"/>
            </a:endParaRPr>
          </a:p>
          <a:p>
            <a:pPr>
              <a:buFont typeface="Wingdings" pitchFamily="2" charset="2"/>
              <a:buNone/>
            </a:pPr>
            <a:endParaRPr lang="zh-CN" altLang="en-US" b="1" smtClean="0">
              <a:latin typeface="华文细黑" pitchFamily="2" charset="-122"/>
              <a:ea typeface="华文细黑" pitchFamily="2" charset="-122"/>
            </a:endParaRPr>
          </a:p>
          <a:p>
            <a:pPr>
              <a:buFont typeface="Wingdings" pitchFamily="2" charset="2"/>
              <a:buNone/>
            </a:pPr>
            <a:r>
              <a:rPr lang="zh-CN" altLang="en-US" b="1" smtClean="0">
                <a:latin typeface="华文细黑" pitchFamily="2" charset="-122"/>
                <a:ea typeface="华文细黑" pitchFamily="2" charset="-122"/>
              </a:rPr>
              <a:t>           凸性：</a:t>
            </a:r>
            <a:endParaRPr lang="en-US" altLang="zh-CN" b="1" smtClean="0">
              <a:latin typeface="华文细黑" pitchFamily="2" charset="-122"/>
              <a:ea typeface="华文细黑" pitchFamily="2" charset="-122"/>
            </a:endParaRPr>
          </a:p>
          <a:p>
            <a:pPr>
              <a:buFont typeface="Wingdings" pitchFamily="2" charset="2"/>
              <a:buNone/>
            </a:pPr>
            <a:endParaRPr lang="zh-CN" altLang="en-US" b="1" smtClean="0">
              <a:latin typeface="华文细黑" pitchFamily="2" charset="-122"/>
              <a:ea typeface="华文细黑" pitchFamily="2" charset="-122"/>
            </a:endParaRPr>
          </a:p>
        </p:txBody>
      </p:sp>
      <p:graphicFrame>
        <p:nvGraphicFramePr>
          <p:cNvPr id="355332" name="Object 4"/>
          <p:cNvGraphicFramePr>
            <a:graphicFrameLocks noChangeAspect="1"/>
          </p:cNvGraphicFramePr>
          <p:nvPr/>
        </p:nvGraphicFramePr>
        <p:xfrm>
          <a:off x="3935414" y="3357563"/>
          <a:ext cx="4321175" cy="1244600"/>
        </p:xfrm>
        <a:graphic>
          <a:graphicData uri="http://schemas.openxmlformats.org/presentationml/2006/ole">
            <mc:AlternateContent xmlns:mc="http://schemas.openxmlformats.org/markup-compatibility/2006">
              <mc:Choice xmlns:v="urn:schemas-microsoft-com:vml" Requires="v">
                <p:oleObj spid="_x0000_s6148" name="Equation" r:id="rId3" imgW="2247840" imgH="647640" progId="Equation.DSMT4">
                  <p:embed/>
                </p:oleObj>
              </mc:Choice>
              <mc:Fallback>
                <p:oleObj name="Equation" r:id="rId3" imgW="2247840" imgH="647640" progId="Equation.DSMT4">
                  <p:embed/>
                  <p:pic>
                    <p:nvPicPr>
                      <p:cNvPr id="35533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5414" y="3357563"/>
                        <a:ext cx="4321175" cy="124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5333" name="Object 5"/>
          <p:cNvGraphicFramePr>
            <a:graphicFrameLocks noChangeAspect="1"/>
          </p:cNvGraphicFramePr>
          <p:nvPr/>
        </p:nvGraphicFramePr>
        <p:xfrm>
          <a:off x="3863975" y="4652964"/>
          <a:ext cx="3455988" cy="1398587"/>
        </p:xfrm>
        <a:graphic>
          <a:graphicData uri="http://schemas.openxmlformats.org/presentationml/2006/ole">
            <mc:AlternateContent xmlns:mc="http://schemas.openxmlformats.org/markup-compatibility/2006">
              <mc:Choice xmlns:v="urn:schemas-microsoft-com:vml" Requires="v">
                <p:oleObj spid="_x0000_s6149" name="Equation" r:id="rId5" imgW="1600200" imgH="647640" progId="Equation.DSMT4">
                  <p:embed/>
                </p:oleObj>
              </mc:Choice>
              <mc:Fallback>
                <p:oleObj name="Equation" r:id="rId5" imgW="1600200" imgH="647640" progId="Equation.DSMT4">
                  <p:embed/>
                  <p:pic>
                    <p:nvPicPr>
                      <p:cNvPr id="35533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3975" y="4652964"/>
                        <a:ext cx="3455988" cy="1398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5334" name="AutoShape 6"/>
          <p:cNvSpPr>
            <a:spLocks/>
          </p:cNvSpPr>
          <p:nvPr/>
        </p:nvSpPr>
        <p:spPr bwMode="auto">
          <a:xfrm>
            <a:off x="5664200" y="1125538"/>
            <a:ext cx="4248150" cy="1079500"/>
          </a:xfrm>
          <a:prstGeom prst="borderCallout1">
            <a:avLst>
              <a:gd name="adj1" fmla="val 10588"/>
              <a:gd name="adj2" fmla="val -1792"/>
              <a:gd name="adj3" fmla="val 233384"/>
              <a:gd name="adj4" fmla="val -6801"/>
            </a:avLst>
          </a:prstGeom>
          <a:solidFill>
            <a:schemeClr val="accent1"/>
          </a:solidFill>
          <a:ln w="9525" algn="ctr">
            <a:solidFill>
              <a:schemeClr val="tx1"/>
            </a:solidFill>
            <a:miter lim="800000"/>
            <a:headEnd/>
            <a:tailEnd/>
          </a:ln>
        </p:spPr>
        <p:txBody>
          <a:bodyPr/>
          <a:lstStyle/>
          <a:p>
            <a:pPr marL="639763" indent="-273050"/>
            <a:r>
              <a:rPr lang="zh-CN" altLang="en-US" sz="2800">
                <a:ea typeface="华文仿宋" pitchFamily="2" charset="-122"/>
              </a:rPr>
              <a:t>加权平均还款时间，值</a:t>
            </a:r>
          </a:p>
          <a:p>
            <a:pPr marL="639763" indent="-273050"/>
            <a:r>
              <a:rPr lang="zh-CN" altLang="en-US" sz="2800">
                <a:ea typeface="华文仿宋" pitchFamily="2" charset="-122"/>
              </a:rPr>
              <a:t>越大，风险越大</a:t>
            </a:r>
            <a:r>
              <a:rPr lang="zh-CN" altLang="en-US" sz="2800"/>
              <a:t>   </a:t>
            </a:r>
          </a:p>
        </p:txBody>
      </p:sp>
      <p:sp>
        <p:nvSpPr>
          <p:cNvPr id="355335" name="AutoShape 7"/>
          <p:cNvSpPr>
            <a:spLocks/>
          </p:cNvSpPr>
          <p:nvPr/>
        </p:nvSpPr>
        <p:spPr bwMode="auto">
          <a:xfrm>
            <a:off x="6311900" y="4508500"/>
            <a:ext cx="3924300" cy="1360488"/>
          </a:xfrm>
          <a:prstGeom prst="borderCallout1">
            <a:avLst>
              <a:gd name="adj1" fmla="val 105602"/>
              <a:gd name="adj2" fmla="val 97088"/>
              <a:gd name="adj3" fmla="val 105602"/>
              <a:gd name="adj4" fmla="val -18125"/>
            </a:avLst>
          </a:prstGeom>
          <a:solidFill>
            <a:schemeClr val="accent1"/>
          </a:solidFill>
          <a:ln w="9525" algn="ctr">
            <a:solidFill>
              <a:schemeClr val="tx1"/>
            </a:solidFill>
            <a:miter lim="800000"/>
            <a:headEnd/>
            <a:tailEnd/>
          </a:ln>
        </p:spPr>
        <p:txBody>
          <a:bodyPr/>
          <a:lstStyle/>
          <a:p>
            <a:pPr marL="639763" indent="-273050"/>
            <a:r>
              <a:rPr lang="zh-CN" altLang="en-US" sz="2400"/>
              <a:t>利率变化大时用，值越</a:t>
            </a:r>
          </a:p>
          <a:p>
            <a:pPr marL="639763" indent="-273050"/>
            <a:r>
              <a:rPr lang="zh-CN" altLang="en-US" sz="2400"/>
              <a:t>大，现金流分布越均匀，</a:t>
            </a:r>
          </a:p>
          <a:p>
            <a:pPr marL="639763" indent="-273050"/>
            <a:r>
              <a:rPr lang="zh-CN" altLang="en-US" sz="2400"/>
              <a:t>风险越小</a:t>
            </a:r>
          </a:p>
        </p:txBody>
      </p:sp>
    </p:spTree>
    <p:extLst>
      <p:ext uri="{BB962C8B-B14F-4D97-AF65-F5344CB8AC3E}">
        <p14:creationId xmlns:p14="http://schemas.microsoft.com/office/powerpoint/2010/main" val="3615829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5332"/>
                                        </p:tgtEl>
                                        <p:attrNameLst>
                                          <p:attrName>style.visibility</p:attrName>
                                        </p:attrNameLst>
                                      </p:cBhvr>
                                      <p:to>
                                        <p:strVal val="visible"/>
                                      </p:to>
                                    </p:set>
                                    <p:anim calcmode="lin" valueType="num">
                                      <p:cBhvr additive="base">
                                        <p:cTn id="7" dur="500" fill="hold"/>
                                        <p:tgtEl>
                                          <p:spTgt spid="355332"/>
                                        </p:tgtEl>
                                        <p:attrNameLst>
                                          <p:attrName>ppt_x</p:attrName>
                                        </p:attrNameLst>
                                      </p:cBhvr>
                                      <p:tavLst>
                                        <p:tav tm="0">
                                          <p:val>
                                            <p:strVal val="#ppt_x"/>
                                          </p:val>
                                        </p:tav>
                                        <p:tav tm="100000">
                                          <p:val>
                                            <p:strVal val="#ppt_x"/>
                                          </p:val>
                                        </p:tav>
                                      </p:tavLst>
                                    </p:anim>
                                    <p:anim calcmode="lin" valueType="num">
                                      <p:cBhvr additive="base">
                                        <p:cTn id="8" dur="500" fill="hold"/>
                                        <p:tgtEl>
                                          <p:spTgt spid="3553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55331">
                                            <p:txEl>
                                              <p:pRg st="7" end="7"/>
                                            </p:txEl>
                                          </p:spTgt>
                                        </p:tgtEl>
                                        <p:attrNameLst>
                                          <p:attrName>style.visibility</p:attrName>
                                        </p:attrNameLst>
                                      </p:cBhvr>
                                      <p:to>
                                        <p:strVal val="visible"/>
                                      </p:to>
                                    </p:set>
                                    <p:animEffect transition="in" filter="blinds(horizontal)">
                                      <p:cBhvr>
                                        <p:cTn id="13" dur="500"/>
                                        <p:tgtEl>
                                          <p:spTgt spid="355331">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55333"/>
                                        </p:tgtEl>
                                        <p:attrNameLst>
                                          <p:attrName>style.visibility</p:attrName>
                                        </p:attrNameLst>
                                      </p:cBhvr>
                                      <p:to>
                                        <p:strVal val="visible"/>
                                      </p:to>
                                    </p:set>
                                    <p:anim calcmode="lin" valueType="num">
                                      <p:cBhvr additive="base">
                                        <p:cTn id="18" dur="500" fill="hold"/>
                                        <p:tgtEl>
                                          <p:spTgt spid="355333"/>
                                        </p:tgtEl>
                                        <p:attrNameLst>
                                          <p:attrName>ppt_x</p:attrName>
                                        </p:attrNameLst>
                                      </p:cBhvr>
                                      <p:tavLst>
                                        <p:tav tm="0">
                                          <p:val>
                                            <p:strVal val="#ppt_x"/>
                                          </p:val>
                                        </p:tav>
                                        <p:tav tm="100000">
                                          <p:val>
                                            <p:strVal val="#ppt_x"/>
                                          </p:val>
                                        </p:tav>
                                      </p:tavLst>
                                    </p:anim>
                                    <p:anim calcmode="lin" valueType="num">
                                      <p:cBhvr additive="base">
                                        <p:cTn id="19" dur="500" fill="hold"/>
                                        <p:tgtEl>
                                          <p:spTgt spid="35533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55334"/>
                                        </p:tgtEl>
                                        <p:attrNameLst>
                                          <p:attrName>style.visibility</p:attrName>
                                        </p:attrNameLst>
                                      </p:cBhvr>
                                      <p:to>
                                        <p:strVal val="visible"/>
                                      </p:to>
                                    </p:set>
                                    <p:animEffect transition="in" filter="blinds(horizontal)">
                                      <p:cBhvr>
                                        <p:cTn id="24" dur="500"/>
                                        <p:tgtEl>
                                          <p:spTgt spid="355334"/>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355335"/>
                                        </p:tgtEl>
                                        <p:attrNameLst>
                                          <p:attrName>style.visibility</p:attrName>
                                        </p:attrNameLst>
                                      </p:cBhvr>
                                      <p:to>
                                        <p:strVal val="visible"/>
                                      </p:to>
                                    </p:set>
                                    <p:animEffect transition="in" filter="checkerboard(across)">
                                      <p:cBhvr>
                                        <p:cTn id="29" dur="500"/>
                                        <p:tgtEl>
                                          <p:spTgt spid="355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4" grpId="0" animBg="1"/>
      <p:bldP spid="355335"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8" name="Rectangle 2"/>
          <p:cNvSpPr>
            <a:spLocks noGrp="1"/>
          </p:cNvSpPr>
          <p:nvPr>
            <p:ph type="title" idx="4294967295"/>
          </p:nvPr>
        </p:nvSpPr>
        <p:spPr bwMode="auto">
          <a:xfrm>
            <a:off x="2063750" y="549276"/>
            <a:ext cx="7467600" cy="652463"/>
          </a:xfrm>
          <a:noFill/>
        </p:spPr>
        <p:txBody>
          <a:bodyPr vert="horz" wrap="square" lIns="91440" tIns="45720" rIns="91440" bIns="45720" numCol="1" rtlCol="0" anchor="ctr" anchorCtr="0" compatLnSpc="1">
            <a:prstTxWarp prst="textNoShape">
              <a:avLst/>
            </a:prstTxWarp>
            <a:normAutofit/>
          </a:bodyPr>
          <a:lstStyle/>
          <a:p>
            <a:r>
              <a:rPr lang="zh-CN" altLang="en-US" sz="3600" b="1"/>
              <a:t>金融风险管理概述</a:t>
            </a:r>
          </a:p>
        </p:txBody>
      </p:sp>
      <p:sp>
        <p:nvSpPr>
          <p:cNvPr id="59399" name="Rectangle 3"/>
          <p:cNvSpPr>
            <a:spLocks noGrp="1"/>
          </p:cNvSpPr>
          <p:nvPr>
            <p:ph type="body" idx="4294967295"/>
          </p:nvPr>
        </p:nvSpPr>
        <p:spPr>
          <a:xfrm>
            <a:off x="1992314" y="1700213"/>
            <a:ext cx="7991475" cy="5041900"/>
          </a:xfrm>
        </p:spPr>
        <p:txBody>
          <a:bodyPr>
            <a:normAutofit fontScale="92500" lnSpcReduction="20000"/>
          </a:bodyPr>
          <a:lstStyle/>
          <a:p>
            <a:r>
              <a:rPr lang="zh-CN" altLang="en-US"/>
              <a:t>风险的度量</a:t>
            </a:r>
          </a:p>
          <a:p>
            <a:pPr>
              <a:buFont typeface="Wingdings" pitchFamily="2" charset="2"/>
              <a:buNone/>
            </a:pPr>
            <a:r>
              <a:rPr lang="zh-CN" altLang="en-US"/>
              <a:t>   </a:t>
            </a:r>
            <a:r>
              <a:rPr lang="zh-CN" altLang="en-US" b="1" smtClean="0">
                <a:latin typeface="华文细黑" pitchFamily="2" charset="-122"/>
                <a:ea typeface="华文细黑" pitchFamily="2" charset="-122"/>
              </a:rPr>
              <a:t>  （</a:t>
            </a:r>
            <a:r>
              <a:rPr lang="en-US" altLang="zh-CN" b="1" smtClean="0">
                <a:latin typeface="华文细黑" pitchFamily="2" charset="-122"/>
                <a:ea typeface="华文细黑" pitchFamily="2" charset="-122"/>
              </a:rPr>
              <a:t>5</a:t>
            </a:r>
            <a:r>
              <a:rPr lang="zh-CN" altLang="en-US" b="1" smtClean="0">
                <a:latin typeface="华文细黑" pitchFamily="2" charset="-122"/>
                <a:ea typeface="华文细黑" pitchFamily="2" charset="-122"/>
              </a:rPr>
              <a:t>）</a:t>
            </a:r>
            <a:r>
              <a:rPr lang="en-US" altLang="zh-CN" smtClean="0">
                <a:latin typeface="Times New Roman" pitchFamily="18" charset="0"/>
                <a:ea typeface="华文细黑" pitchFamily="2" charset="-122"/>
              </a:rPr>
              <a:t>VaR (value-at-risk)</a:t>
            </a:r>
            <a:r>
              <a:rPr lang="zh-CN" altLang="en-US" b="1" smtClean="0">
                <a:latin typeface="Times New Roman" pitchFamily="18" charset="0"/>
                <a:ea typeface="华文细黑" pitchFamily="2" charset="-122"/>
              </a:rPr>
              <a:t>方法</a:t>
            </a:r>
            <a:r>
              <a:rPr lang="en-US" altLang="zh-CN" b="1" smtClean="0">
                <a:latin typeface="Times New Roman" pitchFamily="18" charset="0"/>
                <a:ea typeface="华文细黑" pitchFamily="2" charset="-122"/>
              </a:rPr>
              <a:t>,</a:t>
            </a:r>
            <a:r>
              <a:rPr lang="zh-CN" altLang="en-US" b="1" smtClean="0">
                <a:latin typeface="Times New Roman" pitchFamily="18" charset="0"/>
                <a:ea typeface="华文细黑" pitchFamily="2" charset="-122"/>
              </a:rPr>
              <a:t>又称</a:t>
            </a:r>
            <a:r>
              <a:rPr lang="zh-CN" altLang="en-US" b="1" smtClean="0">
                <a:latin typeface="华文细黑" pitchFamily="2" charset="-122"/>
                <a:ea typeface="华文细黑" pitchFamily="2" charset="-122"/>
              </a:rPr>
              <a:t>“</a:t>
            </a:r>
            <a:r>
              <a:rPr lang="zh-CN" altLang="en-US" b="1" smtClean="0">
                <a:latin typeface="Times New Roman" pitchFamily="18" charset="0"/>
                <a:ea typeface="华文细黑" pitchFamily="2" charset="-122"/>
              </a:rPr>
              <a:t>在险价值</a:t>
            </a:r>
            <a:r>
              <a:rPr lang="zh-CN" altLang="en-US" b="1" smtClean="0">
                <a:latin typeface="华文细黑" pitchFamily="2" charset="-122"/>
                <a:ea typeface="华文细黑" pitchFamily="2" charset="-122"/>
              </a:rPr>
              <a:t>”</a:t>
            </a:r>
            <a:r>
              <a:rPr lang="zh-CN" altLang="en-US" b="1" smtClean="0">
                <a:latin typeface="Times New Roman" pitchFamily="18" charset="0"/>
                <a:ea typeface="华文细黑" pitchFamily="2" charset="-122"/>
              </a:rPr>
              <a:t>方法</a:t>
            </a:r>
          </a:p>
          <a:p>
            <a:pPr>
              <a:buFont typeface="Wingdings" pitchFamily="2" charset="2"/>
              <a:buNone/>
            </a:pPr>
            <a:r>
              <a:rPr lang="en-US" altLang="zh-CN" b="1" smtClean="0"/>
              <a:t>       </a:t>
            </a:r>
            <a:r>
              <a:rPr lang="en-US" altLang="zh-CN" b="1" smtClean="0">
                <a:latin typeface="Times New Roman" pitchFamily="18" charset="0"/>
              </a:rPr>
              <a:t> </a:t>
            </a:r>
            <a:r>
              <a:rPr lang="en-US" altLang="zh-CN" smtClean="0">
                <a:latin typeface="Times New Roman" pitchFamily="18" charset="0"/>
                <a:ea typeface="华文细黑" pitchFamily="2" charset="-122"/>
              </a:rPr>
              <a:t>VaR</a:t>
            </a:r>
            <a:r>
              <a:rPr lang="zh-CN" altLang="en-US" b="1" smtClean="0">
                <a:latin typeface="华文细黑" pitchFamily="2" charset="-122"/>
                <a:ea typeface="华文细黑" pitchFamily="2" charset="-122"/>
              </a:rPr>
              <a:t>是指在正常市场条件下，在给定的置信水平上，</a:t>
            </a:r>
          </a:p>
          <a:p>
            <a:pPr>
              <a:buFont typeface="Wingdings" pitchFamily="2" charset="2"/>
              <a:buNone/>
            </a:pPr>
            <a:r>
              <a:rPr lang="zh-CN" altLang="en-US" b="1" smtClean="0">
                <a:latin typeface="华文细黑" pitchFamily="2" charset="-122"/>
                <a:ea typeface="华文细黑" pitchFamily="2" charset="-122"/>
              </a:rPr>
              <a:t>估算出给定时间内可能产生的最大损失值。</a:t>
            </a:r>
          </a:p>
          <a:p>
            <a:pPr>
              <a:buFont typeface="Wingdings" pitchFamily="2" charset="2"/>
              <a:buNone/>
            </a:pPr>
            <a:endParaRPr lang="zh-CN" altLang="en-US" b="1" smtClean="0">
              <a:latin typeface="华文细黑" pitchFamily="2" charset="-122"/>
              <a:ea typeface="华文细黑" pitchFamily="2" charset="-122"/>
            </a:endParaRPr>
          </a:p>
          <a:p>
            <a:pPr>
              <a:buFont typeface="Wingdings" pitchFamily="2" charset="2"/>
              <a:buNone/>
            </a:pPr>
            <a:endParaRPr lang="zh-CN" altLang="en-US" b="1" smtClean="0">
              <a:latin typeface="华文细黑" pitchFamily="2" charset="-122"/>
              <a:ea typeface="华文细黑" pitchFamily="2" charset="-122"/>
            </a:endParaRPr>
          </a:p>
          <a:p>
            <a:pPr>
              <a:buFont typeface="Wingdings" pitchFamily="2" charset="2"/>
              <a:buNone/>
            </a:pPr>
            <a:endParaRPr lang="zh-CN" altLang="en-US" b="1" smtClean="0">
              <a:latin typeface="华文细黑" pitchFamily="2" charset="-122"/>
              <a:ea typeface="华文细黑" pitchFamily="2" charset="-122"/>
            </a:endParaRPr>
          </a:p>
          <a:p>
            <a:pPr>
              <a:buFont typeface="Wingdings" pitchFamily="2" charset="2"/>
              <a:buNone/>
            </a:pPr>
            <a:r>
              <a:rPr lang="zh-CN" altLang="en-US" b="1" smtClean="0">
                <a:latin typeface="华文细黑" pitchFamily="2" charset="-122"/>
                <a:ea typeface="华文细黑" pitchFamily="2" charset="-122"/>
              </a:rPr>
              <a:t>也即：</a:t>
            </a:r>
          </a:p>
          <a:p>
            <a:pPr>
              <a:buFont typeface="Wingdings" pitchFamily="2" charset="2"/>
              <a:buNone/>
            </a:pPr>
            <a:r>
              <a:rPr lang="zh-CN" altLang="en-US" b="1" smtClean="0">
                <a:latin typeface="华文细黑" pitchFamily="2" charset="-122"/>
                <a:ea typeface="华文细黑" pitchFamily="2" charset="-122"/>
              </a:rPr>
              <a:t>其中      为资产损失变量，       为其概率密度函数，</a:t>
            </a:r>
            <a:r>
              <a:rPr lang="en-US" altLang="zh-CN" i="1" smtClean="0">
                <a:latin typeface="Times New Roman" pitchFamily="18" charset="0"/>
                <a:ea typeface="华文细黑" pitchFamily="2" charset="-122"/>
              </a:rPr>
              <a:t>p</a:t>
            </a:r>
            <a:r>
              <a:rPr lang="zh-CN" altLang="en-US" b="1" smtClean="0">
                <a:latin typeface="华文细黑" pitchFamily="2" charset="-122"/>
                <a:ea typeface="华文细黑" pitchFamily="2" charset="-122"/>
              </a:rPr>
              <a:t>表示</a:t>
            </a:r>
          </a:p>
          <a:p>
            <a:pPr>
              <a:buFont typeface="Wingdings" pitchFamily="2" charset="2"/>
              <a:buNone/>
            </a:pPr>
            <a:r>
              <a:rPr lang="zh-CN" altLang="en-US" b="1" smtClean="0">
                <a:latin typeface="华文细黑" pitchFamily="2" charset="-122"/>
                <a:ea typeface="华文细黑" pitchFamily="2" charset="-122"/>
              </a:rPr>
              <a:t>置信水平。</a:t>
            </a:r>
            <a:endParaRPr lang="en-US" altLang="zh-CN" b="1" smtClean="0">
              <a:latin typeface="华文细黑" pitchFamily="2" charset="-122"/>
              <a:ea typeface="华文细黑" pitchFamily="2" charset="-122"/>
            </a:endParaRPr>
          </a:p>
          <a:p>
            <a:pPr>
              <a:buFont typeface="Wingdings" pitchFamily="2" charset="2"/>
              <a:buNone/>
            </a:pPr>
            <a:endParaRPr lang="zh-CN" altLang="en-US" b="1" smtClean="0">
              <a:latin typeface="华文细黑" pitchFamily="2" charset="-122"/>
              <a:ea typeface="华文细黑" pitchFamily="2" charset="-122"/>
            </a:endParaRPr>
          </a:p>
        </p:txBody>
      </p:sp>
      <p:graphicFrame>
        <p:nvGraphicFramePr>
          <p:cNvPr id="59394" name="Object 4"/>
          <p:cNvGraphicFramePr>
            <a:graphicFrameLocks noChangeAspect="1"/>
          </p:cNvGraphicFramePr>
          <p:nvPr/>
        </p:nvGraphicFramePr>
        <p:xfrm>
          <a:off x="2566989" y="3716338"/>
          <a:ext cx="6059487" cy="1109662"/>
        </p:xfrm>
        <a:graphic>
          <a:graphicData uri="http://schemas.openxmlformats.org/presentationml/2006/ole">
            <mc:AlternateContent xmlns:mc="http://schemas.openxmlformats.org/markup-compatibility/2006">
              <mc:Choice xmlns:v="urn:schemas-microsoft-com:vml" Requires="v">
                <p:oleObj spid="_x0000_s7174" name="Equation" r:id="rId3" imgW="2565360" imgH="469800" progId="Equation.DSMT4">
                  <p:embed/>
                </p:oleObj>
              </mc:Choice>
              <mc:Fallback>
                <p:oleObj name="Equation" r:id="rId3" imgW="2565360" imgH="469800" progId="Equation.DSMT4">
                  <p:embed/>
                  <p:pic>
                    <p:nvPicPr>
                      <p:cNvPr id="5939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989" y="3716338"/>
                        <a:ext cx="6059487" cy="1109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395" name="Object 5"/>
          <p:cNvGraphicFramePr>
            <a:graphicFrameLocks noChangeAspect="1"/>
          </p:cNvGraphicFramePr>
          <p:nvPr/>
        </p:nvGraphicFramePr>
        <p:xfrm>
          <a:off x="3432176" y="4868863"/>
          <a:ext cx="3889375" cy="569912"/>
        </p:xfrm>
        <a:graphic>
          <a:graphicData uri="http://schemas.openxmlformats.org/presentationml/2006/ole">
            <mc:AlternateContent xmlns:mc="http://schemas.openxmlformats.org/markup-compatibility/2006">
              <mc:Choice xmlns:v="urn:schemas-microsoft-com:vml" Requires="v">
                <p:oleObj spid="_x0000_s7175" name="Equation" r:id="rId5" imgW="1473120" imgH="215640" progId="Equation.DSMT4">
                  <p:embed/>
                </p:oleObj>
              </mc:Choice>
              <mc:Fallback>
                <p:oleObj name="Equation" r:id="rId5" imgW="1473120" imgH="215640" progId="Equation.DSMT4">
                  <p:embed/>
                  <p:pic>
                    <p:nvPicPr>
                      <p:cNvPr id="5939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32176" y="4868863"/>
                        <a:ext cx="3889375" cy="569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396" name="Object 6"/>
          <p:cNvGraphicFramePr>
            <a:graphicFrameLocks noChangeAspect="1"/>
          </p:cNvGraphicFramePr>
          <p:nvPr/>
        </p:nvGraphicFramePr>
        <p:xfrm>
          <a:off x="2640014" y="5445125"/>
          <a:ext cx="504825" cy="350838"/>
        </p:xfrm>
        <a:graphic>
          <a:graphicData uri="http://schemas.openxmlformats.org/presentationml/2006/ole">
            <mc:AlternateContent xmlns:mc="http://schemas.openxmlformats.org/markup-compatibility/2006">
              <mc:Choice xmlns:v="urn:schemas-microsoft-com:vml" Requires="v">
                <p:oleObj spid="_x0000_s7176" name="Equation" r:id="rId7" imgW="291960" imgH="203040" progId="Equation.DSMT4">
                  <p:embed/>
                </p:oleObj>
              </mc:Choice>
              <mc:Fallback>
                <p:oleObj name="Equation" r:id="rId7" imgW="291960" imgH="203040" progId="Equation.DSMT4">
                  <p:embed/>
                  <p:pic>
                    <p:nvPicPr>
                      <p:cNvPr id="5939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40014" y="5445125"/>
                        <a:ext cx="504825" cy="350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397" name="Object 7"/>
          <p:cNvGraphicFramePr>
            <a:graphicFrameLocks noChangeAspect="1"/>
          </p:cNvGraphicFramePr>
          <p:nvPr/>
        </p:nvGraphicFramePr>
        <p:xfrm>
          <a:off x="5519739" y="5373688"/>
          <a:ext cx="649287" cy="417512"/>
        </p:xfrm>
        <a:graphic>
          <a:graphicData uri="http://schemas.openxmlformats.org/presentationml/2006/ole">
            <mc:AlternateContent xmlns:mc="http://schemas.openxmlformats.org/markup-compatibility/2006">
              <mc:Choice xmlns:v="urn:schemas-microsoft-com:vml" Requires="v">
                <p:oleObj spid="_x0000_s7177" name="Equation" r:id="rId9" imgW="355320" imgH="228600" progId="Equation.DSMT4">
                  <p:embed/>
                </p:oleObj>
              </mc:Choice>
              <mc:Fallback>
                <p:oleObj name="Equation" r:id="rId9" imgW="355320" imgH="228600" progId="Equation.DSMT4">
                  <p:embed/>
                  <p:pic>
                    <p:nvPicPr>
                      <p:cNvPr id="59397"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19739" y="5373688"/>
                        <a:ext cx="649287"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6391469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ChangeArrowheads="1"/>
          </p:cNvSpPr>
          <p:nvPr/>
        </p:nvSpPr>
        <p:spPr bwMode="auto">
          <a:xfrm>
            <a:off x="4938713" y="3314701"/>
            <a:ext cx="9144000" cy="646331"/>
          </a:xfrm>
          <a:prstGeom prst="rect">
            <a:avLst/>
          </a:prstGeom>
          <a:noFill/>
          <a:ln w="12700" cap="sq">
            <a:noFill/>
            <a:miter lim="800000"/>
            <a:headEnd type="none" w="sm" len="sm"/>
            <a:tailEnd type="none" w="sm" len="sm"/>
          </a:ln>
        </p:spPr>
        <p:txBody>
          <a:bodyPr>
            <a:spAutoFit/>
          </a:bodyPr>
          <a:lstStyle/>
          <a:p>
            <a:pPr>
              <a:buClrTx/>
              <a:buSzTx/>
              <a:buFontTx/>
              <a:buNone/>
            </a:pPr>
            <a:endParaRPr lang="zh-CN" altLang="en-US" sz="3600" b="1">
              <a:latin typeface="Arial" charset="0"/>
              <a:ea typeface="华文楷体" pitchFamily="2" charset="-122"/>
            </a:endParaRPr>
          </a:p>
        </p:txBody>
      </p:sp>
      <p:grpSp>
        <p:nvGrpSpPr>
          <p:cNvPr id="2" name="Group 3"/>
          <p:cNvGrpSpPr>
            <a:grpSpLocks/>
          </p:cNvGrpSpPr>
          <p:nvPr/>
        </p:nvGrpSpPr>
        <p:grpSpPr bwMode="auto">
          <a:xfrm>
            <a:off x="2362200" y="533400"/>
            <a:ext cx="7467600" cy="5562600"/>
            <a:chOff x="1954" y="6260"/>
            <a:chExt cx="8489" cy="5717"/>
          </a:xfrm>
        </p:grpSpPr>
        <p:graphicFrame>
          <p:nvGraphicFramePr>
            <p:cNvPr id="60418" name="Object 4"/>
            <p:cNvGraphicFramePr>
              <a:graphicFrameLocks noChangeAspect="1"/>
            </p:cNvGraphicFramePr>
            <p:nvPr/>
          </p:nvGraphicFramePr>
          <p:xfrm>
            <a:off x="1954" y="6260"/>
            <a:ext cx="8489" cy="5717"/>
          </p:xfrm>
          <a:graphic>
            <a:graphicData uri="http://schemas.openxmlformats.org/presentationml/2006/ole">
              <mc:AlternateContent xmlns:mc="http://schemas.openxmlformats.org/markup-compatibility/2006">
                <mc:Choice xmlns:v="urn:schemas-microsoft-com:vml" Requires="v">
                  <p:oleObj spid="_x0000_s8195" r:id="rId3" imgW="0" imgH="0" progId="">
                    <p:embed/>
                  </p:oleObj>
                </mc:Choice>
                <mc:Fallback>
                  <p:oleObj r:id="rId3" imgW="0" imgH="0" progId="">
                    <p:embed/>
                    <p:pic>
                      <p:nvPicPr>
                        <p:cNvPr id="6041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4" y="6260"/>
                          <a:ext cx="8489" cy="57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2" name="Text Box 5"/>
            <p:cNvSpPr txBox="1">
              <a:spLocks noChangeArrowheads="1"/>
            </p:cNvSpPr>
            <p:nvPr/>
          </p:nvSpPr>
          <p:spPr bwMode="auto">
            <a:xfrm>
              <a:off x="3064" y="9263"/>
              <a:ext cx="2670" cy="468"/>
            </a:xfrm>
            <a:prstGeom prst="rect">
              <a:avLst/>
            </a:prstGeom>
            <a:noFill/>
            <a:ln w="9525">
              <a:noFill/>
              <a:miter lim="800000"/>
              <a:headEnd/>
              <a:tailEnd/>
            </a:ln>
          </p:spPr>
          <p:txBody>
            <a:bodyPr/>
            <a:lstStyle/>
            <a:p>
              <a:pPr algn="just" eaLnBrk="0" hangingPunct="0">
                <a:buClrTx/>
                <a:buSzTx/>
                <a:buFontTx/>
                <a:buNone/>
              </a:pPr>
              <a:r>
                <a:rPr lang="zh-CN" altLang="en-US" sz="1400">
                  <a:latin typeface="Times New Roman" pitchFamily="18" charset="0"/>
                  <a:ea typeface="宋体" charset="-122"/>
                </a:rPr>
                <a:t>资产损失的累积分布函数</a:t>
              </a:r>
            </a:p>
          </p:txBody>
        </p:sp>
        <p:sp>
          <p:nvSpPr>
            <p:cNvPr id="60423" name="Text Box 6"/>
            <p:cNvSpPr txBox="1">
              <a:spLocks noChangeArrowheads="1"/>
            </p:cNvSpPr>
            <p:nvPr/>
          </p:nvSpPr>
          <p:spPr bwMode="auto">
            <a:xfrm>
              <a:off x="3109" y="8132"/>
              <a:ext cx="2625" cy="468"/>
            </a:xfrm>
            <a:prstGeom prst="rect">
              <a:avLst/>
            </a:prstGeom>
            <a:noFill/>
            <a:ln w="9525">
              <a:noFill/>
              <a:miter lim="800000"/>
              <a:headEnd/>
              <a:tailEnd/>
            </a:ln>
          </p:spPr>
          <p:txBody>
            <a:bodyPr/>
            <a:lstStyle/>
            <a:p>
              <a:pPr algn="just" eaLnBrk="0" hangingPunct="0">
                <a:buClrTx/>
                <a:buSzTx/>
                <a:buFontTx/>
                <a:buNone/>
              </a:pPr>
              <a:r>
                <a:rPr lang="zh-CN" altLang="en-US" sz="1400">
                  <a:latin typeface="Times New Roman" pitchFamily="18" charset="0"/>
                  <a:ea typeface="宋体" charset="-122"/>
                </a:rPr>
                <a:t>资产损失的概率密度函数</a:t>
              </a:r>
            </a:p>
          </p:txBody>
        </p:sp>
      </p:grpSp>
      <p:sp>
        <p:nvSpPr>
          <p:cNvPr id="359431" name="Text Box 7"/>
          <p:cNvSpPr txBox="1">
            <a:spLocks noChangeArrowheads="1"/>
          </p:cNvSpPr>
          <p:nvPr/>
        </p:nvSpPr>
        <p:spPr bwMode="auto">
          <a:xfrm>
            <a:off x="2209800" y="5638800"/>
            <a:ext cx="7086600" cy="806450"/>
          </a:xfrm>
          <a:prstGeom prst="rect">
            <a:avLst/>
          </a:prstGeom>
          <a:noFill/>
          <a:ln w="9525">
            <a:noFill/>
            <a:miter lim="800000"/>
            <a:headEnd/>
            <a:tailEnd/>
          </a:ln>
        </p:spPr>
        <p:txBody>
          <a:bodyPr>
            <a:spAutoFit/>
          </a:bodyPr>
          <a:lstStyle/>
          <a:p>
            <a:pPr>
              <a:lnSpc>
                <a:spcPct val="130000"/>
              </a:lnSpc>
              <a:spcBef>
                <a:spcPct val="50000"/>
              </a:spcBef>
              <a:buClrTx/>
              <a:buSzTx/>
              <a:buFontTx/>
              <a:buNone/>
            </a:pPr>
            <a:r>
              <a:rPr lang="zh-CN" altLang="en-US" sz="2800" b="1">
                <a:latin typeface="Times New Roman" pitchFamily="18" charset="0"/>
                <a:ea typeface="宋体" charset="-122"/>
              </a:rPr>
              <a:t>图</a:t>
            </a:r>
            <a:r>
              <a:rPr lang="en-US" altLang="zh-CN" sz="2800" b="1">
                <a:latin typeface="Times New Roman" pitchFamily="18" charset="0"/>
                <a:ea typeface="宋体" charset="-122"/>
              </a:rPr>
              <a:t>3     VaR</a:t>
            </a:r>
            <a:r>
              <a:rPr lang="zh-CN" altLang="en-US" sz="2800" b="1">
                <a:latin typeface="Times New Roman" pitchFamily="18" charset="0"/>
                <a:ea typeface="宋体" charset="-122"/>
              </a:rPr>
              <a:t>损失示意图</a:t>
            </a:r>
            <a:r>
              <a:rPr lang="zh-CN" altLang="en-US" sz="3600" b="1">
                <a:latin typeface="宋体" charset="-122"/>
                <a:ea typeface="宋体" charset="-122"/>
              </a:rPr>
              <a:t> </a:t>
            </a:r>
          </a:p>
        </p:txBody>
      </p:sp>
    </p:spTree>
    <p:extLst>
      <p:ext uri="{BB962C8B-B14F-4D97-AF65-F5344CB8AC3E}">
        <p14:creationId xmlns:p14="http://schemas.microsoft.com/office/powerpoint/2010/main" val="215832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59431"/>
                                        </p:tgtEl>
                                        <p:attrNameLst>
                                          <p:attrName>style.visibility</p:attrName>
                                        </p:attrNameLst>
                                      </p:cBhvr>
                                      <p:to>
                                        <p:strVal val="visible"/>
                                      </p:to>
                                    </p:set>
                                    <p:animEffect transition="in" filter="blinds(horizontal)">
                                      <p:cBhvr>
                                        <p:cTn id="13" dur="500"/>
                                        <p:tgtEl>
                                          <p:spTgt spid="359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31"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p:cNvSpPr>
          <p:nvPr>
            <p:ph type="title" idx="4294967295"/>
          </p:nvPr>
        </p:nvSpPr>
        <p:spPr bwMode="auto">
          <a:xfrm>
            <a:off x="2063750" y="476251"/>
            <a:ext cx="7467600" cy="652463"/>
          </a:xfrm>
          <a:noFill/>
        </p:spPr>
        <p:txBody>
          <a:bodyPr vert="horz" wrap="square" lIns="91440" tIns="45720" rIns="91440" bIns="45720" numCol="1" rtlCol="0" anchor="ctr" anchorCtr="0" compatLnSpc="1">
            <a:prstTxWarp prst="textNoShape">
              <a:avLst/>
            </a:prstTxWarp>
            <a:normAutofit/>
          </a:bodyPr>
          <a:lstStyle/>
          <a:p>
            <a:r>
              <a:rPr lang="zh-CN" altLang="en-US" sz="3600" b="1"/>
              <a:t>金融风险管理概述</a:t>
            </a:r>
          </a:p>
        </p:txBody>
      </p:sp>
      <p:sp>
        <p:nvSpPr>
          <p:cNvPr id="349187" name="Rectangle 3"/>
          <p:cNvSpPr>
            <a:spLocks noGrp="1"/>
          </p:cNvSpPr>
          <p:nvPr>
            <p:ph type="body" idx="4294967295"/>
          </p:nvPr>
        </p:nvSpPr>
        <p:spPr>
          <a:xfrm>
            <a:off x="2135188" y="1628776"/>
            <a:ext cx="7993062" cy="3629025"/>
          </a:xfrm>
        </p:spPr>
        <p:txBody>
          <a:bodyPr>
            <a:normAutofit lnSpcReduction="10000"/>
          </a:bodyPr>
          <a:lstStyle/>
          <a:p>
            <a:r>
              <a:rPr lang="zh-CN" altLang="en-US"/>
              <a:t>风险的度量</a:t>
            </a:r>
          </a:p>
          <a:p>
            <a:pPr>
              <a:buFont typeface="Wingdings" pitchFamily="2" charset="2"/>
              <a:buNone/>
            </a:pPr>
            <a:r>
              <a:rPr lang="zh-CN" altLang="en-US"/>
              <a:t>   </a:t>
            </a:r>
            <a:r>
              <a:rPr lang="zh-CN" altLang="en-US" b="1" smtClean="0">
                <a:latin typeface="华文细黑" pitchFamily="2" charset="-122"/>
                <a:ea typeface="华文细黑" pitchFamily="2" charset="-122"/>
              </a:rPr>
              <a:t>  （</a:t>
            </a:r>
            <a:r>
              <a:rPr lang="en-US" altLang="zh-CN" b="1" smtClean="0">
                <a:latin typeface="华文细黑" pitchFamily="2" charset="-122"/>
                <a:ea typeface="华文细黑" pitchFamily="2" charset="-122"/>
              </a:rPr>
              <a:t>5</a:t>
            </a:r>
            <a:r>
              <a:rPr lang="zh-CN" altLang="en-US" b="1" smtClean="0">
                <a:latin typeface="华文细黑" pitchFamily="2" charset="-122"/>
                <a:ea typeface="华文细黑" pitchFamily="2" charset="-122"/>
              </a:rPr>
              <a:t>）</a:t>
            </a:r>
            <a:r>
              <a:rPr lang="en-US" altLang="zh-CN" smtClean="0">
                <a:latin typeface="Times New Roman" pitchFamily="18" charset="0"/>
                <a:ea typeface="华文细黑" pitchFamily="2" charset="-122"/>
              </a:rPr>
              <a:t>VaR (value-at-risk)</a:t>
            </a:r>
            <a:r>
              <a:rPr lang="zh-CN" altLang="en-US" b="1" smtClean="0">
                <a:latin typeface="Times New Roman" pitchFamily="18" charset="0"/>
                <a:ea typeface="华文细黑" pitchFamily="2" charset="-122"/>
              </a:rPr>
              <a:t>方法</a:t>
            </a:r>
            <a:r>
              <a:rPr lang="en-US" altLang="zh-CN" b="1" smtClean="0">
                <a:latin typeface="Times New Roman" pitchFamily="18" charset="0"/>
                <a:ea typeface="华文细黑" pitchFamily="2" charset="-122"/>
              </a:rPr>
              <a:t>,</a:t>
            </a:r>
            <a:r>
              <a:rPr lang="zh-CN" altLang="en-US" b="1" smtClean="0">
                <a:latin typeface="Times New Roman" pitchFamily="18" charset="0"/>
                <a:ea typeface="华文细黑" pitchFamily="2" charset="-122"/>
              </a:rPr>
              <a:t>又称</a:t>
            </a:r>
            <a:r>
              <a:rPr lang="zh-CN" altLang="en-US" b="1" smtClean="0">
                <a:latin typeface="华文细黑" pitchFamily="2" charset="-122"/>
                <a:ea typeface="华文细黑" pitchFamily="2" charset="-122"/>
              </a:rPr>
              <a:t>“</a:t>
            </a:r>
            <a:r>
              <a:rPr lang="zh-CN" altLang="en-US" b="1" smtClean="0">
                <a:latin typeface="Times New Roman" pitchFamily="18" charset="0"/>
                <a:ea typeface="华文细黑" pitchFamily="2" charset="-122"/>
              </a:rPr>
              <a:t>在险价值</a:t>
            </a:r>
            <a:r>
              <a:rPr lang="zh-CN" altLang="en-US" b="1" smtClean="0">
                <a:latin typeface="华文细黑" pitchFamily="2" charset="-122"/>
                <a:ea typeface="华文细黑" pitchFamily="2" charset="-122"/>
              </a:rPr>
              <a:t>”</a:t>
            </a:r>
            <a:r>
              <a:rPr lang="zh-CN" altLang="en-US" b="1" smtClean="0">
                <a:latin typeface="Times New Roman" pitchFamily="18" charset="0"/>
                <a:ea typeface="华文细黑" pitchFamily="2" charset="-122"/>
              </a:rPr>
              <a:t>方法</a:t>
            </a:r>
          </a:p>
          <a:p>
            <a:pPr>
              <a:buFont typeface="Wingdings" pitchFamily="2" charset="2"/>
              <a:buNone/>
            </a:pPr>
            <a:endParaRPr lang="en-US" altLang="zh-CN" b="1" smtClean="0">
              <a:latin typeface="Times New Roman" pitchFamily="18" charset="0"/>
              <a:ea typeface="华文细黑" pitchFamily="2" charset="-122"/>
            </a:endParaRPr>
          </a:p>
          <a:p>
            <a:pPr>
              <a:buFont typeface="Wingdings" pitchFamily="2" charset="2"/>
              <a:buNone/>
            </a:pPr>
            <a:r>
              <a:rPr lang="zh-CN" altLang="en-US" b="1" smtClean="0">
                <a:latin typeface="Times New Roman" pitchFamily="18" charset="0"/>
                <a:ea typeface="华文细黑" pitchFamily="2" charset="-122"/>
              </a:rPr>
              <a:t>例：“明天某项资产</a:t>
            </a:r>
            <a:r>
              <a:rPr lang="en-US" altLang="zh-CN" b="1" smtClean="0">
                <a:latin typeface="Times New Roman" pitchFamily="18" charset="0"/>
                <a:ea typeface="华文细黑" pitchFamily="2" charset="-122"/>
              </a:rPr>
              <a:t>95%</a:t>
            </a:r>
            <a:r>
              <a:rPr lang="zh-CN" altLang="en-US" b="1" smtClean="0">
                <a:latin typeface="Times New Roman" pitchFamily="18" charset="0"/>
                <a:ea typeface="华文细黑" pitchFamily="2" charset="-122"/>
              </a:rPr>
              <a:t>置信度的</a:t>
            </a:r>
            <a:r>
              <a:rPr lang="en-US" altLang="zh-CN" smtClean="0">
                <a:latin typeface="Times New Roman" pitchFamily="18" charset="0"/>
                <a:ea typeface="华文细黑" pitchFamily="2" charset="-122"/>
              </a:rPr>
              <a:t>VaR</a:t>
            </a:r>
            <a:r>
              <a:rPr lang="zh-CN" altLang="en-US" smtClean="0">
                <a:latin typeface="Times New Roman" pitchFamily="18" charset="0"/>
                <a:ea typeface="华文细黑" pitchFamily="2" charset="-122"/>
              </a:rPr>
              <a:t>为</a:t>
            </a:r>
            <a:r>
              <a:rPr lang="en-US" altLang="zh-CN" smtClean="0">
                <a:latin typeface="Times New Roman" pitchFamily="18" charset="0"/>
                <a:ea typeface="华文细黑" pitchFamily="2" charset="-122"/>
              </a:rPr>
              <a:t>10000</a:t>
            </a:r>
            <a:r>
              <a:rPr lang="zh-CN" altLang="en-US" smtClean="0">
                <a:latin typeface="Times New Roman" pitchFamily="18" charset="0"/>
                <a:ea typeface="华文细黑" pitchFamily="2" charset="-122"/>
              </a:rPr>
              <a:t>元”，</a:t>
            </a:r>
          </a:p>
          <a:p>
            <a:pPr>
              <a:buFont typeface="Wingdings" pitchFamily="2" charset="2"/>
              <a:buNone/>
            </a:pPr>
            <a:endParaRPr lang="zh-CN" altLang="en-US" smtClean="0">
              <a:latin typeface="Times New Roman" pitchFamily="18" charset="0"/>
              <a:ea typeface="华文细黑" pitchFamily="2" charset="-122"/>
            </a:endParaRPr>
          </a:p>
          <a:p>
            <a:pPr>
              <a:buFont typeface="Wingdings" pitchFamily="2" charset="2"/>
              <a:buNone/>
            </a:pPr>
            <a:r>
              <a:rPr lang="zh-CN" altLang="en-US" smtClean="0">
                <a:latin typeface="Times New Roman" pitchFamily="18" charset="0"/>
                <a:ea typeface="华文细黑" pitchFamily="2" charset="-122"/>
              </a:rPr>
              <a:t>       </a:t>
            </a:r>
            <a:r>
              <a:rPr lang="zh-CN" altLang="en-US" b="1" smtClean="0">
                <a:solidFill>
                  <a:schemeClr val="accent1"/>
                </a:solidFill>
                <a:latin typeface="Times New Roman" pitchFamily="18" charset="0"/>
                <a:ea typeface="华文细黑" pitchFamily="2" charset="-122"/>
              </a:rPr>
              <a:t>问题：这句话的风险度量含义是什么？</a:t>
            </a:r>
            <a:endParaRPr lang="zh-CN" altLang="en-US" b="1" smtClean="0">
              <a:solidFill>
                <a:schemeClr val="accent1"/>
              </a:solidFill>
              <a:latin typeface="华文细黑" pitchFamily="2" charset="-122"/>
              <a:ea typeface="华文细黑" pitchFamily="2" charset="-122"/>
            </a:endParaRPr>
          </a:p>
          <a:p>
            <a:pPr>
              <a:buFont typeface="Wingdings" pitchFamily="2" charset="2"/>
              <a:buNone/>
            </a:pPr>
            <a:endParaRPr lang="zh-CN" altLang="en-US" b="1" smtClean="0">
              <a:latin typeface="华文细黑" pitchFamily="2" charset="-122"/>
              <a:ea typeface="华文细黑" pitchFamily="2" charset="-122"/>
            </a:endParaRPr>
          </a:p>
        </p:txBody>
      </p:sp>
    </p:spTree>
    <p:extLst>
      <p:ext uri="{BB962C8B-B14F-4D97-AF65-F5344CB8AC3E}">
        <p14:creationId xmlns:p14="http://schemas.microsoft.com/office/powerpoint/2010/main" val="33323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9187">
                                            <p:txEl>
                                              <p:pRg st="5" end="5"/>
                                            </p:txEl>
                                          </p:spTgt>
                                        </p:tgtEl>
                                        <p:attrNameLst>
                                          <p:attrName>style.visibility</p:attrName>
                                        </p:attrNameLst>
                                      </p:cBhvr>
                                      <p:to>
                                        <p:strVal val="visible"/>
                                      </p:to>
                                    </p:set>
                                    <p:animEffect transition="in" filter="blinds(horizontal)">
                                      <p:cBhvr>
                                        <p:cTn id="7" dur="500"/>
                                        <p:tgtEl>
                                          <p:spTgt spid="3491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p:cNvSpPr>
          <p:nvPr>
            <p:ph type="title" idx="4294967295"/>
          </p:nvPr>
        </p:nvSpPr>
        <p:spPr bwMode="auto">
          <a:xfrm>
            <a:off x="2063750" y="476251"/>
            <a:ext cx="7467600" cy="652463"/>
          </a:xfrm>
          <a:noFill/>
        </p:spPr>
        <p:txBody>
          <a:bodyPr vert="horz" wrap="square" lIns="91440" tIns="45720" rIns="91440" bIns="45720" numCol="1" rtlCol="0" anchor="ctr" anchorCtr="0" compatLnSpc="1">
            <a:prstTxWarp prst="textNoShape">
              <a:avLst/>
            </a:prstTxWarp>
            <a:normAutofit/>
          </a:bodyPr>
          <a:lstStyle/>
          <a:p>
            <a:r>
              <a:rPr lang="zh-CN" altLang="en-US" sz="3600" b="1"/>
              <a:t>金融风险管理概述</a:t>
            </a:r>
          </a:p>
        </p:txBody>
      </p:sp>
      <p:sp>
        <p:nvSpPr>
          <p:cNvPr id="379907" name="Rectangle 3"/>
          <p:cNvSpPr>
            <a:spLocks noGrp="1"/>
          </p:cNvSpPr>
          <p:nvPr>
            <p:ph type="body" idx="4294967295"/>
          </p:nvPr>
        </p:nvSpPr>
        <p:spPr>
          <a:xfrm>
            <a:off x="1992314" y="1412876"/>
            <a:ext cx="8353425" cy="5040313"/>
          </a:xfrm>
        </p:spPr>
        <p:txBody>
          <a:bodyPr>
            <a:normAutofit fontScale="92500" lnSpcReduction="10000"/>
          </a:bodyPr>
          <a:lstStyle/>
          <a:p>
            <a:r>
              <a:rPr lang="zh-CN" altLang="en-US"/>
              <a:t>风险管理的基本技术</a:t>
            </a:r>
          </a:p>
          <a:p>
            <a:pPr>
              <a:buFont typeface="Wingdings" pitchFamily="2" charset="2"/>
              <a:buNone/>
            </a:pPr>
            <a:r>
              <a:rPr lang="zh-CN" altLang="en-US" smtClean="0"/>
              <a:t>    </a:t>
            </a:r>
          </a:p>
          <a:p>
            <a:pPr>
              <a:buFont typeface="Wingdings" pitchFamily="2" charset="2"/>
              <a:buNone/>
            </a:pPr>
            <a:r>
              <a:rPr lang="zh-CN" altLang="en-US" smtClean="0"/>
              <a:t>    </a:t>
            </a:r>
            <a:r>
              <a:rPr lang="zh-CN" altLang="en-US" b="1" smtClean="0">
                <a:latin typeface="华文细黑" pitchFamily="2" charset="-122"/>
                <a:ea typeface="华文细黑" pitchFamily="2" charset="-122"/>
              </a:rPr>
              <a:t>（</a:t>
            </a:r>
            <a:r>
              <a:rPr lang="en-US" altLang="zh-CN" b="1" smtClean="0">
                <a:latin typeface="华文细黑" pitchFamily="2" charset="-122"/>
                <a:ea typeface="华文细黑" pitchFamily="2" charset="-122"/>
              </a:rPr>
              <a:t>1</a:t>
            </a:r>
            <a:r>
              <a:rPr lang="zh-CN" altLang="en-US" b="1" smtClean="0">
                <a:latin typeface="华文细黑" pitchFamily="2" charset="-122"/>
                <a:ea typeface="华文细黑" pitchFamily="2" charset="-122"/>
              </a:rPr>
              <a:t>）以组合实现风险分散</a:t>
            </a:r>
            <a:r>
              <a:rPr lang="en-US" altLang="zh-CN" b="1" smtClean="0">
                <a:solidFill>
                  <a:schemeClr val="accent1"/>
                </a:solidFill>
                <a:latin typeface="华文细黑" pitchFamily="2" charset="-122"/>
                <a:ea typeface="华文细黑" pitchFamily="2" charset="-122"/>
              </a:rPr>
              <a:t>[</a:t>
            </a:r>
            <a:r>
              <a:rPr lang="zh-CN" altLang="en-US" b="1" smtClean="0">
                <a:solidFill>
                  <a:schemeClr val="accent1"/>
                </a:solidFill>
                <a:latin typeface="华文细黑" pitchFamily="2" charset="-122"/>
                <a:ea typeface="华文细黑" pitchFamily="2" charset="-122"/>
              </a:rPr>
              <a:t>组合法</a:t>
            </a:r>
            <a:r>
              <a:rPr lang="en-US" altLang="zh-CN" b="1" smtClean="0">
                <a:solidFill>
                  <a:schemeClr val="accent1"/>
                </a:solidFill>
                <a:latin typeface="华文细黑" pitchFamily="2" charset="-122"/>
                <a:ea typeface="华文细黑" pitchFamily="2" charset="-122"/>
              </a:rPr>
              <a:t>]</a:t>
            </a:r>
          </a:p>
          <a:p>
            <a:pPr>
              <a:buFont typeface="Wingdings" pitchFamily="2" charset="2"/>
              <a:buNone/>
            </a:pPr>
            <a:r>
              <a:rPr lang="zh-CN" altLang="en-US" b="1" smtClean="0">
                <a:solidFill>
                  <a:schemeClr val="accent1"/>
                </a:solidFill>
                <a:latin typeface="华文细黑" pitchFamily="2" charset="-122"/>
                <a:ea typeface="华文细黑" pitchFamily="2" charset="-122"/>
              </a:rPr>
              <a:t>        方向分散（不同行业、市场和各股）；时间 分散（分</a:t>
            </a:r>
          </a:p>
          <a:p>
            <a:pPr>
              <a:buFont typeface="Wingdings" pitchFamily="2" charset="2"/>
              <a:buNone/>
            </a:pPr>
            <a:r>
              <a:rPr lang="zh-CN" altLang="en-US" b="1" smtClean="0">
                <a:solidFill>
                  <a:schemeClr val="accent1"/>
                </a:solidFill>
                <a:latin typeface="华文细黑" pitchFamily="2" charset="-122"/>
                <a:ea typeface="华文细黑" pitchFamily="2" charset="-122"/>
              </a:rPr>
              <a:t>阶段买进</a:t>
            </a:r>
            <a:r>
              <a:rPr lang="en-US" altLang="zh-CN" b="1" smtClean="0">
                <a:solidFill>
                  <a:schemeClr val="accent1"/>
                </a:solidFill>
                <a:latin typeface="华文细黑" pitchFamily="2" charset="-122"/>
                <a:ea typeface="华文细黑" pitchFamily="2" charset="-122"/>
              </a:rPr>
              <a:t>/</a:t>
            </a:r>
            <a:r>
              <a:rPr lang="zh-CN" altLang="en-US" b="1" smtClean="0">
                <a:solidFill>
                  <a:schemeClr val="accent1"/>
                </a:solidFill>
                <a:latin typeface="华文细黑" pitchFamily="2" charset="-122"/>
                <a:ea typeface="华文细黑" pitchFamily="2" charset="-122"/>
              </a:rPr>
              <a:t>卖出等）；期限分散（长、中、短其资产配置）。</a:t>
            </a:r>
          </a:p>
          <a:p>
            <a:pPr>
              <a:buFont typeface="Wingdings" pitchFamily="2" charset="2"/>
              <a:buNone/>
            </a:pPr>
            <a:endParaRPr lang="en-US" altLang="zh-CN" b="1" smtClean="0">
              <a:solidFill>
                <a:schemeClr val="accent1"/>
              </a:solidFill>
              <a:latin typeface="华文细黑" pitchFamily="2" charset="-122"/>
              <a:ea typeface="华文细黑" pitchFamily="2" charset="-122"/>
            </a:endParaRPr>
          </a:p>
          <a:p>
            <a:pPr>
              <a:buFont typeface="Wingdings" pitchFamily="2" charset="2"/>
              <a:buNone/>
            </a:pPr>
            <a:r>
              <a:rPr lang="zh-CN" altLang="en-US" b="1" smtClean="0">
                <a:latin typeface="华文细黑" pitchFamily="2" charset="-122"/>
                <a:ea typeface="华文细黑" pitchFamily="2" charset="-122"/>
              </a:rPr>
              <a:t>    （</a:t>
            </a:r>
            <a:r>
              <a:rPr lang="en-US" altLang="zh-CN" b="1" smtClean="0">
                <a:latin typeface="华文细黑" pitchFamily="2" charset="-122"/>
                <a:ea typeface="华文细黑" pitchFamily="2" charset="-122"/>
              </a:rPr>
              <a:t>2</a:t>
            </a:r>
            <a:r>
              <a:rPr lang="zh-CN" altLang="en-US" b="1" smtClean="0">
                <a:latin typeface="华文细黑" pitchFamily="2" charset="-122"/>
                <a:ea typeface="华文细黑" pitchFamily="2" charset="-122"/>
              </a:rPr>
              <a:t>）以对冲实现风险转移</a:t>
            </a:r>
            <a:r>
              <a:rPr lang="en-US" altLang="zh-CN" b="1" smtClean="0">
                <a:solidFill>
                  <a:schemeClr val="accent1"/>
                </a:solidFill>
                <a:latin typeface="华文细黑" pitchFamily="2" charset="-122"/>
                <a:ea typeface="华文细黑" pitchFamily="2" charset="-122"/>
              </a:rPr>
              <a:t>[</a:t>
            </a:r>
            <a:r>
              <a:rPr lang="zh-CN" altLang="en-US" b="1" smtClean="0">
                <a:solidFill>
                  <a:schemeClr val="accent1"/>
                </a:solidFill>
                <a:latin typeface="华文细黑" pitchFamily="2" charset="-122"/>
                <a:ea typeface="华文细黑" pitchFamily="2" charset="-122"/>
              </a:rPr>
              <a:t>保值法</a:t>
            </a:r>
            <a:r>
              <a:rPr lang="en-US" altLang="zh-CN" b="1" smtClean="0">
                <a:solidFill>
                  <a:schemeClr val="accent1"/>
                </a:solidFill>
                <a:latin typeface="华文细黑" pitchFamily="2" charset="-122"/>
                <a:ea typeface="华文细黑" pitchFamily="2" charset="-122"/>
              </a:rPr>
              <a:t>]</a:t>
            </a:r>
          </a:p>
          <a:p>
            <a:pPr>
              <a:buFont typeface="Wingdings" pitchFamily="2" charset="2"/>
              <a:buNone/>
            </a:pPr>
            <a:endParaRPr lang="zh-CN" altLang="en-US" b="1" smtClean="0">
              <a:solidFill>
                <a:schemeClr val="accent1"/>
              </a:solidFill>
              <a:latin typeface="华文细黑" pitchFamily="2" charset="-122"/>
              <a:ea typeface="华文细黑" pitchFamily="2" charset="-122"/>
            </a:endParaRPr>
          </a:p>
          <a:p>
            <a:pPr>
              <a:buFont typeface="Wingdings" pitchFamily="2" charset="2"/>
              <a:buNone/>
            </a:pPr>
            <a:r>
              <a:rPr lang="zh-CN" altLang="en-US" b="1" smtClean="0">
                <a:latin typeface="华文细黑" pitchFamily="2" charset="-122"/>
                <a:ea typeface="华文细黑" pitchFamily="2" charset="-122"/>
              </a:rPr>
              <a:t>    （</a:t>
            </a:r>
            <a:r>
              <a:rPr lang="en-US" altLang="zh-CN" b="1" smtClean="0">
                <a:latin typeface="华文细黑" pitchFamily="2" charset="-122"/>
                <a:ea typeface="华文细黑" pitchFamily="2" charset="-122"/>
              </a:rPr>
              <a:t>3</a:t>
            </a:r>
            <a:r>
              <a:rPr lang="zh-CN" altLang="en-US" b="1" smtClean="0">
                <a:latin typeface="华文细黑" pitchFamily="2" charset="-122"/>
                <a:ea typeface="华文细黑" pitchFamily="2" charset="-122"/>
              </a:rPr>
              <a:t>）以保险产品实现风险规避</a:t>
            </a:r>
            <a:r>
              <a:rPr lang="en-US" altLang="zh-CN" b="1" smtClean="0">
                <a:solidFill>
                  <a:schemeClr val="accent1"/>
                </a:solidFill>
                <a:latin typeface="华文细黑" pitchFamily="2" charset="-122"/>
                <a:ea typeface="华文细黑" pitchFamily="2" charset="-122"/>
              </a:rPr>
              <a:t>[</a:t>
            </a:r>
            <a:r>
              <a:rPr lang="zh-CN" altLang="en-US" b="1" smtClean="0">
                <a:solidFill>
                  <a:schemeClr val="accent1"/>
                </a:solidFill>
                <a:latin typeface="华文细黑" pitchFamily="2" charset="-122"/>
                <a:ea typeface="华文细黑" pitchFamily="2" charset="-122"/>
              </a:rPr>
              <a:t>保险法</a:t>
            </a:r>
            <a:r>
              <a:rPr lang="en-US" altLang="zh-CN" b="1" smtClean="0">
                <a:solidFill>
                  <a:schemeClr val="accent1"/>
                </a:solidFill>
                <a:latin typeface="华文细黑" pitchFamily="2" charset="-122"/>
                <a:ea typeface="华文细黑" pitchFamily="2" charset="-122"/>
              </a:rPr>
              <a:t>]</a:t>
            </a:r>
          </a:p>
          <a:p>
            <a:pPr>
              <a:buFont typeface="Wingdings" pitchFamily="2" charset="2"/>
              <a:buNone/>
            </a:pPr>
            <a:r>
              <a:rPr lang="zh-CN" altLang="en-US" b="1" smtClean="0">
                <a:solidFill>
                  <a:schemeClr val="accent1"/>
                </a:solidFill>
                <a:latin typeface="华文细黑" pitchFamily="2" charset="-122"/>
                <a:ea typeface="华文细黑" pitchFamily="2" charset="-122"/>
              </a:rPr>
              <a:t>        可保风险问</a:t>
            </a:r>
            <a:r>
              <a:rPr lang="zh-CN" altLang="en-US" b="1" smtClean="0">
                <a:solidFill>
                  <a:schemeClr val="accent1"/>
                </a:solidFill>
                <a:latin typeface="华文细黑" pitchFamily="2" charset="-122"/>
                <a:ea typeface="华文细黑" pitchFamily="2" charset="-122"/>
                <a:hlinkClick r:id="" action="ppaction://noaction"/>
              </a:rPr>
              <a:t>题</a:t>
            </a:r>
            <a:r>
              <a:rPr lang="zh-CN" altLang="en-US" b="1" smtClean="0">
                <a:solidFill>
                  <a:schemeClr val="accent1"/>
                </a:solidFill>
                <a:latin typeface="华文细黑" pitchFamily="2" charset="-122"/>
                <a:ea typeface="华文细黑" pitchFamily="2" charset="-122"/>
              </a:rPr>
              <a:t>。</a:t>
            </a:r>
            <a:endParaRPr lang="zh-CN" altLang="en-US" b="1" smtClean="0">
              <a:latin typeface="华文细黑" pitchFamily="2" charset="-122"/>
              <a:ea typeface="华文细黑" pitchFamily="2" charset="-122"/>
            </a:endParaRPr>
          </a:p>
        </p:txBody>
      </p:sp>
    </p:spTree>
    <p:extLst>
      <p:ext uri="{BB962C8B-B14F-4D97-AF65-F5344CB8AC3E}">
        <p14:creationId xmlns:p14="http://schemas.microsoft.com/office/powerpoint/2010/main" val="67357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9907">
                                            <p:txEl>
                                              <p:pRg st="2" end="2"/>
                                            </p:txEl>
                                          </p:spTgt>
                                        </p:tgtEl>
                                        <p:attrNameLst>
                                          <p:attrName>style.visibility</p:attrName>
                                        </p:attrNameLst>
                                      </p:cBhvr>
                                      <p:to>
                                        <p:strVal val="visible"/>
                                      </p:to>
                                    </p:set>
                                    <p:animEffect transition="in" filter="blinds(horizontal)">
                                      <p:cBhvr>
                                        <p:cTn id="7" dur="500"/>
                                        <p:tgtEl>
                                          <p:spTgt spid="379907">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79907">
                                            <p:txEl>
                                              <p:pRg st="3" end="3"/>
                                            </p:txEl>
                                          </p:spTgt>
                                        </p:tgtEl>
                                        <p:attrNameLst>
                                          <p:attrName>style.visibility</p:attrName>
                                        </p:attrNameLst>
                                      </p:cBhvr>
                                      <p:to>
                                        <p:strVal val="visible"/>
                                      </p:to>
                                    </p:set>
                                    <p:animEffect transition="in" filter="blinds(horizontal)">
                                      <p:cBhvr>
                                        <p:cTn id="10" dur="500"/>
                                        <p:tgtEl>
                                          <p:spTgt spid="379907">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79907">
                                            <p:txEl>
                                              <p:pRg st="4" end="4"/>
                                            </p:txEl>
                                          </p:spTgt>
                                        </p:tgtEl>
                                        <p:attrNameLst>
                                          <p:attrName>style.visibility</p:attrName>
                                        </p:attrNameLst>
                                      </p:cBhvr>
                                      <p:to>
                                        <p:strVal val="visible"/>
                                      </p:to>
                                    </p:set>
                                    <p:animEffect transition="in" filter="blinds(horizontal)">
                                      <p:cBhvr>
                                        <p:cTn id="13" dur="500"/>
                                        <p:tgtEl>
                                          <p:spTgt spid="379907">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79907">
                                            <p:txEl>
                                              <p:pRg st="6" end="6"/>
                                            </p:txEl>
                                          </p:spTgt>
                                        </p:tgtEl>
                                        <p:attrNameLst>
                                          <p:attrName>style.visibility</p:attrName>
                                        </p:attrNameLst>
                                      </p:cBhvr>
                                      <p:to>
                                        <p:strVal val="visible"/>
                                      </p:to>
                                    </p:set>
                                    <p:animEffect transition="in" filter="blinds(horizontal)">
                                      <p:cBhvr>
                                        <p:cTn id="18" dur="500"/>
                                        <p:tgtEl>
                                          <p:spTgt spid="379907">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79907">
                                            <p:txEl>
                                              <p:pRg st="8" end="8"/>
                                            </p:txEl>
                                          </p:spTgt>
                                        </p:tgtEl>
                                        <p:attrNameLst>
                                          <p:attrName>style.visibility</p:attrName>
                                        </p:attrNameLst>
                                      </p:cBhvr>
                                      <p:to>
                                        <p:strVal val="visible"/>
                                      </p:to>
                                    </p:set>
                                    <p:animEffect transition="in" filter="blinds(horizontal)">
                                      <p:cBhvr>
                                        <p:cTn id="23" dur="500"/>
                                        <p:tgtEl>
                                          <p:spTgt spid="379907">
                                            <p:txEl>
                                              <p:pRg st="8" end="8"/>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79907">
                                            <p:txEl>
                                              <p:pRg st="9" end="9"/>
                                            </p:txEl>
                                          </p:spTgt>
                                        </p:tgtEl>
                                        <p:attrNameLst>
                                          <p:attrName>style.visibility</p:attrName>
                                        </p:attrNameLst>
                                      </p:cBhvr>
                                      <p:to>
                                        <p:strVal val="visible"/>
                                      </p:to>
                                    </p:set>
                                    <p:animEffect transition="in" filter="blinds(horizontal)">
                                      <p:cBhvr>
                                        <p:cTn id="26" dur="500"/>
                                        <p:tgtEl>
                                          <p:spTgt spid="3799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AutoShape 5"/>
          <p:cNvSpPr>
            <a:spLocks noChangeArrowheads="1"/>
          </p:cNvSpPr>
          <p:nvPr/>
        </p:nvSpPr>
        <p:spPr bwMode="auto">
          <a:xfrm>
            <a:off x="3719513" y="1628775"/>
            <a:ext cx="4267200" cy="731838"/>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金融风险案例</a:t>
            </a:r>
          </a:p>
        </p:txBody>
      </p:sp>
      <p:sp>
        <p:nvSpPr>
          <p:cNvPr id="431107" name="AutoShape 6"/>
          <p:cNvSpPr>
            <a:spLocks noChangeArrowheads="1"/>
          </p:cNvSpPr>
          <p:nvPr/>
        </p:nvSpPr>
        <p:spPr bwMode="auto">
          <a:xfrm>
            <a:off x="3792538" y="2565400"/>
            <a:ext cx="4267200" cy="731838"/>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金融风险产生的理论解释</a:t>
            </a:r>
          </a:p>
        </p:txBody>
      </p:sp>
      <p:sp>
        <p:nvSpPr>
          <p:cNvPr id="431108" name="AutoShape 7"/>
          <p:cNvSpPr>
            <a:spLocks noChangeArrowheads="1"/>
          </p:cNvSpPr>
          <p:nvPr/>
        </p:nvSpPr>
        <p:spPr bwMode="auto">
          <a:xfrm>
            <a:off x="2351089" y="4868864"/>
            <a:ext cx="2790825" cy="731837"/>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金融风险管理</a:t>
            </a:r>
          </a:p>
        </p:txBody>
      </p:sp>
      <p:sp>
        <p:nvSpPr>
          <p:cNvPr id="431109" name="AutoShape 8"/>
          <p:cNvSpPr>
            <a:spLocks noChangeArrowheads="1"/>
          </p:cNvSpPr>
          <p:nvPr/>
        </p:nvSpPr>
        <p:spPr bwMode="auto">
          <a:xfrm>
            <a:off x="3792538" y="3573464"/>
            <a:ext cx="4267200" cy="731837"/>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金融风险的分类</a:t>
            </a:r>
          </a:p>
        </p:txBody>
      </p:sp>
      <p:sp>
        <p:nvSpPr>
          <p:cNvPr id="360454" name="AutoShape 9"/>
          <p:cNvSpPr>
            <a:spLocks noChangeArrowheads="1"/>
          </p:cNvSpPr>
          <p:nvPr/>
        </p:nvSpPr>
        <p:spPr bwMode="auto">
          <a:xfrm>
            <a:off x="5159375" y="4508500"/>
            <a:ext cx="4267200" cy="731838"/>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市场风险管理的</a:t>
            </a:r>
            <a:r>
              <a:rPr lang="en-US" altLang="zh-CN" sz="2800" b="1">
                <a:latin typeface="华文中宋" pitchFamily="2" charset="-122"/>
                <a:ea typeface="华文中宋" pitchFamily="2" charset="-122"/>
              </a:rPr>
              <a:t>VaR</a:t>
            </a:r>
            <a:r>
              <a:rPr lang="zh-CN" altLang="en-US" sz="2800" b="1">
                <a:latin typeface="华文中宋" pitchFamily="2" charset="-122"/>
                <a:ea typeface="华文中宋" pitchFamily="2" charset="-122"/>
              </a:rPr>
              <a:t>方法</a:t>
            </a:r>
          </a:p>
        </p:txBody>
      </p:sp>
      <p:sp>
        <p:nvSpPr>
          <p:cNvPr id="431111" name="AutoShape 10"/>
          <p:cNvSpPr>
            <a:spLocks noChangeArrowheads="1"/>
          </p:cNvSpPr>
          <p:nvPr/>
        </p:nvSpPr>
        <p:spPr bwMode="auto">
          <a:xfrm>
            <a:off x="5159375" y="5300664"/>
            <a:ext cx="4267200" cy="731837"/>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信用风险管理方法</a:t>
            </a:r>
          </a:p>
        </p:txBody>
      </p:sp>
      <p:sp>
        <p:nvSpPr>
          <p:cNvPr id="358408" name="Text Box 8"/>
          <p:cNvSpPr txBox="1">
            <a:spLocks noChangeArrowheads="1"/>
          </p:cNvSpPr>
          <p:nvPr/>
        </p:nvSpPr>
        <p:spPr bwMode="auto">
          <a:xfrm>
            <a:off x="1847851" y="549275"/>
            <a:ext cx="7993063" cy="641350"/>
          </a:xfrm>
          <a:prstGeom prst="rect">
            <a:avLst/>
          </a:prstGeom>
          <a:noFill/>
          <a:ln w="9525" algn="ctr">
            <a:noFill/>
            <a:miter lim="800000"/>
            <a:headEnd/>
            <a:tailEnd/>
          </a:ln>
          <a:effectLst/>
        </p:spPr>
        <p:txBody>
          <a:bodyPr>
            <a:spAutoFit/>
          </a:bodyPr>
          <a:lstStyle/>
          <a:p>
            <a:pPr algn="l">
              <a:spcBef>
                <a:spcPct val="50000"/>
              </a:spcBef>
              <a:buClrTx/>
              <a:buSzTx/>
              <a:buFontTx/>
              <a:buNone/>
              <a:defRPr/>
            </a:pPr>
            <a:r>
              <a:rPr lang="zh-CN" altLang="en-US" sz="3600" b="1">
                <a:latin typeface="Arial" charset="0"/>
                <a:ea typeface="黑体" pitchFamily="2" charset="-122"/>
              </a:rPr>
              <a:t>第四章    </a:t>
            </a:r>
            <a:r>
              <a:rPr lang="zh-CN" altLang="en-US" sz="3600" b="1">
                <a:effectLst>
                  <a:outerShdw blurRad="38100" dist="38100" dir="2700000" algn="tl">
                    <a:srgbClr val="C0C0C0"/>
                  </a:outerShdw>
                </a:effectLst>
                <a:latin typeface="Arial" charset="0"/>
                <a:ea typeface="黑体" pitchFamily="2" charset="-122"/>
              </a:rPr>
              <a:t>金融风险管理原理</a:t>
            </a:r>
          </a:p>
        </p:txBody>
      </p:sp>
    </p:spTree>
    <p:extLst>
      <p:ext uri="{BB962C8B-B14F-4D97-AF65-F5344CB8AC3E}">
        <p14:creationId xmlns:p14="http://schemas.microsoft.com/office/powerpoint/2010/main" val="31991053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6045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4"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3"/>
          <p:cNvSpPr>
            <a:spLocks noChangeArrowheads="1"/>
          </p:cNvSpPr>
          <p:nvPr/>
        </p:nvSpPr>
        <p:spPr bwMode="auto">
          <a:xfrm>
            <a:off x="2135188" y="1916113"/>
            <a:ext cx="7772400" cy="3676650"/>
          </a:xfrm>
          <a:prstGeom prst="rect">
            <a:avLst/>
          </a:prstGeom>
          <a:noFill/>
          <a:ln w="9525">
            <a:noFill/>
            <a:miter lim="800000"/>
            <a:headEnd/>
            <a:tailEnd/>
          </a:ln>
        </p:spPr>
        <p:txBody>
          <a:bodyPr lIns="92077" tIns="46039" rIns="92077" bIns="46039">
            <a:spAutoFit/>
          </a:bodyPr>
          <a:lstStyle/>
          <a:p>
            <a:pPr defTabSz="1028700" eaLnBrk="0" hangingPunct="0">
              <a:lnSpc>
                <a:spcPct val="160000"/>
              </a:lnSpc>
            </a:pPr>
            <a:r>
              <a:rPr lang="en-US" altLang="zh-CN" sz="2800" b="1">
                <a:latin typeface="Times New Roman" pitchFamily="18" charset="0"/>
                <a:ea typeface="华文细黑" pitchFamily="2" charset="-122"/>
              </a:rPr>
              <a:t>   VaR</a:t>
            </a:r>
            <a:r>
              <a:rPr lang="zh-CN" altLang="en-US" sz="2800" b="1">
                <a:latin typeface="Times New Roman" pitchFamily="18" charset="0"/>
                <a:ea typeface="华文细黑" pitchFamily="2" charset="-122"/>
              </a:rPr>
              <a:t>的</a:t>
            </a:r>
            <a:r>
              <a:rPr lang="zh-CN" altLang="en-US" sz="2800" b="1">
                <a:latin typeface="华文细黑" pitchFamily="2" charset="-122"/>
                <a:ea typeface="华文细黑" pitchFamily="2" charset="-122"/>
              </a:rPr>
              <a:t>两个重要因素：</a:t>
            </a:r>
          </a:p>
          <a:p>
            <a:pPr defTabSz="1028700" eaLnBrk="0" hangingPunct="0">
              <a:lnSpc>
                <a:spcPct val="160000"/>
              </a:lnSpc>
            </a:pPr>
            <a:r>
              <a:rPr lang="zh-CN" altLang="en-US" sz="2800" b="1">
                <a:latin typeface="宋体" charset="-122"/>
                <a:ea typeface="宋体" charset="-122"/>
              </a:rPr>
              <a:t>    一是估算的</a:t>
            </a:r>
            <a:r>
              <a:rPr lang="zh-CN" altLang="en-US" sz="2800" b="1">
                <a:solidFill>
                  <a:schemeClr val="accent1"/>
                </a:solidFill>
                <a:latin typeface="宋体" charset="-122"/>
                <a:ea typeface="宋体" charset="-122"/>
              </a:rPr>
              <a:t>时间长度</a:t>
            </a:r>
            <a:r>
              <a:rPr lang="zh-CN" altLang="en-US" sz="2800" b="1">
                <a:latin typeface="宋体" charset="-122"/>
                <a:ea typeface="宋体" charset="-122"/>
              </a:rPr>
              <a:t>，即对未来多长时间风险的估值；</a:t>
            </a:r>
          </a:p>
          <a:p>
            <a:pPr defTabSz="1028700" eaLnBrk="0" hangingPunct="0">
              <a:lnSpc>
                <a:spcPct val="160000"/>
              </a:lnSpc>
            </a:pPr>
            <a:r>
              <a:rPr lang="zh-CN" altLang="en-US" sz="2800" b="1">
                <a:latin typeface="宋体" charset="-122"/>
                <a:ea typeface="宋体" charset="-122"/>
              </a:rPr>
              <a:t>    二是</a:t>
            </a:r>
            <a:r>
              <a:rPr lang="zh-CN" altLang="en-US" sz="2800" b="1">
                <a:solidFill>
                  <a:schemeClr val="accent1"/>
                </a:solidFill>
                <a:latin typeface="宋体" charset="-122"/>
                <a:ea typeface="宋体" charset="-122"/>
              </a:rPr>
              <a:t>置信度</a:t>
            </a:r>
            <a:r>
              <a:rPr lang="zh-CN" altLang="en-US" sz="2800" b="1">
                <a:latin typeface="宋体" charset="-122"/>
                <a:ea typeface="宋体" charset="-122"/>
              </a:rPr>
              <a:t>，不同置信度对应不同的风险价值。</a:t>
            </a:r>
          </a:p>
        </p:txBody>
      </p:sp>
      <p:sp>
        <p:nvSpPr>
          <p:cNvPr id="432131" name="Rectangle 2"/>
          <p:cNvSpPr>
            <a:spLocks noChangeArrowheads="1"/>
          </p:cNvSpPr>
          <p:nvPr/>
        </p:nvSpPr>
        <p:spPr bwMode="auto">
          <a:xfrm>
            <a:off x="1992313" y="476250"/>
            <a:ext cx="8229600" cy="730250"/>
          </a:xfrm>
          <a:prstGeom prst="rect">
            <a:avLst/>
          </a:prstGeom>
          <a:noFill/>
          <a:ln w="9525" algn="ctr">
            <a:noFill/>
            <a:miter lim="800000"/>
            <a:headEnd/>
            <a:tailEnd/>
          </a:ln>
        </p:spPr>
        <p:txBody>
          <a:bodyPr anchor="b"/>
          <a:lstStyle/>
          <a:p>
            <a:pPr algn="l">
              <a:spcBef>
                <a:spcPct val="0"/>
              </a:spcBef>
              <a:buClrTx/>
              <a:buSzTx/>
              <a:buFontTx/>
              <a:buNone/>
            </a:pPr>
            <a:r>
              <a:rPr lang="zh-CN" altLang="en-US" sz="3600" b="1">
                <a:latin typeface="Times New Roman" pitchFamily="18" charset="0"/>
                <a:ea typeface="黑体" pitchFamily="49" charset="-122"/>
              </a:rPr>
              <a:t>市场风险管理的</a:t>
            </a:r>
            <a:r>
              <a:rPr lang="en-US" altLang="zh-CN" sz="3600" b="1">
                <a:latin typeface="Times New Roman" pitchFamily="18" charset="0"/>
                <a:ea typeface="黑体" pitchFamily="49" charset="-122"/>
              </a:rPr>
              <a:t>VaR</a:t>
            </a:r>
            <a:r>
              <a:rPr lang="zh-CN" altLang="en-US" sz="3600" b="1">
                <a:latin typeface="Times New Roman" pitchFamily="18" charset="0"/>
                <a:ea typeface="黑体" pitchFamily="49" charset="-122"/>
              </a:rPr>
              <a:t>方法</a:t>
            </a:r>
          </a:p>
        </p:txBody>
      </p:sp>
    </p:spTree>
    <p:extLst>
      <p:ext uri="{BB962C8B-B14F-4D97-AF65-F5344CB8AC3E}">
        <p14:creationId xmlns:p14="http://schemas.microsoft.com/office/powerpoint/2010/main" val="1590587483"/>
      </p:ext>
    </p:extLst>
  </p:cSld>
  <p:clrMapOvr>
    <a:masterClrMapping/>
  </p:clrMapOvr>
  <p:transition spd="slow" advClick="0">
    <p:circle/>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3"/>
          <p:cNvSpPr>
            <a:spLocks noChangeArrowheads="1"/>
          </p:cNvSpPr>
          <p:nvPr/>
        </p:nvSpPr>
        <p:spPr bwMode="auto">
          <a:xfrm>
            <a:off x="2063751" y="1484313"/>
            <a:ext cx="8424863" cy="4229494"/>
          </a:xfrm>
          <a:prstGeom prst="rect">
            <a:avLst/>
          </a:prstGeom>
          <a:noFill/>
          <a:ln w="9525">
            <a:noFill/>
            <a:miter lim="800000"/>
            <a:headEnd/>
            <a:tailEnd/>
          </a:ln>
        </p:spPr>
        <p:txBody>
          <a:bodyPr lIns="92077" tIns="46039" rIns="92077" bIns="46039">
            <a:spAutoFit/>
          </a:bodyPr>
          <a:lstStyle/>
          <a:p>
            <a:pPr defTabSz="1028700" eaLnBrk="0" hangingPunct="0">
              <a:lnSpc>
                <a:spcPct val="160000"/>
              </a:lnSpc>
            </a:pPr>
            <a:r>
              <a:rPr lang="en-US" altLang="zh-CN" sz="2800" b="1">
                <a:latin typeface="Times New Roman" pitchFamily="18" charset="0"/>
                <a:ea typeface="华文细黑" pitchFamily="2" charset="-122"/>
              </a:rPr>
              <a:t>   VaR</a:t>
            </a:r>
            <a:r>
              <a:rPr lang="zh-CN" altLang="en-US" sz="2800" b="1">
                <a:latin typeface="华文细黑" pitchFamily="2" charset="-122"/>
                <a:ea typeface="华文细黑" pitchFamily="2" charset="-122"/>
              </a:rPr>
              <a:t>的求解：</a:t>
            </a:r>
          </a:p>
          <a:p>
            <a:pPr defTabSz="1028700" eaLnBrk="0" hangingPunct="0">
              <a:lnSpc>
                <a:spcPct val="160000"/>
              </a:lnSpc>
            </a:pPr>
            <a:r>
              <a:rPr lang="zh-CN" altLang="en-US" sz="2800" b="1">
                <a:latin typeface="宋体" charset="-122"/>
                <a:ea typeface="宋体" charset="-122"/>
              </a:rPr>
              <a:t>    关键是资产损失变量   的概率分布     未知，通常用以下三种方法来获得：</a:t>
            </a:r>
          </a:p>
          <a:p>
            <a:pPr defTabSz="1028700" eaLnBrk="0" hangingPunct="0">
              <a:lnSpc>
                <a:spcPct val="160000"/>
              </a:lnSpc>
            </a:pPr>
            <a:r>
              <a:rPr lang="zh-CN" altLang="en-US" sz="2800" b="1">
                <a:latin typeface="宋体" charset="-122"/>
                <a:ea typeface="宋体" charset="-122"/>
              </a:rPr>
              <a:t>     </a:t>
            </a:r>
            <a:r>
              <a:rPr lang="en-US" altLang="zh-CN" sz="2800" b="1">
                <a:latin typeface="宋体" charset="-122"/>
                <a:ea typeface="宋体" charset="-122"/>
              </a:rPr>
              <a:t>1.</a:t>
            </a:r>
            <a:r>
              <a:rPr lang="zh-CN" altLang="en-US" sz="2800" b="1">
                <a:latin typeface="宋体" charset="-122"/>
                <a:ea typeface="宋体" charset="-122"/>
              </a:rPr>
              <a:t>直接假定其为正态分布</a:t>
            </a:r>
            <a:r>
              <a:rPr lang="en-US" altLang="zh-CN" sz="2800" b="1">
                <a:latin typeface="宋体" charset="-122"/>
                <a:ea typeface="宋体" charset="-122"/>
              </a:rPr>
              <a:t>(</a:t>
            </a:r>
            <a:r>
              <a:rPr lang="zh-CN" altLang="en-US" sz="2800" b="1">
                <a:latin typeface="宋体" charset="-122"/>
                <a:ea typeface="宋体" charset="-122"/>
              </a:rPr>
              <a:t>参数法</a:t>
            </a:r>
            <a:r>
              <a:rPr lang="en-US" altLang="zh-CN" sz="2800" b="1">
                <a:latin typeface="宋体" charset="-122"/>
                <a:ea typeface="宋体" charset="-122"/>
              </a:rPr>
              <a:t>)</a:t>
            </a:r>
          </a:p>
          <a:p>
            <a:pPr defTabSz="1028700" eaLnBrk="0" hangingPunct="0">
              <a:lnSpc>
                <a:spcPct val="160000"/>
              </a:lnSpc>
            </a:pPr>
            <a:r>
              <a:rPr lang="en-US" altLang="zh-CN" sz="2800" b="1">
                <a:latin typeface="宋体" charset="-122"/>
                <a:ea typeface="宋体" charset="-122"/>
              </a:rPr>
              <a:t>     2.</a:t>
            </a:r>
            <a:r>
              <a:rPr lang="zh-CN" altLang="en-US" sz="2800" b="1">
                <a:latin typeface="宋体" charset="-122"/>
                <a:ea typeface="宋体" charset="-122"/>
              </a:rPr>
              <a:t>根据历史数据模拟</a:t>
            </a:r>
            <a:r>
              <a:rPr lang="en-US" altLang="zh-CN" sz="2800" b="1">
                <a:latin typeface="宋体" charset="-122"/>
                <a:ea typeface="宋体" charset="-122"/>
              </a:rPr>
              <a:t>(</a:t>
            </a:r>
            <a:r>
              <a:rPr lang="zh-CN" altLang="en-US" sz="2800" b="1">
                <a:latin typeface="宋体" charset="-122"/>
                <a:ea typeface="宋体" charset="-122"/>
              </a:rPr>
              <a:t>历史模拟法</a:t>
            </a:r>
            <a:r>
              <a:rPr lang="en-US" altLang="zh-CN" sz="2800" b="1">
                <a:latin typeface="宋体" charset="-122"/>
                <a:ea typeface="宋体" charset="-122"/>
              </a:rPr>
              <a:t>)</a:t>
            </a:r>
          </a:p>
          <a:p>
            <a:pPr defTabSz="1028700" eaLnBrk="0" hangingPunct="0">
              <a:lnSpc>
                <a:spcPct val="160000"/>
              </a:lnSpc>
            </a:pPr>
            <a:r>
              <a:rPr lang="en-US" altLang="zh-CN" sz="2800" b="1">
                <a:latin typeface="宋体" charset="-122"/>
                <a:ea typeface="宋体" charset="-122"/>
              </a:rPr>
              <a:t>     3.</a:t>
            </a:r>
            <a:r>
              <a:rPr lang="zh-CN" altLang="en-US" sz="2800" b="1">
                <a:latin typeface="宋体" charset="-122"/>
                <a:ea typeface="宋体" charset="-122"/>
              </a:rPr>
              <a:t>运用蒙特卡洛方法模拟</a:t>
            </a:r>
            <a:r>
              <a:rPr lang="en-US" altLang="zh-CN" sz="2800" b="1">
                <a:latin typeface="宋体" charset="-122"/>
                <a:ea typeface="宋体" charset="-122"/>
              </a:rPr>
              <a:t>(</a:t>
            </a:r>
            <a:r>
              <a:rPr lang="zh-CN" altLang="en-US" sz="2800" b="1">
                <a:latin typeface="宋体" charset="-122"/>
                <a:ea typeface="宋体" charset="-122"/>
              </a:rPr>
              <a:t>随机模拟法</a:t>
            </a:r>
            <a:r>
              <a:rPr lang="en-US" altLang="zh-CN" sz="2800" b="1">
                <a:latin typeface="宋体" charset="-122"/>
                <a:ea typeface="宋体" charset="-122"/>
              </a:rPr>
              <a:t>)</a:t>
            </a:r>
          </a:p>
        </p:txBody>
      </p:sp>
      <p:sp>
        <p:nvSpPr>
          <p:cNvPr id="61445" name="Rectangle 2"/>
          <p:cNvSpPr>
            <a:spLocks noChangeArrowheads="1"/>
          </p:cNvSpPr>
          <p:nvPr/>
        </p:nvSpPr>
        <p:spPr bwMode="auto">
          <a:xfrm>
            <a:off x="1992313" y="476250"/>
            <a:ext cx="8229600" cy="730250"/>
          </a:xfrm>
          <a:prstGeom prst="rect">
            <a:avLst/>
          </a:prstGeom>
          <a:noFill/>
          <a:ln w="9525" algn="ctr">
            <a:noFill/>
            <a:miter lim="800000"/>
            <a:headEnd/>
            <a:tailEnd/>
          </a:ln>
        </p:spPr>
        <p:txBody>
          <a:bodyPr anchor="b"/>
          <a:lstStyle/>
          <a:p>
            <a:pPr algn="l">
              <a:spcBef>
                <a:spcPct val="0"/>
              </a:spcBef>
              <a:buClrTx/>
              <a:buSzTx/>
              <a:buFontTx/>
              <a:buNone/>
            </a:pPr>
            <a:r>
              <a:rPr lang="zh-CN" altLang="en-US" sz="3600" b="1">
                <a:latin typeface="Times New Roman" pitchFamily="18" charset="0"/>
                <a:ea typeface="黑体" pitchFamily="49" charset="-122"/>
              </a:rPr>
              <a:t>市场风险管理的</a:t>
            </a:r>
            <a:r>
              <a:rPr lang="en-US" altLang="zh-CN" sz="3600" b="1">
                <a:latin typeface="Times New Roman" pitchFamily="18" charset="0"/>
                <a:ea typeface="黑体" pitchFamily="49" charset="-122"/>
              </a:rPr>
              <a:t>VaR</a:t>
            </a:r>
            <a:r>
              <a:rPr lang="zh-CN" altLang="en-US" sz="3600" b="1">
                <a:latin typeface="Times New Roman" pitchFamily="18" charset="0"/>
                <a:ea typeface="黑体" pitchFamily="49" charset="-122"/>
              </a:rPr>
              <a:t>方法</a:t>
            </a:r>
          </a:p>
        </p:txBody>
      </p:sp>
      <p:graphicFrame>
        <p:nvGraphicFramePr>
          <p:cNvPr id="61442" name="Object 4"/>
          <p:cNvGraphicFramePr>
            <a:graphicFrameLocks noChangeAspect="1"/>
          </p:cNvGraphicFramePr>
          <p:nvPr/>
        </p:nvGraphicFramePr>
        <p:xfrm>
          <a:off x="6096001" y="2565400"/>
          <a:ext cx="576263" cy="401638"/>
        </p:xfrm>
        <a:graphic>
          <a:graphicData uri="http://schemas.openxmlformats.org/presentationml/2006/ole">
            <mc:AlternateContent xmlns:mc="http://schemas.openxmlformats.org/markup-compatibility/2006">
              <mc:Choice xmlns:v="urn:schemas-microsoft-com:vml" Requires="v">
                <p:oleObj spid="_x0000_s9220" name="Equation" r:id="rId3" imgW="291960" imgH="203040" progId="Equation.DSMT4">
                  <p:embed/>
                </p:oleObj>
              </mc:Choice>
              <mc:Fallback>
                <p:oleObj name="Equation" r:id="rId3" imgW="291960" imgH="203040" progId="Equation.DSMT4">
                  <p:embed/>
                  <p:pic>
                    <p:nvPicPr>
                      <p:cNvPr id="6144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1" y="2565400"/>
                        <a:ext cx="576263"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3" name="Object 5"/>
          <p:cNvGraphicFramePr>
            <a:graphicFrameLocks noChangeAspect="1"/>
          </p:cNvGraphicFramePr>
          <p:nvPr/>
        </p:nvGraphicFramePr>
        <p:xfrm>
          <a:off x="8401050" y="2608264"/>
          <a:ext cx="863600" cy="344487"/>
        </p:xfrm>
        <a:graphic>
          <a:graphicData uri="http://schemas.openxmlformats.org/presentationml/2006/ole">
            <mc:AlternateContent xmlns:mc="http://schemas.openxmlformats.org/markup-compatibility/2006">
              <mc:Choice xmlns:v="urn:schemas-microsoft-com:vml" Requires="v">
                <p:oleObj spid="_x0000_s9221" name="Equation" r:id="rId5" imgW="507960" imgH="203040" progId="Equation.DSMT4">
                  <p:embed/>
                </p:oleObj>
              </mc:Choice>
              <mc:Fallback>
                <p:oleObj name="Equation" r:id="rId5" imgW="507960" imgH="203040" progId="Equation.DSMT4">
                  <p:embed/>
                  <p:pic>
                    <p:nvPicPr>
                      <p:cNvPr id="6144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01050" y="2608264"/>
                        <a:ext cx="863600" cy="344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28600418"/>
      </p:ext>
    </p:extLst>
  </p:cSld>
  <p:clrMapOvr>
    <a:masterClrMapping/>
  </p:clrMapOvr>
  <p:transition spd="slow" advClick="0">
    <p:circl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idx="4294967295"/>
          </p:nvPr>
        </p:nvSpPr>
        <p:spPr bwMode="auto">
          <a:xfrm>
            <a:off x="2135189" y="549276"/>
            <a:ext cx="6142037" cy="771525"/>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solidFill>
                  <a:schemeClr val="hlink"/>
                </a:solidFill>
                <a:latin typeface="华文琥珀" pitchFamily="2" charset="-122"/>
                <a:ea typeface="华文琥珀" pitchFamily="2" charset="-122"/>
              </a:rPr>
              <a:t>巴  林  银  行  的  沉  没</a:t>
            </a:r>
          </a:p>
        </p:txBody>
      </p:sp>
      <p:sp>
        <p:nvSpPr>
          <p:cNvPr id="337923" name="Rectangle 3"/>
          <p:cNvSpPr>
            <a:spLocks noGrp="1" noChangeArrowheads="1"/>
          </p:cNvSpPr>
          <p:nvPr>
            <p:ph type="body" idx="4294967295"/>
          </p:nvPr>
        </p:nvSpPr>
        <p:spPr>
          <a:xfrm>
            <a:off x="1847851" y="1628775"/>
            <a:ext cx="8424863" cy="4465638"/>
          </a:xfrm>
        </p:spPr>
        <p:txBody>
          <a:bodyPr/>
          <a:lstStyle/>
          <a:p>
            <a:pPr eaLnBrk="1" hangingPunct="1">
              <a:lnSpc>
                <a:spcPct val="90000"/>
              </a:lnSpc>
              <a:buFont typeface="Wingdings" pitchFamily="2" charset="2"/>
              <a:buNone/>
            </a:pPr>
            <a:r>
              <a:rPr lang="zh-CN" altLang="en-US" b="1">
                <a:solidFill>
                  <a:schemeClr val="hlink"/>
                </a:solidFill>
                <a:ea typeface="方正姚体" pitchFamily="2" charset="-122"/>
              </a:rPr>
              <a:t>巴林银行：</a:t>
            </a:r>
          </a:p>
          <a:p>
            <a:pPr eaLnBrk="1" hangingPunct="1">
              <a:lnSpc>
                <a:spcPct val="90000"/>
              </a:lnSpc>
              <a:spcBef>
                <a:spcPct val="0"/>
              </a:spcBef>
              <a:buFont typeface="Wingdings" pitchFamily="2" charset="2"/>
              <a:buNone/>
            </a:pPr>
            <a:r>
              <a:rPr lang="zh-CN" altLang="en-US" b="1">
                <a:latin typeface="华文隶书" pitchFamily="2" charset="-122"/>
                <a:ea typeface="华文隶书" pitchFamily="2" charset="-122"/>
              </a:rPr>
              <a:t>         </a:t>
            </a:r>
          </a:p>
          <a:p>
            <a:pPr eaLnBrk="1" hangingPunct="1">
              <a:lnSpc>
                <a:spcPct val="90000"/>
              </a:lnSpc>
              <a:spcBef>
                <a:spcPct val="0"/>
              </a:spcBef>
              <a:buFont typeface="Wingdings" pitchFamily="2" charset="2"/>
              <a:buNone/>
            </a:pPr>
            <a:r>
              <a:rPr lang="zh-CN" altLang="en-US" b="1">
                <a:latin typeface="华文隶书" pitchFamily="2" charset="-122"/>
                <a:ea typeface="华文隶书" pitchFamily="2" charset="-122"/>
              </a:rPr>
              <a:t>        英资银行，成立于</a:t>
            </a:r>
            <a:r>
              <a:rPr lang="en-US" altLang="zh-CN" b="1">
                <a:latin typeface="华文隶书" pitchFamily="2" charset="-122"/>
                <a:ea typeface="华文隶书" pitchFamily="2" charset="-122"/>
              </a:rPr>
              <a:t>1762</a:t>
            </a:r>
            <a:r>
              <a:rPr lang="zh-CN" altLang="en-US" b="1">
                <a:latin typeface="华文隶书" pitchFamily="2" charset="-122"/>
                <a:ea typeface="华文隶书" pitchFamily="2" charset="-122"/>
              </a:rPr>
              <a:t>年，弗朗西斯</a:t>
            </a:r>
            <a:r>
              <a:rPr lang="en-US" altLang="zh-CN" b="1">
                <a:latin typeface="Arial" charset="0"/>
                <a:ea typeface="华文隶书" pitchFamily="2" charset="-122"/>
              </a:rPr>
              <a:t>·</a:t>
            </a:r>
            <a:r>
              <a:rPr lang="zh-CN" altLang="en-US" b="1">
                <a:latin typeface="华文隶书" pitchFamily="2" charset="-122"/>
                <a:ea typeface="华文隶书" pitchFamily="2" charset="-122"/>
              </a:rPr>
              <a:t>巴林爵士是</a:t>
            </a:r>
            <a:endParaRPr lang="en-US" altLang="zh-CN" b="1">
              <a:latin typeface="华文隶书" pitchFamily="2" charset="-122"/>
              <a:ea typeface="华文隶书" pitchFamily="2" charset="-122"/>
            </a:endParaRPr>
          </a:p>
          <a:p>
            <a:pPr eaLnBrk="1" hangingPunct="1">
              <a:lnSpc>
                <a:spcPct val="90000"/>
              </a:lnSpc>
              <a:spcBef>
                <a:spcPct val="0"/>
              </a:spcBef>
              <a:buFont typeface="Wingdings" pitchFamily="2" charset="2"/>
              <a:buNone/>
            </a:pPr>
            <a:r>
              <a:rPr lang="zh-CN" altLang="en-US" b="1">
                <a:latin typeface="华文隶书" pitchFamily="2" charset="-122"/>
                <a:ea typeface="华文隶书" pitchFamily="2" charset="-122"/>
              </a:rPr>
              <a:t>创始人，是世界首家</a:t>
            </a:r>
            <a:r>
              <a:rPr lang="zh-CN" altLang="en-US" b="1">
                <a:latin typeface="Arial" charset="0"/>
                <a:ea typeface="华文隶书" pitchFamily="2" charset="-122"/>
              </a:rPr>
              <a:t>“</a:t>
            </a:r>
            <a:r>
              <a:rPr lang="zh-CN" altLang="en-US" b="1">
                <a:latin typeface="华文隶书" pitchFamily="2" charset="-122"/>
                <a:ea typeface="华文隶书" pitchFamily="2" charset="-122"/>
              </a:rPr>
              <a:t>商业银行</a:t>
            </a:r>
            <a:r>
              <a:rPr lang="zh-CN" altLang="en-US" b="1">
                <a:latin typeface="Arial" charset="0"/>
                <a:ea typeface="华文隶书" pitchFamily="2" charset="-122"/>
              </a:rPr>
              <a:t>”</a:t>
            </a:r>
            <a:r>
              <a:rPr lang="zh-CN" altLang="en-US" b="1"/>
              <a:t>，</a:t>
            </a:r>
            <a:r>
              <a:rPr lang="zh-CN" altLang="en-US" b="1">
                <a:latin typeface="华文隶书" pitchFamily="2" charset="-122"/>
                <a:ea typeface="华文隶书" pitchFamily="2" charset="-122"/>
              </a:rPr>
              <a:t>曾一度为欧洲六</a:t>
            </a:r>
            <a:endParaRPr lang="en-US" altLang="zh-CN" b="1">
              <a:latin typeface="华文隶书" pitchFamily="2" charset="-122"/>
              <a:ea typeface="华文隶书" pitchFamily="2" charset="-122"/>
            </a:endParaRPr>
          </a:p>
          <a:p>
            <a:pPr eaLnBrk="1" hangingPunct="1">
              <a:lnSpc>
                <a:spcPct val="90000"/>
              </a:lnSpc>
              <a:spcBef>
                <a:spcPct val="0"/>
              </a:spcBef>
              <a:buFont typeface="Wingdings" pitchFamily="2" charset="2"/>
              <a:buNone/>
            </a:pPr>
            <a:r>
              <a:rPr lang="zh-CN" altLang="en-US" b="1">
                <a:latin typeface="华文隶书" pitchFamily="2" charset="-122"/>
                <a:ea typeface="华文隶书" pitchFamily="2" charset="-122"/>
              </a:rPr>
              <a:t>大银行之一，该银行由于经营灵活变通、富于创新，</a:t>
            </a:r>
          </a:p>
          <a:p>
            <a:pPr eaLnBrk="1" hangingPunct="1">
              <a:lnSpc>
                <a:spcPct val="90000"/>
              </a:lnSpc>
              <a:spcBef>
                <a:spcPct val="0"/>
              </a:spcBef>
              <a:buFont typeface="Wingdings" pitchFamily="2" charset="2"/>
              <a:buNone/>
            </a:pPr>
            <a:r>
              <a:rPr lang="zh-CN" altLang="en-US" b="1">
                <a:latin typeface="华文隶书" pitchFamily="2" charset="-122"/>
                <a:ea typeface="华文隶书" pitchFamily="2" charset="-122"/>
              </a:rPr>
              <a:t>在国际金融领域获得了巨大的成功。</a:t>
            </a:r>
          </a:p>
          <a:p>
            <a:pPr eaLnBrk="1" hangingPunct="1">
              <a:lnSpc>
                <a:spcPct val="90000"/>
              </a:lnSpc>
              <a:spcBef>
                <a:spcPct val="0"/>
              </a:spcBef>
              <a:buFont typeface="Wingdings" pitchFamily="2" charset="2"/>
              <a:buNone/>
            </a:pPr>
            <a:r>
              <a:rPr lang="zh-CN" altLang="en-US" b="1">
                <a:latin typeface="华文隶书" pitchFamily="2" charset="-122"/>
                <a:ea typeface="华文隶书" pitchFamily="2" charset="-122"/>
              </a:rPr>
              <a:t>        主要从事贸易，后期才开始从事证券、期货、期</a:t>
            </a:r>
          </a:p>
          <a:p>
            <a:pPr eaLnBrk="1" hangingPunct="1">
              <a:lnSpc>
                <a:spcPct val="90000"/>
              </a:lnSpc>
              <a:spcBef>
                <a:spcPct val="0"/>
              </a:spcBef>
              <a:buFont typeface="Wingdings" pitchFamily="2" charset="2"/>
              <a:buNone/>
            </a:pPr>
            <a:r>
              <a:rPr lang="zh-CN" altLang="en-US" b="1">
                <a:latin typeface="华文隶书" pitchFamily="2" charset="-122"/>
                <a:ea typeface="华文隶书" pitchFamily="2" charset="-122"/>
              </a:rPr>
              <a:t>权交易。其证券业务主要集中在南美洲和亚洲，其中</a:t>
            </a:r>
          </a:p>
          <a:p>
            <a:pPr eaLnBrk="1" hangingPunct="1">
              <a:lnSpc>
                <a:spcPct val="90000"/>
              </a:lnSpc>
              <a:spcBef>
                <a:spcPct val="0"/>
              </a:spcBef>
              <a:buFont typeface="Wingdings" pitchFamily="2" charset="2"/>
              <a:buNone/>
            </a:pPr>
            <a:r>
              <a:rPr lang="zh-CN" altLang="en-US" b="1">
                <a:latin typeface="华文隶书" pitchFamily="2" charset="-122"/>
                <a:ea typeface="华文隶书" pitchFamily="2" charset="-122"/>
              </a:rPr>
              <a:t>在日本和新加坡的业务量最大。到</a:t>
            </a:r>
            <a:r>
              <a:rPr lang="en-US" altLang="zh-CN" b="1">
                <a:latin typeface="华文隶书" pitchFamily="2" charset="-122"/>
                <a:ea typeface="华文隶书" pitchFamily="2" charset="-122"/>
              </a:rPr>
              <a:t>1995</a:t>
            </a:r>
            <a:r>
              <a:rPr lang="zh-CN" altLang="en-US" b="1">
                <a:latin typeface="华文隶书" pitchFamily="2" charset="-122"/>
                <a:ea typeface="华文隶书" pitchFamily="2" charset="-122"/>
              </a:rPr>
              <a:t>年，巴林银行</a:t>
            </a:r>
          </a:p>
          <a:p>
            <a:pPr eaLnBrk="1" hangingPunct="1">
              <a:lnSpc>
                <a:spcPct val="90000"/>
              </a:lnSpc>
              <a:spcBef>
                <a:spcPct val="0"/>
              </a:spcBef>
              <a:buFont typeface="Wingdings" pitchFamily="2" charset="2"/>
              <a:buNone/>
            </a:pPr>
            <a:r>
              <a:rPr lang="zh-CN" altLang="en-US" b="1">
                <a:latin typeface="华文隶书" pitchFamily="2" charset="-122"/>
                <a:ea typeface="华文隶书" pitchFamily="2" charset="-122"/>
              </a:rPr>
              <a:t>拥有员工</a:t>
            </a:r>
            <a:r>
              <a:rPr lang="en-US" altLang="zh-CN" b="1">
                <a:latin typeface="华文隶书" pitchFamily="2" charset="-122"/>
                <a:ea typeface="华文隶书" pitchFamily="2" charset="-122"/>
              </a:rPr>
              <a:t>4000</a:t>
            </a:r>
            <a:r>
              <a:rPr lang="zh-CN" altLang="en-US" b="1">
                <a:latin typeface="华文隶书" pitchFamily="2" charset="-122"/>
                <a:ea typeface="华文隶书" pitchFamily="2" charset="-122"/>
              </a:rPr>
              <a:t>人，有</a:t>
            </a:r>
            <a:r>
              <a:rPr lang="en-US" altLang="zh-CN" b="1">
                <a:latin typeface="华文隶书" pitchFamily="2" charset="-122"/>
                <a:ea typeface="华文隶书" pitchFamily="2" charset="-122"/>
              </a:rPr>
              <a:t>15</a:t>
            </a:r>
            <a:r>
              <a:rPr lang="zh-CN" altLang="en-US" b="1">
                <a:latin typeface="华文隶书" pitchFamily="2" charset="-122"/>
                <a:ea typeface="华文隶书" pitchFamily="2" charset="-122"/>
              </a:rPr>
              <a:t>亿英镑的非银行存款，</a:t>
            </a:r>
            <a:r>
              <a:rPr lang="en-US" altLang="zh-CN" b="1">
                <a:latin typeface="华文隶书" pitchFamily="2" charset="-122"/>
                <a:ea typeface="华文隶书" pitchFamily="2" charset="-122"/>
              </a:rPr>
              <a:t>10</a:t>
            </a:r>
            <a:r>
              <a:rPr lang="zh-CN" altLang="en-US" b="1">
                <a:latin typeface="华文隶书" pitchFamily="2" charset="-122"/>
                <a:ea typeface="华文隶书" pitchFamily="2" charset="-122"/>
              </a:rPr>
              <a:t>亿英</a:t>
            </a:r>
          </a:p>
          <a:p>
            <a:pPr eaLnBrk="1" hangingPunct="1">
              <a:lnSpc>
                <a:spcPct val="90000"/>
              </a:lnSpc>
              <a:spcBef>
                <a:spcPct val="0"/>
              </a:spcBef>
              <a:buFont typeface="Wingdings" pitchFamily="2" charset="2"/>
              <a:buNone/>
            </a:pPr>
            <a:r>
              <a:rPr lang="zh-CN" altLang="en-US" b="1">
                <a:latin typeface="华文隶书" pitchFamily="2" charset="-122"/>
                <a:ea typeface="华文隶书" pitchFamily="2" charset="-122"/>
              </a:rPr>
              <a:t>镑的银行存款，</a:t>
            </a:r>
            <a:r>
              <a:rPr lang="en-US" altLang="zh-CN" b="1">
                <a:latin typeface="华文隶书" pitchFamily="2" charset="-122"/>
                <a:ea typeface="华文隶书" pitchFamily="2" charset="-122"/>
              </a:rPr>
              <a:t>300</a:t>
            </a:r>
            <a:r>
              <a:rPr lang="zh-CN" altLang="en-US" b="1">
                <a:latin typeface="华文隶书" pitchFamily="2" charset="-122"/>
                <a:ea typeface="华文隶书" pitchFamily="2" charset="-122"/>
              </a:rPr>
              <a:t>亿英镑的基金。</a:t>
            </a:r>
          </a:p>
        </p:txBody>
      </p:sp>
    </p:spTree>
    <p:extLst>
      <p:ext uri="{BB962C8B-B14F-4D97-AF65-F5344CB8AC3E}">
        <p14:creationId xmlns:p14="http://schemas.microsoft.com/office/powerpoint/2010/main" val="22908846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7923">
                                            <p:txEl>
                                              <p:pRg st="2" end="2"/>
                                            </p:txEl>
                                          </p:spTgt>
                                        </p:tgtEl>
                                        <p:attrNameLst>
                                          <p:attrName>style.visibility</p:attrName>
                                        </p:attrNameLst>
                                      </p:cBhvr>
                                      <p:to>
                                        <p:strVal val="visible"/>
                                      </p:to>
                                    </p:set>
                                    <p:animEffect transition="in" filter="blinds(horizontal)">
                                      <p:cBhvr>
                                        <p:cTn id="7" dur="500"/>
                                        <p:tgtEl>
                                          <p:spTgt spid="33792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7923">
                                            <p:txEl>
                                              <p:pRg st="3" end="3"/>
                                            </p:txEl>
                                          </p:spTgt>
                                        </p:tgtEl>
                                        <p:attrNameLst>
                                          <p:attrName>style.visibility</p:attrName>
                                        </p:attrNameLst>
                                      </p:cBhvr>
                                      <p:to>
                                        <p:strVal val="visible"/>
                                      </p:to>
                                    </p:set>
                                    <p:animEffect transition="in" filter="blinds(horizontal)">
                                      <p:cBhvr>
                                        <p:cTn id="12" dur="500"/>
                                        <p:tgtEl>
                                          <p:spTgt spid="33792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37923">
                                            <p:txEl>
                                              <p:pRg st="4" end="4"/>
                                            </p:txEl>
                                          </p:spTgt>
                                        </p:tgtEl>
                                        <p:attrNameLst>
                                          <p:attrName>style.visibility</p:attrName>
                                        </p:attrNameLst>
                                      </p:cBhvr>
                                      <p:to>
                                        <p:strVal val="visible"/>
                                      </p:to>
                                    </p:set>
                                    <p:animEffect transition="in" filter="blinds(horizontal)">
                                      <p:cBhvr>
                                        <p:cTn id="17" dur="500"/>
                                        <p:tgtEl>
                                          <p:spTgt spid="337923">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37923">
                                            <p:txEl>
                                              <p:pRg st="5" end="5"/>
                                            </p:txEl>
                                          </p:spTgt>
                                        </p:tgtEl>
                                        <p:attrNameLst>
                                          <p:attrName>style.visibility</p:attrName>
                                        </p:attrNameLst>
                                      </p:cBhvr>
                                      <p:to>
                                        <p:strVal val="visible"/>
                                      </p:to>
                                    </p:set>
                                    <p:animEffect transition="in" filter="blinds(horizontal)">
                                      <p:cBhvr>
                                        <p:cTn id="20" dur="500"/>
                                        <p:tgtEl>
                                          <p:spTgt spid="33792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37923">
                                            <p:txEl>
                                              <p:pRg st="6" end="6"/>
                                            </p:txEl>
                                          </p:spTgt>
                                        </p:tgtEl>
                                        <p:attrNameLst>
                                          <p:attrName>style.visibility</p:attrName>
                                        </p:attrNameLst>
                                      </p:cBhvr>
                                      <p:to>
                                        <p:strVal val="visible"/>
                                      </p:to>
                                    </p:set>
                                    <p:animEffect transition="in" filter="blinds(horizontal)">
                                      <p:cBhvr>
                                        <p:cTn id="25" dur="500"/>
                                        <p:tgtEl>
                                          <p:spTgt spid="337923">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37923">
                                            <p:txEl>
                                              <p:pRg st="7" end="7"/>
                                            </p:txEl>
                                          </p:spTgt>
                                        </p:tgtEl>
                                        <p:attrNameLst>
                                          <p:attrName>style.visibility</p:attrName>
                                        </p:attrNameLst>
                                      </p:cBhvr>
                                      <p:to>
                                        <p:strVal val="visible"/>
                                      </p:to>
                                    </p:set>
                                    <p:animEffect transition="in" filter="blinds(horizontal)">
                                      <p:cBhvr>
                                        <p:cTn id="28" dur="500"/>
                                        <p:tgtEl>
                                          <p:spTgt spid="337923">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37923">
                                            <p:txEl>
                                              <p:pRg st="8" end="8"/>
                                            </p:txEl>
                                          </p:spTgt>
                                        </p:tgtEl>
                                        <p:attrNameLst>
                                          <p:attrName>style.visibility</p:attrName>
                                        </p:attrNameLst>
                                      </p:cBhvr>
                                      <p:to>
                                        <p:strVal val="visible"/>
                                      </p:to>
                                    </p:set>
                                    <p:animEffect transition="in" filter="blinds(horizontal)">
                                      <p:cBhvr>
                                        <p:cTn id="31" dur="500"/>
                                        <p:tgtEl>
                                          <p:spTgt spid="337923">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37923">
                                            <p:txEl>
                                              <p:pRg st="9" end="9"/>
                                            </p:txEl>
                                          </p:spTgt>
                                        </p:tgtEl>
                                        <p:attrNameLst>
                                          <p:attrName>style.visibility</p:attrName>
                                        </p:attrNameLst>
                                      </p:cBhvr>
                                      <p:to>
                                        <p:strVal val="visible"/>
                                      </p:to>
                                    </p:set>
                                    <p:animEffect transition="in" filter="blinds(horizontal)">
                                      <p:cBhvr>
                                        <p:cTn id="34" dur="500"/>
                                        <p:tgtEl>
                                          <p:spTgt spid="337923">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37923">
                                            <p:txEl>
                                              <p:pRg st="10" end="10"/>
                                            </p:txEl>
                                          </p:spTgt>
                                        </p:tgtEl>
                                        <p:attrNameLst>
                                          <p:attrName>style.visibility</p:attrName>
                                        </p:attrNameLst>
                                      </p:cBhvr>
                                      <p:to>
                                        <p:strVal val="visible"/>
                                      </p:to>
                                    </p:set>
                                    <p:animEffect transition="in" filter="blinds(horizontal)">
                                      <p:cBhvr>
                                        <p:cTn id="37" dur="500"/>
                                        <p:tgtEl>
                                          <p:spTgt spid="33792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4" name="Rectangle 3"/>
          <p:cNvSpPr>
            <a:spLocks noChangeArrowheads="1"/>
          </p:cNvSpPr>
          <p:nvPr/>
        </p:nvSpPr>
        <p:spPr bwMode="auto">
          <a:xfrm>
            <a:off x="1774826" y="981075"/>
            <a:ext cx="8640763" cy="4918914"/>
          </a:xfrm>
          <a:prstGeom prst="rect">
            <a:avLst/>
          </a:prstGeom>
          <a:noFill/>
          <a:ln w="9525">
            <a:noFill/>
            <a:miter lim="800000"/>
            <a:headEnd/>
            <a:tailEnd/>
          </a:ln>
        </p:spPr>
        <p:txBody>
          <a:bodyPr lIns="92077" tIns="46039" rIns="92077" bIns="46039">
            <a:spAutoFit/>
          </a:bodyPr>
          <a:lstStyle/>
          <a:p>
            <a:pPr defTabSz="1028700" eaLnBrk="0" hangingPunct="0">
              <a:lnSpc>
                <a:spcPct val="160000"/>
              </a:lnSpc>
            </a:pPr>
            <a:r>
              <a:rPr lang="en-US" altLang="zh-CN" sz="2800" b="1">
                <a:latin typeface="Times New Roman" pitchFamily="18" charset="0"/>
                <a:ea typeface="华文细黑" pitchFamily="2" charset="-122"/>
              </a:rPr>
              <a:t>   VaR</a:t>
            </a:r>
            <a:r>
              <a:rPr lang="zh-CN" altLang="en-US" sz="2800" b="1">
                <a:latin typeface="华文细黑" pitchFamily="2" charset="-122"/>
                <a:ea typeface="华文细黑" pitchFamily="2" charset="-122"/>
              </a:rPr>
              <a:t>的求解：</a:t>
            </a:r>
          </a:p>
          <a:p>
            <a:pPr defTabSz="1028700" eaLnBrk="0" hangingPunct="0">
              <a:lnSpc>
                <a:spcPct val="160000"/>
              </a:lnSpc>
            </a:pPr>
            <a:r>
              <a:rPr lang="zh-CN" altLang="en-US" sz="2800" b="1">
                <a:latin typeface="宋体" charset="-122"/>
                <a:ea typeface="宋体" charset="-122"/>
              </a:rPr>
              <a:t>    </a:t>
            </a:r>
            <a:r>
              <a:rPr lang="en-US" altLang="zh-CN" sz="2800" b="1">
                <a:solidFill>
                  <a:schemeClr val="hlink"/>
                </a:solidFill>
                <a:latin typeface="华文楷体" pitchFamily="2" charset="-122"/>
                <a:ea typeface="华文楷体" pitchFamily="2" charset="-122"/>
              </a:rPr>
              <a:t>1.</a:t>
            </a:r>
            <a:r>
              <a:rPr lang="zh-CN" altLang="en-US" sz="2800" b="1">
                <a:solidFill>
                  <a:schemeClr val="hlink"/>
                </a:solidFill>
                <a:latin typeface="华文楷体" pitchFamily="2" charset="-122"/>
                <a:ea typeface="华文楷体" pitchFamily="2" charset="-122"/>
              </a:rPr>
              <a:t>在损失分布已知的情形下，可按照</a:t>
            </a:r>
            <a:r>
              <a:rPr lang="en-US" altLang="zh-CN" sz="2800" b="1">
                <a:solidFill>
                  <a:schemeClr val="hlink"/>
                </a:solidFill>
                <a:latin typeface="华文楷体" pitchFamily="2" charset="-122"/>
                <a:ea typeface="华文楷体" pitchFamily="2" charset="-122"/>
              </a:rPr>
              <a:t>VaR</a:t>
            </a:r>
            <a:r>
              <a:rPr lang="zh-CN" altLang="en-US" sz="2800" b="1">
                <a:solidFill>
                  <a:schemeClr val="hlink"/>
                </a:solidFill>
                <a:latin typeface="华文楷体" pitchFamily="2" charset="-122"/>
                <a:ea typeface="华文楷体" pitchFamily="2" charset="-122"/>
              </a:rPr>
              <a:t>的定义直接求出：</a:t>
            </a:r>
          </a:p>
          <a:p>
            <a:pPr defTabSz="1028700" eaLnBrk="0" hangingPunct="0">
              <a:lnSpc>
                <a:spcPct val="160000"/>
              </a:lnSpc>
            </a:pPr>
            <a:r>
              <a:rPr lang="zh-CN" altLang="en-US" sz="2800" b="1">
                <a:latin typeface="宋体" charset="-122"/>
                <a:ea typeface="宋体" charset="-122"/>
              </a:rPr>
              <a:t>    假设    为投资者的初始时刻     时的投资额，     </a:t>
            </a:r>
          </a:p>
          <a:p>
            <a:pPr defTabSz="1028700" eaLnBrk="0" hangingPunct="0">
              <a:lnSpc>
                <a:spcPct val="160000"/>
              </a:lnSpc>
            </a:pPr>
            <a:r>
              <a:rPr lang="zh-CN" altLang="en-US" sz="2800" b="1">
                <a:latin typeface="宋体" charset="-122"/>
                <a:ea typeface="宋体" charset="-122"/>
              </a:rPr>
              <a:t>   为某持有期从    到    时刻的收益率，投资者在期末时刻    的价值记为     </a:t>
            </a:r>
            <a:r>
              <a:rPr lang="en-US" altLang="zh-CN" sz="2800" b="1">
                <a:latin typeface="宋体" charset="-122"/>
                <a:ea typeface="宋体" charset="-122"/>
              </a:rPr>
              <a:t>,</a:t>
            </a:r>
            <a:r>
              <a:rPr lang="zh-CN" altLang="en-US" sz="2800" b="1">
                <a:latin typeface="宋体" charset="-122"/>
                <a:ea typeface="宋体" charset="-122"/>
              </a:rPr>
              <a:t>则有</a:t>
            </a:r>
          </a:p>
          <a:p>
            <a:pPr defTabSz="1028700" eaLnBrk="0" hangingPunct="0">
              <a:lnSpc>
                <a:spcPct val="160000"/>
              </a:lnSpc>
            </a:pPr>
            <a:r>
              <a:rPr lang="zh-CN" altLang="en-US" sz="2800" b="1">
                <a:latin typeface="宋体" charset="-122"/>
                <a:ea typeface="宋体" charset="-122"/>
              </a:rPr>
              <a:t>     </a:t>
            </a:r>
            <a:endParaRPr lang="en-US" altLang="zh-CN" sz="2800" b="1">
              <a:latin typeface="宋体" charset="-122"/>
              <a:ea typeface="宋体" charset="-122"/>
            </a:endParaRPr>
          </a:p>
        </p:txBody>
      </p:sp>
      <p:sp>
        <p:nvSpPr>
          <p:cNvPr id="62475" name="Rectangle 2"/>
          <p:cNvSpPr>
            <a:spLocks noChangeArrowheads="1"/>
          </p:cNvSpPr>
          <p:nvPr/>
        </p:nvSpPr>
        <p:spPr bwMode="auto">
          <a:xfrm>
            <a:off x="1992313" y="260350"/>
            <a:ext cx="8229600" cy="730250"/>
          </a:xfrm>
          <a:prstGeom prst="rect">
            <a:avLst/>
          </a:prstGeom>
          <a:noFill/>
          <a:ln w="9525" algn="ctr">
            <a:noFill/>
            <a:miter lim="800000"/>
            <a:headEnd/>
            <a:tailEnd/>
          </a:ln>
        </p:spPr>
        <p:txBody>
          <a:bodyPr anchor="b"/>
          <a:lstStyle/>
          <a:p>
            <a:pPr algn="l">
              <a:spcBef>
                <a:spcPct val="0"/>
              </a:spcBef>
              <a:buClrTx/>
              <a:buSzTx/>
              <a:buFontTx/>
              <a:buNone/>
            </a:pPr>
            <a:r>
              <a:rPr lang="zh-CN" altLang="en-US" sz="3600" b="1">
                <a:latin typeface="Times New Roman" pitchFamily="18" charset="0"/>
                <a:ea typeface="黑体" pitchFamily="49" charset="-122"/>
              </a:rPr>
              <a:t>市场风险管理的</a:t>
            </a:r>
            <a:r>
              <a:rPr lang="en-US" altLang="zh-CN" sz="3600" b="1">
                <a:latin typeface="Times New Roman" pitchFamily="18" charset="0"/>
                <a:ea typeface="黑体" pitchFamily="49" charset="-122"/>
              </a:rPr>
              <a:t>VaR</a:t>
            </a:r>
            <a:r>
              <a:rPr lang="zh-CN" altLang="en-US" sz="3600" b="1">
                <a:latin typeface="Times New Roman" pitchFamily="18" charset="0"/>
                <a:ea typeface="黑体" pitchFamily="49" charset="-122"/>
              </a:rPr>
              <a:t>方法</a:t>
            </a:r>
          </a:p>
        </p:txBody>
      </p:sp>
      <p:graphicFrame>
        <p:nvGraphicFramePr>
          <p:cNvPr id="62466" name="Object 5"/>
          <p:cNvGraphicFramePr>
            <a:graphicFrameLocks noChangeAspect="1"/>
          </p:cNvGraphicFramePr>
          <p:nvPr/>
        </p:nvGraphicFramePr>
        <p:xfrm>
          <a:off x="3287713" y="3500439"/>
          <a:ext cx="838200" cy="504825"/>
        </p:xfrm>
        <a:graphic>
          <a:graphicData uri="http://schemas.openxmlformats.org/presentationml/2006/ole">
            <mc:AlternateContent xmlns:mc="http://schemas.openxmlformats.org/markup-compatibility/2006">
              <mc:Choice xmlns:v="urn:schemas-microsoft-com:vml" Requires="v">
                <p:oleObj spid="_x0000_s10250" r:id="rId3" imgW="330057" imgH="203112" progId="Equation.DSMT4">
                  <p:embed/>
                </p:oleObj>
              </mc:Choice>
              <mc:Fallback>
                <p:oleObj r:id="rId3" imgW="330057" imgH="203112" progId="Equation.DSMT4">
                  <p:embed/>
                  <p:pic>
                    <p:nvPicPr>
                      <p:cNvPr id="6246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7713" y="3500439"/>
                        <a:ext cx="83820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67" name="Object 10"/>
          <p:cNvGraphicFramePr>
            <a:graphicFrameLocks noChangeAspect="1"/>
          </p:cNvGraphicFramePr>
          <p:nvPr/>
        </p:nvGraphicFramePr>
        <p:xfrm>
          <a:off x="7248525" y="3500438"/>
          <a:ext cx="762000" cy="412750"/>
        </p:xfrm>
        <a:graphic>
          <a:graphicData uri="http://schemas.openxmlformats.org/presentationml/2006/ole">
            <mc:AlternateContent xmlns:mc="http://schemas.openxmlformats.org/markup-compatibility/2006">
              <mc:Choice xmlns:v="urn:schemas-microsoft-com:vml" Requires="v">
                <p:oleObj spid="_x0000_s10251" r:id="rId5" imgW="329914" imgH="177646" progId="Equation.DSMT4">
                  <p:embed/>
                </p:oleObj>
              </mc:Choice>
              <mc:Fallback>
                <p:oleObj r:id="rId5" imgW="329914" imgH="177646" progId="Equation.DSMT4">
                  <p:embed/>
                  <p:pic>
                    <p:nvPicPr>
                      <p:cNvPr id="62467"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48525" y="3500438"/>
                        <a:ext cx="762000"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68" name="Object 9"/>
          <p:cNvGraphicFramePr>
            <a:graphicFrameLocks noChangeAspect="1"/>
          </p:cNvGraphicFramePr>
          <p:nvPr/>
        </p:nvGraphicFramePr>
        <p:xfrm>
          <a:off x="1703388" y="4292600"/>
          <a:ext cx="762000" cy="433388"/>
        </p:xfrm>
        <a:graphic>
          <a:graphicData uri="http://schemas.openxmlformats.org/presentationml/2006/ole">
            <mc:AlternateContent xmlns:mc="http://schemas.openxmlformats.org/markup-compatibility/2006">
              <mc:Choice xmlns:v="urn:schemas-microsoft-com:vml" Requires="v">
                <p:oleObj spid="_x0000_s10252" r:id="rId7" imgW="355292" imgH="203024" progId="Equation.DSMT4">
                  <p:embed/>
                </p:oleObj>
              </mc:Choice>
              <mc:Fallback>
                <p:oleObj r:id="rId7" imgW="355292" imgH="203024" progId="Equation.DSMT4">
                  <p:embed/>
                  <p:pic>
                    <p:nvPicPr>
                      <p:cNvPr id="62468"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3388" y="4292600"/>
                        <a:ext cx="762000"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69" name="Object 7"/>
          <p:cNvGraphicFramePr>
            <a:graphicFrameLocks noChangeAspect="1"/>
          </p:cNvGraphicFramePr>
          <p:nvPr/>
        </p:nvGraphicFramePr>
        <p:xfrm>
          <a:off x="4511675" y="4221164"/>
          <a:ext cx="838200" cy="454025"/>
        </p:xfrm>
        <a:graphic>
          <a:graphicData uri="http://schemas.openxmlformats.org/presentationml/2006/ole">
            <mc:AlternateContent xmlns:mc="http://schemas.openxmlformats.org/markup-compatibility/2006">
              <mc:Choice xmlns:v="urn:schemas-microsoft-com:vml" Requires="v">
                <p:oleObj spid="_x0000_s10253" r:id="rId9" imgW="329914" imgH="177646" progId="Equation.DSMT4">
                  <p:embed/>
                </p:oleObj>
              </mc:Choice>
              <mc:Fallback>
                <p:oleObj r:id="rId9" imgW="329914" imgH="177646" progId="Equation.DSMT4">
                  <p:embed/>
                  <p:pic>
                    <p:nvPicPr>
                      <p:cNvPr id="62469"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1675" y="4221164"/>
                        <a:ext cx="838200"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70" name="Object 11"/>
          <p:cNvGraphicFramePr>
            <a:graphicFrameLocks noChangeAspect="1"/>
          </p:cNvGraphicFramePr>
          <p:nvPr/>
        </p:nvGraphicFramePr>
        <p:xfrm>
          <a:off x="5591176" y="4292601"/>
          <a:ext cx="773113" cy="396875"/>
        </p:xfrm>
        <a:graphic>
          <a:graphicData uri="http://schemas.openxmlformats.org/presentationml/2006/ole">
            <mc:AlternateContent xmlns:mc="http://schemas.openxmlformats.org/markup-compatibility/2006">
              <mc:Choice xmlns:v="urn:schemas-microsoft-com:vml" Requires="v">
                <p:oleObj spid="_x0000_s10254" r:id="rId10" imgW="355138" imgH="177569" progId="Equation.DSMT4">
                  <p:embed/>
                </p:oleObj>
              </mc:Choice>
              <mc:Fallback>
                <p:oleObj r:id="rId10" imgW="355138" imgH="177569" progId="Equation.DSMT4">
                  <p:embed/>
                  <p:pic>
                    <p:nvPicPr>
                      <p:cNvPr id="6247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91176" y="4292601"/>
                        <a:ext cx="773113"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71" name="Object 12"/>
          <p:cNvGraphicFramePr>
            <a:graphicFrameLocks noChangeAspect="1"/>
          </p:cNvGraphicFramePr>
          <p:nvPr/>
        </p:nvGraphicFramePr>
        <p:xfrm>
          <a:off x="3287713" y="4941889"/>
          <a:ext cx="762000" cy="390525"/>
        </p:xfrm>
        <a:graphic>
          <a:graphicData uri="http://schemas.openxmlformats.org/presentationml/2006/ole">
            <mc:AlternateContent xmlns:mc="http://schemas.openxmlformats.org/markup-compatibility/2006">
              <mc:Choice xmlns:v="urn:schemas-microsoft-com:vml" Requires="v">
                <p:oleObj spid="_x0000_s10255" r:id="rId12" imgW="355138" imgH="177569" progId="Equation.DSMT4">
                  <p:embed/>
                </p:oleObj>
              </mc:Choice>
              <mc:Fallback>
                <p:oleObj r:id="rId12" imgW="355138" imgH="177569" progId="Equation.DSMT4">
                  <p:embed/>
                  <p:pic>
                    <p:nvPicPr>
                      <p:cNvPr id="62471"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87713" y="4941889"/>
                        <a:ext cx="76200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72" name="Object 13"/>
          <p:cNvGraphicFramePr>
            <a:graphicFrameLocks noChangeAspect="1"/>
          </p:cNvGraphicFramePr>
          <p:nvPr/>
        </p:nvGraphicFramePr>
        <p:xfrm>
          <a:off x="5735638" y="4941888"/>
          <a:ext cx="838200" cy="474662"/>
        </p:xfrm>
        <a:graphic>
          <a:graphicData uri="http://schemas.openxmlformats.org/presentationml/2006/ole">
            <mc:AlternateContent xmlns:mc="http://schemas.openxmlformats.org/markup-compatibility/2006">
              <mc:Choice xmlns:v="urn:schemas-microsoft-com:vml" Requires="v">
                <p:oleObj spid="_x0000_s10256" r:id="rId13" imgW="355292" imgH="203024" progId="Equation.DSMT4">
                  <p:embed/>
                </p:oleObj>
              </mc:Choice>
              <mc:Fallback>
                <p:oleObj r:id="rId13" imgW="355292" imgH="203024" progId="Equation.DSMT4">
                  <p:embed/>
                  <p:pic>
                    <p:nvPicPr>
                      <p:cNvPr id="62472"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35638" y="4941888"/>
                        <a:ext cx="838200"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73" name="Object 14"/>
          <p:cNvGraphicFramePr>
            <a:graphicFrameLocks noChangeAspect="1"/>
          </p:cNvGraphicFramePr>
          <p:nvPr/>
        </p:nvGraphicFramePr>
        <p:xfrm>
          <a:off x="4583113" y="5589588"/>
          <a:ext cx="3048000" cy="444500"/>
        </p:xfrm>
        <a:graphic>
          <a:graphicData uri="http://schemas.openxmlformats.org/presentationml/2006/ole">
            <mc:AlternateContent xmlns:mc="http://schemas.openxmlformats.org/markup-compatibility/2006">
              <mc:Choice xmlns:v="urn:schemas-microsoft-com:vml" Requires="v">
                <p:oleObj spid="_x0000_s10257" r:id="rId15" imgW="1371600" imgH="203200" progId="Equation.DSMT4">
                  <p:embed/>
                </p:oleObj>
              </mc:Choice>
              <mc:Fallback>
                <p:oleObj r:id="rId15" imgW="1371600" imgH="203200" progId="Equation.DSMT4">
                  <p:embed/>
                  <p:pic>
                    <p:nvPicPr>
                      <p:cNvPr id="62473"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83113" y="5589588"/>
                        <a:ext cx="30480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68627479"/>
      </p:ext>
    </p:extLst>
  </p:cSld>
  <p:clrMapOvr>
    <a:masterClrMapping/>
  </p:clrMapOvr>
  <p:transition spd="slow" advClick="0">
    <p:circle/>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Text Box 2"/>
          <p:cNvSpPr txBox="1">
            <a:spLocks noChangeArrowheads="1"/>
          </p:cNvSpPr>
          <p:nvPr/>
        </p:nvSpPr>
        <p:spPr bwMode="auto">
          <a:xfrm>
            <a:off x="1703388" y="1219200"/>
            <a:ext cx="8496300" cy="4228850"/>
          </a:xfrm>
          <a:prstGeom prst="rect">
            <a:avLst/>
          </a:prstGeom>
          <a:noFill/>
          <a:ln w="9525">
            <a:noFill/>
            <a:miter lim="800000"/>
            <a:headEnd/>
            <a:tailEnd/>
          </a:ln>
        </p:spPr>
        <p:txBody>
          <a:bodyPr>
            <a:spAutoFit/>
          </a:bodyPr>
          <a:lstStyle/>
          <a:p>
            <a:pPr algn="l">
              <a:lnSpc>
                <a:spcPct val="160000"/>
              </a:lnSpc>
              <a:spcBef>
                <a:spcPct val="50000"/>
              </a:spcBef>
              <a:buClrTx/>
              <a:buSzTx/>
              <a:buFontTx/>
              <a:buNone/>
            </a:pPr>
            <a:r>
              <a:rPr lang="en-US" altLang="zh-CN" sz="2800" i="1">
                <a:latin typeface="Times New Roman" pitchFamily="18" charset="0"/>
                <a:ea typeface="宋体" charset="-122"/>
              </a:rPr>
              <a:t>T</a:t>
            </a:r>
            <a:r>
              <a:rPr lang="en-US" altLang="zh-CN" sz="2800" b="1">
                <a:latin typeface="Times New Roman" pitchFamily="18" charset="0"/>
                <a:ea typeface="宋体" charset="-122"/>
              </a:rPr>
              <a:t> </a:t>
            </a:r>
            <a:r>
              <a:rPr lang="zh-CN" altLang="en-US" sz="2800" b="1">
                <a:latin typeface="Times New Roman" pitchFamily="18" charset="0"/>
                <a:ea typeface="宋体" charset="-122"/>
              </a:rPr>
              <a:t>为持有某一资产的时间长度（以年折合计算，比如</a:t>
            </a:r>
            <a:r>
              <a:rPr lang="en-US" altLang="zh-CN" sz="2800" b="1">
                <a:latin typeface="Times New Roman" pitchFamily="18" charset="0"/>
                <a:ea typeface="宋体" charset="-122"/>
              </a:rPr>
              <a:t>6</a:t>
            </a:r>
            <a:r>
              <a:rPr lang="zh-CN" altLang="en-US" sz="2800" b="1">
                <a:latin typeface="Times New Roman" pitchFamily="18" charset="0"/>
                <a:ea typeface="宋体" charset="-122"/>
              </a:rPr>
              <a:t>个月计为</a:t>
            </a:r>
            <a:r>
              <a:rPr lang="en-US" altLang="zh-CN" sz="2800" b="1">
                <a:latin typeface="Times New Roman" pitchFamily="18" charset="0"/>
                <a:ea typeface="宋体" charset="-122"/>
              </a:rPr>
              <a:t>0.5</a:t>
            </a:r>
            <a:r>
              <a:rPr lang="zh-CN" altLang="en-US" sz="2800" b="1">
                <a:latin typeface="Times New Roman" pitchFamily="18" charset="0"/>
                <a:ea typeface="宋体" charset="-122"/>
              </a:rPr>
              <a:t>年）。由于风险的存在，实际上投资者在 </a:t>
            </a:r>
            <a:r>
              <a:rPr lang="en-US" altLang="zh-CN" sz="2800" i="1">
                <a:latin typeface="Times New Roman" pitchFamily="18" charset="0"/>
                <a:ea typeface="宋体" charset="-122"/>
              </a:rPr>
              <a:t>T</a:t>
            </a:r>
            <a:r>
              <a:rPr lang="zh-CN" altLang="en-US" sz="2800" b="1">
                <a:latin typeface="Times New Roman" pitchFamily="18" charset="0"/>
                <a:ea typeface="宋体" charset="-122"/>
              </a:rPr>
              <a:t>时刻的收益率</a:t>
            </a:r>
            <a:r>
              <a:rPr lang="en-US" altLang="zh-CN" sz="2800" i="1">
                <a:latin typeface="Times New Roman" pitchFamily="18" charset="0"/>
                <a:ea typeface="宋体" charset="-122"/>
              </a:rPr>
              <a:t>R</a:t>
            </a:r>
            <a:r>
              <a:rPr lang="en-US" altLang="zh-CN" sz="2800">
                <a:latin typeface="Times New Roman" pitchFamily="18" charset="0"/>
                <a:ea typeface="宋体" charset="-122"/>
              </a:rPr>
              <a:t>(</a:t>
            </a:r>
            <a:r>
              <a:rPr lang="en-US" altLang="zh-CN" sz="2800" i="1">
                <a:latin typeface="Times New Roman" pitchFamily="18" charset="0"/>
                <a:ea typeface="宋体" charset="-122"/>
              </a:rPr>
              <a:t>T</a:t>
            </a:r>
            <a:r>
              <a:rPr lang="en-US" altLang="zh-CN" sz="2800">
                <a:latin typeface="Times New Roman" pitchFamily="18" charset="0"/>
                <a:ea typeface="宋体" charset="-122"/>
              </a:rPr>
              <a:t>)</a:t>
            </a:r>
            <a:r>
              <a:rPr lang="zh-CN" altLang="en-US" sz="2800" b="1">
                <a:latin typeface="Times New Roman" pitchFamily="18" charset="0"/>
                <a:ea typeface="宋体" charset="-122"/>
              </a:rPr>
              <a:t>和价值总额</a:t>
            </a:r>
            <a:r>
              <a:rPr lang="en-US" altLang="zh-CN" sz="2800" i="1">
                <a:latin typeface="Times New Roman" pitchFamily="18" charset="0"/>
                <a:ea typeface="宋体" charset="-122"/>
              </a:rPr>
              <a:t>W</a:t>
            </a:r>
            <a:r>
              <a:rPr lang="en-US" altLang="zh-CN" sz="2800">
                <a:latin typeface="Times New Roman" pitchFamily="18" charset="0"/>
                <a:ea typeface="宋体" charset="-122"/>
              </a:rPr>
              <a:t>(</a:t>
            </a:r>
            <a:r>
              <a:rPr lang="en-US" altLang="zh-CN" sz="2800" i="1">
                <a:latin typeface="Times New Roman" pitchFamily="18" charset="0"/>
                <a:ea typeface="宋体" charset="-122"/>
              </a:rPr>
              <a:t>T</a:t>
            </a:r>
            <a:r>
              <a:rPr lang="en-US" altLang="zh-CN" sz="2800">
                <a:latin typeface="Times New Roman" pitchFamily="18" charset="0"/>
                <a:ea typeface="宋体" charset="-122"/>
              </a:rPr>
              <a:t>)</a:t>
            </a:r>
            <a:r>
              <a:rPr lang="zh-CN" altLang="en-US" sz="2800" b="1">
                <a:latin typeface="Times New Roman" pitchFamily="18" charset="0"/>
                <a:ea typeface="宋体" charset="-122"/>
              </a:rPr>
              <a:t>都是随机变量，记    和    分别是收益率</a:t>
            </a:r>
            <a:r>
              <a:rPr lang="en-US" altLang="zh-CN" sz="2800" i="1">
                <a:latin typeface="Times New Roman" pitchFamily="18" charset="0"/>
                <a:ea typeface="宋体" charset="-122"/>
              </a:rPr>
              <a:t>R</a:t>
            </a:r>
            <a:r>
              <a:rPr lang="en-US" altLang="zh-CN" sz="2800">
                <a:latin typeface="Times New Roman" pitchFamily="18" charset="0"/>
                <a:ea typeface="宋体" charset="-122"/>
              </a:rPr>
              <a:t>(</a:t>
            </a:r>
            <a:r>
              <a:rPr lang="en-US" altLang="zh-CN" sz="2800" i="1">
                <a:latin typeface="Times New Roman" pitchFamily="18" charset="0"/>
                <a:ea typeface="宋体" charset="-122"/>
              </a:rPr>
              <a:t>T</a:t>
            </a:r>
            <a:r>
              <a:rPr lang="en-US" altLang="zh-CN" sz="2800">
                <a:latin typeface="Times New Roman" pitchFamily="18" charset="0"/>
                <a:ea typeface="宋体" charset="-122"/>
              </a:rPr>
              <a:t>)</a:t>
            </a:r>
            <a:r>
              <a:rPr lang="zh-CN" altLang="en-US" sz="2800" b="1">
                <a:latin typeface="Times New Roman" pitchFamily="18" charset="0"/>
                <a:ea typeface="宋体" charset="-122"/>
              </a:rPr>
              <a:t>在</a:t>
            </a:r>
            <a:r>
              <a:rPr lang="en-US" altLang="zh-CN" sz="2800" i="1">
                <a:latin typeface="Times New Roman" pitchFamily="18" charset="0"/>
                <a:ea typeface="宋体" charset="-122"/>
              </a:rPr>
              <a:t>T</a:t>
            </a:r>
            <a:r>
              <a:rPr lang="en-US" altLang="zh-CN" sz="2800">
                <a:latin typeface="Times New Roman" pitchFamily="18" charset="0"/>
                <a:ea typeface="宋体" charset="-122"/>
              </a:rPr>
              <a:t>=1</a:t>
            </a:r>
            <a:r>
              <a:rPr lang="zh-CN" altLang="en-US" sz="2800" b="1">
                <a:latin typeface="Times New Roman" pitchFamily="18" charset="0"/>
                <a:ea typeface="宋体" charset="-122"/>
              </a:rPr>
              <a:t>时的数学期望和波动率，则在</a:t>
            </a:r>
            <a:r>
              <a:rPr lang="en-US" altLang="zh-CN" sz="2800">
                <a:latin typeface="Times New Roman" pitchFamily="18" charset="0"/>
                <a:ea typeface="宋体" charset="-122"/>
              </a:rPr>
              <a:t>T</a:t>
            </a:r>
            <a:r>
              <a:rPr lang="zh-CN" altLang="en-US" sz="2800" b="1">
                <a:latin typeface="Times New Roman" pitchFamily="18" charset="0"/>
                <a:ea typeface="宋体" charset="-122"/>
              </a:rPr>
              <a:t>持有期内收益率</a:t>
            </a:r>
            <a:r>
              <a:rPr lang="en-US" altLang="zh-CN" sz="2800" i="1">
                <a:latin typeface="Times New Roman" pitchFamily="18" charset="0"/>
                <a:ea typeface="宋体" charset="-122"/>
              </a:rPr>
              <a:t>R</a:t>
            </a:r>
            <a:r>
              <a:rPr lang="en-US" altLang="zh-CN" sz="2800">
                <a:latin typeface="Times New Roman" pitchFamily="18" charset="0"/>
                <a:ea typeface="宋体" charset="-122"/>
              </a:rPr>
              <a:t>(</a:t>
            </a:r>
            <a:r>
              <a:rPr lang="en-US" altLang="zh-CN" sz="2800" i="1">
                <a:latin typeface="Times New Roman" pitchFamily="18" charset="0"/>
                <a:ea typeface="宋体" charset="-122"/>
              </a:rPr>
              <a:t>T</a:t>
            </a:r>
            <a:r>
              <a:rPr lang="en-US" altLang="zh-CN" sz="2800">
                <a:latin typeface="Times New Roman" pitchFamily="18" charset="0"/>
                <a:ea typeface="宋体" charset="-122"/>
              </a:rPr>
              <a:t>)</a:t>
            </a:r>
            <a:r>
              <a:rPr lang="zh-CN" altLang="en-US" sz="2800" b="1">
                <a:latin typeface="Times New Roman" pitchFamily="18" charset="0"/>
                <a:ea typeface="宋体" charset="-122"/>
              </a:rPr>
              <a:t>的数学期望和波动率分别为</a:t>
            </a:r>
            <a:r>
              <a:rPr lang="zh-CN" altLang="en-US" sz="2800" b="1">
                <a:latin typeface="宋体" charset="-122"/>
                <a:ea typeface="宋体" charset="-122"/>
              </a:rPr>
              <a:t>          。 　　</a:t>
            </a:r>
          </a:p>
        </p:txBody>
      </p:sp>
      <p:graphicFrame>
        <p:nvGraphicFramePr>
          <p:cNvPr id="63490" name="Object 4"/>
          <p:cNvGraphicFramePr>
            <a:graphicFrameLocks noChangeAspect="1"/>
          </p:cNvGraphicFramePr>
          <p:nvPr/>
        </p:nvGraphicFramePr>
        <p:xfrm>
          <a:off x="2809875" y="3500438"/>
          <a:ext cx="431800" cy="431800"/>
        </p:xfrm>
        <a:graphic>
          <a:graphicData uri="http://schemas.openxmlformats.org/presentationml/2006/ole">
            <mc:AlternateContent xmlns:mc="http://schemas.openxmlformats.org/markup-compatibility/2006">
              <mc:Choice xmlns:v="urn:schemas-microsoft-com:vml" Requires="v">
                <p:oleObj spid="_x0000_s11269" r:id="rId3" imgW="139700" imgH="139700" progId="Equation.DSMT4">
                  <p:embed/>
                </p:oleObj>
              </mc:Choice>
              <mc:Fallback>
                <p:oleObj r:id="rId3" imgW="139700" imgH="139700" progId="Equation.DSMT4">
                  <p:embed/>
                  <p:pic>
                    <p:nvPicPr>
                      <p:cNvPr id="6349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9875" y="3500438"/>
                        <a:ext cx="4318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491" name="Object 5"/>
          <p:cNvGraphicFramePr>
            <a:graphicFrameLocks noChangeAspect="1"/>
          </p:cNvGraphicFramePr>
          <p:nvPr/>
        </p:nvGraphicFramePr>
        <p:xfrm>
          <a:off x="3287713" y="4868863"/>
          <a:ext cx="1524000" cy="569912"/>
        </p:xfrm>
        <a:graphic>
          <a:graphicData uri="http://schemas.openxmlformats.org/presentationml/2006/ole">
            <mc:AlternateContent xmlns:mc="http://schemas.openxmlformats.org/markup-compatibility/2006">
              <mc:Choice xmlns:v="urn:schemas-microsoft-com:vml" Requires="v">
                <p:oleObj spid="_x0000_s11270" r:id="rId5" imgW="634725" imgH="241195" progId="Equation.DSMT4">
                  <p:embed/>
                </p:oleObj>
              </mc:Choice>
              <mc:Fallback>
                <p:oleObj r:id="rId5" imgW="634725" imgH="241195" progId="Equation.DSMT4">
                  <p:embed/>
                  <p:pic>
                    <p:nvPicPr>
                      <p:cNvPr id="6349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7713" y="4868863"/>
                        <a:ext cx="1524000" cy="569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494" name="Rectangle 2"/>
          <p:cNvSpPr>
            <a:spLocks noChangeArrowheads="1"/>
          </p:cNvSpPr>
          <p:nvPr/>
        </p:nvSpPr>
        <p:spPr bwMode="auto">
          <a:xfrm>
            <a:off x="1992313" y="404814"/>
            <a:ext cx="8229600" cy="657225"/>
          </a:xfrm>
          <a:prstGeom prst="rect">
            <a:avLst/>
          </a:prstGeom>
          <a:noFill/>
          <a:ln w="9525" algn="ctr">
            <a:noFill/>
            <a:miter lim="800000"/>
            <a:headEnd/>
            <a:tailEnd/>
          </a:ln>
        </p:spPr>
        <p:txBody>
          <a:bodyPr anchor="b"/>
          <a:lstStyle/>
          <a:p>
            <a:pPr algn="l">
              <a:spcBef>
                <a:spcPct val="0"/>
              </a:spcBef>
              <a:buClrTx/>
              <a:buSzTx/>
              <a:buFontTx/>
              <a:buNone/>
            </a:pPr>
            <a:r>
              <a:rPr lang="zh-CN" altLang="en-US" sz="3600" b="1">
                <a:latin typeface="Times New Roman" pitchFamily="18" charset="0"/>
                <a:ea typeface="黑体" pitchFamily="49" charset="-122"/>
              </a:rPr>
              <a:t>市场风险管理的</a:t>
            </a:r>
            <a:r>
              <a:rPr lang="en-US" altLang="zh-CN" sz="3600" b="1">
                <a:latin typeface="Times New Roman" pitchFamily="18" charset="0"/>
                <a:ea typeface="黑体" pitchFamily="49" charset="-122"/>
              </a:rPr>
              <a:t>VaR</a:t>
            </a:r>
            <a:r>
              <a:rPr lang="zh-CN" altLang="en-US" sz="3600" b="1">
                <a:latin typeface="Times New Roman" pitchFamily="18" charset="0"/>
                <a:ea typeface="黑体" pitchFamily="49" charset="-122"/>
              </a:rPr>
              <a:t>方法</a:t>
            </a:r>
          </a:p>
        </p:txBody>
      </p:sp>
      <p:graphicFrame>
        <p:nvGraphicFramePr>
          <p:cNvPr id="63492" name="Object 3"/>
          <p:cNvGraphicFramePr>
            <a:graphicFrameLocks noChangeAspect="1"/>
          </p:cNvGraphicFramePr>
          <p:nvPr/>
        </p:nvGraphicFramePr>
        <p:xfrm>
          <a:off x="2166939" y="3500439"/>
          <a:ext cx="331787" cy="433387"/>
        </p:xfrm>
        <a:graphic>
          <a:graphicData uri="http://schemas.openxmlformats.org/presentationml/2006/ole">
            <mc:AlternateContent xmlns:mc="http://schemas.openxmlformats.org/markup-compatibility/2006">
              <mc:Choice xmlns:v="urn:schemas-microsoft-com:vml" Requires="v">
                <p:oleObj spid="_x0000_s11271" r:id="rId7" imgW="126780" imgH="164814" progId="Equation.DSMT4">
                  <p:embed/>
                </p:oleObj>
              </mc:Choice>
              <mc:Fallback>
                <p:oleObj r:id="rId7" imgW="126780" imgH="164814" progId="Equation.DSMT4">
                  <p:embed/>
                  <p:pic>
                    <p:nvPicPr>
                      <p:cNvPr id="63492"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66939" y="3500439"/>
                        <a:ext cx="331787" cy="433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8719439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20" name="Text Box 2"/>
          <p:cNvSpPr txBox="1">
            <a:spLocks noChangeArrowheads="1"/>
          </p:cNvSpPr>
          <p:nvPr/>
        </p:nvSpPr>
        <p:spPr bwMode="auto">
          <a:xfrm>
            <a:off x="1703389" y="1196975"/>
            <a:ext cx="8353425" cy="4408488"/>
          </a:xfrm>
          <a:prstGeom prst="rect">
            <a:avLst/>
          </a:prstGeom>
          <a:noFill/>
          <a:ln w="9525">
            <a:noFill/>
            <a:miter lim="800000"/>
            <a:headEnd/>
            <a:tailEnd/>
          </a:ln>
        </p:spPr>
        <p:txBody>
          <a:bodyPr>
            <a:spAutoFit/>
          </a:bodyPr>
          <a:lstStyle/>
          <a:p>
            <a:pPr algn="just">
              <a:lnSpc>
                <a:spcPct val="125000"/>
              </a:lnSpc>
              <a:spcBef>
                <a:spcPct val="50000"/>
              </a:spcBef>
              <a:buClrTx/>
              <a:buSzTx/>
              <a:buFontTx/>
              <a:buNone/>
            </a:pPr>
            <a:r>
              <a:rPr lang="en-US" altLang="zh-CN" sz="3600" b="1">
                <a:latin typeface="宋体" charset="-122"/>
                <a:ea typeface="宋体" charset="-122"/>
              </a:rPr>
              <a:t>   </a:t>
            </a:r>
            <a:r>
              <a:rPr lang="zh-CN" altLang="en-US" sz="2800" b="1">
                <a:latin typeface="宋体" charset="-122"/>
                <a:ea typeface="宋体" charset="-122"/>
              </a:rPr>
              <a:t>定义     为在给定的置信水平  上，投资者的资产在期末时刻  具有的最小价值。定义    为在给定的置信水平  上，投资者的资产在期末时刻的最低收益率</a:t>
            </a:r>
            <a:r>
              <a:rPr lang="en-US" altLang="zh-CN" sz="2800" b="1">
                <a:latin typeface="宋体" charset="-122"/>
                <a:ea typeface="宋体" charset="-122"/>
              </a:rPr>
              <a:t>,</a:t>
            </a:r>
            <a:r>
              <a:rPr lang="zh-CN" altLang="en-US" sz="2800" b="1">
                <a:latin typeface="宋体" charset="-122"/>
                <a:ea typeface="宋体" charset="-122"/>
              </a:rPr>
              <a:t>即</a:t>
            </a:r>
          </a:p>
          <a:p>
            <a:pPr algn="just">
              <a:lnSpc>
                <a:spcPct val="125000"/>
              </a:lnSpc>
              <a:spcBef>
                <a:spcPct val="50000"/>
              </a:spcBef>
              <a:buClrTx/>
              <a:buSzTx/>
              <a:buFontTx/>
              <a:buNone/>
            </a:pPr>
            <a:endParaRPr lang="zh-CN" altLang="en-US" sz="2800" b="1">
              <a:latin typeface="宋体" charset="-122"/>
              <a:ea typeface="宋体" charset="-122"/>
            </a:endParaRPr>
          </a:p>
          <a:p>
            <a:pPr algn="just">
              <a:lnSpc>
                <a:spcPct val="125000"/>
              </a:lnSpc>
              <a:spcBef>
                <a:spcPct val="50000"/>
              </a:spcBef>
              <a:buClrTx/>
              <a:buSzTx/>
              <a:buFontTx/>
              <a:buNone/>
            </a:pPr>
            <a:r>
              <a:rPr lang="zh-CN" altLang="en-US" sz="2800" b="1">
                <a:latin typeface="宋体" charset="-122"/>
                <a:ea typeface="宋体" charset="-122"/>
              </a:rPr>
              <a:t>则投资者在时刻</a:t>
            </a:r>
            <a:r>
              <a:rPr lang="en-US" altLang="zh-CN" sz="2800" i="1">
                <a:latin typeface="Times New Roman" pitchFamily="18" charset="0"/>
                <a:ea typeface="宋体" charset="-122"/>
              </a:rPr>
              <a:t>T </a:t>
            </a:r>
            <a:r>
              <a:rPr lang="zh-CN" altLang="en-US" sz="2800" b="1">
                <a:latin typeface="宋体" charset="-122"/>
                <a:ea typeface="宋体" charset="-122"/>
              </a:rPr>
              <a:t>的在险价值</a:t>
            </a:r>
            <a:r>
              <a:rPr lang="en-US" altLang="zh-CN" sz="2800" i="1">
                <a:latin typeface="Times New Roman" pitchFamily="18" charset="0"/>
                <a:ea typeface="宋体" charset="-122"/>
              </a:rPr>
              <a:t>VaR</a:t>
            </a:r>
            <a:r>
              <a:rPr lang="en-US" altLang="zh-CN" sz="2800">
                <a:latin typeface="Times New Roman" pitchFamily="18" charset="0"/>
                <a:ea typeface="宋体" charset="-122"/>
              </a:rPr>
              <a:t>(</a:t>
            </a:r>
            <a:r>
              <a:rPr lang="en-US" altLang="zh-CN" sz="2800" i="1">
                <a:latin typeface="Times New Roman" pitchFamily="18" charset="0"/>
                <a:ea typeface="宋体" charset="-122"/>
              </a:rPr>
              <a:t>T</a:t>
            </a:r>
            <a:r>
              <a:rPr lang="en-US" altLang="zh-CN" sz="2800">
                <a:latin typeface="Times New Roman" pitchFamily="18" charset="0"/>
                <a:ea typeface="宋体" charset="-122"/>
              </a:rPr>
              <a:t>)</a:t>
            </a:r>
            <a:r>
              <a:rPr lang="zh-CN" altLang="en-US" sz="2800" b="1">
                <a:latin typeface="宋体" charset="-122"/>
                <a:ea typeface="宋体" charset="-122"/>
              </a:rPr>
              <a:t>就是相对于</a:t>
            </a:r>
            <a:r>
              <a:rPr lang="zh-CN" altLang="en-US" sz="2800" b="1">
                <a:solidFill>
                  <a:schemeClr val="hlink"/>
                </a:solidFill>
                <a:latin typeface="华文细黑" pitchFamily="2" charset="-122"/>
                <a:ea typeface="华文细黑" pitchFamily="2" charset="-122"/>
              </a:rPr>
              <a:t>期望收益</a:t>
            </a:r>
            <a:r>
              <a:rPr lang="zh-CN" altLang="en-US" sz="2800" b="1">
                <a:latin typeface="宋体" charset="-122"/>
                <a:ea typeface="宋体" charset="-122"/>
              </a:rPr>
              <a:t>的最大可能损失，即</a:t>
            </a:r>
            <a:endParaRPr lang="zh-CN" altLang="en-US" sz="2800" b="1">
              <a:latin typeface="Times New Roman" pitchFamily="18" charset="0"/>
              <a:ea typeface="宋体" charset="-122"/>
            </a:endParaRPr>
          </a:p>
        </p:txBody>
      </p:sp>
      <p:sp>
        <p:nvSpPr>
          <p:cNvPr id="64521" name="Rectangle 3"/>
          <p:cNvSpPr>
            <a:spLocks noChangeArrowheads="1"/>
          </p:cNvSpPr>
          <p:nvPr/>
        </p:nvSpPr>
        <p:spPr bwMode="auto">
          <a:xfrm>
            <a:off x="5886450" y="3314701"/>
            <a:ext cx="9144000" cy="646331"/>
          </a:xfrm>
          <a:prstGeom prst="rect">
            <a:avLst/>
          </a:prstGeom>
          <a:noFill/>
          <a:ln w="12700" cap="sq">
            <a:noFill/>
            <a:miter lim="800000"/>
            <a:headEnd type="none" w="sm" len="sm"/>
            <a:tailEnd type="none" w="sm" len="sm"/>
          </a:ln>
        </p:spPr>
        <p:txBody>
          <a:bodyPr>
            <a:spAutoFit/>
          </a:bodyPr>
          <a:lstStyle/>
          <a:p>
            <a:pPr>
              <a:buClrTx/>
              <a:buSzTx/>
              <a:buFontTx/>
              <a:buNone/>
            </a:pPr>
            <a:endParaRPr lang="zh-CN" altLang="en-US" sz="3600" b="1">
              <a:latin typeface="Arial" charset="0"/>
              <a:ea typeface="华文楷体" pitchFamily="2" charset="-122"/>
            </a:endParaRPr>
          </a:p>
        </p:txBody>
      </p:sp>
      <p:graphicFrame>
        <p:nvGraphicFramePr>
          <p:cNvPr id="64514" name="Object 4"/>
          <p:cNvGraphicFramePr>
            <a:graphicFrameLocks noChangeAspect="1"/>
          </p:cNvGraphicFramePr>
          <p:nvPr/>
        </p:nvGraphicFramePr>
        <p:xfrm>
          <a:off x="3216276" y="1412876"/>
          <a:ext cx="1008063" cy="550863"/>
        </p:xfrm>
        <a:graphic>
          <a:graphicData uri="http://schemas.openxmlformats.org/presentationml/2006/ole">
            <mc:AlternateContent xmlns:mc="http://schemas.openxmlformats.org/markup-compatibility/2006">
              <mc:Choice xmlns:v="urn:schemas-microsoft-com:vml" Requires="v">
                <p:oleObj spid="_x0000_s12296" r:id="rId3" imgW="419100" imgH="228600" progId="Equation.DSMT4">
                  <p:embed/>
                </p:oleObj>
              </mc:Choice>
              <mc:Fallback>
                <p:oleObj r:id="rId3" imgW="419100" imgH="228600" progId="Equation.DSMT4">
                  <p:embed/>
                  <p:pic>
                    <p:nvPicPr>
                      <p:cNvPr id="6451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276" y="1412876"/>
                        <a:ext cx="1008063"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22" name="Rectangle 5"/>
          <p:cNvSpPr>
            <a:spLocks noChangeArrowheads="1"/>
          </p:cNvSpPr>
          <p:nvPr/>
        </p:nvSpPr>
        <p:spPr bwMode="auto">
          <a:xfrm>
            <a:off x="6024563" y="3357564"/>
            <a:ext cx="9144000" cy="646331"/>
          </a:xfrm>
          <a:prstGeom prst="rect">
            <a:avLst/>
          </a:prstGeom>
          <a:noFill/>
          <a:ln w="12700" cap="sq">
            <a:noFill/>
            <a:miter lim="800000"/>
            <a:headEnd type="none" w="sm" len="sm"/>
            <a:tailEnd type="none" w="sm" len="sm"/>
          </a:ln>
        </p:spPr>
        <p:txBody>
          <a:bodyPr>
            <a:spAutoFit/>
          </a:bodyPr>
          <a:lstStyle/>
          <a:p>
            <a:pPr>
              <a:buClrTx/>
              <a:buSzTx/>
              <a:buFontTx/>
              <a:buNone/>
            </a:pPr>
            <a:endParaRPr lang="zh-CN" altLang="en-US" sz="3600" b="1">
              <a:latin typeface="Arial" charset="0"/>
              <a:ea typeface="华文楷体" pitchFamily="2" charset="-122"/>
            </a:endParaRPr>
          </a:p>
        </p:txBody>
      </p:sp>
      <p:graphicFrame>
        <p:nvGraphicFramePr>
          <p:cNvPr id="64515" name="Object 6"/>
          <p:cNvGraphicFramePr>
            <a:graphicFrameLocks noChangeAspect="1"/>
          </p:cNvGraphicFramePr>
          <p:nvPr/>
        </p:nvGraphicFramePr>
        <p:xfrm>
          <a:off x="7446964" y="1484313"/>
          <a:ext cx="415925" cy="381000"/>
        </p:xfrm>
        <a:graphic>
          <a:graphicData uri="http://schemas.openxmlformats.org/presentationml/2006/ole">
            <mc:AlternateContent xmlns:mc="http://schemas.openxmlformats.org/markup-compatibility/2006">
              <mc:Choice xmlns:v="urn:schemas-microsoft-com:vml" Requires="v">
                <p:oleObj spid="_x0000_s12297" name="Equation" r:id="rId5" imgW="152280" imgH="139680" progId="Equation.DSMT4">
                  <p:embed/>
                </p:oleObj>
              </mc:Choice>
              <mc:Fallback>
                <p:oleObj name="Equation" r:id="rId5" imgW="152280" imgH="139680" progId="Equation.DSMT4">
                  <p:embed/>
                  <p:pic>
                    <p:nvPicPr>
                      <p:cNvPr id="64515"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46964" y="1484313"/>
                        <a:ext cx="4159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23" name="Rectangle 7"/>
          <p:cNvSpPr>
            <a:spLocks noChangeArrowheads="1"/>
          </p:cNvSpPr>
          <p:nvPr/>
        </p:nvSpPr>
        <p:spPr bwMode="auto">
          <a:xfrm>
            <a:off x="6024563" y="3348039"/>
            <a:ext cx="9144000" cy="646331"/>
          </a:xfrm>
          <a:prstGeom prst="rect">
            <a:avLst/>
          </a:prstGeom>
          <a:noFill/>
          <a:ln w="12700" cap="sq">
            <a:noFill/>
            <a:miter lim="800000"/>
            <a:headEnd type="none" w="sm" len="sm"/>
            <a:tailEnd type="none" w="sm" len="sm"/>
          </a:ln>
        </p:spPr>
        <p:txBody>
          <a:bodyPr>
            <a:spAutoFit/>
          </a:bodyPr>
          <a:lstStyle/>
          <a:p>
            <a:pPr>
              <a:buClrTx/>
              <a:buSzTx/>
              <a:buFontTx/>
              <a:buNone/>
            </a:pPr>
            <a:endParaRPr lang="zh-CN" altLang="en-US" sz="3600" b="1">
              <a:latin typeface="Arial" charset="0"/>
              <a:ea typeface="华文楷体" pitchFamily="2" charset="-122"/>
            </a:endParaRPr>
          </a:p>
        </p:txBody>
      </p:sp>
      <p:graphicFrame>
        <p:nvGraphicFramePr>
          <p:cNvPr id="64516" name="Object 8"/>
          <p:cNvGraphicFramePr>
            <a:graphicFrameLocks noChangeAspect="1"/>
          </p:cNvGraphicFramePr>
          <p:nvPr/>
        </p:nvGraphicFramePr>
        <p:xfrm>
          <a:off x="4440238" y="2060575"/>
          <a:ext cx="381000" cy="431800"/>
        </p:xfrm>
        <a:graphic>
          <a:graphicData uri="http://schemas.openxmlformats.org/presentationml/2006/ole">
            <mc:AlternateContent xmlns:mc="http://schemas.openxmlformats.org/markup-compatibility/2006">
              <mc:Choice xmlns:v="urn:schemas-microsoft-com:vml" Requires="v">
                <p:oleObj spid="_x0000_s12298" r:id="rId7" imgW="139579" imgH="164957" progId="Equation.DSMT4">
                  <p:embed/>
                </p:oleObj>
              </mc:Choice>
              <mc:Fallback>
                <p:oleObj r:id="rId7" imgW="139579" imgH="164957" progId="Equation.DSMT4">
                  <p:embed/>
                  <p:pic>
                    <p:nvPicPr>
                      <p:cNvPr id="64516"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40238" y="2060575"/>
                        <a:ext cx="3810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24" name="Rectangle 9"/>
          <p:cNvSpPr>
            <a:spLocks noChangeArrowheads="1"/>
          </p:cNvSpPr>
          <p:nvPr/>
        </p:nvSpPr>
        <p:spPr bwMode="auto">
          <a:xfrm>
            <a:off x="5886450" y="3314701"/>
            <a:ext cx="9144000" cy="646331"/>
          </a:xfrm>
          <a:prstGeom prst="rect">
            <a:avLst/>
          </a:prstGeom>
          <a:noFill/>
          <a:ln w="12700" cap="sq">
            <a:noFill/>
            <a:miter lim="800000"/>
            <a:headEnd type="none" w="sm" len="sm"/>
            <a:tailEnd type="none" w="sm" len="sm"/>
          </a:ln>
        </p:spPr>
        <p:txBody>
          <a:bodyPr>
            <a:spAutoFit/>
          </a:bodyPr>
          <a:lstStyle/>
          <a:p>
            <a:pPr>
              <a:buClrTx/>
              <a:buSzTx/>
              <a:buFontTx/>
              <a:buNone/>
            </a:pPr>
            <a:endParaRPr lang="zh-CN" altLang="en-US" sz="3600" b="1">
              <a:latin typeface="Arial" charset="0"/>
              <a:ea typeface="华文楷体" pitchFamily="2" charset="-122"/>
            </a:endParaRPr>
          </a:p>
        </p:txBody>
      </p:sp>
      <p:graphicFrame>
        <p:nvGraphicFramePr>
          <p:cNvPr id="64517" name="Object 10"/>
          <p:cNvGraphicFramePr>
            <a:graphicFrameLocks noChangeAspect="1"/>
          </p:cNvGraphicFramePr>
          <p:nvPr/>
        </p:nvGraphicFramePr>
        <p:xfrm>
          <a:off x="8472488" y="2060575"/>
          <a:ext cx="863600" cy="471488"/>
        </p:xfrm>
        <a:graphic>
          <a:graphicData uri="http://schemas.openxmlformats.org/presentationml/2006/ole">
            <mc:AlternateContent xmlns:mc="http://schemas.openxmlformats.org/markup-compatibility/2006">
              <mc:Choice xmlns:v="urn:schemas-microsoft-com:vml" Requires="v">
                <p:oleObj spid="_x0000_s12299" r:id="rId9" imgW="419100" imgH="228600" progId="Equation.DSMT4">
                  <p:embed/>
                </p:oleObj>
              </mc:Choice>
              <mc:Fallback>
                <p:oleObj r:id="rId9" imgW="419100" imgH="228600" progId="Equation.DSMT4">
                  <p:embed/>
                  <p:pic>
                    <p:nvPicPr>
                      <p:cNvPr id="64517"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72488" y="2060575"/>
                        <a:ext cx="863600"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25" name="Rectangle 11"/>
          <p:cNvSpPr>
            <a:spLocks noChangeArrowheads="1"/>
          </p:cNvSpPr>
          <p:nvPr/>
        </p:nvSpPr>
        <p:spPr bwMode="auto">
          <a:xfrm>
            <a:off x="6024563" y="3357564"/>
            <a:ext cx="9144000" cy="646331"/>
          </a:xfrm>
          <a:prstGeom prst="rect">
            <a:avLst/>
          </a:prstGeom>
          <a:noFill/>
          <a:ln w="12700" cap="sq">
            <a:noFill/>
            <a:miter lim="800000"/>
            <a:headEnd type="none" w="sm" len="sm"/>
            <a:tailEnd type="none" w="sm" len="sm"/>
          </a:ln>
        </p:spPr>
        <p:txBody>
          <a:bodyPr>
            <a:spAutoFit/>
          </a:bodyPr>
          <a:lstStyle/>
          <a:p>
            <a:pPr>
              <a:buClrTx/>
              <a:buSzTx/>
              <a:buFontTx/>
              <a:buNone/>
            </a:pPr>
            <a:endParaRPr lang="zh-CN" altLang="en-US" sz="3600" b="1">
              <a:latin typeface="Arial" charset="0"/>
              <a:ea typeface="华文楷体" pitchFamily="2" charset="-122"/>
            </a:endParaRPr>
          </a:p>
        </p:txBody>
      </p:sp>
      <p:graphicFrame>
        <p:nvGraphicFramePr>
          <p:cNvPr id="64518" name="Object 12"/>
          <p:cNvGraphicFramePr>
            <a:graphicFrameLocks noChangeAspect="1"/>
          </p:cNvGraphicFramePr>
          <p:nvPr/>
        </p:nvGraphicFramePr>
        <p:xfrm>
          <a:off x="4422776" y="2636838"/>
          <a:ext cx="415925" cy="381000"/>
        </p:xfrm>
        <a:graphic>
          <a:graphicData uri="http://schemas.openxmlformats.org/presentationml/2006/ole">
            <mc:AlternateContent xmlns:mc="http://schemas.openxmlformats.org/markup-compatibility/2006">
              <mc:Choice xmlns:v="urn:schemas-microsoft-com:vml" Requires="v">
                <p:oleObj spid="_x0000_s12300" name="Equation" r:id="rId11" imgW="152280" imgH="139680" progId="Equation.DSMT4">
                  <p:embed/>
                </p:oleObj>
              </mc:Choice>
              <mc:Fallback>
                <p:oleObj name="Equation" r:id="rId11" imgW="152280" imgH="139680" progId="Equation.DSMT4">
                  <p:embed/>
                  <p:pic>
                    <p:nvPicPr>
                      <p:cNvPr id="64518"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22776" y="2636838"/>
                        <a:ext cx="4159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9" name="Object 14"/>
          <p:cNvGraphicFramePr>
            <a:graphicFrameLocks noChangeAspect="1"/>
          </p:cNvGraphicFramePr>
          <p:nvPr/>
        </p:nvGraphicFramePr>
        <p:xfrm>
          <a:off x="3863976" y="3716339"/>
          <a:ext cx="3960813" cy="611187"/>
        </p:xfrm>
        <a:graphic>
          <a:graphicData uri="http://schemas.openxmlformats.org/presentationml/2006/ole">
            <mc:AlternateContent xmlns:mc="http://schemas.openxmlformats.org/markup-compatibility/2006">
              <mc:Choice xmlns:v="urn:schemas-microsoft-com:vml" Requires="v">
                <p:oleObj spid="_x0000_s12301" r:id="rId13" imgW="1485900" imgH="228600" progId="Equation.DSMT4">
                  <p:embed/>
                </p:oleObj>
              </mc:Choice>
              <mc:Fallback>
                <p:oleObj r:id="rId13" imgW="1485900" imgH="228600" progId="Equation.DSMT4">
                  <p:embed/>
                  <p:pic>
                    <p:nvPicPr>
                      <p:cNvPr id="64519"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63976" y="3716339"/>
                        <a:ext cx="3960813"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26" name="Rectangle 2"/>
          <p:cNvSpPr>
            <a:spLocks noChangeArrowheads="1"/>
          </p:cNvSpPr>
          <p:nvPr/>
        </p:nvSpPr>
        <p:spPr bwMode="auto">
          <a:xfrm>
            <a:off x="1992313" y="404814"/>
            <a:ext cx="8229600" cy="657225"/>
          </a:xfrm>
          <a:prstGeom prst="rect">
            <a:avLst/>
          </a:prstGeom>
          <a:noFill/>
          <a:ln w="9525" algn="ctr">
            <a:noFill/>
            <a:miter lim="800000"/>
            <a:headEnd/>
            <a:tailEnd/>
          </a:ln>
        </p:spPr>
        <p:txBody>
          <a:bodyPr anchor="b"/>
          <a:lstStyle/>
          <a:p>
            <a:pPr algn="l">
              <a:spcBef>
                <a:spcPct val="0"/>
              </a:spcBef>
              <a:buClrTx/>
              <a:buSzTx/>
              <a:buFontTx/>
              <a:buNone/>
            </a:pPr>
            <a:r>
              <a:rPr lang="zh-CN" altLang="en-US" sz="3600" b="1">
                <a:latin typeface="Times New Roman" pitchFamily="18" charset="0"/>
                <a:ea typeface="黑体" pitchFamily="49" charset="-122"/>
              </a:rPr>
              <a:t>市场风险管理的</a:t>
            </a:r>
            <a:r>
              <a:rPr lang="en-US" altLang="zh-CN" sz="3600" b="1">
                <a:latin typeface="Times New Roman" pitchFamily="18" charset="0"/>
                <a:ea typeface="黑体" pitchFamily="49" charset="-122"/>
              </a:rPr>
              <a:t>VaR</a:t>
            </a:r>
            <a:r>
              <a:rPr lang="zh-CN" altLang="en-US" sz="3600" b="1">
                <a:latin typeface="Times New Roman" pitchFamily="18" charset="0"/>
                <a:ea typeface="黑体" pitchFamily="49" charset="-122"/>
              </a:rPr>
              <a:t>方法</a:t>
            </a:r>
          </a:p>
        </p:txBody>
      </p:sp>
    </p:spTree>
    <p:extLst>
      <p:ext uri="{BB962C8B-B14F-4D97-AF65-F5344CB8AC3E}">
        <p14:creationId xmlns:p14="http://schemas.microsoft.com/office/powerpoint/2010/main" val="307688813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2" name="Text Box 2"/>
          <p:cNvSpPr txBox="1">
            <a:spLocks noChangeArrowheads="1"/>
          </p:cNvSpPr>
          <p:nvPr/>
        </p:nvSpPr>
        <p:spPr bwMode="auto">
          <a:xfrm>
            <a:off x="1828800" y="228600"/>
            <a:ext cx="8458200" cy="725488"/>
          </a:xfrm>
          <a:prstGeom prst="rect">
            <a:avLst/>
          </a:prstGeom>
          <a:noFill/>
          <a:ln w="9525">
            <a:noFill/>
            <a:miter lim="800000"/>
            <a:headEnd/>
            <a:tailEnd/>
          </a:ln>
        </p:spPr>
        <p:txBody>
          <a:bodyPr>
            <a:spAutoFit/>
          </a:bodyPr>
          <a:lstStyle/>
          <a:p>
            <a:pPr>
              <a:lnSpc>
                <a:spcPct val="130000"/>
              </a:lnSpc>
              <a:spcBef>
                <a:spcPct val="50000"/>
              </a:spcBef>
              <a:buClrTx/>
              <a:buSzTx/>
              <a:buFontTx/>
              <a:buNone/>
            </a:pPr>
            <a:r>
              <a:rPr lang="en-US" altLang="zh-CN" sz="3200" b="1">
                <a:latin typeface="宋体" charset="-122"/>
                <a:ea typeface="宋体" charset="-122"/>
              </a:rPr>
              <a:t>    </a:t>
            </a:r>
            <a:endParaRPr lang="en-US" altLang="zh-CN" sz="3200" b="1">
              <a:latin typeface="Times New Roman" pitchFamily="18" charset="0"/>
              <a:ea typeface="宋体" charset="-122"/>
            </a:endParaRPr>
          </a:p>
        </p:txBody>
      </p:sp>
      <p:graphicFrame>
        <p:nvGraphicFramePr>
          <p:cNvPr id="65538" name="Object 3"/>
          <p:cNvGraphicFramePr>
            <a:graphicFrameLocks noChangeAspect="1"/>
          </p:cNvGraphicFramePr>
          <p:nvPr/>
        </p:nvGraphicFramePr>
        <p:xfrm>
          <a:off x="2667001" y="1447800"/>
          <a:ext cx="5584825" cy="642938"/>
        </p:xfrm>
        <a:graphic>
          <a:graphicData uri="http://schemas.openxmlformats.org/presentationml/2006/ole">
            <mc:AlternateContent xmlns:mc="http://schemas.openxmlformats.org/markup-compatibility/2006">
              <mc:Choice xmlns:v="urn:schemas-microsoft-com:vml" Requires="v">
                <p:oleObj spid="_x0000_s13318" name="Equation" r:id="rId3" imgW="1981080" imgH="228600" progId="Equation.DSMT4">
                  <p:embed/>
                </p:oleObj>
              </mc:Choice>
              <mc:Fallback>
                <p:oleObj name="Equation" r:id="rId3" imgW="1981080" imgH="228600" progId="Equation.DSMT4">
                  <p:embed/>
                  <p:pic>
                    <p:nvPicPr>
                      <p:cNvPr id="65538"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1" y="1447800"/>
                        <a:ext cx="5584825" cy="64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43" name="Rectangle 4"/>
          <p:cNvSpPr>
            <a:spLocks noChangeArrowheads="1"/>
          </p:cNvSpPr>
          <p:nvPr/>
        </p:nvSpPr>
        <p:spPr bwMode="auto">
          <a:xfrm>
            <a:off x="5272088" y="3314701"/>
            <a:ext cx="9144000" cy="646331"/>
          </a:xfrm>
          <a:prstGeom prst="rect">
            <a:avLst/>
          </a:prstGeom>
          <a:noFill/>
          <a:ln w="12700" cap="sq">
            <a:noFill/>
            <a:miter lim="800000"/>
            <a:headEnd type="none" w="sm" len="sm"/>
            <a:tailEnd type="none" w="sm" len="sm"/>
          </a:ln>
        </p:spPr>
        <p:txBody>
          <a:bodyPr>
            <a:spAutoFit/>
          </a:bodyPr>
          <a:lstStyle/>
          <a:p>
            <a:pPr>
              <a:buClrTx/>
              <a:buSzTx/>
              <a:buFontTx/>
              <a:buNone/>
            </a:pPr>
            <a:endParaRPr lang="zh-CN" altLang="en-US" sz="3600" b="1">
              <a:latin typeface="Arial" charset="0"/>
              <a:ea typeface="华文楷体" pitchFamily="2" charset="-122"/>
            </a:endParaRPr>
          </a:p>
        </p:txBody>
      </p:sp>
      <p:graphicFrame>
        <p:nvGraphicFramePr>
          <p:cNvPr id="65539" name="Object 5"/>
          <p:cNvGraphicFramePr>
            <a:graphicFrameLocks noChangeAspect="1"/>
          </p:cNvGraphicFramePr>
          <p:nvPr/>
        </p:nvGraphicFramePr>
        <p:xfrm>
          <a:off x="2667000" y="685800"/>
          <a:ext cx="4724400" cy="655638"/>
        </p:xfrm>
        <a:graphic>
          <a:graphicData uri="http://schemas.openxmlformats.org/presentationml/2006/ole">
            <mc:AlternateContent xmlns:mc="http://schemas.openxmlformats.org/markup-compatibility/2006">
              <mc:Choice xmlns:v="urn:schemas-microsoft-com:vml" Requires="v">
                <p:oleObj spid="_x0000_s13319" r:id="rId5" imgW="1651000" imgH="228600" progId="Equation.DSMT4">
                  <p:embed/>
                </p:oleObj>
              </mc:Choice>
              <mc:Fallback>
                <p:oleObj r:id="rId5" imgW="1651000" imgH="228600" progId="Equation.DSMT4">
                  <p:embed/>
                  <p:pic>
                    <p:nvPicPr>
                      <p:cNvPr id="6553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685800"/>
                        <a:ext cx="4724400" cy="655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44" name="Rectangle 6"/>
          <p:cNvSpPr>
            <a:spLocks noChangeArrowheads="1"/>
          </p:cNvSpPr>
          <p:nvPr/>
        </p:nvSpPr>
        <p:spPr bwMode="auto">
          <a:xfrm>
            <a:off x="5529263" y="3314701"/>
            <a:ext cx="9144000" cy="646331"/>
          </a:xfrm>
          <a:prstGeom prst="rect">
            <a:avLst/>
          </a:prstGeom>
          <a:noFill/>
          <a:ln w="12700" cap="sq">
            <a:noFill/>
            <a:miter lim="800000"/>
            <a:headEnd type="none" w="sm" len="sm"/>
            <a:tailEnd type="none" w="sm" len="sm"/>
          </a:ln>
        </p:spPr>
        <p:txBody>
          <a:bodyPr>
            <a:spAutoFit/>
          </a:bodyPr>
          <a:lstStyle/>
          <a:p>
            <a:pPr>
              <a:buClrTx/>
              <a:buSzTx/>
              <a:buFontTx/>
              <a:buNone/>
            </a:pPr>
            <a:endParaRPr lang="zh-CN" altLang="en-US" sz="3600" b="1">
              <a:latin typeface="Arial" charset="0"/>
              <a:ea typeface="华文楷体" pitchFamily="2" charset="-122"/>
            </a:endParaRPr>
          </a:p>
        </p:txBody>
      </p:sp>
      <p:graphicFrame>
        <p:nvGraphicFramePr>
          <p:cNvPr id="65540" name="Object 7"/>
          <p:cNvGraphicFramePr>
            <a:graphicFrameLocks noChangeAspect="1"/>
          </p:cNvGraphicFramePr>
          <p:nvPr/>
        </p:nvGraphicFramePr>
        <p:xfrm>
          <a:off x="2667001" y="2209801"/>
          <a:ext cx="5876925" cy="677863"/>
        </p:xfrm>
        <a:graphic>
          <a:graphicData uri="http://schemas.openxmlformats.org/presentationml/2006/ole">
            <mc:AlternateContent xmlns:mc="http://schemas.openxmlformats.org/markup-compatibility/2006">
              <mc:Choice xmlns:v="urn:schemas-microsoft-com:vml" Requires="v">
                <p:oleObj spid="_x0000_s13320" name="Equation" r:id="rId7" imgW="1981080" imgH="228600" progId="Equation.DSMT4">
                  <p:embed/>
                </p:oleObj>
              </mc:Choice>
              <mc:Fallback>
                <p:oleObj name="Equation" r:id="rId7" imgW="1981080" imgH="228600" progId="Equation.DSMT4">
                  <p:embed/>
                  <p:pic>
                    <p:nvPicPr>
                      <p:cNvPr id="6554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1" y="2209801"/>
                        <a:ext cx="5876925" cy="677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45" name="Text Box 8"/>
          <p:cNvSpPr txBox="1">
            <a:spLocks noChangeArrowheads="1"/>
          </p:cNvSpPr>
          <p:nvPr/>
        </p:nvSpPr>
        <p:spPr bwMode="auto">
          <a:xfrm>
            <a:off x="2286000" y="3352800"/>
            <a:ext cx="7772400" cy="1892300"/>
          </a:xfrm>
          <a:prstGeom prst="rect">
            <a:avLst/>
          </a:prstGeom>
          <a:noFill/>
          <a:ln w="9525">
            <a:noFill/>
            <a:miter lim="800000"/>
            <a:headEnd/>
            <a:tailEnd/>
          </a:ln>
        </p:spPr>
        <p:txBody>
          <a:bodyPr>
            <a:spAutoFit/>
          </a:bodyPr>
          <a:lstStyle/>
          <a:p>
            <a:pPr algn="just">
              <a:spcBef>
                <a:spcPct val="50000"/>
              </a:spcBef>
              <a:buClrTx/>
              <a:buSzTx/>
              <a:buFontTx/>
              <a:buNone/>
            </a:pPr>
            <a:r>
              <a:rPr lang="zh-CN" altLang="en-US" sz="2800" b="1">
                <a:latin typeface="Times New Roman" pitchFamily="18" charset="0"/>
                <a:ea typeface="宋体" charset="-122"/>
              </a:rPr>
              <a:t>有时也用</a:t>
            </a:r>
            <a:r>
              <a:rPr lang="zh-CN" altLang="en-US" sz="2800" b="1">
                <a:solidFill>
                  <a:schemeClr val="hlink"/>
                </a:solidFill>
                <a:latin typeface="Times New Roman" pitchFamily="18" charset="0"/>
                <a:ea typeface="华文细黑" pitchFamily="2" charset="-122"/>
              </a:rPr>
              <a:t>绝对损失</a:t>
            </a:r>
            <a:r>
              <a:rPr lang="zh-CN" altLang="en-US" sz="2800" b="1">
                <a:latin typeface="Times New Roman" pitchFamily="18" charset="0"/>
                <a:ea typeface="宋体" charset="-122"/>
              </a:rPr>
              <a:t>来度量风险价值</a:t>
            </a:r>
          </a:p>
          <a:p>
            <a:pPr algn="just">
              <a:spcBef>
                <a:spcPct val="50000"/>
              </a:spcBef>
              <a:buClrTx/>
              <a:buSzTx/>
              <a:buFontTx/>
              <a:buNone/>
            </a:pPr>
            <a:endParaRPr lang="zh-CN" altLang="en-US" sz="2800" b="1">
              <a:latin typeface="Times New Roman" pitchFamily="18" charset="0"/>
              <a:ea typeface="宋体" charset="-122"/>
            </a:endParaRPr>
          </a:p>
          <a:p>
            <a:pPr algn="just">
              <a:spcBef>
                <a:spcPct val="50000"/>
              </a:spcBef>
              <a:buClrTx/>
              <a:buSzTx/>
              <a:buFontTx/>
              <a:buNone/>
            </a:pPr>
            <a:r>
              <a:rPr lang="zh-CN" altLang="en-US" sz="3200" b="1">
                <a:latin typeface="Times New Roman" pitchFamily="18" charset="0"/>
                <a:ea typeface="宋体" charset="-122"/>
              </a:rPr>
              <a:t>                                                                     </a:t>
            </a:r>
            <a:endParaRPr lang="en-US" altLang="zh-CN" sz="3200" b="1">
              <a:latin typeface="Times New Roman" pitchFamily="18" charset="0"/>
              <a:ea typeface="宋体" charset="-122"/>
            </a:endParaRPr>
          </a:p>
        </p:txBody>
      </p:sp>
      <p:graphicFrame>
        <p:nvGraphicFramePr>
          <p:cNvPr id="65541" name="Object 9"/>
          <p:cNvGraphicFramePr>
            <a:graphicFrameLocks noChangeAspect="1"/>
          </p:cNvGraphicFramePr>
          <p:nvPr/>
        </p:nvGraphicFramePr>
        <p:xfrm>
          <a:off x="1847851" y="4437063"/>
          <a:ext cx="7993063" cy="647700"/>
        </p:xfrm>
        <a:graphic>
          <a:graphicData uri="http://schemas.openxmlformats.org/presentationml/2006/ole">
            <mc:AlternateContent xmlns:mc="http://schemas.openxmlformats.org/markup-compatibility/2006">
              <mc:Choice xmlns:v="urn:schemas-microsoft-com:vml" Requires="v">
                <p:oleObj spid="_x0000_s13321" name="Equation" r:id="rId9" imgW="2819160" imgH="228600" progId="Equation.DSMT4">
                  <p:embed/>
                </p:oleObj>
              </mc:Choice>
              <mc:Fallback>
                <p:oleObj name="Equation" r:id="rId9" imgW="2819160" imgH="228600" progId="Equation.DSMT4">
                  <p:embed/>
                  <p:pic>
                    <p:nvPicPr>
                      <p:cNvPr id="65541"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47851" y="4437063"/>
                        <a:ext cx="7993063"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0980347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6" name="Text Box 2"/>
          <p:cNvSpPr txBox="1">
            <a:spLocks noChangeArrowheads="1"/>
          </p:cNvSpPr>
          <p:nvPr/>
        </p:nvSpPr>
        <p:spPr bwMode="auto">
          <a:xfrm>
            <a:off x="1703388" y="1412875"/>
            <a:ext cx="8496300" cy="4275138"/>
          </a:xfrm>
          <a:prstGeom prst="rect">
            <a:avLst/>
          </a:prstGeom>
          <a:noFill/>
          <a:ln w="9525">
            <a:noFill/>
            <a:miter lim="800000"/>
            <a:headEnd/>
            <a:tailEnd/>
          </a:ln>
        </p:spPr>
        <p:txBody>
          <a:bodyPr>
            <a:spAutoFit/>
          </a:bodyPr>
          <a:lstStyle/>
          <a:p>
            <a:pPr algn="l">
              <a:lnSpc>
                <a:spcPct val="150000"/>
              </a:lnSpc>
              <a:spcBef>
                <a:spcPct val="50000"/>
              </a:spcBef>
              <a:buClrTx/>
              <a:buSzTx/>
              <a:buFontTx/>
              <a:buNone/>
            </a:pPr>
            <a:r>
              <a:rPr lang="zh-CN" altLang="en-US" sz="2800" b="1">
                <a:latin typeface="宋体" charset="-122"/>
                <a:ea typeface="宋体" charset="-122"/>
              </a:rPr>
              <a:t>    对于</a:t>
            </a:r>
            <a:r>
              <a:rPr lang="en-US" altLang="zh-CN" sz="2800" i="1">
                <a:latin typeface="Times New Roman" pitchFamily="18" charset="0"/>
                <a:ea typeface="宋体" charset="-122"/>
              </a:rPr>
              <a:t>R</a:t>
            </a:r>
            <a:r>
              <a:rPr lang="en-US" altLang="zh-CN" sz="2800">
                <a:latin typeface="Times New Roman" pitchFamily="18" charset="0"/>
                <a:ea typeface="宋体" charset="-122"/>
              </a:rPr>
              <a:t>(</a:t>
            </a:r>
            <a:r>
              <a:rPr lang="en-US" altLang="zh-CN" sz="2800" i="1">
                <a:latin typeface="Times New Roman" pitchFamily="18" charset="0"/>
                <a:ea typeface="宋体" charset="-122"/>
              </a:rPr>
              <a:t>T</a:t>
            </a:r>
            <a:r>
              <a:rPr lang="en-US" altLang="zh-CN" sz="2800">
                <a:latin typeface="Times New Roman" pitchFamily="18" charset="0"/>
                <a:ea typeface="宋体" charset="-122"/>
              </a:rPr>
              <a:t>)</a:t>
            </a:r>
            <a:r>
              <a:rPr lang="zh-CN" altLang="en-US" sz="2800" b="1">
                <a:latin typeface="宋体" charset="-122"/>
                <a:ea typeface="宋体" charset="-122"/>
              </a:rPr>
              <a:t>服从正态分布的</a:t>
            </a:r>
            <a:r>
              <a:rPr lang="en-US" altLang="zh-CN" sz="2800">
                <a:latin typeface="Times New Roman" pitchFamily="18" charset="0"/>
                <a:ea typeface="宋体" charset="-122"/>
              </a:rPr>
              <a:t>VaR</a:t>
            </a:r>
            <a:r>
              <a:rPr lang="zh-CN" altLang="en-US" sz="2800" b="1">
                <a:latin typeface="宋体" charset="-122"/>
                <a:ea typeface="宋体" charset="-122"/>
              </a:rPr>
              <a:t>计算，可以通过求投资组合或资产的方差  比较简单得出</a:t>
            </a:r>
            <a:r>
              <a:rPr lang="en-US" altLang="zh-CN" sz="2800">
                <a:latin typeface="Times New Roman" pitchFamily="18" charset="0"/>
                <a:ea typeface="宋体" charset="-122"/>
              </a:rPr>
              <a:t>VaR</a:t>
            </a:r>
            <a:r>
              <a:rPr lang="zh-CN" altLang="en-US" sz="2800" b="1">
                <a:latin typeface="宋体" charset="-122"/>
                <a:ea typeface="宋体" charset="-122"/>
              </a:rPr>
              <a:t>的计算公式。假设投资者在</a:t>
            </a:r>
            <a:r>
              <a:rPr lang="en-US" altLang="zh-CN" sz="2800" b="1">
                <a:latin typeface="宋体" charset="-122"/>
                <a:ea typeface="宋体" charset="-122"/>
              </a:rPr>
              <a:t>T</a:t>
            </a:r>
            <a:r>
              <a:rPr lang="zh-CN" altLang="en-US" sz="2800" b="1">
                <a:latin typeface="宋体" charset="-122"/>
                <a:ea typeface="宋体" charset="-122"/>
              </a:rPr>
              <a:t>时刻的净资产收益率</a:t>
            </a:r>
            <a:r>
              <a:rPr lang="en-US" altLang="zh-CN" sz="2800" i="1">
                <a:latin typeface="Times New Roman" pitchFamily="18" charset="0"/>
                <a:ea typeface="宋体" charset="-122"/>
              </a:rPr>
              <a:t>R</a:t>
            </a:r>
            <a:r>
              <a:rPr lang="en-US" altLang="zh-CN" sz="2800">
                <a:latin typeface="Times New Roman" pitchFamily="18" charset="0"/>
                <a:ea typeface="宋体" charset="-122"/>
              </a:rPr>
              <a:t>(</a:t>
            </a:r>
            <a:r>
              <a:rPr lang="en-US" altLang="zh-CN" sz="2800" i="1">
                <a:latin typeface="Times New Roman" pitchFamily="18" charset="0"/>
                <a:ea typeface="宋体" charset="-122"/>
              </a:rPr>
              <a:t>T</a:t>
            </a:r>
            <a:r>
              <a:rPr lang="en-US" altLang="zh-CN" sz="2800">
                <a:latin typeface="Times New Roman" pitchFamily="18" charset="0"/>
                <a:ea typeface="宋体" charset="-122"/>
              </a:rPr>
              <a:t>)</a:t>
            </a:r>
            <a:r>
              <a:rPr lang="zh-CN" altLang="en-US" sz="2800" b="1">
                <a:latin typeface="宋体" charset="-122"/>
                <a:ea typeface="宋体" charset="-122"/>
              </a:rPr>
              <a:t>服从均值为    ，方差为    的正态分布，其分布的概率密度函数为</a:t>
            </a:r>
          </a:p>
          <a:p>
            <a:pPr algn="just">
              <a:lnSpc>
                <a:spcPct val="150000"/>
              </a:lnSpc>
              <a:spcBef>
                <a:spcPct val="50000"/>
              </a:spcBef>
              <a:buClrTx/>
              <a:buSzTx/>
              <a:buFontTx/>
              <a:buNone/>
            </a:pPr>
            <a:r>
              <a:rPr lang="zh-CN" altLang="en-US" sz="3200" b="1">
                <a:latin typeface="宋体" charset="-122"/>
                <a:ea typeface="宋体" charset="-122"/>
              </a:rPr>
              <a:t>                                  </a:t>
            </a:r>
            <a:r>
              <a:rPr lang="en-US" altLang="zh-CN" sz="3200" b="1">
                <a:latin typeface="宋体" charset="-122"/>
                <a:ea typeface="宋体" charset="-122"/>
              </a:rPr>
              <a:t>(3) </a:t>
            </a:r>
          </a:p>
        </p:txBody>
      </p:sp>
      <p:sp>
        <p:nvSpPr>
          <p:cNvPr id="66567" name="Rectangle 3"/>
          <p:cNvSpPr>
            <a:spLocks noChangeArrowheads="1"/>
          </p:cNvSpPr>
          <p:nvPr/>
        </p:nvSpPr>
        <p:spPr bwMode="auto">
          <a:xfrm>
            <a:off x="6024563" y="3357564"/>
            <a:ext cx="9144000" cy="646331"/>
          </a:xfrm>
          <a:prstGeom prst="rect">
            <a:avLst/>
          </a:prstGeom>
          <a:noFill/>
          <a:ln w="9525">
            <a:noFill/>
            <a:miter lim="800000"/>
            <a:headEnd/>
            <a:tailEnd/>
          </a:ln>
        </p:spPr>
        <p:txBody>
          <a:bodyPr>
            <a:spAutoFit/>
          </a:bodyPr>
          <a:lstStyle/>
          <a:p>
            <a:pPr>
              <a:buClrTx/>
              <a:buSzTx/>
              <a:buFontTx/>
              <a:buNone/>
            </a:pPr>
            <a:endParaRPr lang="zh-CN" altLang="en-US" sz="3600" b="1">
              <a:latin typeface="Arial" charset="0"/>
              <a:ea typeface="华文楷体" pitchFamily="2" charset="-122"/>
            </a:endParaRPr>
          </a:p>
        </p:txBody>
      </p:sp>
      <p:graphicFrame>
        <p:nvGraphicFramePr>
          <p:cNvPr id="66562" name="Object 4"/>
          <p:cNvGraphicFramePr>
            <a:graphicFrameLocks noChangeAspect="1"/>
          </p:cNvGraphicFramePr>
          <p:nvPr/>
        </p:nvGraphicFramePr>
        <p:xfrm>
          <a:off x="5448300" y="2349500"/>
          <a:ext cx="381000" cy="381000"/>
        </p:xfrm>
        <a:graphic>
          <a:graphicData uri="http://schemas.openxmlformats.org/presentationml/2006/ole">
            <mc:AlternateContent xmlns:mc="http://schemas.openxmlformats.org/markup-compatibility/2006">
              <mc:Choice xmlns:v="urn:schemas-microsoft-com:vml" Requires="v">
                <p:oleObj spid="_x0000_s14342" r:id="rId3" imgW="139700" imgH="139700" progId="Equation.DSMT4">
                  <p:embed/>
                </p:oleObj>
              </mc:Choice>
              <mc:Fallback>
                <p:oleObj r:id="rId3" imgW="139700" imgH="139700" progId="Equation.DSMT4">
                  <p:embed/>
                  <p:pic>
                    <p:nvPicPr>
                      <p:cNvPr id="6656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8300" y="2349500"/>
                        <a:ext cx="381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63" name="Object 5"/>
          <p:cNvGraphicFramePr>
            <a:graphicFrameLocks noChangeAspect="1"/>
          </p:cNvGraphicFramePr>
          <p:nvPr/>
        </p:nvGraphicFramePr>
        <p:xfrm>
          <a:off x="2566988" y="3500439"/>
          <a:ext cx="685800" cy="600075"/>
        </p:xfrm>
        <a:graphic>
          <a:graphicData uri="http://schemas.openxmlformats.org/presentationml/2006/ole">
            <mc:AlternateContent xmlns:mc="http://schemas.openxmlformats.org/markup-compatibility/2006">
              <mc:Choice xmlns:v="urn:schemas-microsoft-com:vml" Requires="v">
                <p:oleObj spid="_x0000_s14343" r:id="rId5" imgW="228501" imgH="203112" progId="Equation.DSMT4">
                  <p:embed/>
                </p:oleObj>
              </mc:Choice>
              <mc:Fallback>
                <p:oleObj r:id="rId5" imgW="228501" imgH="203112" progId="Equation.DSMT4">
                  <p:embed/>
                  <p:pic>
                    <p:nvPicPr>
                      <p:cNvPr id="6656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6988" y="3500439"/>
                        <a:ext cx="685800"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64" name="Object 6"/>
          <p:cNvGraphicFramePr>
            <a:graphicFrameLocks noChangeAspect="1"/>
          </p:cNvGraphicFramePr>
          <p:nvPr/>
        </p:nvGraphicFramePr>
        <p:xfrm>
          <a:off x="4727575" y="3500438"/>
          <a:ext cx="685800" cy="450850"/>
        </p:xfrm>
        <a:graphic>
          <a:graphicData uri="http://schemas.openxmlformats.org/presentationml/2006/ole">
            <mc:AlternateContent xmlns:mc="http://schemas.openxmlformats.org/markup-compatibility/2006">
              <mc:Choice xmlns:v="urn:schemas-microsoft-com:vml" Requires="v">
                <p:oleObj spid="_x0000_s14344" r:id="rId7" imgW="304536" imgH="203024" progId="Equation.DSMT4">
                  <p:embed/>
                </p:oleObj>
              </mc:Choice>
              <mc:Fallback>
                <p:oleObj r:id="rId7" imgW="304536" imgH="203024" progId="Equation.DSMT4">
                  <p:embed/>
                  <p:pic>
                    <p:nvPicPr>
                      <p:cNvPr id="66564"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7575" y="3500438"/>
                        <a:ext cx="68580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65" name="Object 8"/>
          <p:cNvGraphicFramePr>
            <a:graphicFrameLocks noChangeAspect="1"/>
          </p:cNvGraphicFramePr>
          <p:nvPr/>
        </p:nvGraphicFramePr>
        <p:xfrm>
          <a:off x="3575050" y="4724400"/>
          <a:ext cx="4114800" cy="1028700"/>
        </p:xfrm>
        <a:graphic>
          <a:graphicData uri="http://schemas.openxmlformats.org/presentationml/2006/ole">
            <mc:AlternateContent xmlns:mc="http://schemas.openxmlformats.org/markup-compatibility/2006">
              <mc:Choice xmlns:v="urn:schemas-microsoft-com:vml" Requires="v">
                <p:oleObj spid="_x0000_s14345" r:id="rId9" imgW="1790700" imgH="444500" progId="Equation.DSMT4">
                  <p:embed/>
                </p:oleObj>
              </mc:Choice>
              <mc:Fallback>
                <p:oleObj r:id="rId9" imgW="1790700" imgH="444500" progId="Equation.DSMT4">
                  <p:embed/>
                  <p:pic>
                    <p:nvPicPr>
                      <p:cNvPr id="66565"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75050" y="4724400"/>
                        <a:ext cx="4114800"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68" name="Rectangle 9"/>
          <p:cNvSpPr>
            <a:spLocks noChangeArrowheads="1"/>
          </p:cNvSpPr>
          <p:nvPr/>
        </p:nvSpPr>
        <p:spPr bwMode="auto">
          <a:xfrm>
            <a:off x="2305051" y="981076"/>
            <a:ext cx="6810375" cy="519113"/>
          </a:xfrm>
          <a:prstGeom prst="rect">
            <a:avLst/>
          </a:prstGeom>
          <a:noFill/>
          <a:ln w="9525" algn="ctr">
            <a:noFill/>
            <a:miter lim="800000"/>
            <a:headEnd/>
            <a:tailEnd/>
          </a:ln>
        </p:spPr>
        <p:txBody>
          <a:bodyPr wrap="none">
            <a:spAutoFit/>
          </a:bodyPr>
          <a:lstStyle/>
          <a:p>
            <a:pPr>
              <a:buClrTx/>
              <a:buSzTx/>
              <a:buFontTx/>
              <a:buNone/>
            </a:pPr>
            <a:r>
              <a:rPr lang="en-US" altLang="zh-CN" sz="2800" b="1">
                <a:solidFill>
                  <a:schemeClr val="hlink"/>
                </a:solidFill>
                <a:latin typeface="华文楷体" pitchFamily="2" charset="-122"/>
                <a:ea typeface="华文楷体" pitchFamily="2" charset="-122"/>
              </a:rPr>
              <a:t>2.</a:t>
            </a:r>
            <a:r>
              <a:rPr lang="zh-CN" altLang="en-US" sz="2800" b="1">
                <a:solidFill>
                  <a:schemeClr val="hlink"/>
                </a:solidFill>
                <a:latin typeface="Arial" charset="0"/>
                <a:ea typeface="华文楷体" pitchFamily="2" charset="-122"/>
              </a:rPr>
              <a:t>假定收益率服从正态分布的</a:t>
            </a:r>
            <a:r>
              <a:rPr lang="en-US" altLang="zh-CN" sz="2800" b="1">
                <a:solidFill>
                  <a:schemeClr val="hlink"/>
                </a:solidFill>
                <a:latin typeface="Times New Roman" pitchFamily="18" charset="0"/>
                <a:ea typeface="华文楷体" pitchFamily="2" charset="-122"/>
              </a:rPr>
              <a:t>VaR</a:t>
            </a:r>
            <a:r>
              <a:rPr lang="zh-CN" altLang="en-US" sz="2800" b="1">
                <a:solidFill>
                  <a:schemeClr val="hlink"/>
                </a:solidFill>
                <a:latin typeface="Arial" charset="0"/>
                <a:ea typeface="华文楷体" pitchFamily="2" charset="-122"/>
              </a:rPr>
              <a:t>确定方法</a:t>
            </a:r>
          </a:p>
        </p:txBody>
      </p:sp>
      <p:sp>
        <p:nvSpPr>
          <p:cNvPr id="66569" name="Rectangle 2"/>
          <p:cNvSpPr>
            <a:spLocks noChangeArrowheads="1"/>
          </p:cNvSpPr>
          <p:nvPr/>
        </p:nvSpPr>
        <p:spPr bwMode="auto">
          <a:xfrm>
            <a:off x="1992313" y="260351"/>
            <a:ext cx="8229600" cy="657225"/>
          </a:xfrm>
          <a:prstGeom prst="rect">
            <a:avLst/>
          </a:prstGeom>
          <a:noFill/>
          <a:ln w="9525" algn="ctr">
            <a:noFill/>
            <a:miter lim="800000"/>
            <a:headEnd/>
            <a:tailEnd/>
          </a:ln>
        </p:spPr>
        <p:txBody>
          <a:bodyPr anchor="b"/>
          <a:lstStyle/>
          <a:p>
            <a:pPr algn="l">
              <a:spcBef>
                <a:spcPct val="0"/>
              </a:spcBef>
              <a:buClrTx/>
              <a:buSzTx/>
              <a:buFontTx/>
              <a:buNone/>
            </a:pPr>
            <a:r>
              <a:rPr lang="zh-CN" altLang="en-US" sz="3600" b="1">
                <a:latin typeface="Times New Roman" pitchFamily="18" charset="0"/>
                <a:ea typeface="黑体" pitchFamily="49" charset="-122"/>
              </a:rPr>
              <a:t>市场风险管理的</a:t>
            </a:r>
            <a:r>
              <a:rPr lang="en-US" altLang="zh-CN" sz="3600" b="1">
                <a:latin typeface="Times New Roman" pitchFamily="18" charset="0"/>
                <a:ea typeface="黑体" pitchFamily="49" charset="-122"/>
              </a:rPr>
              <a:t>VaR</a:t>
            </a:r>
            <a:r>
              <a:rPr lang="zh-CN" altLang="en-US" sz="3600" b="1">
                <a:latin typeface="Times New Roman" pitchFamily="18" charset="0"/>
                <a:ea typeface="黑体" pitchFamily="49" charset="-122"/>
              </a:rPr>
              <a:t>方法</a:t>
            </a:r>
          </a:p>
        </p:txBody>
      </p:sp>
    </p:spTree>
    <p:extLst>
      <p:ext uri="{BB962C8B-B14F-4D97-AF65-F5344CB8AC3E}">
        <p14:creationId xmlns:p14="http://schemas.microsoft.com/office/powerpoint/2010/main" val="155049736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0" name="Text Box 2"/>
          <p:cNvSpPr txBox="1">
            <a:spLocks noChangeArrowheads="1"/>
          </p:cNvSpPr>
          <p:nvPr/>
        </p:nvSpPr>
        <p:spPr bwMode="auto">
          <a:xfrm>
            <a:off x="2362200" y="685800"/>
            <a:ext cx="7696200" cy="641350"/>
          </a:xfrm>
          <a:prstGeom prst="rect">
            <a:avLst/>
          </a:prstGeom>
          <a:noFill/>
          <a:ln w="9525">
            <a:noFill/>
            <a:miter lim="800000"/>
            <a:headEnd/>
            <a:tailEnd/>
          </a:ln>
        </p:spPr>
        <p:txBody>
          <a:bodyPr>
            <a:spAutoFit/>
          </a:bodyPr>
          <a:lstStyle/>
          <a:p>
            <a:pPr>
              <a:spcBef>
                <a:spcPct val="50000"/>
              </a:spcBef>
              <a:buClrTx/>
              <a:buSzTx/>
              <a:buFontTx/>
              <a:buNone/>
            </a:pPr>
            <a:r>
              <a:rPr lang="zh-CN" altLang="en-US" sz="3600" b="1">
                <a:latin typeface="Times New Roman" pitchFamily="18" charset="0"/>
                <a:ea typeface="宋体" charset="-122"/>
              </a:rPr>
              <a:t>　</a:t>
            </a:r>
          </a:p>
        </p:txBody>
      </p:sp>
      <p:sp>
        <p:nvSpPr>
          <p:cNvPr id="67591" name="Text Box 3"/>
          <p:cNvSpPr txBox="1">
            <a:spLocks noChangeArrowheads="1"/>
          </p:cNvSpPr>
          <p:nvPr/>
        </p:nvSpPr>
        <p:spPr bwMode="auto">
          <a:xfrm>
            <a:off x="1905000" y="838201"/>
            <a:ext cx="8458200" cy="5006975"/>
          </a:xfrm>
          <a:prstGeom prst="rect">
            <a:avLst/>
          </a:prstGeom>
          <a:noFill/>
          <a:ln w="12700" cap="sq">
            <a:noFill/>
            <a:miter lim="800000"/>
            <a:headEnd type="none" w="sm" len="sm"/>
            <a:tailEnd type="none" w="sm" len="sm"/>
          </a:ln>
        </p:spPr>
        <p:txBody>
          <a:bodyPr>
            <a:spAutoFit/>
          </a:bodyPr>
          <a:lstStyle/>
          <a:p>
            <a:pPr algn="just">
              <a:lnSpc>
                <a:spcPct val="200000"/>
              </a:lnSpc>
              <a:spcBef>
                <a:spcPct val="50000"/>
              </a:spcBef>
              <a:buClrTx/>
              <a:buSzTx/>
              <a:buFontTx/>
              <a:buNone/>
            </a:pPr>
            <a:r>
              <a:rPr lang="zh-CN" altLang="en-US" sz="2800" b="1">
                <a:latin typeface="Times New Roman" pitchFamily="18" charset="0"/>
                <a:ea typeface="宋体" charset="-122"/>
              </a:rPr>
              <a:t>则可以从估计分布的有关参数计算风险价值。给定置信水平     ，可以用下式确定最坏情况的         值：</a:t>
            </a:r>
            <a:endParaRPr lang="zh-CN" altLang="en-US" sz="2800" b="1">
              <a:latin typeface="宋体" charset="-122"/>
              <a:ea typeface="宋体" charset="-122"/>
            </a:endParaRPr>
          </a:p>
          <a:p>
            <a:pPr algn="r">
              <a:lnSpc>
                <a:spcPct val="110000"/>
              </a:lnSpc>
              <a:spcBef>
                <a:spcPct val="50000"/>
              </a:spcBef>
              <a:buClrTx/>
              <a:buSzTx/>
              <a:buFontTx/>
              <a:buNone/>
            </a:pPr>
            <a:r>
              <a:rPr lang="zh-CN" altLang="en-US" sz="2800" b="1">
                <a:latin typeface="宋体" charset="-122"/>
                <a:ea typeface="宋体" charset="-122"/>
              </a:rPr>
              <a:t>                                                  </a:t>
            </a:r>
            <a:r>
              <a:rPr lang="en-US" altLang="zh-CN" sz="2800" b="1">
                <a:latin typeface="宋体" charset="-122"/>
                <a:ea typeface="宋体" charset="-122"/>
              </a:rPr>
              <a:t>(4)</a:t>
            </a:r>
          </a:p>
          <a:p>
            <a:pPr algn="just">
              <a:lnSpc>
                <a:spcPct val="110000"/>
              </a:lnSpc>
              <a:spcBef>
                <a:spcPct val="50000"/>
              </a:spcBef>
              <a:buClrTx/>
              <a:buSzTx/>
              <a:buFontTx/>
              <a:buNone/>
            </a:pPr>
            <a:r>
              <a:rPr lang="zh-CN" altLang="en-US" sz="2800" b="1">
                <a:latin typeface="Times New Roman" pitchFamily="18" charset="0"/>
                <a:ea typeface="宋体" charset="-122"/>
              </a:rPr>
              <a:t>于是有</a:t>
            </a:r>
          </a:p>
          <a:p>
            <a:pPr algn="just">
              <a:lnSpc>
                <a:spcPct val="110000"/>
              </a:lnSpc>
              <a:spcBef>
                <a:spcPct val="50000"/>
              </a:spcBef>
              <a:buClrTx/>
              <a:buSzTx/>
              <a:buFontTx/>
              <a:buNone/>
            </a:pPr>
            <a:endParaRPr lang="zh-CN" altLang="en-US" sz="2800" b="1">
              <a:latin typeface="Times New Roman" pitchFamily="18" charset="0"/>
              <a:ea typeface="宋体" charset="-122"/>
            </a:endParaRPr>
          </a:p>
          <a:p>
            <a:pPr algn="just">
              <a:lnSpc>
                <a:spcPct val="110000"/>
              </a:lnSpc>
              <a:spcBef>
                <a:spcPct val="50000"/>
              </a:spcBef>
              <a:buClrTx/>
              <a:buSzTx/>
              <a:buFontTx/>
              <a:buNone/>
            </a:pPr>
            <a:r>
              <a:rPr lang="zh-CN" altLang="en-US" sz="2800" b="1">
                <a:latin typeface="Times New Roman" pitchFamily="18" charset="0"/>
                <a:ea typeface="宋体" charset="-122"/>
              </a:rPr>
              <a:t>                                                                                        </a:t>
            </a:r>
            <a:r>
              <a:rPr lang="en-US" altLang="zh-CN" sz="2800" b="1">
                <a:latin typeface="Times New Roman" pitchFamily="18" charset="0"/>
                <a:ea typeface="宋体" charset="-122"/>
              </a:rPr>
              <a:t>(5)</a:t>
            </a:r>
          </a:p>
        </p:txBody>
      </p:sp>
      <p:sp>
        <p:nvSpPr>
          <p:cNvPr id="67592" name="Rectangle 4"/>
          <p:cNvSpPr>
            <a:spLocks noChangeArrowheads="1"/>
          </p:cNvSpPr>
          <p:nvPr/>
        </p:nvSpPr>
        <p:spPr bwMode="auto">
          <a:xfrm>
            <a:off x="6024563" y="3357564"/>
            <a:ext cx="9144000" cy="646331"/>
          </a:xfrm>
          <a:prstGeom prst="rect">
            <a:avLst/>
          </a:prstGeom>
          <a:noFill/>
          <a:ln w="9525">
            <a:noFill/>
            <a:miter lim="800000"/>
            <a:headEnd/>
            <a:tailEnd/>
          </a:ln>
        </p:spPr>
        <p:txBody>
          <a:bodyPr>
            <a:spAutoFit/>
          </a:bodyPr>
          <a:lstStyle/>
          <a:p>
            <a:pPr>
              <a:buClrTx/>
              <a:buSzTx/>
              <a:buFontTx/>
              <a:buNone/>
            </a:pPr>
            <a:endParaRPr lang="zh-CN" altLang="en-US" sz="3600" b="1">
              <a:latin typeface="Arial" charset="0"/>
              <a:ea typeface="华文楷体" pitchFamily="2" charset="-122"/>
            </a:endParaRPr>
          </a:p>
        </p:txBody>
      </p:sp>
      <p:graphicFrame>
        <p:nvGraphicFramePr>
          <p:cNvPr id="67586" name="Object 5"/>
          <p:cNvGraphicFramePr>
            <a:graphicFrameLocks noChangeAspect="1"/>
          </p:cNvGraphicFramePr>
          <p:nvPr/>
        </p:nvGraphicFramePr>
        <p:xfrm>
          <a:off x="3048000" y="2133600"/>
          <a:ext cx="381000" cy="381000"/>
        </p:xfrm>
        <a:graphic>
          <a:graphicData uri="http://schemas.openxmlformats.org/presentationml/2006/ole">
            <mc:AlternateContent xmlns:mc="http://schemas.openxmlformats.org/markup-compatibility/2006">
              <mc:Choice xmlns:v="urn:schemas-microsoft-com:vml" Requires="v">
                <p:oleObj spid="_x0000_s15366" r:id="rId3" imgW="139700" imgH="139700" progId="Equation.DSMT4">
                  <p:embed/>
                </p:oleObj>
              </mc:Choice>
              <mc:Fallback>
                <p:oleObj r:id="rId3" imgW="139700" imgH="139700" progId="Equation.DSMT4">
                  <p:embed/>
                  <p:pic>
                    <p:nvPicPr>
                      <p:cNvPr id="6758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133600"/>
                        <a:ext cx="381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93" name="Rectangle 6"/>
          <p:cNvSpPr>
            <a:spLocks noChangeArrowheads="1"/>
          </p:cNvSpPr>
          <p:nvPr/>
        </p:nvSpPr>
        <p:spPr bwMode="auto">
          <a:xfrm>
            <a:off x="5886450" y="3314701"/>
            <a:ext cx="9144000" cy="646331"/>
          </a:xfrm>
          <a:prstGeom prst="rect">
            <a:avLst/>
          </a:prstGeom>
          <a:noFill/>
          <a:ln w="9525">
            <a:noFill/>
            <a:miter lim="800000"/>
            <a:headEnd/>
            <a:tailEnd/>
          </a:ln>
        </p:spPr>
        <p:txBody>
          <a:bodyPr>
            <a:spAutoFit/>
          </a:bodyPr>
          <a:lstStyle/>
          <a:p>
            <a:pPr>
              <a:buClrTx/>
              <a:buSzTx/>
              <a:buFontTx/>
              <a:buNone/>
            </a:pPr>
            <a:endParaRPr lang="zh-CN" altLang="en-US" sz="3600" b="1">
              <a:latin typeface="Arial" charset="0"/>
              <a:ea typeface="华文楷体" pitchFamily="2" charset="-122"/>
            </a:endParaRPr>
          </a:p>
        </p:txBody>
      </p:sp>
      <p:graphicFrame>
        <p:nvGraphicFramePr>
          <p:cNvPr id="67587" name="Object 7"/>
          <p:cNvGraphicFramePr>
            <a:graphicFrameLocks noChangeAspect="1"/>
          </p:cNvGraphicFramePr>
          <p:nvPr/>
        </p:nvGraphicFramePr>
        <p:xfrm>
          <a:off x="8112125" y="2060575"/>
          <a:ext cx="863600" cy="469900"/>
        </p:xfrm>
        <a:graphic>
          <a:graphicData uri="http://schemas.openxmlformats.org/presentationml/2006/ole">
            <mc:AlternateContent xmlns:mc="http://schemas.openxmlformats.org/markup-compatibility/2006">
              <mc:Choice xmlns:v="urn:schemas-microsoft-com:vml" Requires="v">
                <p:oleObj spid="_x0000_s15367" r:id="rId5" imgW="419100" imgH="228600" progId="Equation.DSMT4">
                  <p:embed/>
                </p:oleObj>
              </mc:Choice>
              <mc:Fallback>
                <p:oleObj r:id="rId5" imgW="419100" imgH="228600" progId="Equation.DSMT4">
                  <p:embed/>
                  <p:pic>
                    <p:nvPicPr>
                      <p:cNvPr id="6758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2125" y="2060575"/>
                        <a:ext cx="8636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94" name="Rectangle 8"/>
          <p:cNvSpPr>
            <a:spLocks noChangeArrowheads="1"/>
          </p:cNvSpPr>
          <p:nvPr/>
        </p:nvSpPr>
        <p:spPr bwMode="auto">
          <a:xfrm>
            <a:off x="5567363" y="3252789"/>
            <a:ext cx="9144000" cy="646331"/>
          </a:xfrm>
          <a:prstGeom prst="rect">
            <a:avLst/>
          </a:prstGeom>
          <a:noFill/>
          <a:ln w="9525">
            <a:noFill/>
            <a:miter lim="800000"/>
            <a:headEnd/>
            <a:tailEnd/>
          </a:ln>
        </p:spPr>
        <p:txBody>
          <a:bodyPr>
            <a:spAutoFit/>
          </a:bodyPr>
          <a:lstStyle/>
          <a:p>
            <a:pPr>
              <a:buClrTx/>
              <a:buSzTx/>
              <a:buFontTx/>
              <a:buNone/>
            </a:pPr>
            <a:endParaRPr lang="zh-CN" altLang="en-US" sz="3600" b="1">
              <a:latin typeface="Arial" charset="0"/>
              <a:ea typeface="华文楷体" pitchFamily="2" charset="-122"/>
            </a:endParaRPr>
          </a:p>
        </p:txBody>
      </p:sp>
      <p:graphicFrame>
        <p:nvGraphicFramePr>
          <p:cNvPr id="67588" name="Object 9"/>
          <p:cNvGraphicFramePr>
            <a:graphicFrameLocks noChangeAspect="1"/>
          </p:cNvGraphicFramePr>
          <p:nvPr/>
        </p:nvGraphicFramePr>
        <p:xfrm>
          <a:off x="2895600" y="2819400"/>
          <a:ext cx="2438400" cy="812800"/>
        </p:xfrm>
        <a:graphic>
          <a:graphicData uri="http://schemas.openxmlformats.org/presentationml/2006/ole">
            <mc:AlternateContent xmlns:mc="http://schemas.openxmlformats.org/markup-compatibility/2006">
              <mc:Choice xmlns:v="urn:schemas-microsoft-com:vml" Requires="v">
                <p:oleObj spid="_x0000_s15368" r:id="rId7" imgW="1054100" imgH="355600" progId="Equation.DSMT4">
                  <p:embed/>
                </p:oleObj>
              </mc:Choice>
              <mc:Fallback>
                <p:oleObj r:id="rId7" imgW="1054100" imgH="355600" progId="Equation.DSMT4">
                  <p:embed/>
                  <p:pic>
                    <p:nvPicPr>
                      <p:cNvPr id="67588"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2819400"/>
                        <a:ext cx="2438400"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95" name="Rectangle 10"/>
          <p:cNvSpPr>
            <a:spLocks noChangeArrowheads="1"/>
          </p:cNvSpPr>
          <p:nvPr/>
        </p:nvSpPr>
        <p:spPr bwMode="auto">
          <a:xfrm>
            <a:off x="4757738" y="3257551"/>
            <a:ext cx="9144000" cy="646331"/>
          </a:xfrm>
          <a:prstGeom prst="rect">
            <a:avLst/>
          </a:prstGeom>
          <a:noFill/>
          <a:ln w="9525">
            <a:noFill/>
            <a:miter lim="800000"/>
            <a:headEnd/>
            <a:tailEnd/>
          </a:ln>
        </p:spPr>
        <p:txBody>
          <a:bodyPr>
            <a:spAutoFit/>
          </a:bodyPr>
          <a:lstStyle/>
          <a:p>
            <a:pPr>
              <a:buClrTx/>
              <a:buSzTx/>
              <a:buFontTx/>
              <a:buNone/>
            </a:pPr>
            <a:endParaRPr lang="zh-CN" altLang="en-US" sz="3600" b="1">
              <a:latin typeface="Arial" charset="0"/>
              <a:ea typeface="华文楷体" pitchFamily="2" charset="-122"/>
            </a:endParaRPr>
          </a:p>
        </p:txBody>
      </p:sp>
      <p:graphicFrame>
        <p:nvGraphicFramePr>
          <p:cNvPr id="67589" name="Object 11"/>
          <p:cNvGraphicFramePr>
            <a:graphicFrameLocks noChangeAspect="1"/>
          </p:cNvGraphicFramePr>
          <p:nvPr/>
        </p:nvGraphicFramePr>
        <p:xfrm>
          <a:off x="2640013" y="4941889"/>
          <a:ext cx="5715000" cy="731837"/>
        </p:xfrm>
        <a:graphic>
          <a:graphicData uri="http://schemas.openxmlformats.org/presentationml/2006/ole">
            <mc:AlternateContent xmlns:mc="http://schemas.openxmlformats.org/markup-compatibility/2006">
              <mc:Choice xmlns:v="urn:schemas-microsoft-com:vml" Requires="v">
                <p:oleObj spid="_x0000_s15369" r:id="rId9" imgW="2679700" imgH="342900" progId="Equation.DSMT4">
                  <p:embed/>
                </p:oleObj>
              </mc:Choice>
              <mc:Fallback>
                <p:oleObj r:id="rId9" imgW="2679700" imgH="342900" progId="Equation.DSMT4">
                  <p:embed/>
                  <p:pic>
                    <p:nvPicPr>
                      <p:cNvPr id="67589"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40013" y="4941889"/>
                        <a:ext cx="5715000" cy="731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3677299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Text Box 2"/>
          <p:cNvSpPr txBox="1">
            <a:spLocks noChangeArrowheads="1"/>
          </p:cNvSpPr>
          <p:nvPr/>
        </p:nvSpPr>
        <p:spPr bwMode="auto">
          <a:xfrm>
            <a:off x="2133600" y="838200"/>
            <a:ext cx="7772400" cy="4070350"/>
          </a:xfrm>
          <a:prstGeom prst="rect">
            <a:avLst/>
          </a:prstGeom>
          <a:noFill/>
          <a:ln w="9525">
            <a:noFill/>
            <a:miter lim="800000"/>
            <a:headEnd/>
            <a:tailEnd/>
          </a:ln>
        </p:spPr>
        <p:txBody>
          <a:bodyPr>
            <a:spAutoFit/>
          </a:bodyPr>
          <a:lstStyle/>
          <a:p>
            <a:pPr algn="just">
              <a:lnSpc>
                <a:spcPct val="140000"/>
              </a:lnSpc>
              <a:spcBef>
                <a:spcPct val="50000"/>
              </a:spcBef>
              <a:buClrTx/>
              <a:buSzTx/>
              <a:buFontTx/>
              <a:buNone/>
            </a:pPr>
            <a:r>
              <a:rPr lang="zh-CN" altLang="en-US" sz="2800" b="1">
                <a:latin typeface="Times New Roman" pitchFamily="18" charset="0"/>
                <a:ea typeface="宋体" charset="-122"/>
              </a:rPr>
              <a:t>为了查表方便，令                            ，</a:t>
            </a:r>
          </a:p>
          <a:p>
            <a:pPr algn="just">
              <a:lnSpc>
                <a:spcPct val="140000"/>
              </a:lnSpc>
              <a:spcBef>
                <a:spcPct val="50000"/>
              </a:spcBef>
              <a:buClrTx/>
              <a:buSzTx/>
              <a:buFontTx/>
              <a:buNone/>
            </a:pPr>
            <a:r>
              <a:rPr lang="zh-CN" altLang="en-US" sz="2800" b="1">
                <a:latin typeface="Times New Roman" pitchFamily="18" charset="0"/>
                <a:ea typeface="宋体" charset="-122"/>
              </a:rPr>
              <a:t>记</a:t>
            </a:r>
            <a:r>
              <a:rPr lang="zh-CN" altLang="en-US" sz="3200" b="1">
                <a:latin typeface="Times New Roman" pitchFamily="18" charset="0"/>
                <a:ea typeface="宋体" charset="-122"/>
              </a:rPr>
              <a:t>                      ，</a:t>
            </a:r>
            <a:r>
              <a:rPr lang="zh-CN" altLang="en-US" sz="2800" b="1">
                <a:latin typeface="Times New Roman" pitchFamily="18" charset="0"/>
                <a:ea typeface="宋体" charset="-122"/>
              </a:rPr>
              <a:t>则可将一般正态分布化为标准正态分布，于是由式（</a:t>
            </a:r>
            <a:r>
              <a:rPr lang="en-US" altLang="zh-CN" sz="2800" b="1">
                <a:latin typeface="Times New Roman" pitchFamily="18" charset="0"/>
                <a:ea typeface="宋体" charset="-122"/>
              </a:rPr>
              <a:t>5</a:t>
            </a:r>
            <a:r>
              <a:rPr lang="zh-CN" altLang="en-US" sz="2800" b="1">
                <a:latin typeface="Times New Roman" pitchFamily="18" charset="0"/>
                <a:ea typeface="宋体" charset="-122"/>
              </a:rPr>
              <a:t>）可得</a:t>
            </a:r>
          </a:p>
          <a:p>
            <a:pPr algn="just">
              <a:lnSpc>
                <a:spcPct val="140000"/>
              </a:lnSpc>
              <a:spcBef>
                <a:spcPct val="50000"/>
              </a:spcBef>
              <a:buClrTx/>
              <a:buSzTx/>
              <a:buFontTx/>
              <a:buNone/>
            </a:pPr>
            <a:r>
              <a:rPr lang="zh-CN" altLang="en-US" sz="3200" b="1">
                <a:latin typeface="Times New Roman" pitchFamily="18" charset="0"/>
                <a:ea typeface="宋体" charset="-122"/>
              </a:rPr>
              <a:t>      </a:t>
            </a:r>
          </a:p>
          <a:p>
            <a:pPr algn="just">
              <a:lnSpc>
                <a:spcPct val="140000"/>
              </a:lnSpc>
              <a:spcBef>
                <a:spcPct val="50000"/>
              </a:spcBef>
              <a:buClrTx/>
              <a:buSzTx/>
              <a:buFontTx/>
              <a:buNone/>
            </a:pPr>
            <a:endParaRPr lang="en-US" altLang="zh-CN" sz="3200" b="1">
              <a:latin typeface="Times New Roman" pitchFamily="18" charset="0"/>
              <a:ea typeface="宋体" charset="-122"/>
            </a:endParaRPr>
          </a:p>
        </p:txBody>
      </p:sp>
      <p:sp>
        <p:nvSpPr>
          <p:cNvPr id="68614" name="Rectangle 3"/>
          <p:cNvSpPr>
            <a:spLocks noChangeArrowheads="1"/>
          </p:cNvSpPr>
          <p:nvPr/>
        </p:nvSpPr>
        <p:spPr bwMode="auto">
          <a:xfrm>
            <a:off x="5467350" y="3219451"/>
            <a:ext cx="9144000" cy="646331"/>
          </a:xfrm>
          <a:prstGeom prst="rect">
            <a:avLst/>
          </a:prstGeom>
          <a:noFill/>
          <a:ln w="9525">
            <a:noFill/>
            <a:miter lim="800000"/>
            <a:headEnd/>
            <a:tailEnd/>
          </a:ln>
        </p:spPr>
        <p:txBody>
          <a:bodyPr>
            <a:spAutoFit/>
          </a:bodyPr>
          <a:lstStyle/>
          <a:p>
            <a:pPr>
              <a:buClrTx/>
              <a:buSzTx/>
              <a:buFontTx/>
              <a:buNone/>
            </a:pPr>
            <a:endParaRPr lang="zh-CN" altLang="en-US" sz="3600" b="1">
              <a:latin typeface="Arial" charset="0"/>
              <a:ea typeface="华文楷体" pitchFamily="2" charset="-122"/>
            </a:endParaRPr>
          </a:p>
        </p:txBody>
      </p:sp>
      <p:graphicFrame>
        <p:nvGraphicFramePr>
          <p:cNvPr id="68610" name="Object 4"/>
          <p:cNvGraphicFramePr>
            <a:graphicFrameLocks noChangeAspect="1"/>
          </p:cNvGraphicFramePr>
          <p:nvPr/>
        </p:nvGraphicFramePr>
        <p:xfrm>
          <a:off x="5232401" y="908051"/>
          <a:ext cx="2303463" cy="644525"/>
        </p:xfrm>
        <a:graphic>
          <a:graphicData uri="http://schemas.openxmlformats.org/presentationml/2006/ole">
            <mc:AlternateContent xmlns:mc="http://schemas.openxmlformats.org/markup-compatibility/2006">
              <mc:Choice xmlns:v="urn:schemas-microsoft-com:vml" Requires="v">
                <p:oleObj spid="_x0000_s16389" r:id="rId3" imgW="1257300" imgH="419100" progId="Equation.DSMT4">
                  <p:embed/>
                </p:oleObj>
              </mc:Choice>
              <mc:Fallback>
                <p:oleObj r:id="rId3" imgW="1257300" imgH="419100" progId="Equation.DSMT4">
                  <p:embed/>
                  <p:pic>
                    <p:nvPicPr>
                      <p:cNvPr id="6861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2401" y="908051"/>
                        <a:ext cx="2303463"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5" name="Rectangle 5"/>
          <p:cNvSpPr>
            <a:spLocks noChangeArrowheads="1"/>
          </p:cNvSpPr>
          <p:nvPr/>
        </p:nvSpPr>
        <p:spPr bwMode="auto">
          <a:xfrm>
            <a:off x="5395913" y="3205164"/>
            <a:ext cx="9144000" cy="646331"/>
          </a:xfrm>
          <a:prstGeom prst="rect">
            <a:avLst/>
          </a:prstGeom>
          <a:noFill/>
          <a:ln w="9525">
            <a:noFill/>
            <a:miter lim="800000"/>
            <a:headEnd/>
            <a:tailEnd/>
          </a:ln>
        </p:spPr>
        <p:txBody>
          <a:bodyPr>
            <a:spAutoFit/>
          </a:bodyPr>
          <a:lstStyle/>
          <a:p>
            <a:pPr>
              <a:buClrTx/>
              <a:buSzTx/>
              <a:buFontTx/>
              <a:buNone/>
            </a:pPr>
            <a:endParaRPr lang="zh-CN" altLang="en-US" sz="3600" b="1">
              <a:latin typeface="Arial" charset="0"/>
              <a:ea typeface="华文楷体" pitchFamily="2" charset="-122"/>
            </a:endParaRPr>
          </a:p>
        </p:txBody>
      </p:sp>
      <p:graphicFrame>
        <p:nvGraphicFramePr>
          <p:cNvPr id="68611" name="Object 6"/>
          <p:cNvGraphicFramePr>
            <a:graphicFrameLocks noChangeAspect="1"/>
          </p:cNvGraphicFramePr>
          <p:nvPr/>
        </p:nvGraphicFramePr>
        <p:xfrm>
          <a:off x="2711451" y="1773238"/>
          <a:ext cx="2200275" cy="703262"/>
        </p:xfrm>
        <a:graphic>
          <a:graphicData uri="http://schemas.openxmlformats.org/presentationml/2006/ole">
            <mc:AlternateContent xmlns:mc="http://schemas.openxmlformats.org/markup-compatibility/2006">
              <mc:Choice xmlns:v="urn:schemas-microsoft-com:vml" Requires="v">
                <p:oleObj spid="_x0000_s16390" r:id="rId5" imgW="1396394" imgH="444307" progId="Equation.DSMT4">
                  <p:embed/>
                </p:oleObj>
              </mc:Choice>
              <mc:Fallback>
                <p:oleObj r:id="rId5" imgW="1396394" imgH="444307" progId="Equation.DSMT4">
                  <p:embed/>
                  <p:pic>
                    <p:nvPicPr>
                      <p:cNvPr id="68611"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1451" y="1773238"/>
                        <a:ext cx="2200275" cy="703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6" name="Rectangle 7"/>
          <p:cNvSpPr>
            <a:spLocks noChangeArrowheads="1"/>
          </p:cNvSpPr>
          <p:nvPr/>
        </p:nvSpPr>
        <p:spPr bwMode="auto">
          <a:xfrm>
            <a:off x="4933950" y="3224214"/>
            <a:ext cx="9144000" cy="646331"/>
          </a:xfrm>
          <a:prstGeom prst="rect">
            <a:avLst/>
          </a:prstGeom>
          <a:noFill/>
          <a:ln w="9525">
            <a:noFill/>
            <a:miter lim="800000"/>
            <a:headEnd/>
            <a:tailEnd/>
          </a:ln>
        </p:spPr>
        <p:txBody>
          <a:bodyPr>
            <a:spAutoFit/>
          </a:bodyPr>
          <a:lstStyle/>
          <a:p>
            <a:pPr>
              <a:buClrTx/>
              <a:buSzTx/>
              <a:buFontTx/>
              <a:buNone/>
            </a:pPr>
            <a:endParaRPr lang="zh-CN" altLang="en-US" sz="3600" b="1">
              <a:latin typeface="Arial" charset="0"/>
              <a:ea typeface="华文楷体" pitchFamily="2" charset="-122"/>
            </a:endParaRPr>
          </a:p>
        </p:txBody>
      </p:sp>
      <p:graphicFrame>
        <p:nvGraphicFramePr>
          <p:cNvPr id="68612" name="Object 8"/>
          <p:cNvGraphicFramePr>
            <a:graphicFrameLocks noChangeAspect="1"/>
          </p:cNvGraphicFramePr>
          <p:nvPr/>
        </p:nvGraphicFramePr>
        <p:xfrm>
          <a:off x="2855913" y="3213101"/>
          <a:ext cx="6248400" cy="1101725"/>
        </p:xfrm>
        <a:graphic>
          <a:graphicData uri="http://schemas.openxmlformats.org/presentationml/2006/ole">
            <mc:AlternateContent xmlns:mc="http://schemas.openxmlformats.org/markup-compatibility/2006">
              <mc:Choice xmlns:v="urn:schemas-microsoft-com:vml" Requires="v">
                <p:oleObj spid="_x0000_s16391" r:id="rId7" imgW="2323092" imgH="406224" progId="Equation.DSMT4">
                  <p:embed/>
                </p:oleObj>
              </mc:Choice>
              <mc:Fallback>
                <p:oleObj r:id="rId7" imgW="2323092" imgH="406224" progId="Equation.DSMT4">
                  <p:embed/>
                  <p:pic>
                    <p:nvPicPr>
                      <p:cNvPr id="68612"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5913" y="3213101"/>
                        <a:ext cx="6248400" cy="110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3965794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41" name="Text Box 2"/>
          <p:cNvSpPr txBox="1">
            <a:spLocks noChangeArrowheads="1"/>
          </p:cNvSpPr>
          <p:nvPr/>
        </p:nvSpPr>
        <p:spPr bwMode="auto">
          <a:xfrm>
            <a:off x="1847850" y="1052514"/>
            <a:ext cx="8153400" cy="4454525"/>
          </a:xfrm>
          <a:prstGeom prst="rect">
            <a:avLst/>
          </a:prstGeom>
          <a:noFill/>
          <a:ln w="9525">
            <a:noFill/>
            <a:miter lim="800000"/>
            <a:headEnd/>
            <a:tailEnd/>
          </a:ln>
        </p:spPr>
        <p:txBody>
          <a:bodyPr>
            <a:spAutoFit/>
          </a:bodyPr>
          <a:lstStyle/>
          <a:p>
            <a:pPr algn="just">
              <a:lnSpc>
                <a:spcPct val="130000"/>
              </a:lnSpc>
              <a:spcBef>
                <a:spcPct val="50000"/>
              </a:spcBef>
              <a:buClrTx/>
              <a:buSzTx/>
              <a:buFontTx/>
              <a:buNone/>
            </a:pPr>
            <a:r>
              <a:rPr lang="zh-CN" altLang="en-US" sz="2800" b="1">
                <a:latin typeface="Times New Roman" pitchFamily="18" charset="0"/>
                <a:ea typeface="宋体" charset="-122"/>
              </a:rPr>
              <a:t>根据          的值，可以通过</a:t>
            </a:r>
            <a:r>
              <a:rPr lang="zh-CN" altLang="en-US" sz="2800" b="1">
                <a:solidFill>
                  <a:schemeClr val="hlink"/>
                </a:solidFill>
                <a:latin typeface="Times New Roman" pitchFamily="18" charset="0"/>
                <a:ea typeface="宋体" charset="-122"/>
              </a:rPr>
              <a:t>查标准正态分布表，</a:t>
            </a:r>
            <a:r>
              <a:rPr lang="zh-CN" altLang="en-US" sz="2800" b="1">
                <a:latin typeface="Times New Roman" pitchFamily="18" charset="0"/>
                <a:ea typeface="宋体" charset="-122"/>
              </a:rPr>
              <a:t>求出          的值，再由参数      和       的值，就可以求出</a:t>
            </a:r>
          </a:p>
          <a:p>
            <a:pPr algn="just">
              <a:lnSpc>
                <a:spcPct val="130000"/>
              </a:lnSpc>
              <a:spcBef>
                <a:spcPct val="50000"/>
              </a:spcBef>
              <a:buClrTx/>
              <a:buSzTx/>
              <a:buFontTx/>
              <a:buNone/>
            </a:pPr>
            <a:endParaRPr lang="zh-CN" altLang="en-US" sz="2800" b="1">
              <a:latin typeface="Times New Roman" pitchFamily="18" charset="0"/>
              <a:ea typeface="宋体" charset="-122"/>
            </a:endParaRPr>
          </a:p>
          <a:p>
            <a:pPr algn="just">
              <a:lnSpc>
                <a:spcPct val="130000"/>
              </a:lnSpc>
              <a:spcBef>
                <a:spcPct val="50000"/>
              </a:spcBef>
              <a:buClrTx/>
              <a:buSzTx/>
              <a:buFontTx/>
              <a:buNone/>
            </a:pPr>
            <a:r>
              <a:rPr lang="zh-CN" altLang="en-US" sz="2800" b="1">
                <a:latin typeface="Times New Roman" pitchFamily="18" charset="0"/>
                <a:ea typeface="宋体" charset="-122"/>
              </a:rPr>
              <a:t>进而可以求出风险价值</a:t>
            </a:r>
            <a:r>
              <a:rPr lang="en-US" altLang="zh-CN" sz="2800" i="1">
                <a:latin typeface="Times New Roman" pitchFamily="18" charset="0"/>
                <a:ea typeface="宋体" charset="-122"/>
              </a:rPr>
              <a:t>VaR(T)</a:t>
            </a:r>
            <a:r>
              <a:rPr lang="zh-CN" altLang="en-US" sz="2800" b="1">
                <a:latin typeface="Times New Roman" pitchFamily="18" charset="0"/>
                <a:ea typeface="宋体" charset="-122"/>
              </a:rPr>
              <a:t>，即</a:t>
            </a:r>
            <a:endParaRPr lang="zh-CN" altLang="en-US" sz="2800" b="1">
              <a:latin typeface="宋体" charset="-122"/>
              <a:ea typeface="宋体" charset="-122"/>
            </a:endParaRPr>
          </a:p>
          <a:p>
            <a:pPr algn="just">
              <a:lnSpc>
                <a:spcPct val="130000"/>
              </a:lnSpc>
              <a:spcBef>
                <a:spcPct val="50000"/>
              </a:spcBef>
              <a:buClrTx/>
              <a:buSzTx/>
              <a:buFontTx/>
              <a:buNone/>
            </a:pPr>
            <a:r>
              <a:rPr lang="zh-CN" altLang="en-US" sz="2800" b="1">
                <a:latin typeface="宋体" charset="-122"/>
                <a:ea typeface="宋体" charset="-122"/>
              </a:rPr>
              <a:t>          </a:t>
            </a:r>
          </a:p>
          <a:p>
            <a:pPr algn="just">
              <a:lnSpc>
                <a:spcPct val="40000"/>
              </a:lnSpc>
              <a:spcBef>
                <a:spcPct val="50000"/>
              </a:spcBef>
              <a:buClrTx/>
              <a:buSzTx/>
              <a:buFontTx/>
              <a:buNone/>
            </a:pPr>
            <a:r>
              <a:rPr lang="zh-CN" altLang="en-US" sz="2800" b="1">
                <a:latin typeface="宋体" charset="-122"/>
                <a:ea typeface="宋体" charset="-122"/>
              </a:rPr>
              <a:t>         </a:t>
            </a:r>
            <a:r>
              <a:rPr lang="en-US" altLang="zh-CN" sz="2800" b="1">
                <a:latin typeface="宋体" charset="-122"/>
                <a:ea typeface="宋体" charset="-122"/>
              </a:rPr>
              <a:t>= </a:t>
            </a:r>
          </a:p>
        </p:txBody>
      </p:sp>
      <p:sp>
        <p:nvSpPr>
          <p:cNvPr id="69642" name="Rectangle 3"/>
          <p:cNvSpPr>
            <a:spLocks noChangeArrowheads="1"/>
          </p:cNvSpPr>
          <p:nvPr/>
        </p:nvSpPr>
        <p:spPr bwMode="auto">
          <a:xfrm>
            <a:off x="5929313" y="3338514"/>
            <a:ext cx="9144000" cy="646331"/>
          </a:xfrm>
          <a:prstGeom prst="rect">
            <a:avLst/>
          </a:prstGeom>
          <a:noFill/>
          <a:ln w="9525">
            <a:noFill/>
            <a:miter lim="800000"/>
            <a:headEnd/>
            <a:tailEnd/>
          </a:ln>
        </p:spPr>
        <p:txBody>
          <a:bodyPr>
            <a:spAutoFit/>
          </a:bodyPr>
          <a:lstStyle/>
          <a:p>
            <a:pPr>
              <a:buClrTx/>
              <a:buSzTx/>
              <a:buFontTx/>
              <a:buNone/>
            </a:pPr>
            <a:endParaRPr lang="zh-CN" altLang="en-US" sz="3600" b="1">
              <a:latin typeface="Arial" charset="0"/>
              <a:ea typeface="华文楷体" pitchFamily="2" charset="-122"/>
            </a:endParaRPr>
          </a:p>
        </p:txBody>
      </p:sp>
      <p:graphicFrame>
        <p:nvGraphicFramePr>
          <p:cNvPr id="69634" name="Object 4"/>
          <p:cNvGraphicFramePr>
            <a:graphicFrameLocks noChangeAspect="1"/>
          </p:cNvGraphicFramePr>
          <p:nvPr/>
        </p:nvGraphicFramePr>
        <p:xfrm>
          <a:off x="2711450" y="1125539"/>
          <a:ext cx="1066800" cy="579437"/>
        </p:xfrm>
        <a:graphic>
          <a:graphicData uri="http://schemas.openxmlformats.org/presentationml/2006/ole">
            <mc:AlternateContent xmlns:mc="http://schemas.openxmlformats.org/markup-compatibility/2006">
              <mc:Choice xmlns:v="urn:schemas-microsoft-com:vml" Requires="v">
                <p:oleObj spid="_x0000_s17417" r:id="rId3" imgW="329914" imgH="177646" progId="Equation.DSMT4">
                  <p:embed/>
                </p:oleObj>
              </mc:Choice>
              <mc:Fallback>
                <p:oleObj r:id="rId3" imgW="329914" imgH="177646" progId="Equation.DSMT4">
                  <p:embed/>
                  <p:pic>
                    <p:nvPicPr>
                      <p:cNvPr id="6963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1450" y="1125539"/>
                        <a:ext cx="1066800" cy="579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43" name="Rectangle 5"/>
          <p:cNvSpPr>
            <a:spLocks noChangeArrowheads="1"/>
          </p:cNvSpPr>
          <p:nvPr/>
        </p:nvSpPr>
        <p:spPr bwMode="auto">
          <a:xfrm>
            <a:off x="5886450" y="3314701"/>
            <a:ext cx="9144000" cy="646331"/>
          </a:xfrm>
          <a:prstGeom prst="rect">
            <a:avLst/>
          </a:prstGeom>
          <a:noFill/>
          <a:ln w="9525">
            <a:noFill/>
            <a:miter lim="800000"/>
            <a:headEnd/>
            <a:tailEnd/>
          </a:ln>
        </p:spPr>
        <p:txBody>
          <a:bodyPr>
            <a:spAutoFit/>
          </a:bodyPr>
          <a:lstStyle/>
          <a:p>
            <a:pPr>
              <a:buClrTx/>
              <a:buSzTx/>
              <a:buFontTx/>
              <a:buNone/>
            </a:pPr>
            <a:endParaRPr lang="zh-CN" altLang="en-US" sz="3600" b="1">
              <a:latin typeface="Arial" charset="0"/>
              <a:ea typeface="华文楷体" pitchFamily="2" charset="-122"/>
            </a:endParaRPr>
          </a:p>
        </p:txBody>
      </p:sp>
      <p:graphicFrame>
        <p:nvGraphicFramePr>
          <p:cNvPr id="69635" name="Object 6"/>
          <p:cNvGraphicFramePr>
            <a:graphicFrameLocks noChangeAspect="1"/>
          </p:cNvGraphicFramePr>
          <p:nvPr/>
        </p:nvGraphicFramePr>
        <p:xfrm>
          <a:off x="2279650" y="1700214"/>
          <a:ext cx="914400" cy="498475"/>
        </p:xfrm>
        <a:graphic>
          <a:graphicData uri="http://schemas.openxmlformats.org/presentationml/2006/ole">
            <mc:AlternateContent xmlns:mc="http://schemas.openxmlformats.org/markup-compatibility/2006">
              <mc:Choice xmlns:v="urn:schemas-microsoft-com:vml" Requires="v">
                <p:oleObj spid="_x0000_s17418" r:id="rId5" imgW="419100" imgH="228600" progId="Equation.DSMT4">
                  <p:embed/>
                </p:oleObj>
              </mc:Choice>
              <mc:Fallback>
                <p:oleObj r:id="rId5" imgW="419100" imgH="228600" progId="Equation.DSMT4">
                  <p:embed/>
                  <p:pic>
                    <p:nvPicPr>
                      <p:cNvPr id="69635"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9650" y="1700214"/>
                        <a:ext cx="914400"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44" name="Rectangle 7"/>
          <p:cNvSpPr>
            <a:spLocks noChangeArrowheads="1"/>
          </p:cNvSpPr>
          <p:nvPr/>
        </p:nvSpPr>
        <p:spPr bwMode="auto">
          <a:xfrm>
            <a:off x="5981700" y="3328989"/>
            <a:ext cx="9144000" cy="646331"/>
          </a:xfrm>
          <a:prstGeom prst="rect">
            <a:avLst/>
          </a:prstGeom>
          <a:noFill/>
          <a:ln w="9525">
            <a:noFill/>
            <a:miter lim="800000"/>
            <a:headEnd/>
            <a:tailEnd/>
          </a:ln>
        </p:spPr>
        <p:txBody>
          <a:bodyPr>
            <a:spAutoFit/>
          </a:bodyPr>
          <a:lstStyle/>
          <a:p>
            <a:pPr>
              <a:buClrTx/>
              <a:buSzTx/>
              <a:buFontTx/>
              <a:buNone/>
            </a:pPr>
            <a:endParaRPr lang="zh-CN" altLang="en-US" sz="3600" b="1">
              <a:latin typeface="Arial" charset="0"/>
              <a:ea typeface="华文楷体" pitchFamily="2" charset="-122"/>
            </a:endParaRPr>
          </a:p>
        </p:txBody>
      </p:sp>
      <p:graphicFrame>
        <p:nvGraphicFramePr>
          <p:cNvPr id="69636" name="Object 8"/>
          <p:cNvGraphicFramePr>
            <a:graphicFrameLocks noChangeAspect="1"/>
          </p:cNvGraphicFramePr>
          <p:nvPr/>
        </p:nvGraphicFramePr>
        <p:xfrm>
          <a:off x="5808663" y="1773239"/>
          <a:ext cx="576262" cy="504825"/>
        </p:xfrm>
        <a:graphic>
          <a:graphicData uri="http://schemas.openxmlformats.org/presentationml/2006/ole">
            <mc:AlternateContent xmlns:mc="http://schemas.openxmlformats.org/markup-compatibility/2006">
              <mc:Choice xmlns:v="urn:schemas-microsoft-com:vml" Requires="v">
                <p:oleObj spid="_x0000_s17419" r:id="rId7" imgW="228501" imgH="203112" progId="Equation.DSMT4">
                  <p:embed/>
                </p:oleObj>
              </mc:Choice>
              <mc:Fallback>
                <p:oleObj r:id="rId7" imgW="228501" imgH="203112" progId="Equation.DSMT4">
                  <p:embed/>
                  <p:pic>
                    <p:nvPicPr>
                      <p:cNvPr id="69636"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08663" y="1773239"/>
                        <a:ext cx="576262"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45" name="Rectangle 9"/>
          <p:cNvSpPr>
            <a:spLocks noChangeArrowheads="1"/>
          </p:cNvSpPr>
          <p:nvPr/>
        </p:nvSpPr>
        <p:spPr bwMode="auto">
          <a:xfrm>
            <a:off x="5919788" y="3319464"/>
            <a:ext cx="9144000" cy="646331"/>
          </a:xfrm>
          <a:prstGeom prst="rect">
            <a:avLst/>
          </a:prstGeom>
          <a:noFill/>
          <a:ln w="9525">
            <a:noFill/>
            <a:miter lim="800000"/>
            <a:headEnd/>
            <a:tailEnd/>
          </a:ln>
        </p:spPr>
        <p:txBody>
          <a:bodyPr>
            <a:spAutoFit/>
          </a:bodyPr>
          <a:lstStyle/>
          <a:p>
            <a:pPr>
              <a:buClrTx/>
              <a:buSzTx/>
              <a:buFontTx/>
              <a:buNone/>
            </a:pPr>
            <a:endParaRPr lang="zh-CN" altLang="en-US" sz="3600" b="1">
              <a:latin typeface="Arial" charset="0"/>
              <a:ea typeface="华文楷体" pitchFamily="2" charset="-122"/>
            </a:endParaRPr>
          </a:p>
        </p:txBody>
      </p:sp>
      <p:graphicFrame>
        <p:nvGraphicFramePr>
          <p:cNvPr id="69637" name="Object 10"/>
          <p:cNvGraphicFramePr>
            <a:graphicFrameLocks noChangeAspect="1"/>
          </p:cNvGraphicFramePr>
          <p:nvPr/>
        </p:nvGraphicFramePr>
        <p:xfrm>
          <a:off x="6672264" y="1700214"/>
          <a:ext cx="719137" cy="447675"/>
        </p:xfrm>
        <a:graphic>
          <a:graphicData uri="http://schemas.openxmlformats.org/presentationml/2006/ole">
            <mc:AlternateContent xmlns:mc="http://schemas.openxmlformats.org/markup-compatibility/2006">
              <mc:Choice xmlns:v="urn:schemas-microsoft-com:vml" Requires="v">
                <p:oleObj spid="_x0000_s17420" r:id="rId9" imgW="355292" imgH="215713" progId="Equation.DSMT4">
                  <p:embed/>
                </p:oleObj>
              </mc:Choice>
              <mc:Fallback>
                <p:oleObj r:id="rId9" imgW="355292" imgH="215713" progId="Equation.DSMT4">
                  <p:embed/>
                  <p:pic>
                    <p:nvPicPr>
                      <p:cNvPr id="69637"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2264" y="1700214"/>
                        <a:ext cx="719137"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46" name="Rectangle 11"/>
          <p:cNvSpPr>
            <a:spLocks noChangeArrowheads="1"/>
          </p:cNvSpPr>
          <p:nvPr/>
        </p:nvSpPr>
        <p:spPr bwMode="auto">
          <a:xfrm>
            <a:off x="5300663" y="3309939"/>
            <a:ext cx="9144000" cy="646331"/>
          </a:xfrm>
          <a:prstGeom prst="rect">
            <a:avLst/>
          </a:prstGeom>
          <a:noFill/>
          <a:ln w="9525">
            <a:noFill/>
            <a:miter lim="800000"/>
            <a:headEnd/>
            <a:tailEnd/>
          </a:ln>
        </p:spPr>
        <p:txBody>
          <a:bodyPr>
            <a:spAutoFit/>
          </a:bodyPr>
          <a:lstStyle/>
          <a:p>
            <a:pPr>
              <a:buClrTx/>
              <a:buSzTx/>
              <a:buFontTx/>
              <a:buNone/>
            </a:pPr>
            <a:endParaRPr lang="zh-CN" altLang="en-US" sz="3600" b="1">
              <a:latin typeface="Arial" charset="0"/>
              <a:ea typeface="华文楷体" pitchFamily="2" charset="-122"/>
            </a:endParaRPr>
          </a:p>
        </p:txBody>
      </p:sp>
      <p:graphicFrame>
        <p:nvGraphicFramePr>
          <p:cNvPr id="69638" name="Object 12"/>
          <p:cNvGraphicFramePr>
            <a:graphicFrameLocks noChangeAspect="1"/>
          </p:cNvGraphicFramePr>
          <p:nvPr/>
        </p:nvGraphicFramePr>
        <p:xfrm>
          <a:off x="3503613" y="2781300"/>
          <a:ext cx="4800600" cy="717550"/>
        </p:xfrm>
        <a:graphic>
          <a:graphicData uri="http://schemas.openxmlformats.org/presentationml/2006/ole">
            <mc:AlternateContent xmlns:mc="http://schemas.openxmlformats.org/markup-compatibility/2006">
              <mc:Choice xmlns:v="urn:schemas-microsoft-com:vml" Requires="v">
                <p:oleObj spid="_x0000_s17421" r:id="rId11" imgW="1587500" imgH="241300" progId="Equation.DSMT4">
                  <p:embed/>
                </p:oleObj>
              </mc:Choice>
              <mc:Fallback>
                <p:oleObj r:id="rId11" imgW="1587500" imgH="241300" progId="Equation.DSMT4">
                  <p:embed/>
                  <p:pic>
                    <p:nvPicPr>
                      <p:cNvPr id="69638"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03613" y="2781300"/>
                        <a:ext cx="4800600"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47" name="Rectangle 13"/>
          <p:cNvSpPr>
            <a:spLocks noChangeArrowheads="1"/>
          </p:cNvSpPr>
          <p:nvPr/>
        </p:nvSpPr>
        <p:spPr bwMode="auto">
          <a:xfrm>
            <a:off x="5233988" y="3314701"/>
            <a:ext cx="9144000" cy="646331"/>
          </a:xfrm>
          <a:prstGeom prst="rect">
            <a:avLst/>
          </a:prstGeom>
          <a:noFill/>
          <a:ln w="9525">
            <a:noFill/>
            <a:miter lim="800000"/>
            <a:headEnd/>
            <a:tailEnd/>
          </a:ln>
        </p:spPr>
        <p:txBody>
          <a:bodyPr>
            <a:spAutoFit/>
          </a:bodyPr>
          <a:lstStyle/>
          <a:p>
            <a:pPr>
              <a:buClrTx/>
              <a:buSzTx/>
              <a:buFontTx/>
              <a:buNone/>
            </a:pPr>
            <a:endParaRPr lang="zh-CN" altLang="en-US" sz="3600" b="1">
              <a:latin typeface="Arial" charset="0"/>
              <a:ea typeface="华文楷体" pitchFamily="2" charset="-122"/>
            </a:endParaRPr>
          </a:p>
        </p:txBody>
      </p:sp>
      <p:graphicFrame>
        <p:nvGraphicFramePr>
          <p:cNvPr id="69639" name="Object 14"/>
          <p:cNvGraphicFramePr>
            <a:graphicFrameLocks noChangeAspect="1"/>
          </p:cNvGraphicFramePr>
          <p:nvPr/>
        </p:nvGraphicFramePr>
        <p:xfrm>
          <a:off x="3287713" y="4365625"/>
          <a:ext cx="4495800" cy="596900"/>
        </p:xfrm>
        <a:graphic>
          <a:graphicData uri="http://schemas.openxmlformats.org/presentationml/2006/ole">
            <mc:AlternateContent xmlns:mc="http://schemas.openxmlformats.org/markup-compatibility/2006">
              <mc:Choice xmlns:v="urn:schemas-microsoft-com:vml" Requires="v">
                <p:oleObj spid="_x0000_s17422" r:id="rId13" imgW="1727200" imgH="228600" progId="Equation.DSMT4">
                  <p:embed/>
                </p:oleObj>
              </mc:Choice>
              <mc:Fallback>
                <p:oleObj r:id="rId13" imgW="1727200" imgH="228600" progId="Equation.DSMT4">
                  <p:embed/>
                  <p:pic>
                    <p:nvPicPr>
                      <p:cNvPr id="69639"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87713" y="4365625"/>
                        <a:ext cx="44958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40" name="Object 16"/>
          <p:cNvGraphicFramePr>
            <a:graphicFrameLocks noChangeAspect="1"/>
          </p:cNvGraphicFramePr>
          <p:nvPr/>
        </p:nvGraphicFramePr>
        <p:xfrm>
          <a:off x="3863975" y="5013325"/>
          <a:ext cx="2667000" cy="560388"/>
        </p:xfrm>
        <a:graphic>
          <a:graphicData uri="http://schemas.openxmlformats.org/presentationml/2006/ole">
            <mc:AlternateContent xmlns:mc="http://schemas.openxmlformats.org/markup-compatibility/2006">
              <mc:Choice xmlns:v="urn:schemas-microsoft-com:vml" Requires="v">
                <p:oleObj spid="_x0000_s17423" r:id="rId15" imgW="1129810" imgH="241195" progId="Equation.DSMT4">
                  <p:embed/>
                </p:oleObj>
              </mc:Choice>
              <mc:Fallback>
                <p:oleObj r:id="rId15" imgW="1129810" imgH="241195" progId="Equation.DSMT4">
                  <p:embed/>
                  <p:pic>
                    <p:nvPicPr>
                      <p:cNvPr id="6964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63975" y="5013325"/>
                        <a:ext cx="2667000" cy="56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8595359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2" name="Text Box 2"/>
          <p:cNvSpPr txBox="1">
            <a:spLocks noChangeArrowheads="1"/>
          </p:cNvSpPr>
          <p:nvPr/>
        </p:nvSpPr>
        <p:spPr bwMode="auto">
          <a:xfrm>
            <a:off x="1828800" y="228600"/>
            <a:ext cx="8458200" cy="725488"/>
          </a:xfrm>
          <a:prstGeom prst="rect">
            <a:avLst/>
          </a:prstGeom>
          <a:noFill/>
          <a:ln w="9525">
            <a:noFill/>
            <a:miter lim="800000"/>
            <a:headEnd/>
            <a:tailEnd/>
          </a:ln>
        </p:spPr>
        <p:txBody>
          <a:bodyPr>
            <a:spAutoFit/>
          </a:bodyPr>
          <a:lstStyle/>
          <a:p>
            <a:pPr>
              <a:lnSpc>
                <a:spcPct val="130000"/>
              </a:lnSpc>
              <a:spcBef>
                <a:spcPct val="50000"/>
              </a:spcBef>
              <a:buClrTx/>
              <a:buSzTx/>
              <a:buFontTx/>
              <a:buNone/>
            </a:pPr>
            <a:r>
              <a:rPr lang="zh-CN" altLang="en-US" sz="3200" b="1">
                <a:latin typeface="宋体" charset="-122"/>
                <a:ea typeface="宋体" charset="-122"/>
              </a:rPr>
              <a:t>    </a:t>
            </a:r>
            <a:endParaRPr lang="zh-CN" altLang="en-US" sz="3200" b="1">
              <a:latin typeface="Times New Roman" pitchFamily="18" charset="0"/>
              <a:ea typeface="宋体" charset="-122"/>
            </a:endParaRPr>
          </a:p>
        </p:txBody>
      </p:sp>
      <p:sp>
        <p:nvSpPr>
          <p:cNvPr id="70663" name="Rectangle 3"/>
          <p:cNvSpPr>
            <a:spLocks noChangeArrowheads="1"/>
          </p:cNvSpPr>
          <p:nvPr/>
        </p:nvSpPr>
        <p:spPr bwMode="auto">
          <a:xfrm>
            <a:off x="5272088" y="3314701"/>
            <a:ext cx="9144000" cy="646331"/>
          </a:xfrm>
          <a:prstGeom prst="rect">
            <a:avLst/>
          </a:prstGeom>
          <a:noFill/>
          <a:ln w="12700" cap="sq">
            <a:noFill/>
            <a:miter lim="800000"/>
            <a:headEnd type="none" w="sm" len="sm"/>
            <a:tailEnd type="none" w="sm" len="sm"/>
          </a:ln>
        </p:spPr>
        <p:txBody>
          <a:bodyPr>
            <a:spAutoFit/>
          </a:bodyPr>
          <a:lstStyle/>
          <a:p>
            <a:pPr>
              <a:buClrTx/>
              <a:buSzTx/>
              <a:buFontTx/>
              <a:buNone/>
            </a:pPr>
            <a:endParaRPr lang="zh-CN" altLang="en-US" sz="3600" b="1">
              <a:latin typeface="Arial" charset="0"/>
              <a:ea typeface="华文楷体" pitchFamily="2" charset="-122"/>
            </a:endParaRPr>
          </a:p>
        </p:txBody>
      </p:sp>
      <p:graphicFrame>
        <p:nvGraphicFramePr>
          <p:cNvPr id="70658" name="Object 5"/>
          <p:cNvGraphicFramePr>
            <a:graphicFrameLocks noChangeAspect="1"/>
          </p:cNvGraphicFramePr>
          <p:nvPr/>
        </p:nvGraphicFramePr>
        <p:xfrm>
          <a:off x="1992314" y="765175"/>
          <a:ext cx="8135937" cy="757238"/>
        </p:xfrm>
        <a:graphic>
          <a:graphicData uri="http://schemas.openxmlformats.org/presentationml/2006/ole">
            <mc:AlternateContent xmlns:mc="http://schemas.openxmlformats.org/markup-compatibility/2006">
              <mc:Choice xmlns:v="urn:schemas-microsoft-com:vml" Requires="v">
                <p:oleObj spid="_x0000_s18438" name="Equation" r:id="rId3" imgW="2323800" imgH="203040" progId="Equation.DSMT4">
                  <p:embed/>
                </p:oleObj>
              </mc:Choice>
              <mc:Fallback>
                <p:oleObj name="Equation" r:id="rId3" imgW="2323800" imgH="203040" progId="Equation.DSMT4">
                  <p:embed/>
                  <p:pic>
                    <p:nvPicPr>
                      <p:cNvPr id="70658"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2314" y="765175"/>
                        <a:ext cx="8135937" cy="757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59" name="Object 6"/>
          <p:cNvGraphicFramePr>
            <a:graphicFrameLocks noChangeAspect="1"/>
          </p:cNvGraphicFramePr>
          <p:nvPr/>
        </p:nvGraphicFramePr>
        <p:xfrm>
          <a:off x="2063751" y="1700213"/>
          <a:ext cx="7991475" cy="1293812"/>
        </p:xfrm>
        <a:graphic>
          <a:graphicData uri="http://schemas.openxmlformats.org/presentationml/2006/ole">
            <mc:AlternateContent xmlns:mc="http://schemas.openxmlformats.org/markup-compatibility/2006">
              <mc:Choice xmlns:v="urn:schemas-microsoft-com:vml" Requires="v">
                <p:oleObj spid="_x0000_s18439" name="Equation" r:id="rId5" imgW="2666880" imgH="431640" progId="Equation.DSMT4">
                  <p:embed/>
                </p:oleObj>
              </mc:Choice>
              <mc:Fallback>
                <p:oleObj name="Equation" r:id="rId5" imgW="2666880" imgH="431640" progId="Equation.DSMT4">
                  <p:embed/>
                  <p:pic>
                    <p:nvPicPr>
                      <p:cNvPr id="70659"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3751" y="1700213"/>
                        <a:ext cx="7991475" cy="1293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60" name="Object 7"/>
          <p:cNvGraphicFramePr>
            <a:graphicFrameLocks noChangeAspect="1"/>
          </p:cNvGraphicFramePr>
          <p:nvPr/>
        </p:nvGraphicFramePr>
        <p:xfrm>
          <a:off x="3143251" y="3141663"/>
          <a:ext cx="2881313" cy="1255712"/>
        </p:xfrm>
        <a:graphic>
          <a:graphicData uri="http://schemas.openxmlformats.org/presentationml/2006/ole">
            <mc:AlternateContent xmlns:mc="http://schemas.openxmlformats.org/markup-compatibility/2006">
              <mc:Choice xmlns:v="urn:schemas-microsoft-com:vml" Requires="v">
                <p:oleObj spid="_x0000_s18440" name="Equation" r:id="rId7" imgW="990360" imgH="431640" progId="Equation.DSMT4">
                  <p:embed/>
                </p:oleObj>
              </mc:Choice>
              <mc:Fallback>
                <p:oleObj name="Equation" r:id="rId7" imgW="990360" imgH="431640" progId="Equation.DSMT4">
                  <p:embed/>
                  <p:pic>
                    <p:nvPicPr>
                      <p:cNvPr id="7066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3251" y="3141663"/>
                        <a:ext cx="2881313" cy="1255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64" name="Text Box 8"/>
          <p:cNvSpPr txBox="1">
            <a:spLocks noChangeArrowheads="1"/>
          </p:cNvSpPr>
          <p:nvPr/>
        </p:nvSpPr>
        <p:spPr bwMode="auto">
          <a:xfrm>
            <a:off x="1847851" y="4221163"/>
            <a:ext cx="576263" cy="369332"/>
          </a:xfrm>
          <a:prstGeom prst="rect">
            <a:avLst/>
          </a:prstGeom>
          <a:noFill/>
          <a:ln w="9525" algn="ctr">
            <a:noFill/>
            <a:miter lim="800000"/>
            <a:headEnd/>
            <a:tailEnd/>
          </a:ln>
        </p:spPr>
        <p:txBody>
          <a:bodyPr>
            <a:spAutoFit/>
          </a:bodyPr>
          <a:lstStyle/>
          <a:p>
            <a:pPr marL="639763" indent="-273050">
              <a:spcBef>
                <a:spcPct val="50000"/>
              </a:spcBef>
            </a:pPr>
            <a:endParaRPr lang="zh-CN" altLang="en-US"/>
          </a:p>
        </p:txBody>
      </p:sp>
      <p:sp>
        <p:nvSpPr>
          <p:cNvPr id="70665" name="Text Box 10"/>
          <p:cNvSpPr txBox="1">
            <a:spLocks noChangeArrowheads="1"/>
          </p:cNvSpPr>
          <p:nvPr/>
        </p:nvSpPr>
        <p:spPr bwMode="auto">
          <a:xfrm>
            <a:off x="1703389" y="3429001"/>
            <a:ext cx="1728787" cy="519113"/>
          </a:xfrm>
          <a:prstGeom prst="rect">
            <a:avLst/>
          </a:prstGeom>
          <a:noFill/>
          <a:ln w="9525" algn="ctr">
            <a:noFill/>
            <a:miter lim="800000"/>
            <a:headEnd/>
            <a:tailEnd/>
          </a:ln>
        </p:spPr>
        <p:txBody>
          <a:bodyPr>
            <a:spAutoFit/>
          </a:bodyPr>
          <a:lstStyle/>
          <a:p>
            <a:pPr marL="639763" indent="-273050">
              <a:spcBef>
                <a:spcPct val="50000"/>
              </a:spcBef>
            </a:pPr>
            <a:r>
              <a:rPr lang="zh-CN" altLang="en-US" sz="2800">
                <a:ea typeface="宋体" charset="-122"/>
              </a:rPr>
              <a:t>其中，</a:t>
            </a:r>
          </a:p>
        </p:txBody>
      </p:sp>
      <p:sp>
        <p:nvSpPr>
          <p:cNvPr id="70666" name="AutoShape 11"/>
          <p:cNvSpPr>
            <a:spLocks noChangeArrowheads="1"/>
          </p:cNvSpPr>
          <p:nvPr/>
        </p:nvSpPr>
        <p:spPr bwMode="auto">
          <a:xfrm>
            <a:off x="6167439" y="3573464"/>
            <a:ext cx="2663825" cy="288925"/>
          </a:xfrm>
          <a:prstGeom prst="rightArrow">
            <a:avLst>
              <a:gd name="adj1" fmla="val 50000"/>
              <a:gd name="adj2" fmla="val 230495"/>
            </a:avLst>
          </a:prstGeom>
          <a:noFill/>
          <a:ln w="19050" algn="ctr">
            <a:solidFill>
              <a:schemeClr val="tx1"/>
            </a:solidFill>
            <a:miter lim="800000"/>
            <a:headEnd/>
            <a:tailEnd/>
          </a:ln>
        </p:spPr>
        <p:txBody>
          <a:bodyPr wrap="none" anchor="ctr"/>
          <a:lstStyle/>
          <a:p>
            <a:pPr marL="639763" indent="-273050"/>
            <a:endParaRPr lang="zh-CN" altLang="en-US" b="1"/>
          </a:p>
        </p:txBody>
      </p:sp>
      <p:graphicFrame>
        <p:nvGraphicFramePr>
          <p:cNvPr id="70661" name="Object 12"/>
          <p:cNvGraphicFramePr>
            <a:graphicFrameLocks noChangeAspect="1"/>
          </p:cNvGraphicFramePr>
          <p:nvPr/>
        </p:nvGraphicFramePr>
        <p:xfrm>
          <a:off x="2798764" y="4581526"/>
          <a:ext cx="3787775" cy="733425"/>
        </p:xfrm>
        <a:graphic>
          <a:graphicData uri="http://schemas.openxmlformats.org/presentationml/2006/ole">
            <mc:AlternateContent xmlns:mc="http://schemas.openxmlformats.org/markup-compatibility/2006">
              <mc:Choice xmlns:v="urn:schemas-microsoft-com:vml" Requires="v">
                <p:oleObj spid="_x0000_s18441" name="Equation" r:id="rId9" imgW="1307880" imgH="253800" progId="Equation.DSMT4">
                  <p:embed/>
                </p:oleObj>
              </mc:Choice>
              <mc:Fallback>
                <p:oleObj name="Equation" r:id="rId9" imgW="1307880" imgH="253800" progId="Equation.DSMT4">
                  <p:embed/>
                  <p:pic>
                    <p:nvPicPr>
                      <p:cNvPr id="70661"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98764" y="4581526"/>
                        <a:ext cx="3787775"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4798" name="AutoShape 14"/>
          <p:cNvSpPr>
            <a:spLocks/>
          </p:cNvSpPr>
          <p:nvPr/>
        </p:nvSpPr>
        <p:spPr bwMode="auto">
          <a:xfrm>
            <a:off x="5375276" y="5734050"/>
            <a:ext cx="3236913" cy="609600"/>
          </a:xfrm>
          <a:prstGeom prst="borderCallout1">
            <a:avLst>
              <a:gd name="adj1" fmla="val 18750"/>
              <a:gd name="adj2" fmla="val -2352"/>
              <a:gd name="adj3" fmla="val -87500"/>
              <a:gd name="adj4" fmla="val -24620"/>
            </a:avLst>
          </a:prstGeom>
          <a:solidFill>
            <a:schemeClr val="hlink"/>
          </a:solidFill>
          <a:ln w="9525" algn="ctr">
            <a:solidFill>
              <a:schemeClr val="tx1"/>
            </a:solidFill>
            <a:miter lim="800000"/>
            <a:headEnd/>
            <a:tailEnd/>
          </a:ln>
        </p:spPr>
        <p:txBody>
          <a:bodyPr/>
          <a:lstStyle/>
          <a:p>
            <a:pPr marL="639763" indent="-273050"/>
            <a:r>
              <a:rPr lang="en-US" altLang="zh-CN" sz="2800">
                <a:latin typeface="Times New Roman" pitchFamily="18" charset="0"/>
                <a:ea typeface="华文宋体" pitchFamily="2" charset="-122"/>
              </a:rPr>
              <a:t>p97</a:t>
            </a:r>
            <a:r>
              <a:rPr lang="zh-CN" altLang="en-US" sz="2800">
                <a:latin typeface="Times New Roman" pitchFamily="18" charset="0"/>
                <a:ea typeface="华文宋体" pitchFamily="2" charset="-122"/>
              </a:rPr>
              <a:t>的公式</a:t>
            </a:r>
            <a:r>
              <a:rPr lang="en-US" altLang="zh-CN" sz="2800">
                <a:latin typeface="Times New Roman" pitchFamily="18" charset="0"/>
                <a:ea typeface="华文宋体" pitchFamily="2" charset="-122"/>
              </a:rPr>
              <a:t>4-14</a:t>
            </a:r>
            <a:endParaRPr lang="zh-CN" altLang="en-US" sz="2800">
              <a:latin typeface="Times New Roman" pitchFamily="18" charset="0"/>
              <a:ea typeface="华文宋体" pitchFamily="2" charset="-122"/>
            </a:endParaRPr>
          </a:p>
        </p:txBody>
      </p:sp>
    </p:spTree>
    <p:extLst>
      <p:ext uri="{BB962C8B-B14F-4D97-AF65-F5344CB8AC3E}">
        <p14:creationId xmlns:p14="http://schemas.microsoft.com/office/powerpoint/2010/main" val="82042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4798"/>
                                        </p:tgtEl>
                                        <p:attrNameLst>
                                          <p:attrName>style.visibility</p:attrName>
                                        </p:attrNameLst>
                                      </p:cBhvr>
                                      <p:to>
                                        <p:strVal val="visible"/>
                                      </p:to>
                                    </p:set>
                                    <p:anim calcmode="lin" valueType="num">
                                      <p:cBhvr additive="base">
                                        <p:cTn id="7" dur="500" fill="hold"/>
                                        <p:tgtEl>
                                          <p:spTgt spid="374798"/>
                                        </p:tgtEl>
                                        <p:attrNameLst>
                                          <p:attrName>ppt_x</p:attrName>
                                        </p:attrNameLst>
                                      </p:cBhvr>
                                      <p:tavLst>
                                        <p:tav tm="0">
                                          <p:val>
                                            <p:strVal val="#ppt_x"/>
                                          </p:val>
                                        </p:tav>
                                        <p:tav tm="100000">
                                          <p:val>
                                            <p:strVal val="#ppt_x"/>
                                          </p:val>
                                        </p:tav>
                                      </p:tavLst>
                                    </p:anim>
                                    <p:anim calcmode="lin" valueType="num">
                                      <p:cBhvr additive="base">
                                        <p:cTn id="8" dur="500" fill="hold"/>
                                        <p:tgtEl>
                                          <p:spTgt spid="3747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98"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7" name="Text Box 2"/>
          <p:cNvSpPr txBox="1">
            <a:spLocks noChangeArrowheads="1"/>
          </p:cNvSpPr>
          <p:nvPr/>
        </p:nvSpPr>
        <p:spPr bwMode="auto">
          <a:xfrm>
            <a:off x="1828800" y="228600"/>
            <a:ext cx="8458200" cy="725488"/>
          </a:xfrm>
          <a:prstGeom prst="rect">
            <a:avLst/>
          </a:prstGeom>
          <a:noFill/>
          <a:ln w="9525">
            <a:noFill/>
            <a:miter lim="800000"/>
            <a:headEnd/>
            <a:tailEnd/>
          </a:ln>
        </p:spPr>
        <p:txBody>
          <a:bodyPr>
            <a:spAutoFit/>
          </a:bodyPr>
          <a:lstStyle/>
          <a:p>
            <a:pPr>
              <a:lnSpc>
                <a:spcPct val="130000"/>
              </a:lnSpc>
              <a:spcBef>
                <a:spcPct val="50000"/>
              </a:spcBef>
              <a:buClrTx/>
              <a:buSzTx/>
              <a:buFontTx/>
              <a:buNone/>
            </a:pPr>
            <a:r>
              <a:rPr lang="zh-CN" altLang="en-US" sz="3200" b="1">
                <a:latin typeface="宋体" charset="-122"/>
                <a:ea typeface="宋体" charset="-122"/>
              </a:rPr>
              <a:t>    </a:t>
            </a:r>
            <a:endParaRPr lang="zh-CN" altLang="en-US" sz="3200" b="1">
              <a:latin typeface="Times New Roman" pitchFamily="18" charset="0"/>
              <a:ea typeface="宋体" charset="-122"/>
            </a:endParaRPr>
          </a:p>
        </p:txBody>
      </p:sp>
      <p:sp>
        <p:nvSpPr>
          <p:cNvPr id="71688" name="Rectangle 3"/>
          <p:cNvSpPr>
            <a:spLocks noChangeArrowheads="1"/>
          </p:cNvSpPr>
          <p:nvPr/>
        </p:nvSpPr>
        <p:spPr bwMode="auto">
          <a:xfrm>
            <a:off x="5272088" y="3314701"/>
            <a:ext cx="9144000" cy="646331"/>
          </a:xfrm>
          <a:prstGeom prst="rect">
            <a:avLst/>
          </a:prstGeom>
          <a:noFill/>
          <a:ln w="12700" cap="sq">
            <a:noFill/>
            <a:miter lim="800000"/>
            <a:headEnd type="none" w="sm" len="sm"/>
            <a:tailEnd type="none" w="sm" len="sm"/>
          </a:ln>
        </p:spPr>
        <p:txBody>
          <a:bodyPr>
            <a:spAutoFit/>
          </a:bodyPr>
          <a:lstStyle/>
          <a:p>
            <a:pPr>
              <a:buClrTx/>
              <a:buSzTx/>
              <a:buFontTx/>
              <a:buNone/>
            </a:pPr>
            <a:endParaRPr lang="zh-CN" altLang="en-US" sz="3600" b="1">
              <a:latin typeface="Arial" charset="0"/>
              <a:ea typeface="华文楷体" pitchFamily="2" charset="-122"/>
            </a:endParaRPr>
          </a:p>
        </p:txBody>
      </p:sp>
      <p:sp>
        <p:nvSpPr>
          <p:cNvPr id="71689" name="Text Box 8"/>
          <p:cNvSpPr txBox="1">
            <a:spLocks noChangeArrowheads="1"/>
          </p:cNvSpPr>
          <p:nvPr/>
        </p:nvSpPr>
        <p:spPr bwMode="auto">
          <a:xfrm>
            <a:off x="2063750" y="1052513"/>
            <a:ext cx="2160588" cy="519112"/>
          </a:xfrm>
          <a:prstGeom prst="rect">
            <a:avLst/>
          </a:prstGeom>
          <a:noFill/>
          <a:ln w="9525" algn="ctr">
            <a:noFill/>
            <a:miter lim="800000"/>
            <a:headEnd/>
            <a:tailEnd/>
          </a:ln>
        </p:spPr>
        <p:txBody>
          <a:bodyPr>
            <a:spAutoFit/>
          </a:bodyPr>
          <a:lstStyle/>
          <a:p>
            <a:pPr marL="639763" indent="-273050">
              <a:spcBef>
                <a:spcPct val="50000"/>
              </a:spcBef>
            </a:pPr>
            <a:r>
              <a:rPr lang="zh-CN" altLang="en-US" sz="2800">
                <a:ea typeface="宋体" charset="-122"/>
              </a:rPr>
              <a:t>注意：由</a:t>
            </a:r>
          </a:p>
        </p:txBody>
      </p:sp>
      <p:graphicFrame>
        <p:nvGraphicFramePr>
          <p:cNvPr id="71682" name="Object 12"/>
          <p:cNvGraphicFramePr>
            <a:graphicFrameLocks noChangeAspect="1"/>
          </p:cNvGraphicFramePr>
          <p:nvPr/>
        </p:nvGraphicFramePr>
        <p:xfrm>
          <a:off x="4008438" y="1125538"/>
          <a:ext cx="2159000" cy="525462"/>
        </p:xfrm>
        <a:graphic>
          <a:graphicData uri="http://schemas.openxmlformats.org/presentationml/2006/ole">
            <mc:AlternateContent xmlns:mc="http://schemas.openxmlformats.org/markup-compatibility/2006">
              <mc:Choice xmlns:v="urn:schemas-microsoft-com:vml" Requires="v">
                <p:oleObj spid="_x0000_s19463" name="Equation" r:id="rId3" imgW="939600" imgH="228600" progId="Equation.DSMT4">
                  <p:embed/>
                </p:oleObj>
              </mc:Choice>
              <mc:Fallback>
                <p:oleObj name="Equation" r:id="rId3" imgW="939600" imgH="228600" progId="Equation.DSMT4">
                  <p:embed/>
                  <p:pic>
                    <p:nvPicPr>
                      <p:cNvPr id="71682"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8438" y="1125538"/>
                        <a:ext cx="2159000"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90" name="AutoShape 13"/>
          <p:cNvSpPr>
            <a:spLocks noChangeArrowheads="1"/>
          </p:cNvSpPr>
          <p:nvPr/>
        </p:nvSpPr>
        <p:spPr bwMode="auto">
          <a:xfrm>
            <a:off x="6167439" y="1268413"/>
            <a:ext cx="1728787" cy="215900"/>
          </a:xfrm>
          <a:prstGeom prst="rightArrow">
            <a:avLst>
              <a:gd name="adj1" fmla="val 50000"/>
              <a:gd name="adj2" fmla="val 200184"/>
            </a:avLst>
          </a:prstGeom>
          <a:noFill/>
          <a:ln w="19050" algn="ctr">
            <a:solidFill>
              <a:schemeClr val="tx1"/>
            </a:solidFill>
            <a:miter lim="800000"/>
            <a:headEnd/>
            <a:tailEnd/>
          </a:ln>
        </p:spPr>
        <p:txBody>
          <a:bodyPr wrap="none" anchor="ctr"/>
          <a:lstStyle/>
          <a:p>
            <a:pPr marL="639763" indent="-273050"/>
            <a:endParaRPr lang="zh-CN" altLang="en-US" b="1"/>
          </a:p>
        </p:txBody>
      </p:sp>
      <p:graphicFrame>
        <p:nvGraphicFramePr>
          <p:cNvPr id="71683" name="Object 14"/>
          <p:cNvGraphicFramePr>
            <a:graphicFrameLocks noChangeAspect="1"/>
          </p:cNvGraphicFramePr>
          <p:nvPr/>
        </p:nvGraphicFramePr>
        <p:xfrm>
          <a:off x="7967664" y="1125539"/>
          <a:ext cx="1800225" cy="542925"/>
        </p:xfrm>
        <a:graphic>
          <a:graphicData uri="http://schemas.openxmlformats.org/presentationml/2006/ole">
            <mc:AlternateContent xmlns:mc="http://schemas.openxmlformats.org/markup-compatibility/2006">
              <mc:Choice xmlns:v="urn:schemas-microsoft-com:vml" Requires="v">
                <p:oleObj spid="_x0000_s19464" name="Equation" r:id="rId5" imgW="799920" imgH="241200" progId="Equation.DSMT4">
                  <p:embed/>
                </p:oleObj>
              </mc:Choice>
              <mc:Fallback>
                <p:oleObj name="Equation" r:id="rId5" imgW="799920" imgH="241200" progId="Equation.DSMT4">
                  <p:embed/>
                  <p:pic>
                    <p:nvPicPr>
                      <p:cNvPr id="71683"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67664" y="1125539"/>
                        <a:ext cx="18002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91" name="Text Box 15"/>
          <p:cNvSpPr txBox="1">
            <a:spLocks noChangeArrowheads="1"/>
          </p:cNvSpPr>
          <p:nvPr/>
        </p:nvSpPr>
        <p:spPr bwMode="auto">
          <a:xfrm>
            <a:off x="1343026" y="1844676"/>
            <a:ext cx="8856663" cy="1160463"/>
          </a:xfrm>
          <a:prstGeom prst="rect">
            <a:avLst/>
          </a:prstGeom>
          <a:noFill/>
          <a:ln w="9525" algn="ctr">
            <a:noFill/>
            <a:miter lim="800000"/>
            <a:headEnd/>
            <a:tailEnd/>
          </a:ln>
        </p:spPr>
        <p:txBody>
          <a:bodyPr>
            <a:spAutoFit/>
          </a:bodyPr>
          <a:lstStyle/>
          <a:p>
            <a:pPr marL="639763" indent="-273050">
              <a:spcBef>
                <a:spcPct val="50000"/>
              </a:spcBef>
            </a:pPr>
            <a:r>
              <a:rPr lang="zh-CN" altLang="en-US" sz="2800">
                <a:latin typeface="Times New Roman" pitchFamily="18" charset="0"/>
                <a:ea typeface="宋体" charset="-122"/>
              </a:rPr>
              <a:t>其中          为标准正态分布函数的逆，已知</a:t>
            </a:r>
            <a:r>
              <a:rPr lang="en-US" altLang="zh-CN" sz="2800" i="1">
                <a:latin typeface="Times New Roman" pitchFamily="18" charset="0"/>
                <a:ea typeface="宋体" charset="-122"/>
              </a:rPr>
              <a:t>p</a:t>
            </a:r>
            <a:r>
              <a:rPr lang="zh-CN" altLang="en-US" sz="2800">
                <a:latin typeface="Times New Roman" pitchFamily="18" charset="0"/>
                <a:ea typeface="宋体" charset="-122"/>
              </a:rPr>
              <a:t>，由</a:t>
            </a:r>
            <a:r>
              <a:rPr lang="zh-CN" altLang="en-US" sz="2800">
                <a:ea typeface="宋体" charset="-122"/>
              </a:rPr>
              <a:t>标</a:t>
            </a:r>
          </a:p>
          <a:p>
            <a:pPr marL="639763" indent="-273050">
              <a:spcBef>
                <a:spcPct val="50000"/>
              </a:spcBef>
            </a:pPr>
            <a:r>
              <a:rPr lang="zh-CN" altLang="en-US" sz="2800">
                <a:ea typeface="宋体" charset="-122"/>
              </a:rPr>
              <a:t>准正态分布函数表可直接查得    ，几个常用的如下，</a:t>
            </a:r>
            <a:endParaRPr lang="en-US" altLang="zh-CN" sz="2800">
              <a:ea typeface="宋体" charset="-122"/>
            </a:endParaRPr>
          </a:p>
        </p:txBody>
      </p:sp>
      <p:graphicFrame>
        <p:nvGraphicFramePr>
          <p:cNvPr id="71684" name="Object 16"/>
          <p:cNvGraphicFramePr>
            <a:graphicFrameLocks noChangeAspect="1"/>
          </p:cNvGraphicFramePr>
          <p:nvPr/>
        </p:nvGraphicFramePr>
        <p:xfrm>
          <a:off x="2495550" y="1844676"/>
          <a:ext cx="935038" cy="479425"/>
        </p:xfrm>
        <a:graphic>
          <a:graphicData uri="http://schemas.openxmlformats.org/presentationml/2006/ole">
            <mc:AlternateContent xmlns:mc="http://schemas.openxmlformats.org/markup-compatibility/2006">
              <mc:Choice xmlns:v="urn:schemas-microsoft-com:vml" Requires="v">
                <p:oleObj spid="_x0000_s19465" name="Equation" r:id="rId7" imgW="469800" imgH="241200" progId="Equation.DSMT4">
                  <p:embed/>
                </p:oleObj>
              </mc:Choice>
              <mc:Fallback>
                <p:oleObj name="Equation" r:id="rId7" imgW="469800" imgH="241200" progId="Equation.DSMT4">
                  <p:embed/>
                  <p:pic>
                    <p:nvPicPr>
                      <p:cNvPr id="71684"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95550" y="1844676"/>
                        <a:ext cx="935038"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85" name="Object 17"/>
          <p:cNvGraphicFramePr>
            <a:graphicFrameLocks noChangeAspect="1"/>
          </p:cNvGraphicFramePr>
          <p:nvPr/>
        </p:nvGraphicFramePr>
        <p:xfrm>
          <a:off x="6383338" y="2492376"/>
          <a:ext cx="449262" cy="504825"/>
        </p:xfrm>
        <a:graphic>
          <a:graphicData uri="http://schemas.openxmlformats.org/presentationml/2006/ole">
            <mc:AlternateContent xmlns:mc="http://schemas.openxmlformats.org/markup-compatibility/2006">
              <mc:Choice xmlns:v="urn:schemas-microsoft-com:vml" Requires="v">
                <p:oleObj spid="_x0000_s19466" name="Equation" r:id="rId9" imgW="203040" imgH="228600" progId="Equation.DSMT4">
                  <p:embed/>
                </p:oleObj>
              </mc:Choice>
              <mc:Fallback>
                <p:oleObj name="Equation" r:id="rId9" imgW="203040" imgH="228600" progId="Equation.DSMT4">
                  <p:embed/>
                  <p:pic>
                    <p:nvPicPr>
                      <p:cNvPr id="71685"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83338" y="2492376"/>
                        <a:ext cx="449262"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8638" name="Group 62"/>
          <p:cNvGraphicFramePr>
            <a:graphicFrameLocks noGrp="1"/>
          </p:cNvGraphicFramePr>
          <p:nvPr/>
        </p:nvGraphicFramePr>
        <p:xfrm>
          <a:off x="2208214" y="3068638"/>
          <a:ext cx="7343775" cy="3071496"/>
        </p:xfrm>
        <a:graphic>
          <a:graphicData uri="http://schemas.openxmlformats.org/drawingml/2006/table">
            <a:tbl>
              <a:tblPr/>
              <a:tblGrid>
                <a:gridCol w="3671887">
                  <a:extLst>
                    <a:ext uri="{9D8B030D-6E8A-4147-A177-3AD203B41FA5}">
                      <a16:colId xmlns:a16="http://schemas.microsoft.com/office/drawing/2014/main" val="20000"/>
                    </a:ext>
                  </a:extLst>
                </a:gridCol>
                <a:gridCol w="3671888">
                  <a:extLst>
                    <a:ext uri="{9D8B030D-6E8A-4147-A177-3AD203B41FA5}">
                      <a16:colId xmlns:a16="http://schemas.microsoft.com/office/drawing/2014/main" val="20001"/>
                    </a:ext>
                  </a:extLst>
                </a:gridCol>
              </a:tblGrid>
              <a:tr h="504825">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置信度（</a:t>
                      </a: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endParaRPr kumimoji="0" lang="zh-CN" altLang="en-US" sz="2000" b="0" i="0" u="none" strike="noStrike" cap="none" normalizeH="0" baseline="0" smtClean="0">
                        <a:ln>
                          <a:noFill/>
                        </a:ln>
                        <a:solidFill>
                          <a:schemeClr val="tx1"/>
                        </a:solidFill>
                        <a:effectLst/>
                        <a:latin typeface="Trebuchet MS" pitchFamily="34"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38">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华文新魏" pitchFamily="2" charset="-122"/>
                        </a:rPr>
                        <a:t>99</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华文新魏" pitchFamily="2" charset="-122"/>
                        </a:rPr>
                        <a:t>-2.33</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8625">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华文新魏" pitchFamily="2" charset="-122"/>
                        </a:rPr>
                        <a:t>98</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华文新魏" pitchFamily="2" charset="-122"/>
                        </a:rPr>
                        <a:t>-2.05</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7038">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华文新魏" pitchFamily="2" charset="-122"/>
                        </a:rPr>
                        <a:t>97</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华文新魏" pitchFamily="2" charset="-122"/>
                        </a:rPr>
                        <a:t>-1.88</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8625">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华文新魏" pitchFamily="2" charset="-122"/>
                        </a:rPr>
                        <a:t>96</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华文新魏" pitchFamily="2" charset="-122"/>
                        </a:rPr>
                        <a:t>-1.75</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5450">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华文新魏" pitchFamily="2" charset="-122"/>
                        </a:rPr>
                        <a:t>95</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华文新魏" pitchFamily="2" charset="-122"/>
                        </a:rPr>
                        <a:t>-1.65</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8625">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华文新魏" pitchFamily="2" charset="-122"/>
                        </a:rPr>
                        <a:t>90</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华文新魏" pitchFamily="2" charset="-122"/>
                        </a:rPr>
                        <a:t>-1.28</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71686" name="Object 56"/>
          <p:cNvGraphicFramePr>
            <a:graphicFrameLocks noChangeAspect="1"/>
          </p:cNvGraphicFramePr>
          <p:nvPr/>
        </p:nvGraphicFramePr>
        <p:xfrm>
          <a:off x="7319964" y="3068639"/>
          <a:ext cx="447675" cy="503237"/>
        </p:xfrm>
        <a:graphic>
          <a:graphicData uri="http://schemas.openxmlformats.org/presentationml/2006/ole">
            <mc:AlternateContent xmlns:mc="http://schemas.openxmlformats.org/markup-compatibility/2006">
              <mc:Choice xmlns:v="urn:schemas-microsoft-com:vml" Requires="v">
                <p:oleObj spid="_x0000_s19467" name="Equation" r:id="rId11" imgW="203040" imgH="228600" progId="Equation.DSMT4">
                  <p:embed/>
                </p:oleObj>
              </mc:Choice>
              <mc:Fallback>
                <p:oleObj name="Equation" r:id="rId11" imgW="203040" imgH="228600" progId="Equation.DSMT4">
                  <p:embed/>
                  <p:pic>
                    <p:nvPicPr>
                      <p:cNvPr id="71686" name="Object 5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19964" y="3068639"/>
                        <a:ext cx="447675"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672762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idx="4294967295"/>
          </p:nvPr>
        </p:nvSpPr>
        <p:spPr bwMode="auto">
          <a:xfrm>
            <a:off x="2208214" y="549276"/>
            <a:ext cx="6142037" cy="771525"/>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solidFill>
                  <a:schemeClr val="hlink"/>
                </a:solidFill>
                <a:latin typeface="华文琥珀" pitchFamily="2" charset="-122"/>
                <a:ea typeface="华文琥珀" pitchFamily="2" charset="-122"/>
              </a:rPr>
              <a:t>巴  林  银  行  的  沉  没</a:t>
            </a:r>
          </a:p>
        </p:txBody>
      </p:sp>
      <p:sp>
        <p:nvSpPr>
          <p:cNvPr id="313347" name="Rectangle 3"/>
          <p:cNvSpPr>
            <a:spLocks noGrp="1" noChangeArrowheads="1"/>
          </p:cNvSpPr>
          <p:nvPr>
            <p:ph type="body" idx="4294967295"/>
          </p:nvPr>
        </p:nvSpPr>
        <p:spPr>
          <a:xfrm>
            <a:off x="1847850" y="1844675"/>
            <a:ext cx="8135938" cy="3817938"/>
          </a:xfrm>
        </p:spPr>
        <p:txBody>
          <a:bodyPr>
            <a:normAutofit lnSpcReduction="10000"/>
          </a:bodyPr>
          <a:lstStyle/>
          <a:p>
            <a:pPr eaLnBrk="1" hangingPunct="1">
              <a:lnSpc>
                <a:spcPct val="90000"/>
              </a:lnSpc>
              <a:buFont typeface="Wingdings" pitchFamily="2" charset="2"/>
              <a:buNone/>
            </a:pPr>
            <a:r>
              <a:rPr lang="en-US" altLang="zh-CN" b="1" smtClean="0">
                <a:ea typeface="华文隶书" pitchFamily="2" charset="-122"/>
              </a:rPr>
              <a:t> </a:t>
            </a:r>
            <a:r>
              <a:rPr lang="en-US" altLang="zh-CN" sz="1800" b="1">
                <a:latin typeface="华文隶书" pitchFamily="2" charset="-122"/>
                <a:ea typeface="华文隶书" pitchFamily="2" charset="-122"/>
              </a:rPr>
              <a:t>           </a:t>
            </a:r>
            <a:r>
              <a:rPr lang="en-US" altLang="zh-CN" b="1">
                <a:latin typeface="华文隶书" pitchFamily="2" charset="-122"/>
                <a:ea typeface="华文隶书" pitchFamily="2" charset="-122"/>
              </a:rPr>
              <a:t>1995</a:t>
            </a:r>
            <a:r>
              <a:rPr lang="zh-CN" altLang="en-US" b="1">
                <a:latin typeface="华文隶书" pitchFamily="2" charset="-122"/>
                <a:ea typeface="华文隶书" pitchFamily="2" charset="-122"/>
              </a:rPr>
              <a:t>年</a:t>
            </a:r>
            <a:r>
              <a:rPr lang="en-US" altLang="zh-CN" b="1">
                <a:latin typeface="华文隶书" pitchFamily="2" charset="-122"/>
                <a:ea typeface="华文隶书" pitchFamily="2" charset="-122"/>
              </a:rPr>
              <a:t>2</a:t>
            </a:r>
            <a:r>
              <a:rPr lang="zh-CN" altLang="en-US" b="1">
                <a:latin typeface="华文隶书" pitchFamily="2" charset="-122"/>
                <a:ea typeface="华文隶书" pitchFamily="2" charset="-122"/>
              </a:rPr>
              <a:t>月</a:t>
            </a:r>
            <a:r>
              <a:rPr lang="en-US" altLang="zh-CN" b="1">
                <a:latin typeface="华文隶书" pitchFamily="2" charset="-122"/>
                <a:ea typeface="华文隶书" pitchFamily="2" charset="-122"/>
              </a:rPr>
              <a:t>25</a:t>
            </a:r>
            <a:r>
              <a:rPr lang="zh-CN" altLang="en-US" b="1">
                <a:latin typeface="华文隶书" pitchFamily="2" charset="-122"/>
                <a:ea typeface="华文隶书" pitchFamily="2" charset="-122"/>
              </a:rPr>
              <a:t>日，巴林银行的一名年仅</a:t>
            </a:r>
            <a:r>
              <a:rPr lang="en-US" altLang="zh-CN" b="1">
                <a:latin typeface="华文隶书" pitchFamily="2" charset="-122"/>
                <a:ea typeface="华文隶书" pitchFamily="2" charset="-122"/>
              </a:rPr>
              <a:t>28</a:t>
            </a:r>
            <a:r>
              <a:rPr lang="zh-CN" altLang="en-US" b="1">
                <a:latin typeface="华文隶书" pitchFamily="2" charset="-122"/>
                <a:ea typeface="华文隶书" pitchFamily="2" charset="-122"/>
              </a:rPr>
              <a:t>岁的交</a:t>
            </a:r>
          </a:p>
          <a:p>
            <a:pPr eaLnBrk="1" hangingPunct="1">
              <a:lnSpc>
                <a:spcPct val="90000"/>
              </a:lnSpc>
              <a:buFont typeface="Wingdings" pitchFamily="2" charset="2"/>
              <a:buNone/>
            </a:pPr>
            <a:r>
              <a:rPr lang="zh-CN" altLang="en-US" b="1">
                <a:latin typeface="华文隶书" pitchFamily="2" charset="-122"/>
                <a:ea typeface="华文隶书" pitchFamily="2" charset="-122"/>
              </a:rPr>
              <a:t>易员</a:t>
            </a:r>
            <a:r>
              <a:rPr lang="zh-CN" altLang="en-US" b="1" u="sng">
                <a:solidFill>
                  <a:schemeClr val="hlink"/>
                </a:solidFill>
                <a:latin typeface="华文隶书" pitchFamily="2" charset="-122"/>
                <a:ea typeface="华文隶书" pitchFamily="2" charset="-122"/>
              </a:rPr>
              <a:t>里森</a:t>
            </a:r>
            <a:r>
              <a:rPr lang="zh-CN" altLang="en-US" b="1">
                <a:latin typeface="华文隶书" pitchFamily="2" charset="-122"/>
                <a:ea typeface="华文隶书" pitchFamily="2" charset="-122"/>
              </a:rPr>
              <a:t>在衍生金融交易的投机失败，一天就亏损</a:t>
            </a:r>
          </a:p>
          <a:p>
            <a:pPr eaLnBrk="1" hangingPunct="1">
              <a:lnSpc>
                <a:spcPct val="90000"/>
              </a:lnSpc>
              <a:buFont typeface="Wingdings" pitchFamily="2" charset="2"/>
              <a:buNone/>
            </a:pPr>
            <a:r>
              <a:rPr lang="en-US" altLang="zh-CN" b="1">
                <a:latin typeface="华文隶书" pitchFamily="2" charset="-122"/>
                <a:ea typeface="华文隶书" pitchFamily="2" charset="-122"/>
              </a:rPr>
              <a:t>2.3l</a:t>
            </a:r>
            <a:r>
              <a:rPr lang="zh-CN" altLang="en-US" b="1">
                <a:latin typeface="华文隶书" pitchFamily="2" charset="-122"/>
                <a:ea typeface="华文隶书" pitchFamily="2" charset="-122"/>
              </a:rPr>
              <a:t>亿英镑，总共亏损</a:t>
            </a:r>
            <a:r>
              <a:rPr lang="en-US" altLang="zh-CN" b="1">
                <a:latin typeface="华文隶书" pitchFamily="2" charset="-122"/>
                <a:ea typeface="华文隶书" pitchFamily="2" charset="-122"/>
              </a:rPr>
              <a:t>8.27</a:t>
            </a:r>
            <a:r>
              <a:rPr lang="zh-CN" altLang="en-US" b="1">
                <a:latin typeface="华文隶书" pitchFamily="2" charset="-122"/>
                <a:ea typeface="华文隶书" pitchFamily="2" charset="-122"/>
              </a:rPr>
              <a:t>亿英镑，还有</a:t>
            </a:r>
            <a:r>
              <a:rPr lang="en-US" altLang="zh-CN" b="1">
                <a:latin typeface="华文隶书" pitchFamily="2" charset="-122"/>
                <a:ea typeface="华文隶书" pitchFamily="2" charset="-122"/>
              </a:rPr>
              <a:t>2</a:t>
            </a:r>
            <a:r>
              <a:rPr lang="zh-CN" altLang="en-US" b="1">
                <a:latin typeface="华文隶书" pitchFamily="2" charset="-122"/>
                <a:ea typeface="华文隶书" pitchFamily="2" charset="-122"/>
              </a:rPr>
              <a:t>万未平仓。</a:t>
            </a:r>
          </a:p>
          <a:p>
            <a:pPr eaLnBrk="1" hangingPunct="1">
              <a:lnSpc>
                <a:spcPct val="90000"/>
              </a:lnSpc>
              <a:buFont typeface="Wingdings" pitchFamily="2" charset="2"/>
              <a:buNone/>
            </a:pPr>
            <a:r>
              <a:rPr lang="en-US" altLang="zh-CN" b="1">
                <a:latin typeface="华文隶书" pitchFamily="2" charset="-122"/>
                <a:ea typeface="华文隶书" pitchFamily="2" charset="-122"/>
              </a:rPr>
              <a:t>2</a:t>
            </a:r>
            <a:r>
              <a:rPr lang="zh-CN" altLang="en-US" b="1">
                <a:latin typeface="华文隶书" pitchFamily="2" charset="-122"/>
                <a:ea typeface="华文隶书" pitchFamily="2" charset="-122"/>
              </a:rPr>
              <a:t>月</a:t>
            </a:r>
            <a:r>
              <a:rPr lang="en-US" altLang="zh-CN" b="1">
                <a:latin typeface="华文隶书" pitchFamily="2" charset="-122"/>
                <a:ea typeface="华文隶书" pitchFamily="2" charset="-122"/>
              </a:rPr>
              <a:t>26</a:t>
            </a:r>
            <a:r>
              <a:rPr lang="zh-CN" altLang="en-US" b="1">
                <a:latin typeface="华文隶书" pitchFamily="2" charset="-122"/>
                <a:ea typeface="华文隶书" pitchFamily="2" charset="-122"/>
              </a:rPr>
              <a:t>日英格兰银行宣布巴林银行破产。</a:t>
            </a:r>
            <a:r>
              <a:rPr lang="en-US" altLang="zh-CN" b="1">
                <a:latin typeface="华文隶书" pitchFamily="2" charset="-122"/>
                <a:ea typeface="华文隶书" pitchFamily="2" charset="-122"/>
              </a:rPr>
              <a:t>2</a:t>
            </a:r>
            <a:r>
              <a:rPr lang="zh-CN" altLang="en-US" b="1">
                <a:latin typeface="华文隶书" pitchFamily="2" charset="-122"/>
                <a:ea typeface="华文隶书" pitchFamily="2" charset="-122"/>
              </a:rPr>
              <a:t>月</a:t>
            </a:r>
            <a:r>
              <a:rPr lang="en-US" altLang="zh-CN" b="1">
                <a:latin typeface="华文隶书" pitchFamily="2" charset="-122"/>
                <a:ea typeface="华文隶书" pitchFamily="2" charset="-122"/>
              </a:rPr>
              <a:t>27</a:t>
            </a:r>
            <a:r>
              <a:rPr lang="zh-CN" altLang="en-US" b="1">
                <a:latin typeface="华文隶书" pitchFamily="2" charset="-122"/>
                <a:ea typeface="华文隶书" pitchFamily="2" charset="-122"/>
              </a:rPr>
              <a:t>日新</a:t>
            </a:r>
          </a:p>
          <a:p>
            <a:pPr eaLnBrk="1" hangingPunct="1">
              <a:lnSpc>
                <a:spcPct val="90000"/>
              </a:lnSpc>
              <a:buFont typeface="Wingdings" pitchFamily="2" charset="2"/>
              <a:buNone/>
            </a:pPr>
            <a:r>
              <a:rPr lang="zh-CN" altLang="en-US" b="1">
                <a:latin typeface="华文隶书" pitchFamily="2" charset="-122"/>
                <a:ea typeface="华文隶书" pitchFamily="2" charset="-122"/>
              </a:rPr>
              <a:t>加坡交易所接管巴林的帐户。</a:t>
            </a:r>
            <a:r>
              <a:rPr lang="en-US" altLang="zh-CN" b="1">
                <a:latin typeface="华文隶书" pitchFamily="2" charset="-122"/>
                <a:ea typeface="华文隶书" pitchFamily="2" charset="-122"/>
              </a:rPr>
              <a:t>3</a:t>
            </a:r>
            <a:r>
              <a:rPr lang="zh-CN" altLang="en-US" b="1">
                <a:latin typeface="华文隶书" pitchFamily="2" charset="-122"/>
                <a:ea typeface="华文隶书" pitchFamily="2" charset="-122"/>
              </a:rPr>
              <a:t>月</a:t>
            </a:r>
            <a:r>
              <a:rPr lang="en-US" altLang="zh-CN" b="1">
                <a:latin typeface="华文隶书" pitchFamily="2" charset="-122"/>
                <a:ea typeface="华文隶书" pitchFamily="2" charset="-122"/>
              </a:rPr>
              <a:t>6</a:t>
            </a:r>
            <a:r>
              <a:rPr lang="zh-CN" altLang="en-US" b="1">
                <a:latin typeface="华文隶书" pitchFamily="2" charset="-122"/>
                <a:ea typeface="华文隶书" pitchFamily="2" charset="-122"/>
              </a:rPr>
              <a:t>日，荷兰国际集</a:t>
            </a:r>
          </a:p>
          <a:p>
            <a:pPr eaLnBrk="1" hangingPunct="1">
              <a:lnSpc>
                <a:spcPct val="90000"/>
              </a:lnSpc>
              <a:buFont typeface="Wingdings" pitchFamily="2" charset="2"/>
              <a:buNone/>
            </a:pPr>
            <a:r>
              <a:rPr lang="zh-CN" altLang="en-US" b="1">
                <a:latin typeface="华文隶书" pitchFamily="2" charset="-122"/>
                <a:ea typeface="华文隶书" pitchFamily="2" charset="-122"/>
              </a:rPr>
              <a:t>团出资</a:t>
            </a:r>
            <a:r>
              <a:rPr lang="en-US" altLang="zh-CN" b="1">
                <a:latin typeface="华文隶书" pitchFamily="2" charset="-122"/>
                <a:ea typeface="华文隶书" pitchFamily="2" charset="-122"/>
              </a:rPr>
              <a:t>6.6</a:t>
            </a:r>
            <a:r>
              <a:rPr lang="zh-CN" altLang="en-US" b="1">
                <a:latin typeface="华文隶书" pitchFamily="2" charset="-122"/>
                <a:ea typeface="华文隶书" pitchFamily="2" charset="-122"/>
              </a:rPr>
              <a:t>亿英镑收购巴林银行，转为巴林银行有限</a:t>
            </a:r>
          </a:p>
          <a:p>
            <a:pPr eaLnBrk="1" hangingPunct="1">
              <a:lnSpc>
                <a:spcPct val="90000"/>
              </a:lnSpc>
              <a:buFont typeface="Wingdings" pitchFamily="2" charset="2"/>
              <a:buNone/>
            </a:pPr>
            <a:r>
              <a:rPr lang="zh-CN" altLang="en-US" b="1">
                <a:latin typeface="华文隶书" pitchFamily="2" charset="-122"/>
                <a:ea typeface="华文隶书" pitchFamily="2" charset="-122"/>
              </a:rPr>
              <a:t>公司。</a:t>
            </a:r>
            <a:r>
              <a:rPr lang="en-US" altLang="zh-CN" b="1">
                <a:latin typeface="华文隶书" pitchFamily="2" charset="-122"/>
                <a:ea typeface="华文隶书" pitchFamily="2" charset="-122"/>
              </a:rPr>
              <a:t>3</a:t>
            </a:r>
            <a:r>
              <a:rPr lang="zh-CN" altLang="en-US" b="1">
                <a:latin typeface="华文隶书" pitchFamily="2" charset="-122"/>
                <a:ea typeface="华文隶书" pitchFamily="2" charset="-122"/>
              </a:rPr>
              <a:t>月</a:t>
            </a:r>
            <a:r>
              <a:rPr lang="en-US" altLang="zh-CN" b="1">
                <a:latin typeface="华文隶书" pitchFamily="2" charset="-122"/>
                <a:ea typeface="华文隶书" pitchFamily="2" charset="-122"/>
              </a:rPr>
              <a:t>9</a:t>
            </a:r>
            <a:r>
              <a:rPr lang="zh-CN" altLang="en-US" b="1">
                <a:latin typeface="华文隶书" pitchFamily="2" charset="-122"/>
                <a:ea typeface="华文隶书" pitchFamily="2" charset="-122"/>
              </a:rPr>
              <a:t>日，荷兰国际集团收购巴林的法律程序</a:t>
            </a:r>
          </a:p>
          <a:p>
            <a:pPr eaLnBrk="1" hangingPunct="1">
              <a:lnSpc>
                <a:spcPct val="90000"/>
              </a:lnSpc>
              <a:buFont typeface="Wingdings" pitchFamily="2" charset="2"/>
              <a:buNone/>
            </a:pPr>
            <a:r>
              <a:rPr lang="zh-CN" altLang="en-US" b="1">
                <a:latin typeface="华文隶书" pitchFamily="2" charset="-122"/>
                <a:ea typeface="华文隶书" pitchFamily="2" charset="-122"/>
              </a:rPr>
              <a:t>结束。</a:t>
            </a:r>
            <a:r>
              <a:rPr lang="en-US" altLang="zh-CN" b="1">
                <a:latin typeface="华文隶书" pitchFamily="2" charset="-122"/>
                <a:ea typeface="华文隶书" pitchFamily="2" charset="-122"/>
              </a:rPr>
              <a:t>4</a:t>
            </a:r>
            <a:r>
              <a:rPr lang="zh-CN" altLang="en-US" b="1">
                <a:latin typeface="华文隶书" pitchFamily="2" charset="-122"/>
                <a:ea typeface="华文隶书" pitchFamily="2" charset="-122"/>
              </a:rPr>
              <a:t>月</a:t>
            </a:r>
            <a:r>
              <a:rPr lang="en-US" altLang="zh-CN" b="1">
                <a:latin typeface="华文隶书" pitchFamily="2" charset="-122"/>
                <a:ea typeface="华文隶书" pitchFamily="2" charset="-122"/>
              </a:rPr>
              <a:t>7</a:t>
            </a:r>
            <a:r>
              <a:rPr lang="zh-CN" altLang="en-US" b="1">
                <a:latin typeface="华文隶书" pitchFamily="2" charset="-122"/>
                <a:ea typeface="华文隶书" pitchFamily="2" charset="-122"/>
              </a:rPr>
              <a:t>日，原巴林主席，副主席全部辞职。</a:t>
            </a:r>
          </a:p>
        </p:txBody>
      </p:sp>
    </p:spTree>
    <p:extLst>
      <p:ext uri="{BB962C8B-B14F-4D97-AF65-F5344CB8AC3E}">
        <p14:creationId xmlns:p14="http://schemas.microsoft.com/office/powerpoint/2010/main" val="2635652413"/>
      </p:ext>
    </p:extLst>
  </p:cSld>
  <p:clrMapOvr>
    <a:masterClrMapping/>
  </p:clrMapOvr>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Text Box 2"/>
          <p:cNvSpPr txBox="1">
            <a:spLocks noChangeArrowheads="1"/>
          </p:cNvSpPr>
          <p:nvPr/>
        </p:nvSpPr>
        <p:spPr bwMode="auto">
          <a:xfrm>
            <a:off x="1992313" y="260350"/>
            <a:ext cx="8153400" cy="806450"/>
          </a:xfrm>
          <a:prstGeom prst="rect">
            <a:avLst/>
          </a:prstGeom>
          <a:noFill/>
          <a:ln w="9525">
            <a:noFill/>
            <a:miter lim="800000"/>
            <a:headEnd/>
            <a:tailEnd/>
          </a:ln>
        </p:spPr>
        <p:txBody>
          <a:bodyPr>
            <a:spAutoFit/>
          </a:bodyPr>
          <a:lstStyle/>
          <a:p>
            <a:pPr algn="just">
              <a:lnSpc>
                <a:spcPct val="130000"/>
              </a:lnSpc>
              <a:spcBef>
                <a:spcPct val="50000"/>
              </a:spcBef>
              <a:buClrTx/>
              <a:buSzTx/>
              <a:buFontTx/>
              <a:buNone/>
            </a:pPr>
            <a:r>
              <a:rPr lang="zh-CN" altLang="en-US" sz="3600" b="1">
                <a:latin typeface="Times New Roman" pitchFamily="18" charset="0"/>
                <a:ea typeface="宋体" charset="-122"/>
              </a:rPr>
              <a:t>算例</a:t>
            </a:r>
            <a:r>
              <a:rPr lang="zh-CN" altLang="en-US" sz="3600" b="1">
                <a:latin typeface="宋体" charset="-122"/>
                <a:ea typeface="宋体" charset="-122"/>
              </a:rPr>
              <a:t> </a:t>
            </a:r>
          </a:p>
        </p:txBody>
      </p:sp>
      <p:graphicFrame>
        <p:nvGraphicFramePr>
          <p:cNvPr id="378883" name="Object 3"/>
          <p:cNvGraphicFramePr>
            <a:graphicFrameLocks noChangeAspect="1"/>
          </p:cNvGraphicFramePr>
          <p:nvPr/>
        </p:nvGraphicFramePr>
        <p:xfrm>
          <a:off x="2566988" y="1196976"/>
          <a:ext cx="6413500" cy="1120775"/>
        </p:xfrm>
        <a:graphic>
          <a:graphicData uri="http://schemas.openxmlformats.org/presentationml/2006/ole">
            <mc:AlternateContent xmlns:mc="http://schemas.openxmlformats.org/markup-compatibility/2006">
              <mc:Choice xmlns:v="urn:schemas-microsoft-com:vml" Requires="v">
                <p:oleObj spid="_x0000_s20485" name="Equation" r:id="rId3" imgW="2717640" imgH="482400" progId="Equation.DSMT4">
                  <p:embed/>
                </p:oleObj>
              </mc:Choice>
              <mc:Fallback>
                <p:oleObj name="Equation" r:id="rId3" imgW="2717640" imgH="482400" progId="Equation.DSMT4">
                  <p:embed/>
                  <p:pic>
                    <p:nvPicPr>
                      <p:cNvPr id="37888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988" y="1196976"/>
                        <a:ext cx="6413500" cy="1120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884" name="Object 4"/>
          <p:cNvGraphicFramePr>
            <a:graphicFrameLocks noChangeAspect="1"/>
          </p:cNvGraphicFramePr>
          <p:nvPr/>
        </p:nvGraphicFramePr>
        <p:xfrm>
          <a:off x="2495551" y="2708276"/>
          <a:ext cx="6983413" cy="1120775"/>
        </p:xfrm>
        <a:graphic>
          <a:graphicData uri="http://schemas.openxmlformats.org/presentationml/2006/ole">
            <mc:AlternateContent xmlns:mc="http://schemas.openxmlformats.org/markup-compatibility/2006">
              <mc:Choice xmlns:v="urn:schemas-microsoft-com:vml" Requires="v">
                <p:oleObj spid="_x0000_s20486" name="Equation" r:id="rId5" imgW="2958840" imgH="482400" progId="Equation.DSMT4">
                  <p:embed/>
                </p:oleObj>
              </mc:Choice>
              <mc:Fallback>
                <p:oleObj name="Equation" r:id="rId5" imgW="2958840" imgH="482400" progId="Equation.DSMT4">
                  <p:embed/>
                  <p:pic>
                    <p:nvPicPr>
                      <p:cNvPr id="378884"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5551" y="2708276"/>
                        <a:ext cx="6983413" cy="1120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885" name="Object 5"/>
          <p:cNvGraphicFramePr>
            <a:graphicFrameLocks noChangeAspect="1"/>
          </p:cNvGraphicFramePr>
          <p:nvPr/>
        </p:nvGraphicFramePr>
        <p:xfrm>
          <a:off x="2351089" y="4365626"/>
          <a:ext cx="7462837" cy="1120775"/>
        </p:xfrm>
        <a:graphic>
          <a:graphicData uri="http://schemas.openxmlformats.org/presentationml/2006/ole">
            <mc:AlternateContent xmlns:mc="http://schemas.openxmlformats.org/markup-compatibility/2006">
              <mc:Choice xmlns:v="urn:schemas-microsoft-com:vml" Requires="v">
                <p:oleObj spid="_x0000_s20487" name="Equation" r:id="rId7" imgW="3162240" imgH="482400" progId="Equation.DSMT4">
                  <p:embed/>
                </p:oleObj>
              </mc:Choice>
              <mc:Fallback>
                <p:oleObj name="Equation" r:id="rId7" imgW="3162240" imgH="482400" progId="Equation.DSMT4">
                  <p:embed/>
                  <p:pic>
                    <p:nvPicPr>
                      <p:cNvPr id="378885"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1089" y="4365626"/>
                        <a:ext cx="7462837" cy="1120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887" name="AutoShape 7"/>
          <p:cNvSpPr>
            <a:spLocks/>
          </p:cNvSpPr>
          <p:nvPr/>
        </p:nvSpPr>
        <p:spPr bwMode="auto">
          <a:xfrm>
            <a:off x="3148014" y="5691188"/>
            <a:ext cx="6403975" cy="546100"/>
          </a:xfrm>
          <a:prstGeom prst="borderCallout1">
            <a:avLst>
              <a:gd name="adj1" fmla="val 20931"/>
              <a:gd name="adj2" fmla="val -1190"/>
              <a:gd name="adj3" fmla="val -31977"/>
              <a:gd name="adj4" fmla="val -1190"/>
            </a:avLst>
          </a:prstGeom>
          <a:solidFill>
            <a:schemeClr val="accent1"/>
          </a:solidFill>
          <a:ln w="9525" algn="ctr">
            <a:solidFill>
              <a:schemeClr val="tx1"/>
            </a:solidFill>
            <a:miter lim="800000"/>
            <a:headEnd/>
            <a:tailEnd/>
          </a:ln>
        </p:spPr>
        <p:txBody>
          <a:bodyPr/>
          <a:lstStyle/>
          <a:p>
            <a:pPr marL="639763" indent="-273050"/>
            <a:r>
              <a:rPr lang="zh-CN" altLang="en-US" sz="2800">
                <a:ea typeface="宋体" charset="-122"/>
              </a:rPr>
              <a:t>问题：三个算例中的置信度是多少？</a:t>
            </a:r>
          </a:p>
        </p:txBody>
      </p:sp>
    </p:spTree>
    <p:extLst>
      <p:ext uri="{BB962C8B-B14F-4D97-AF65-F5344CB8AC3E}">
        <p14:creationId xmlns:p14="http://schemas.microsoft.com/office/powerpoint/2010/main" val="57907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8883"/>
                                        </p:tgtEl>
                                        <p:attrNameLst>
                                          <p:attrName>style.visibility</p:attrName>
                                        </p:attrNameLst>
                                      </p:cBhvr>
                                      <p:to>
                                        <p:strVal val="visible"/>
                                      </p:to>
                                    </p:set>
                                    <p:anim calcmode="lin" valueType="num">
                                      <p:cBhvr additive="base">
                                        <p:cTn id="7" dur="500" fill="hold"/>
                                        <p:tgtEl>
                                          <p:spTgt spid="378883"/>
                                        </p:tgtEl>
                                        <p:attrNameLst>
                                          <p:attrName>ppt_x</p:attrName>
                                        </p:attrNameLst>
                                      </p:cBhvr>
                                      <p:tavLst>
                                        <p:tav tm="0">
                                          <p:val>
                                            <p:strVal val="#ppt_x"/>
                                          </p:val>
                                        </p:tav>
                                        <p:tav tm="100000">
                                          <p:val>
                                            <p:strVal val="#ppt_x"/>
                                          </p:val>
                                        </p:tav>
                                      </p:tavLst>
                                    </p:anim>
                                    <p:anim calcmode="lin" valueType="num">
                                      <p:cBhvr additive="base">
                                        <p:cTn id="8" dur="500" fill="hold"/>
                                        <p:tgtEl>
                                          <p:spTgt spid="37888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8884"/>
                                        </p:tgtEl>
                                        <p:attrNameLst>
                                          <p:attrName>style.visibility</p:attrName>
                                        </p:attrNameLst>
                                      </p:cBhvr>
                                      <p:to>
                                        <p:strVal val="visible"/>
                                      </p:to>
                                    </p:set>
                                    <p:anim calcmode="lin" valueType="num">
                                      <p:cBhvr additive="base">
                                        <p:cTn id="13" dur="500" fill="hold"/>
                                        <p:tgtEl>
                                          <p:spTgt spid="378884"/>
                                        </p:tgtEl>
                                        <p:attrNameLst>
                                          <p:attrName>ppt_x</p:attrName>
                                        </p:attrNameLst>
                                      </p:cBhvr>
                                      <p:tavLst>
                                        <p:tav tm="0">
                                          <p:val>
                                            <p:strVal val="#ppt_x"/>
                                          </p:val>
                                        </p:tav>
                                        <p:tav tm="100000">
                                          <p:val>
                                            <p:strVal val="#ppt_x"/>
                                          </p:val>
                                        </p:tav>
                                      </p:tavLst>
                                    </p:anim>
                                    <p:anim calcmode="lin" valueType="num">
                                      <p:cBhvr additive="base">
                                        <p:cTn id="14" dur="500" fill="hold"/>
                                        <p:tgtEl>
                                          <p:spTgt spid="37888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78885"/>
                                        </p:tgtEl>
                                        <p:attrNameLst>
                                          <p:attrName>style.visibility</p:attrName>
                                        </p:attrNameLst>
                                      </p:cBhvr>
                                      <p:to>
                                        <p:strVal val="visible"/>
                                      </p:to>
                                    </p:set>
                                    <p:anim calcmode="lin" valueType="num">
                                      <p:cBhvr additive="base">
                                        <p:cTn id="19" dur="500" fill="hold"/>
                                        <p:tgtEl>
                                          <p:spTgt spid="378885"/>
                                        </p:tgtEl>
                                        <p:attrNameLst>
                                          <p:attrName>ppt_x</p:attrName>
                                        </p:attrNameLst>
                                      </p:cBhvr>
                                      <p:tavLst>
                                        <p:tav tm="0">
                                          <p:val>
                                            <p:strVal val="#ppt_x"/>
                                          </p:val>
                                        </p:tav>
                                        <p:tav tm="100000">
                                          <p:val>
                                            <p:strVal val="#ppt_x"/>
                                          </p:val>
                                        </p:tav>
                                      </p:tavLst>
                                    </p:anim>
                                    <p:anim calcmode="lin" valueType="num">
                                      <p:cBhvr additive="base">
                                        <p:cTn id="20" dur="500" fill="hold"/>
                                        <p:tgtEl>
                                          <p:spTgt spid="37888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78887"/>
                                        </p:tgtEl>
                                        <p:attrNameLst>
                                          <p:attrName>style.visibility</p:attrName>
                                        </p:attrNameLst>
                                      </p:cBhvr>
                                      <p:to>
                                        <p:strVal val="visible"/>
                                      </p:to>
                                    </p:set>
                                    <p:anim calcmode="lin" valueType="num">
                                      <p:cBhvr additive="base">
                                        <p:cTn id="25" dur="500" fill="hold"/>
                                        <p:tgtEl>
                                          <p:spTgt spid="378887"/>
                                        </p:tgtEl>
                                        <p:attrNameLst>
                                          <p:attrName>ppt_x</p:attrName>
                                        </p:attrNameLst>
                                      </p:cBhvr>
                                      <p:tavLst>
                                        <p:tav tm="0">
                                          <p:val>
                                            <p:strVal val="#ppt_x"/>
                                          </p:val>
                                        </p:tav>
                                        <p:tav tm="100000">
                                          <p:val>
                                            <p:strVal val="#ppt_x"/>
                                          </p:val>
                                        </p:tav>
                                      </p:tavLst>
                                    </p:anim>
                                    <p:anim calcmode="lin" valueType="num">
                                      <p:cBhvr additive="base">
                                        <p:cTn id="26" dur="500" fill="hold"/>
                                        <p:tgtEl>
                                          <p:spTgt spid="3788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7"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AutoShape 5"/>
          <p:cNvSpPr>
            <a:spLocks noChangeArrowheads="1"/>
          </p:cNvSpPr>
          <p:nvPr/>
        </p:nvSpPr>
        <p:spPr bwMode="auto">
          <a:xfrm>
            <a:off x="3719513" y="1628775"/>
            <a:ext cx="4267200" cy="731838"/>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金融风险案例</a:t>
            </a:r>
          </a:p>
        </p:txBody>
      </p:sp>
      <p:sp>
        <p:nvSpPr>
          <p:cNvPr id="433155" name="AutoShape 6"/>
          <p:cNvSpPr>
            <a:spLocks noChangeArrowheads="1"/>
          </p:cNvSpPr>
          <p:nvPr/>
        </p:nvSpPr>
        <p:spPr bwMode="auto">
          <a:xfrm>
            <a:off x="3792538" y="2565400"/>
            <a:ext cx="4267200" cy="731838"/>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金融风险产生的理论解释</a:t>
            </a:r>
          </a:p>
        </p:txBody>
      </p:sp>
      <p:sp>
        <p:nvSpPr>
          <p:cNvPr id="433156" name="AutoShape 7"/>
          <p:cNvSpPr>
            <a:spLocks noChangeArrowheads="1"/>
          </p:cNvSpPr>
          <p:nvPr/>
        </p:nvSpPr>
        <p:spPr bwMode="auto">
          <a:xfrm>
            <a:off x="2351089" y="4868864"/>
            <a:ext cx="2790825" cy="731837"/>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金融风险管理</a:t>
            </a:r>
          </a:p>
        </p:txBody>
      </p:sp>
      <p:sp>
        <p:nvSpPr>
          <p:cNvPr id="433157" name="AutoShape 8"/>
          <p:cNvSpPr>
            <a:spLocks noChangeArrowheads="1"/>
          </p:cNvSpPr>
          <p:nvPr/>
        </p:nvSpPr>
        <p:spPr bwMode="auto">
          <a:xfrm>
            <a:off x="3792538" y="3573464"/>
            <a:ext cx="4267200" cy="731837"/>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金融风险的分类</a:t>
            </a:r>
          </a:p>
        </p:txBody>
      </p:sp>
      <p:sp>
        <p:nvSpPr>
          <p:cNvPr id="433158" name="AutoShape 9"/>
          <p:cNvSpPr>
            <a:spLocks noChangeArrowheads="1"/>
          </p:cNvSpPr>
          <p:nvPr/>
        </p:nvSpPr>
        <p:spPr bwMode="auto">
          <a:xfrm>
            <a:off x="5159375" y="4508500"/>
            <a:ext cx="4267200" cy="731838"/>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市场风险管理的</a:t>
            </a:r>
            <a:r>
              <a:rPr lang="en-US" altLang="zh-CN" sz="2800" b="1">
                <a:latin typeface="华文中宋" pitchFamily="2" charset="-122"/>
                <a:ea typeface="华文中宋" pitchFamily="2" charset="-122"/>
              </a:rPr>
              <a:t>VaR</a:t>
            </a:r>
            <a:r>
              <a:rPr lang="zh-CN" altLang="en-US" sz="2800" b="1">
                <a:latin typeface="华文中宋" pitchFamily="2" charset="-122"/>
                <a:ea typeface="华文中宋" pitchFamily="2" charset="-122"/>
              </a:rPr>
              <a:t>方法</a:t>
            </a:r>
          </a:p>
        </p:txBody>
      </p:sp>
      <p:sp>
        <p:nvSpPr>
          <p:cNvPr id="327687" name="AutoShape 10"/>
          <p:cNvSpPr>
            <a:spLocks noChangeArrowheads="1"/>
          </p:cNvSpPr>
          <p:nvPr/>
        </p:nvSpPr>
        <p:spPr bwMode="auto">
          <a:xfrm>
            <a:off x="5159375" y="5300664"/>
            <a:ext cx="4267200" cy="731837"/>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信用风险管理方法</a:t>
            </a:r>
          </a:p>
        </p:txBody>
      </p:sp>
      <p:sp>
        <p:nvSpPr>
          <p:cNvPr id="358408" name="Text Box 8"/>
          <p:cNvSpPr txBox="1">
            <a:spLocks noChangeArrowheads="1"/>
          </p:cNvSpPr>
          <p:nvPr/>
        </p:nvSpPr>
        <p:spPr bwMode="auto">
          <a:xfrm>
            <a:off x="1847851" y="549275"/>
            <a:ext cx="7993063" cy="641350"/>
          </a:xfrm>
          <a:prstGeom prst="rect">
            <a:avLst/>
          </a:prstGeom>
          <a:noFill/>
          <a:ln w="9525" algn="ctr">
            <a:noFill/>
            <a:miter lim="800000"/>
            <a:headEnd/>
            <a:tailEnd/>
          </a:ln>
          <a:effectLst/>
        </p:spPr>
        <p:txBody>
          <a:bodyPr>
            <a:spAutoFit/>
          </a:bodyPr>
          <a:lstStyle/>
          <a:p>
            <a:pPr algn="l">
              <a:spcBef>
                <a:spcPct val="50000"/>
              </a:spcBef>
              <a:buClrTx/>
              <a:buSzTx/>
              <a:buFontTx/>
              <a:buNone/>
              <a:defRPr/>
            </a:pPr>
            <a:r>
              <a:rPr lang="zh-CN" altLang="en-US" sz="3600" b="1">
                <a:latin typeface="Arial" charset="0"/>
                <a:ea typeface="黑体" pitchFamily="2" charset="-122"/>
              </a:rPr>
              <a:t>第四章    </a:t>
            </a:r>
            <a:r>
              <a:rPr lang="zh-CN" altLang="en-US" sz="3600" b="1">
                <a:effectLst>
                  <a:outerShdw blurRad="38100" dist="38100" dir="2700000" algn="tl">
                    <a:srgbClr val="C0C0C0"/>
                  </a:outerShdw>
                </a:effectLst>
                <a:latin typeface="Arial" charset="0"/>
                <a:ea typeface="黑体" pitchFamily="2" charset="-122"/>
              </a:rPr>
              <a:t>金融风险管理原理</a:t>
            </a:r>
          </a:p>
        </p:txBody>
      </p:sp>
    </p:spTree>
    <p:extLst>
      <p:ext uri="{BB962C8B-B14F-4D97-AF65-F5344CB8AC3E}">
        <p14:creationId xmlns:p14="http://schemas.microsoft.com/office/powerpoint/2010/main" val="5330216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2768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7"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p:cNvSpPr>
          <p:nvPr>
            <p:ph type="title" idx="4294967295"/>
          </p:nvPr>
        </p:nvSpPr>
        <p:spPr bwMode="auto">
          <a:xfrm>
            <a:off x="2063750" y="404814"/>
            <a:ext cx="7467600" cy="581025"/>
          </a:xfrm>
        </p:spPr>
        <p:txBody>
          <a:bodyPr vert="horz" wrap="square" lIns="91440" tIns="45720" rIns="91440" bIns="45720" numCol="1" rtlCol="0" anchor="ctr" anchorCtr="0" compatLnSpc="1">
            <a:prstTxWarp prst="textNoShape">
              <a:avLst/>
            </a:prstTxWarp>
            <a:normAutofit fontScale="90000"/>
          </a:bodyPr>
          <a:lstStyle/>
          <a:p>
            <a:pPr>
              <a:defRPr/>
            </a:pPr>
            <a:r>
              <a:rPr lang="zh-CN" altLang="en-US" sz="3600" b="1"/>
              <a:t>信用风险管理方法</a:t>
            </a:r>
          </a:p>
        </p:txBody>
      </p:sp>
      <p:sp>
        <p:nvSpPr>
          <p:cNvPr id="328707" name="Rectangle 3"/>
          <p:cNvSpPr>
            <a:spLocks noGrp="1"/>
          </p:cNvSpPr>
          <p:nvPr>
            <p:ph type="body" idx="4294967295"/>
          </p:nvPr>
        </p:nvSpPr>
        <p:spPr>
          <a:xfrm>
            <a:off x="2135188" y="1268414"/>
            <a:ext cx="7467600" cy="4873625"/>
          </a:xfrm>
        </p:spPr>
        <p:txBody>
          <a:bodyPr/>
          <a:lstStyle/>
          <a:p>
            <a:endParaRPr lang="zh-CN" altLang="en-US" smtClean="0"/>
          </a:p>
          <a:p>
            <a:r>
              <a:rPr lang="zh-CN" altLang="en-US"/>
              <a:t>信用风险的度量</a:t>
            </a:r>
          </a:p>
          <a:p>
            <a:pPr>
              <a:buFont typeface="Wingdings" pitchFamily="2" charset="2"/>
              <a:buNone/>
            </a:pPr>
            <a:r>
              <a:rPr lang="en-US" altLang="zh-CN" smtClean="0">
                <a:latin typeface="华文细黑" pitchFamily="2" charset="-122"/>
                <a:ea typeface="华文细黑" pitchFamily="2" charset="-122"/>
              </a:rPr>
              <a:t>  (1)</a:t>
            </a:r>
            <a:r>
              <a:rPr lang="zh-CN" altLang="en-US" smtClean="0">
                <a:latin typeface="华文细黑" pitchFamily="2" charset="-122"/>
                <a:ea typeface="华文细黑" pitchFamily="2" charset="-122"/>
              </a:rPr>
              <a:t>信用度量模型（</a:t>
            </a:r>
            <a:r>
              <a:rPr lang="en-US" altLang="zh-CN" smtClean="0">
                <a:latin typeface="Times New Roman" pitchFamily="18" charset="0"/>
                <a:ea typeface="华文细黑" pitchFamily="2" charset="-122"/>
              </a:rPr>
              <a:t>CreditMetrics</a:t>
            </a:r>
            <a:r>
              <a:rPr lang="en-US" altLang="zh-CN" smtClean="0">
                <a:latin typeface="华文细黑" pitchFamily="2" charset="-122"/>
                <a:ea typeface="华文细黑" pitchFamily="2" charset="-122"/>
              </a:rPr>
              <a:t>)</a:t>
            </a:r>
            <a:r>
              <a:rPr lang="zh-CN" altLang="en-US" smtClean="0">
                <a:latin typeface="华文细黑" pitchFamily="2" charset="-122"/>
                <a:ea typeface="华文细黑" pitchFamily="2" charset="-122"/>
              </a:rPr>
              <a:t>方法</a:t>
            </a:r>
            <a:r>
              <a:rPr lang="en-US" altLang="zh-CN" smtClean="0">
                <a:solidFill>
                  <a:schemeClr val="hlink"/>
                </a:solidFill>
                <a:latin typeface="华文细黑" pitchFamily="2" charset="-122"/>
                <a:ea typeface="华文细黑" pitchFamily="2" charset="-122"/>
              </a:rPr>
              <a:t>[</a:t>
            </a:r>
            <a:r>
              <a:rPr lang="zh-CN" altLang="en-US" smtClean="0">
                <a:solidFill>
                  <a:schemeClr val="hlink"/>
                </a:solidFill>
                <a:latin typeface="华文细黑" pitchFamily="2" charset="-122"/>
                <a:ea typeface="华文细黑" pitchFamily="2" charset="-122"/>
              </a:rPr>
              <a:t>掌握</a:t>
            </a:r>
            <a:r>
              <a:rPr lang="en-US" altLang="zh-CN" smtClean="0">
                <a:solidFill>
                  <a:schemeClr val="hlink"/>
                </a:solidFill>
                <a:latin typeface="华文细黑" pitchFamily="2" charset="-122"/>
                <a:ea typeface="华文细黑" pitchFamily="2" charset="-122"/>
              </a:rPr>
              <a:t>]</a:t>
            </a:r>
          </a:p>
          <a:p>
            <a:pPr>
              <a:buFont typeface="Wingdings" pitchFamily="2" charset="2"/>
              <a:buNone/>
            </a:pPr>
            <a:endParaRPr lang="en-US" altLang="zh-CN" smtClean="0">
              <a:solidFill>
                <a:schemeClr val="hlink"/>
              </a:solidFill>
              <a:latin typeface="华文细黑" pitchFamily="2" charset="-122"/>
              <a:ea typeface="华文细黑" pitchFamily="2" charset="-122"/>
            </a:endParaRPr>
          </a:p>
          <a:p>
            <a:pPr>
              <a:buFont typeface="Wingdings" pitchFamily="2" charset="2"/>
              <a:buNone/>
            </a:pPr>
            <a:r>
              <a:rPr lang="en-US" altLang="zh-CN" smtClean="0">
                <a:latin typeface="华文细黑" pitchFamily="2" charset="-122"/>
                <a:ea typeface="华文细黑" pitchFamily="2" charset="-122"/>
              </a:rPr>
              <a:t>  (2)</a:t>
            </a:r>
            <a:r>
              <a:rPr lang="en-US" altLang="zh-CN" smtClean="0">
                <a:latin typeface="Times New Roman" pitchFamily="18" charset="0"/>
                <a:ea typeface="华文细黑" pitchFamily="2" charset="-122"/>
              </a:rPr>
              <a:t>KMV</a:t>
            </a:r>
            <a:r>
              <a:rPr lang="zh-CN" altLang="en-US" smtClean="0">
                <a:latin typeface="华文细黑" pitchFamily="2" charset="-122"/>
                <a:ea typeface="华文细黑" pitchFamily="2" charset="-122"/>
              </a:rPr>
              <a:t>模型</a:t>
            </a:r>
            <a:r>
              <a:rPr lang="en-US" altLang="zh-CN" smtClean="0">
                <a:solidFill>
                  <a:schemeClr val="hlink"/>
                </a:solidFill>
                <a:latin typeface="华文细黑" pitchFamily="2" charset="-122"/>
                <a:ea typeface="华文细黑" pitchFamily="2" charset="-122"/>
              </a:rPr>
              <a:t>[</a:t>
            </a:r>
            <a:r>
              <a:rPr lang="zh-CN" altLang="en-US" smtClean="0">
                <a:solidFill>
                  <a:schemeClr val="hlink"/>
                </a:solidFill>
                <a:latin typeface="华文细黑" pitchFamily="2" charset="-122"/>
                <a:ea typeface="华文细黑" pitchFamily="2" charset="-122"/>
              </a:rPr>
              <a:t>了解</a:t>
            </a:r>
            <a:r>
              <a:rPr lang="en-US" altLang="zh-CN" smtClean="0">
                <a:solidFill>
                  <a:schemeClr val="hlink"/>
                </a:solidFill>
                <a:latin typeface="华文细黑" pitchFamily="2" charset="-122"/>
                <a:ea typeface="华文细黑" pitchFamily="2" charset="-122"/>
              </a:rPr>
              <a:t>]</a:t>
            </a:r>
          </a:p>
          <a:p>
            <a:pPr>
              <a:buFont typeface="Wingdings" pitchFamily="2" charset="2"/>
              <a:buNone/>
            </a:pPr>
            <a:endParaRPr lang="en-US" altLang="zh-CN" smtClean="0">
              <a:solidFill>
                <a:schemeClr val="hlink"/>
              </a:solidFill>
              <a:latin typeface="华文细黑" pitchFamily="2" charset="-122"/>
              <a:ea typeface="华文细黑" pitchFamily="2" charset="-122"/>
            </a:endParaRPr>
          </a:p>
          <a:p>
            <a:pPr>
              <a:buFont typeface="Wingdings" pitchFamily="2" charset="2"/>
              <a:buNone/>
            </a:pPr>
            <a:r>
              <a:rPr lang="en-US" altLang="zh-CN" smtClean="0">
                <a:latin typeface="华文细黑" pitchFamily="2" charset="-122"/>
                <a:ea typeface="华文细黑" pitchFamily="2" charset="-122"/>
              </a:rPr>
              <a:t>  (3)CreditRisk+</a:t>
            </a:r>
            <a:r>
              <a:rPr lang="zh-CN" altLang="en-US" smtClean="0">
                <a:latin typeface="华文细黑" pitchFamily="2" charset="-122"/>
                <a:ea typeface="华文细黑" pitchFamily="2" charset="-122"/>
              </a:rPr>
              <a:t>方法</a:t>
            </a:r>
            <a:r>
              <a:rPr lang="en-US" altLang="zh-CN" smtClean="0">
                <a:solidFill>
                  <a:schemeClr val="hlink"/>
                </a:solidFill>
                <a:latin typeface="华文细黑" pitchFamily="2" charset="-122"/>
                <a:ea typeface="华文细黑" pitchFamily="2" charset="-122"/>
              </a:rPr>
              <a:t>[</a:t>
            </a:r>
            <a:r>
              <a:rPr lang="zh-CN" altLang="en-US" smtClean="0">
                <a:solidFill>
                  <a:schemeClr val="hlink"/>
                </a:solidFill>
                <a:latin typeface="华文细黑" pitchFamily="2" charset="-122"/>
                <a:ea typeface="华文细黑" pitchFamily="2" charset="-122"/>
              </a:rPr>
              <a:t>了解</a:t>
            </a:r>
            <a:r>
              <a:rPr lang="en-US" altLang="zh-CN" smtClean="0">
                <a:solidFill>
                  <a:schemeClr val="hlink"/>
                </a:solidFill>
                <a:latin typeface="华文细黑" pitchFamily="2" charset="-122"/>
                <a:ea typeface="华文细黑" pitchFamily="2" charset="-122"/>
              </a:rPr>
              <a:t>]</a:t>
            </a:r>
          </a:p>
          <a:p>
            <a:pPr>
              <a:buFont typeface="Wingdings" pitchFamily="2" charset="2"/>
              <a:buNone/>
            </a:pPr>
            <a:endParaRPr lang="en-US" altLang="zh-CN" smtClean="0">
              <a:solidFill>
                <a:schemeClr val="hlink"/>
              </a:solidFill>
              <a:latin typeface="华文细黑" pitchFamily="2" charset="-122"/>
              <a:ea typeface="华文细黑" pitchFamily="2" charset="-122"/>
            </a:endParaRPr>
          </a:p>
          <a:p>
            <a:pPr>
              <a:buFont typeface="Wingdings" pitchFamily="2" charset="2"/>
              <a:buNone/>
            </a:pPr>
            <a:r>
              <a:rPr lang="en-US" altLang="zh-CN" smtClean="0">
                <a:latin typeface="华文细黑" pitchFamily="2" charset="-122"/>
                <a:ea typeface="华文细黑" pitchFamily="2" charset="-122"/>
              </a:rPr>
              <a:t>  (4)</a:t>
            </a:r>
            <a:r>
              <a:rPr lang="en-US" altLang="zh-CN" smtClean="0">
                <a:latin typeface="Times New Roman" pitchFamily="18" charset="0"/>
                <a:ea typeface="华文细黑" pitchFamily="2" charset="-122"/>
              </a:rPr>
              <a:t>McKinsey</a:t>
            </a:r>
            <a:r>
              <a:rPr lang="zh-CN" altLang="en-US" smtClean="0">
                <a:latin typeface="华文细黑" pitchFamily="2" charset="-122"/>
                <a:ea typeface="华文细黑" pitchFamily="2" charset="-122"/>
              </a:rPr>
              <a:t>方法</a:t>
            </a:r>
            <a:r>
              <a:rPr lang="en-US" altLang="zh-CN" smtClean="0">
                <a:solidFill>
                  <a:schemeClr val="hlink"/>
                </a:solidFill>
                <a:latin typeface="华文细黑" pitchFamily="2" charset="-122"/>
                <a:ea typeface="华文细黑" pitchFamily="2" charset="-122"/>
              </a:rPr>
              <a:t>[</a:t>
            </a:r>
            <a:r>
              <a:rPr lang="zh-CN" altLang="en-US" smtClean="0">
                <a:solidFill>
                  <a:schemeClr val="hlink"/>
                </a:solidFill>
                <a:latin typeface="华文细黑" pitchFamily="2" charset="-122"/>
                <a:ea typeface="华文细黑" pitchFamily="2" charset="-122"/>
              </a:rPr>
              <a:t>了解</a:t>
            </a:r>
            <a:r>
              <a:rPr lang="en-US" altLang="zh-CN" smtClean="0">
                <a:solidFill>
                  <a:schemeClr val="hlink"/>
                </a:solidFill>
                <a:latin typeface="华文细黑" pitchFamily="2" charset="-122"/>
                <a:ea typeface="华文细黑" pitchFamily="2" charset="-122"/>
              </a:rPr>
              <a:t>]</a:t>
            </a:r>
          </a:p>
          <a:p>
            <a:pPr>
              <a:buFont typeface="Wingdings" pitchFamily="2" charset="2"/>
              <a:buNone/>
            </a:pPr>
            <a:endParaRPr lang="zh-CN" altLang="en-US" smtClean="0">
              <a:solidFill>
                <a:schemeClr val="hlink"/>
              </a:solidFill>
              <a:latin typeface="华文细黑" pitchFamily="2" charset="-122"/>
              <a:ea typeface="华文细黑" pitchFamily="2" charset="-122"/>
            </a:endParaRPr>
          </a:p>
        </p:txBody>
      </p:sp>
    </p:spTree>
    <p:extLst>
      <p:ext uri="{BB962C8B-B14F-4D97-AF65-F5344CB8AC3E}">
        <p14:creationId xmlns:p14="http://schemas.microsoft.com/office/powerpoint/2010/main" val="2967375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28707">
                                            <p:txEl>
                                              <p:pRg st="2" end="2"/>
                                            </p:txEl>
                                          </p:spTgt>
                                        </p:tgtEl>
                                        <p:attrNameLst>
                                          <p:attrName>style.visibility</p:attrName>
                                        </p:attrNameLst>
                                      </p:cBhvr>
                                      <p:to>
                                        <p:strVal val="visible"/>
                                      </p:to>
                                    </p:set>
                                    <p:anim calcmode="lin" valueType="num">
                                      <p:cBhvr additive="base">
                                        <p:cTn id="7" dur="500" fill="hold"/>
                                        <p:tgtEl>
                                          <p:spTgt spid="32870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8707">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28707">
                                            <p:txEl>
                                              <p:pRg st="4" end="4"/>
                                            </p:txEl>
                                          </p:spTgt>
                                        </p:tgtEl>
                                        <p:attrNameLst>
                                          <p:attrName>style.visibility</p:attrName>
                                        </p:attrNameLst>
                                      </p:cBhvr>
                                      <p:to>
                                        <p:strVal val="visible"/>
                                      </p:to>
                                    </p:set>
                                    <p:anim calcmode="lin" valueType="num">
                                      <p:cBhvr additive="base">
                                        <p:cTn id="12" dur="500" fill="hold"/>
                                        <p:tgtEl>
                                          <p:spTgt spid="328707">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28707">
                                            <p:txEl>
                                              <p:pRg st="4" end="4"/>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28707">
                                            <p:txEl>
                                              <p:pRg st="6" end="6"/>
                                            </p:txEl>
                                          </p:spTgt>
                                        </p:tgtEl>
                                        <p:attrNameLst>
                                          <p:attrName>style.visibility</p:attrName>
                                        </p:attrNameLst>
                                      </p:cBhvr>
                                      <p:to>
                                        <p:strVal val="visible"/>
                                      </p:to>
                                    </p:set>
                                    <p:anim calcmode="lin" valueType="num">
                                      <p:cBhvr additive="base">
                                        <p:cTn id="17" dur="500" fill="hold"/>
                                        <p:tgtEl>
                                          <p:spTgt spid="328707">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28707">
                                            <p:txEl>
                                              <p:pRg st="6" end="6"/>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28707">
                                            <p:txEl>
                                              <p:pRg st="8" end="8"/>
                                            </p:txEl>
                                          </p:spTgt>
                                        </p:tgtEl>
                                        <p:attrNameLst>
                                          <p:attrName>style.visibility</p:attrName>
                                        </p:attrNameLst>
                                      </p:cBhvr>
                                      <p:to>
                                        <p:strVal val="visible"/>
                                      </p:to>
                                    </p:set>
                                    <p:anim calcmode="lin" valueType="num">
                                      <p:cBhvr additive="base">
                                        <p:cTn id="22" dur="500" fill="hold"/>
                                        <p:tgtEl>
                                          <p:spTgt spid="328707">
                                            <p:txEl>
                                              <p:pRg st="8" end="8"/>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2870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p:cNvSpPr>
          <p:nvPr>
            <p:ph type="title" idx="4294967295"/>
          </p:nvPr>
        </p:nvSpPr>
        <p:spPr bwMode="auto">
          <a:xfrm>
            <a:off x="2063750" y="404814"/>
            <a:ext cx="7467600" cy="581025"/>
          </a:xfrm>
        </p:spPr>
        <p:txBody>
          <a:bodyPr vert="horz" wrap="square" lIns="91440" tIns="45720" rIns="91440" bIns="45720" numCol="1" rtlCol="0" anchor="ctr" anchorCtr="0" compatLnSpc="1">
            <a:prstTxWarp prst="textNoShape">
              <a:avLst/>
            </a:prstTxWarp>
            <a:normAutofit fontScale="90000"/>
          </a:bodyPr>
          <a:lstStyle/>
          <a:p>
            <a:pPr>
              <a:defRPr/>
            </a:pPr>
            <a:r>
              <a:rPr lang="zh-CN" altLang="en-US" sz="3600" b="1"/>
              <a:t>信用风险管理方法</a:t>
            </a:r>
          </a:p>
        </p:txBody>
      </p:sp>
      <p:sp>
        <p:nvSpPr>
          <p:cNvPr id="396291" name="Rectangle 3"/>
          <p:cNvSpPr>
            <a:spLocks noGrp="1"/>
          </p:cNvSpPr>
          <p:nvPr>
            <p:ph type="body" idx="4294967295"/>
          </p:nvPr>
        </p:nvSpPr>
        <p:spPr>
          <a:xfrm>
            <a:off x="1703389" y="1196976"/>
            <a:ext cx="8569325" cy="4873625"/>
          </a:xfrm>
        </p:spPr>
        <p:txBody>
          <a:bodyPr>
            <a:normAutofit fontScale="92500" lnSpcReduction="20000"/>
          </a:bodyPr>
          <a:lstStyle/>
          <a:p>
            <a:endParaRPr lang="zh-CN" altLang="en-US" smtClean="0"/>
          </a:p>
          <a:p>
            <a:r>
              <a:rPr lang="zh-CN" altLang="en-US"/>
              <a:t>信用风险的度量</a:t>
            </a:r>
          </a:p>
          <a:p>
            <a:pPr>
              <a:buFont typeface="Wingdings" pitchFamily="2" charset="2"/>
              <a:buNone/>
            </a:pPr>
            <a:r>
              <a:rPr lang="en-US" altLang="zh-CN" smtClean="0">
                <a:latin typeface="华文细黑" pitchFamily="2" charset="-122"/>
                <a:ea typeface="华文细黑" pitchFamily="2" charset="-122"/>
              </a:rPr>
              <a:t>  </a:t>
            </a:r>
          </a:p>
          <a:p>
            <a:pPr>
              <a:buFont typeface="Wingdings" pitchFamily="2" charset="2"/>
              <a:buNone/>
            </a:pPr>
            <a:r>
              <a:rPr lang="en-US" altLang="zh-CN" smtClean="0">
                <a:latin typeface="华文细黑" pitchFamily="2" charset="-122"/>
                <a:ea typeface="华文细黑" pitchFamily="2" charset="-122"/>
              </a:rPr>
              <a:t>     (1)</a:t>
            </a:r>
            <a:r>
              <a:rPr lang="zh-CN" altLang="en-US" smtClean="0">
                <a:latin typeface="华文细黑" pitchFamily="2" charset="-122"/>
                <a:ea typeface="华文细黑" pitchFamily="2" charset="-122"/>
              </a:rPr>
              <a:t>信用度量模型（</a:t>
            </a:r>
            <a:r>
              <a:rPr lang="en-US" altLang="zh-CN" smtClean="0">
                <a:latin typeface="Times New Roman" pitchFamily="18" charset="0"/>
                <a:ea typeface="华文细黑" pitchFamily="2" charset="-122"/>
              </a:rPr>
              <a:t>CreditMetrics</a:t>
            </a:r>
            <a:r>
              <a:rPr lang="en-US" altLang="zh-CN" smtClean="0">
                <a:latin typeface="华文细黑" pitchFamily="2" charset="-122"/>
                <a:ea typeface="华文细黑" pitchFamily="2" charset="-122"/>
              </a:rPr>
              <a:t>)</a:t>
            </a:r>
            <a:r>
              <a:rPr lang="zh-CN" altLang="en-US" smtClean="0">
                <a:latin typeface="华文细黑" pitchFamily="2" charset="-122"/>
                <a:ea typeface="华文细黑" pitchFamily="2" charset="-122"/>
              </a:rPr>
              <a:t>方法</a:t>
            </a:r>
            <a:r>
              <a:rPr lang="en-US" altLang="zh-CN" smtClean="0">
                <a:solidFill>
                  <a:schemeClr val="hlink"/>
                </a:solidFill>
                <a:latin typeface="华文细黑" pitchFamily="2" charset="-122"/>
                <a:ea typeface="华文细黑" pitchFamily="2" charset="-122"/>
              </a:rPr>
              <a:t>[</a:t>
            </a:r>
            <a:r>
              <a:rPr lang="zh-CN" altLang="en-US" smtClean="0">
                <a:solidFill>
                  <a:schemeClr val="hlink"/>
                </a:solidFill>
                <a:latin typeface="华文细黑" pitchFamily="2" charset="-122"/>
                <a:ea typeface="华文细黑" pitchFamily="2" charset="-122"/>
              </a:rPr>
              <a:t>掌握</a:t>
            </a:r>
            <a:r>
              <a:rPr lang="en-US" altLang="zh-CN" smtClean="0">
                <a:solidFill>
                  <a:schemeClr val="hlink"/>
                </a:solidFill>
                <a:latin typeface="华文细黑" pitchFamily="2" charset="-122"/>
                <a:ea typeface="华文细黑" pitchFamily="2" charset="-122"/>
              </a:rPr>
              <a:t>]</a:t>
            </a:r>
          </a:p>
          <a:p>
            <a:pPr>
              <a:buFont typeface="Wingdings" pitchFamily="2" charset="2"/>
              <a:buNone/>
            </a:pPr>
            <a:r>
              <a:rPr lang="en-US" altLang="zh-CN" smtClean="0">
                <a:latin typeface="华文细黑" pitchFamily="2" charset="-122"/>
                <a:ea typeface="华文细黑" pitchFamily="2" charset="-122"/>
              </a:rPr>
              <a:t>      </a:t>
            </a:r>
            <a:r>
              <a:rPr lang="zh-CN" altLang="en-US" smtClean="0">
                <a:latin typeface="华文细黑" pitchFamily="2" charset="-122"/>
                <a:ea typeface="华文细黑" pitchFamily="2" charset="-122"/>
              </a:rPr>
              <a:t>第一步：由转移概率矩阵和利率期限结构计算各可能信用等</a:t>
            </a:r>
          </a:p>
          <a:p>
            <a:pPr>
              <a:buFont typeface="Wingdings" pitchFamily="2" charset="2"/>
              <a:buNone/>
            </a:pPr>
            <a:r>
              <a:rPr lang="zh-CN" altLang="en-US" smtClean="0">
                <a:latin typeface="华文细黑" pitchFamily="2" charset="-122"/>
                <a:ea typeface="华文细黑" pitchFamily="2" charset="-122"/>
              </a:rPr>
              <a:t>级的现值；</a:t>
            </a:r>
          </a:p>
          <a:p>
            <a:pPr>
              <a:buFont typeface="Wingdings" pitchFamily="2" charset="2"/>
              <a:buNone/>
            </a:pPr>
            <a:endParaRPr lang="zh-CN" altLang="en-US" smtClean="0">
              <a:latin typeface="华文细黑" pitchFamily="2" charset="-122"/>
              <a:ea typeface="华文细黑" pitchFamily="2" charset="-122"/>
            </a:endParaRPr>
          </a:p>
          <a:p>
            <a:pPr>
              <a:buFont typeface="Wingdings" pitchFamily="2" charset="2"/>
              <a:buNone/>
            </a:pPr>
            <a:r>
              <a:rPr lang="zh-CN" altLang="en-US" smtClean="0">
                <a:latin typeface="华文细黑" pitchFamily="2" charset="-122"/>
                <a:ea typeface="华文细黑" pitchFamily="2" charset="-122"/>
              </a:rPr>
              <a:t>      第二步：由各可能等级的现值和转移概率计算均值和方差；</a:t>
            </a:r>
          </a:p>
          <a:p>
            <a:pPr>
              <a:buFont typeface="Wingdings" pitchFamily="2" charset="2"/>
              <a:buNone/>
            </a:pPr>
            <a:r>
              <a:rPr lang="zh-CN" altLang="en-US" smtClean="0">
                <a:latin typeface="华文细黑" pitchFamily="2" charset="-122"/>
                <a:ea typeface="华文细黑" pitchFamily="2" charset="-122"/>
              </a:rPr>
              <a:t>      </a:t>
            </a:r>
          </a:p>
          <a:p>
            <a:pPr>
              <a:buFont typeface="Wingdings" pitchFamily="2" charset="2"/>
              <a:buNone/>
            </a:pPr>
            <a:r>
              <a:rPr lang="zh-CN" altLang="en-US" smtClean="0">
                <a:latin typeface="华文细黑" pitchFamily="2" charset="-122"/>
                <a:ea typeface="华文细黑" pitchFamily="2" charset="-122"/>
              </a:rPr>
              <a:t>      第三步：由</a:t>
            </a:r>
            <a:r>
              <a:rPr lang="en-US" altLang="zh-CN" smtClean="0">
                <a:latin typeface="Times New Roman" pitchFamily="18" charset="0"/>
                <a:ea typeface="华文细黑" pitchFamily="2" charset="-122"/>
              </a:rPr>
              <a:t>VaR</a:t>
            </a:r>
            <a:r>
              <a:rPr lang="zh-CN" altLang="en-US" smtClean="0">
                <a:latin typeface="华文细黑" pitchFamily="2" charset="-122"/>
                <a:ea typeface="华文细黑" pitchFamily="2" charset="-122"/>
              </a:rPr>
              <a:t>计算公式求得信用风险价值</a:t>
            </a:r>
          </a:p>
          <a:p>
            <a:pPr>
              <a:buFont typeface="Wingdings" pitchFamily="2" charset="2"/>
              <a:buNone/>
            </a:pPr>
            <a:endParaRPr lang="zh-CN" altLang="en-US" smtClean="0">
              <a:solidFill>
                <a:schemeClr val="hlink"/>
              </a:solidFill>
              <a:latin typeface="华文细黑" pitchFamily="2" charset="-122"/>
              <a:ea typeface="华文细黑" pitchFamily="2" charset="-122"/>
            </a:endParaRPr>
          </a:p>
        </p:txBody>
      </p:sp>
    </p:spTree>
    <p:extLst>
      <p:ext uri="{BB962C8B-B14F-4D97-AF65-F5344CB8AC3E}">
        <p14:creationId xmlns:p14="http://schemas.microsoft.com/office/powerpoint/2010/main" val="409293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6291">
                                            <p:txEl>
                                              <p:pRg st="4" end="4"/>
                                            </p:txEl>
                                          </p:spTgt>
                                        </p:tgtEl>
                                        <p:attrNameLst>
                                          <p:attrName>style.visibility</p:attrName>
                                        </p:attrNameLst>
                                      </p:cBhvr>
                                      <p:to>
                                        <p:strVal val="visible"/>
                                      </p:to>
                                    </p:set>
                                    <p:animEffect transition="in" filter="blinds(horizontal)">
                                      <p:cBhvr>
                                        <p:cTn id="7" dur="500"/>
                                        <p:tgtEl>
                                          <p:spTgt spid="396291">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6291">
                                            <p:txEl>
                                              <p:pRg st="5" end="5"/>
                                            </p:txEl>
                                          </p:spTgt>
                                        </p:tgtEl>
                                        <p:attrNameLst>
                                          <p:attrName>style.visibility</p:attrName>
                                        </p:attrNameLst>
                                      </p:cBhvr>
                                      <p:to>
                                        <p:strVal val="visible"/>
                                      </p:to>
                                    </p:set>
                                    <p:animEffect transition="in" filter="blinds(horizontal)">
                                      <p:cBhvr>
                                        <p:cTn id="10" dur="500"/>
                                        <p:tgtEl>
                                          <p:spTgt spid="396291">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96291">
                                            <p:txEl>
                                              <p:pRg st="7" end="7"/>
                                            </p:txEl>
                                          </p:spTgt>
                                        </p:tgtEl>
                                        <p:attrNameLst>
                                          <p:attrName>style.visibility</p:attrName>
                                        </p:attrNameLst>
                                      </p:cBhvr>
                                      <p:to>
                                        <p:strVal val="visible"/>
                                      </p:to>
                                    </p:set>
                                    <p:animEffect transition="in" filter="blinds(horizontal)">
                                      <p:cBhvr>
                                        <p:cTn id="15" dur="500"/>
                                        <p:tgtEl>
                                          <p:spTgt spid="396291">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96291">
                                            <p:txEl>
                                              <p:pRg st="9" end="9"/>
                                            </p:txEl>
                                          </p:spTgt>
                                        </p:tgtEl>
                                        <p:attrNameLst>
                                          <p:attrName>style.visibility</p:attrName>
                                        </p:attrNameLst>
                                      </p:cBhvr>
                                      <p:to>
                                        <p:strVal val="visible"/>
                                      </p:to>
                                    </p:set>
                                    <p:animEffect transition="in" filter="blinds(horizontal)">
                                      <p:cBhvr>
                                        <p:cTn id="20" dur="500"/>
                                        <p:tgtEl>
                                          <p:spTgt spid="3962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p:cNvSpPr>
          <p:nvPr>
            <p:ph type="title" idx="4294967295"/>
          </p:nvPr>
        </p:nvSpPr>
        <p:spPr bwMode="auto">
          <a:xfrm>
            <a:off x="2063750" y="404814"/>
            <a:ext cx="7467600" cy="581025"/>
          </a:xfrm>
        </p:spPr>
        <p:txBody>
          <a:bodyPr vert="horz" wrap="square" lIns="91440" tIns="45720" rIns="91440" bIns="45720" numCol="1" rtlCol="0" anchor="ctr" anchorCtr="0" compatLnSpc="1">
            <a:prstTxWarp prst="textNoShape">
              <a:avLst/>
            </a:prstTxWarp>
            <a:normAutofit fontScale="90000"/>
          </a:bodyPr>
          <a:lstStyle/>
          <a:p>
            <a:pPr>
              <a:defRPr/>
            </a:pPr>
            <a:r>
              <a:rPr lang="zh-CN" altLang="en-US" sz="3600" b="1" dirty="0"/>
              <a:t>信用风险管理方法</a:t>
            </a:r>
          </a:p>
        </p:txBody>
      </p:sp>
      <p:sp>
        <p:nvSpPr>
          <p:cNvPr id="402435" name="Rectangle 3"/>
          <p:cNvSpPr>
            <a:spLocks noGrp="1"/>
          </p:cNvSpPr>
          <p:nvPr>
            <p:ph type="body" idx="4294967295"/>
          </p:nvPr>
        </p:nvSpPr>
        <p:spPr>
          <a:xfrm>
            <a:off x="1847851" y="1196976"/>
            <a:ext cx="8569325" cy="5040313"/>
          </a:xfrm>
        </p:spPr>
        <p:txBody>
          <a:bodyPr>
            <a:normAutofit fontScale="92500" lnSpcReduction="10000"/>
          </a:bodyPr>
          <a:lstStyle/>
          <a:p>
            <a:endParaRPr lang="zh-CN" altLang="en-US" smtClean="0"/>
          </a:p>
          <a:p>
            <a:r>
              <a:rPr lang="zh-CN" altLang="en-US"/>
              <a:t>信用风险的度量</a:t>
            </a:r>
          </a:p>
          <a:p>
            <a:pPr>
              <a:buFont typeface="Wingdings" pitchFamily="2" charset="2"/>
              <a:buNone/>
            </a:pPr>
            <a:r>
              <a:rPr lang="en-US" altLang="zh-CN" smtClean="0">
                <a:latin typeface="华文细黑" pitchFamily="2" charset="-122"/>
                <a:ea typeface="华文细黑" pitchFamily="2" charset="-122"/>
              </a:rPr>
              <a:t>  </a:t>
            </a:r>
          </a:p>
          <a:p>
            <a:pPr>
              <a:buFont typeface="Wingdings" pitchFamily="2" charset="2"/>
              <a:buNone/>
            </a:pPr>
            <a:r>
              <a:rPr lang="en-US" altLang="zh-CN" smtClean="0">
                <a:latin typeface="华文细黑" pitchFamily="2" charset="-122"/>
                <a:ea typeface="华文细黑" pitchFamily="2" charset="-122"/>
              </a:rPr>
              <a:t>     (1)</a:t>
            </a:r>
            <a:r>
              <a:rPr lang="zh-CN" altLang="en-US" smtClean="0">
                <a:latin typeface="华文细黑" pitchFamily="2" charset="-122"/>
                <a:ea typeface="华文细黑" pitchFamily="2" charset="-122"/>
              </a:rPr>
              <a:t>信用度量模型（</a:t>
            </a:r>
            <a:r>
              <a:rPr lang="en-US" altLang="zh-CN" smtClean="0">
                <a:latin typeface="Times New Roman" pitchFamily="18" charset="0"/>
                <a:ea typeface="华文细黑" pitchFamily="2" charset="-122"/>
              </a:rPr>
              <a:t>CreditMetrics</a:t>
            </a:r>
            <a:r>
              <a:rPr lang="en-US" altLang="zh-CN" smtClean="0">
                <a:latin typeface="华文细黑" pitchFamily="2" charset="-122"/>
                <a:ea typeface="华文细黑" pitchFamily="2" charset="-122"/>
              </a:rPr>
              <a:t>)</a:t>
            </a:r>
            <a:r>
              <a:rPr lang="zh-CN" altLang="en-US" smtClean="0">
                <a:latin typeface="华文细黑" pitchFamily="2" charset="-122"/>
                <a:ea typeface="华文细黑" pitchFamily="2" charset="-122"/>
              </a:rPr>
              <a:t>方法</a:t>
            </a:r>
            <a:r>
              <a:rPr lang="en-US" altLang="zh-CN" smtClean="0">
                <a:solidFill>
                  <a:schemeClr val="hlink"/>
                </a:solidFill>
                <a:latin typeface="华文细黑" pitchFamily="2" charset="-122"/>
                <a:ea typeface="华文细黑" pitchFamily="2" charset="-122"/>
              </a:rPr>
              <a:t>[</a:t>
            </a:r>
            <a:r>
              <a:rPr lang="zh-CN" altLang="en-US" smtClean="0">
                <a:solidFill>
                  <a:schemeClr val="hlink"/>
                </a:solidFill>
                <a:latin typeface="华文细黑" pitchFamily="2" charset="-122"/>
                <a:ea typeface="华文细黑" pitchFamily="2" charset="-122"/>
              </a:rPr>
              <a:t>掌握</a:t>
            </a:r>
            <a:r>
              <a:rPr lang="en-US" altLang="zh-CN" smtClean="0">
                <a:solidFill>
                  <a:schemeClr val="hlink"/>
                </a:solidFill>
                <a:latin typeface="华文细黑" pitchFamily="2" charset="-122"/>
                <a:ea typeface="华文细黑" pitchFamily="2" charset="-122"/>
              </a:rPr>
              <a:t>]</a:t>
            </a:r>
          </a:p>
          <a:p>
            <a:pPr>
              <a:buFont typeface="Wingdings" pitchFamily="2" charset="2"/>
              <a:buNone/>
            </a:pPr>
            <a:r>
              <a:rPr lang="en-US" altLang="zh-CN" smtClean="0">
                <a:latin typeface="华文细黑" pitchFamily="2" charset="-122"/>
                <a:ea typeface="华文细黑" pitchFamily="2" charset="-122"/>
              </a:rPr>
              <a:t>      </a:t>
            </a:r>
          </a:p>
          <a:p>
            <a:pPr>
              <a:buFont typeface="Wingdings" pitchFamily="2" charset="2"/>
              <a:buNone/>
            </a:pPr>
            <a:r>
              <a:rPr lang="zh-CN" altLang="en-US" smtClean="0">
                <a:latin typeface="华文细黑" pitchFamily="2" charset="-122"/>
                <a:ea typeface="华文细黑" pitchFamily="2" charset="-122"/>
              </a:rPr>
              <a:t>       示例</a:t>
            </a:r>
            <a:r>
              <a:rPr lang="zh-CN" altLang="en-US" smtClean="0">
                <a:latin typeface="华文细黑" pitchFamily="2" charset="-122"/>
                <a:ea typeface="华文细黑" pitchFamily="2" charset="-122"/>
                <a:sym typeface="Wingdings" pitchFamily="2" charset="2"/>
              </a:rPr>
              <a:t>（</a:t>
            </a:r>
            <a:r>
              <a:rPr lang="en-US" altLang="zh-CN" smtClean="0">
                <a:latin typeface="Times New Roman" pitchFamily="18" charset="0"/>
                <a:ea typeface="华文细黑" pitchFamily="2" charset="-122"/>
                <a:sym typeface="Wingdings" pitchFamily="2" charset="2"/>
              </a:rPr>
              <a:t>p95-97</a:t>
            </a:r>
            <a:r>
              <a:rPr lang="zh-CN" altLang="en-US" smtClean="0">
                <a:latin typeface="华文细黑" pitchFamily="2" charset="-122"/>
                <a:ea typeface="华文细黑" pitchFamily="2" charset="-122"/>
                <a:sym typeface="Wingdings" pitchFamily="2" charset="2"/>
              </a:rPr>
              <a:t>）：</a:t>
            </a:r>
          </a:p>
          <a:p>
            <a:pPr>
              <a:buFont typeface="Wingdings" pitchFamily="2" charset="2"/>
              <a:buNone/>
            </a:pPr>
            <a:r>
              <a:rPr lang="zh-CN" altLang="en-US" smtClean="0">
                <a:latin typeface="华文细黑" pitchFamily="2" charset="-122"/>
                <a:ea typeface="华文细黑" pitchFamily="2" charset="-122"/>
                <a:sym typeface="Wingdings" pitchFamily="2" charset="2"/>
              </a:rPr>
              <a:t>       </a:t>
            </a:r>
            <a:r>
              <a:rPr lang="zh-CN" altLang="en-US" b="1" smtClean="0">
                <a:solidFill>
                  <a:schemeClr val="hlink"/>
                </a:solidFill>
                <a:latin typeface="华文细黑" pitchFamily="2" charset="-122"/>
                <a:ea typeface="华文细黑" pitchFamily="2" charset="-122"/>
                <a:sym typeface="Wingdings" pitchFamily="2" charset="2"/>
              </a:rPr>
              <a:t>第一步：</a:t>
            </a:r>
            <a:r>
              <a:rPr lang="zh-CN" altLang="en-US" b="1" smtClean="0">
                <a:solidFill>
                  <a:schemeClr val="hlink"/>
                </a:solidFill>
                <a:latin typeface="华文细黑" pitchFamily="2" charset="-122"/>
                <a:ea typeface="华文细黑" pitchFamily="2" charset="-122"/>
              </a:rPr>
              <a:t>计算各可能信用等级的现值</a:t>
            </a:r>
            <a:endParaRPr lang="zh-CN" altLang="en-US" b="1" smtClean="0">
              <a:solidFill>
                <a:schemeClr val="hlink"/>
              </a:solidFill>
              <a:latin typeface="华文细黑" pitchFamily="2" charset="-122"/>
              <a:ea typeface="华文细黑" pitchFamily="2" charset="-122"/>
              <a:sym typeface="Wingdings" pitchFamily="2" charset="2"/>
            </a:endParaRPr>
          </a:p>
          <a:p>
            <a:pPr>
              <a:buFont typeface="Wingdings" pitchFamily="2" charset="2"/>
              <a:buNone/>
            </a:pPr>
            <a:endParaRPr lang="zh-CN" altLang="en-US" smtClean="0">
              <a:latin typeface="华文细黑" pitchFamily="2" charset="-122"/>
              <a:ea typeface="华文细黑" pitchFamily="2" charset="-122"/>
            </a:endParaRPr>
          </a:p>
          <a:p>
            <a:pPr>
              <a:buFont typeface="Wingdings" pitchFamily="2" charset="2"/>
              <a:buNone/>
            </a:pPr>
            <a:endParaRPr lang="zh-CN" altLang="en-US" smtClean="0">
              <a:solidFill>
                <a:schemeClr val="hlink"/>
              </a:solidFill>
              <a:latin typeface="华文细黑" pitchFamily="2" charset="-122"/>
              <a:ea typeface="华文细黑" pitchFamily="2" charset="-122"/>
            </a:endParaRPr>
          </a:p>
          <a:p>
            <a:pPr>
              <a:buFont typeface="Wingdings" pitchFamily="2" charset="2"/>
              <a:buNone/>
            </a:pPr>
            <a:endParaRPr lang="zh-CN" altLang="en-US" smtClean="0">
              <a:solidFill>
                <a:schemeClr val="hlink"/>
              </a:solidFill>
              <a:latin typeface="华文细黑" pitchFamily="2" charset="-122"/>
              <a:ea typeface="华文细黑" pitchFamily="2" charset="-122"/>
            </a:endParaRPr>
          </a:p>
          <a:p>
            <a:pPr>
              <a:buFont typeface="Wingdings" pitchFamily="2" charset="2"/>
              <a:buNone/>
            </a:pPr>
            <a:r>
              <a:rPr lang="zh-CN" altLang="en-US" smtClean="0">
                <a:latin typeface="Times New Roman" pitchFamily="18" charset="0"/>
                <a:ea typeface="华文细黑" pitchFamily="2" charset="-122"/>
              </a:rPr>
              <a:t>其中</a:t>
            </a:r>
            <a:r>
              <a:rPr lang="en-US" altLang="zh-CN" i="1" smtClean="0">
                <a:latin typeface="Times New Roman" pitchFamily="18" charset="0"/>
                <a:ea typeface="华文细黑" pitchFamily="2" charset="-122"/>
              </a:rPr>
              <a:t>F</a:t>
            </a:r>
            <a:r>
              <a:rPr lang="en-US" altLang="zh-CN" smtClean="0">
                <a:latin typeface="Times New Roman" pitchFamily="18" charset="0"/>
                <a:ea typeface="华文细黑" pitchFamily="2" charset="-122"/>
              </a:rPr>
              <a:t>=100</a:t>
            </a:r>
            <a:r>
              <a:rPr lang="zh-CN" altLang="en-US" smtClean="0">
                <a:latin typeface="Times New Roman" pitchFamily="18" charset="0"/>
                <a:ea typeface="华文细黑" pitchFamily="2" charset="-122"/>
              </a:rPr>
              <a:t>，</a:t>
            </a:r>
            <a:r>
              <a:rPr lang="en-US" altLang="zh-CN" i="1" smtClean="0">
                <a:latin typeface="Times New Roman" pitchFamily="18" charset="0"/>
                <a:ea typeface="华文细黑" pitchFamily="2" charset="-122"/>
              </a:rPr>
              <a:t>C</a:t>
            </a:r>
            <a:r>
              <a:rPr lang="en-US" altLang="zh-CN" smtClean="0">
                <a:latin typeface="Times New Roman" pitchFamily="18" charset="0"/>
                <a:ea typeface="华文细黑" pitchFamily="2" charset="-122"/>
              </a:rPr>
              <a:t>=6</a:t>
            </a:r>
            <a:r>
              <a:rPr lang="zh-CN" altLang="en-US" smtClean="0">
                <a:latin typeface="Times New Roman" pitchFamily="18" charset="0"/>
                <a:ea typeface="华文细黑" pitchFamily="2" charset="-122"/>
              </a:rPr>
              <a:t>。</a:t>
            </a:r>
          </a:p>
        </p:txBody>
      </p:sp>
      <p:graphicFrame>
        <p:nvGraphicFramePr>
          <p:cNvPr id="402436" name="Object 4"/>
          <p:cNvGraphicFramePr>
            <a:graphicFrameLocks noChangeAspect="1"/>
          </p:cNvGraphicFramePr>
          <p:nvPr/>
        </p:nvGraphicFramePr>
        <p:xfrm>
          <a:off x="3143251" y="4724400"/>
          <a:ext cx="5616575" cy="717550"/>
        </p:xfrm>
        <a:graphic>
          <a:graphicData uri="http://schemas.openxmlformats.org/presentationml/2006/ole">
            <mc:AlternateContent xmlns:mc="http://schemas.openxmlformats.org/markup-compatibility/2006">
              <mc:Choice xmlns:v="urn:schemas-microsoft-com:vml" Requires="v">
                <p:oleObj spid="_x0000_s21507" name="Equation" r:id="rId3" imgW="3377880" imgH="431640" progId="Equation.DSMT4">
                  <p:embed/>
                </p:oleObj>
              </mc:Choice>
              <mc:Fallback>
                <p:oleObj name="Equation" r:id="rId3" imgW="3377880" imgH="431640" progId="Equation.DSMT4">
                  <p:embed/>
                  <p:pic>
                    <p:nvPicPr>
                      <p:cNvPr id="40243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1" y="4724400"/>
                        <a:ext cx="5616575"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2437" name="AutoShape 5"/>
          <p:cNvSpPr>
            <a:spLocks/>
          </p:cNvSpPr>
          <p:nvPr/>
        </p:nvSpPr>
        <p:spPr bwMode="auto">
          <a:xfrm>
            <a:off x="5016501" y="3357563"/>
            <a:ext cx="5222875" cy="576262"/>
          </a:xfrm>
          <a:prstGeom prst="borderCallout1">
            <a:avLst>
              <a:gd name="adj1" fmla="val 19833"/>
              <a:gd name="adj2" fmla="val -1412"/>
              <a:gd name="adj3" fmla="val 119560"/>
              <a:gd name="adj4" fmla="val -5407"/>
            </a:avLst>
          </a:prstGeom>
          <a:solidFill>
            <a:schemeClr val="hlink"/>
          </a:solidFill>
          <a:ln w="9525" algn="ctr">
            <a:solidFill>
              <a:schemeClr val="tx1"/>
            </a:solidFill>
            <a:miter lim="800000"/>
            <a:headEnd/>
            <a:tailEnd/>
          </a:ln>
        </p:spPr>
        <p:txBody>
          <a:bodyPr/>
          <a:lstStyle/>
          <a:p>
            <a:pPr marL="639763" indent="-273050"/>
            <a:r>
              <a:rPr lang="zh-CN" altLang="en-US" sz="2800">
                <a:latin typeface="宋体" charset="-122"/>
                <a:ea typeface="宋体" charset="-122"/>
              </a:rPr>
              <a:t>转移矩阵和期限结构见</a:t>
            </a:r>
            <a:r>
              <a:rPr lang="en-US" altLang="zh-CN" sz="2800">
                <a:latin typeface="宋体" charset="-122"/>
                <a:ea typeface="宋体" charset="-122"/>
              </a:rPr>
              <a:t>P95/96</a:t>
            </a:r>
          </a:p>
        </p:txBody>
      </p:sp>
      <p:sp>
        <p:nvSpPr>
          <p:cNvPr id="6" name="线形标注 1 5"/>
          <p:cNvSpPr/>
          <p:nvPr/>
        </p:nvSpPr>
        <p:spPr>
          <a:xfrm>
            <a:off x="4881563" y="5715001"/>
            <a:ext cx="4500562" cy="500063"/>
          </a:xfrm>
          <a:prstGeom prst="borderCallout1">
            <a:avLst>
              <a:gd name="adj1" fmla="val 18750"/>
              <a:gd name="adj2" fmla="val -8333"/>
              <a:gd name="adj3" fmla="val -116070"/>
              <a:gd name="adj4" fmla="val -3224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altLang="zh-CN" sz="2800" dirty="0">
                <a:latin typeface="仿宋_GB2312" pitchFamily="49" charset="-122"/>
                <a:ea typeface="仿宋_GB2312" pitchFamily="49" charset="-122"/>
              </a:rPr>
              <a:t>5</a:t>
            </a:r>
            <a:r>
              <a:rPr lang="zh-CN" altLang="en-US" sz="2800" dirty="0">
                <a:latin typeface="仿宋_GB2312" pitchFamily="49" charset="-122"/>
                <a:ea typeface="仿宋_GB2312" pitchFamily="49" charset="-122"/>
              </a:rPr>
              <a:t>年期债券在第</a:t>
            </a:r>
            <a:r>
              <a:rPr lang="en-US" altLang="zh-CN" sz="2800" dirty="0">
                <a:latin typeface="仿宋_GB2312" pitchFamily="49" charset="-122"/>
                <a:ea typeface="仿宋_GB2312" pitchFamily="49" charset="-122"/>
              </a:rPr>
              <a:t>1</a:t>
            </a:r>
            <a:r>
              <a:rPr lang="zh-CN" altLang="en-US" sz="2800" dirty="0">
                <a:latin typeface="仿宋_GB2312" pitchFamily="49" charset="-122"/>
                <a:ea typeface="仿宋_GB2312" pitchFamily="49" charset="-122"/>
              </a:rPr>
              <a:t>年末的现值</a:t>
            </a:r>
          </a:p>
        </p:txBody>
      </p:sp>
    </p:spTree>
    <p:extLst>
      <p:ext uri="{BB962C8B-B14F-4D97-AF65-F5344CB8AC3E}">
        <p14:creationId xmlns:p14="http://schemas.microsoft.com/office/powerpoint/2010/main" val="184491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2435">
                                            <p:txEl>
                                              <p:pRg st="6" end="6"/>
                                            </p:txEl>
                                          </p:spTgt>
                                        </p:tgtEl>
                                        <p:attrNameLst>
                                          <p:attrName>style.visibility</p:attrName>
                                        </p:attrNameLst>
                                      </p:cBhvr>
                                      <p:to>
                                        <p:strVal val="visible"/>
                                      </p:to>
                                    </p:set>
                                    <p:animEffect transition="in" filter="blinds(horizontal)">
                                      <p:cBhvr>
                                        <p:cTn id="7" dur="500"/>
                                        <p:tgtEl>
                                          <p:spTgt spid="40243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02436"/>
                                        </p:tgtEl>
                                        <p:attrNameLst>
                                          <p:attrName>style.visibility</p:attrName>
                                        </p:attrNameLst>
                                      </p:cBhvr>
                                      <p:to>
                                        <p:strVal val="visible"/>
                                      </p:to>
                                    </p:set>
                                    <p:anim calcmode="lin" valueType="num">
                                      <p:cBhvr additive="base">
                                        <p:cTn id="12" dur="500" fill="hold"/>
                                        <p:tgtEl>
                                          <p:spTgt spid="402436"/>
                                        </p:tgtEl>
                                        <p:attrNameLst>
                                          <p:attrName>ppt_x</p:attrName>
                                        </p:attrNameLst>
                                      </p:cBhvr>
                                      <p:tavLst>
                                        <p:tav tm="0">
                                          <p:val>
                                            <p:strVal val="#ppt_x"/>
                                          </p:val>
                                        </p:tav>
                                        <p:tav tm="100000">
                                          <p:val>
                                            <p:strVal val="#ppt_x"/>
                                          </p:val>
                                        </p:tav>
                                      </p:tavLst>
                                    </p:anim>
                                    <p:anim calcmode="lin" valueType="num">
                                      <p:cBhvr additive="base">
                                        <p:cTn id="13" dur="500" fill="hold"/>
                                        <p:tgtEl>
                                          <p:spTgt spid="4024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02437"/>
                                        </p:tgtEl>
                                        <p:attrNameLst>
                                          <p:attrName>style.visibility</p:attrName>
                                        </p:attrNameLst>
                                      </p:cBhvr>
                                      <p:to>
                                        <p:strVal val="visible"/>
                                      </p:to>
                                    </p:set>
                                    <p:animEffect transition="in" filter="blinds(horizontal)">
                                      <p:cBhvr>
                                        <p:cTn id="18" dur="500"/>
                                        <p:tgtEl>
                                          <p:spTgt spid="40243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02435">
                                            <p:txEl>
                                              <p:pRg st="10" end="10"/>
                                            </p:txEl>
                                          </p:spTgt>
                                        </p:tgtEl>
                                        <p:attrNameLst>
                                          <p:attrName>style.visibility</p:attrName>
                                        </p:attrNameLst>
                                      </p:cBhvr>
                                      <p:to>
                                        <p:strVal val="visible"/>
                                      </p:to>
                                    </p:set>
                                    <p:animEffect transition="in" filter="blinds(horizontal)">
                                      <p:cBhvr>
                                        <p:cTn id="23" dur="500"/>
                                        <p:tgtEl>
                                          <p:spTgt spid="40243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7" grpId="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p:cNvSpPr>
          <p:nvPr>
            <p:ph type="title" idx="4294967295"/>
          </p:nvPr>
        </p:nvSpPr>
        <p:spPr bwMode="auto">
          <a:xfrm>
            <a:off x="2063750" y="404814"/>
            <a:ext cx="7467600" cy="581025"/>
          </a:xfrm>
        </p:spPr>
        <p:txBody>
          <a:bodyPr vert="horz" wrap="square" lIns="91440" tIns="45720" rIns="91440" bIns="45720" numCol="1" rtlCol="0" anchor="ctr" anchorCtr="0" compatLnSpc="1">
            <a:prstTxWarp prst="textNoShape">
              <a:avLst/>
            </a:prstTxWarp>
            <a:normAutofit fontScale="90000"/>
          </a:bodyPr>
          <a:lstStyle/>
          <a:p>
            <a:pPr>
              <a:defRPr/>
            </a:pPr>
            <a:r>
              <a:rPr lang="zh-CN" altLang="en-US" sz="3600" b="1"/>
              <a:t>信用风险管理方法</a:t>
            </a:r>
          </a:p>
        </p:txBody>
      </p:sp>
      <p:sp>
        <p:nvSpPr>
          <p:cNvPr id="397315" name="Rectangle 3"/>
          <p:cNvSpPr>
            <a:spLocks noGrp="1"/>
          </p:cNvSpPr>
          <p:nvPr>
            <p:ph type="body" idx="4294967295"/>
          </p:nvPr>
        </p:nvSpPr>
        <p:spPr>
          <a:xfrm>
            <a:off x="1847851" y="1196976"/>
            <a:ext cx="8569325" cy="5040313"/>
          </a:xfrm>
        </p:spPr>
        <p:txBody>
          <a:bodyPr/>
          <a:lstStyle/>
          <a:p>
            <a:endParaRPr lang="zh-CN" altLang="en-US" smtClean="0"/>
          </a:p>
          <a:p>
            <a:r>
              <a:rPr lang="zh-CN" altLang="en-US"/>
              <a:t>信用风险的度量</a:t>
            </a:r>
          </a:p>
          <a:p>
            <a:pPr>
              <a:buFont typeface="Wingdings" pitchFamily="2" charset="2"/>
              <a:buNone/>
            </a:pPr>
            <a:r>
              <a:rPr lang="en-US" altLang="zh-CN" smtClean="0">
                <a:latin typeface="华文细黑" pitchFamily="2" charset="-122"/>
                <a:ea typeface="华文细黑" pitchFamily="2" charset="-122"/>
              </a:rPr>
              <a:t>  </a:t>
            </a:r>
          </a:p>
          <a:p>
            <a:pPr>
              <a:buFont typeface="Wingdings" pitchFamily="2" charset="2"/>
              <a:buNone/>
            </a:pPr>
            <a:r>
              <a:rPr lang="en-US" altLang="zh-CN" smtClean="0">
                <a:latin typeface="华文细黑" pitchFamily="2" charset="-122"/>
                <a:ea typeface="华文细黑" pitchFamily="2" charset="-122"/>
              </a:rPr>
              <a:t>     (1)</a:t>
            </a:r>
            <a:r>
              <a:rPr lang="zh-CN" altLang="en-US" smtClean="0">
                <a:latin typeface="华文细黑" pitchFamily="2" charset="-122"/>
                <a:ea typeface="华文细黑" pitchFamily="2" charset="-122"/>
              </a:rPr>
              <a:t>信用度量模型（</a:t>
            </a:r>
            <a:r>
              <a:rPr lang="en-US" altLang="zh-CN" smtClean="0">
                <a:latin typeface="Times New Roman" pitchFamily="18" charset="0"/>
                <a:ea typeface="华文细黑" pitchFamily="2" charset="-122"/>
              </a:rPr>
              <a:t>CreditMetrics</a:t>
            </a:r>
            <a:r>
              <a:rPr lang="en-US" altLang="zh-CN" smtClean="0">
                <a:latin typeface="华文细黑" pitchFamily="2" charset="-122"/>
                <a:ea typeface="华文细黑" pitchFamily="2" charset="-122"/>
              </a:rPr>
              <a:t>)</a:t>
            </a:r>
            <a:r>
              <a:rPr lang="zh-CN" altLang="en-US" smtClean="0">
                <a:latin typeface="华文细黑" pitchFamily="2" charset="-122"/>
                <a:ea typeface="华文细黑" pitchFamily="2" charset="-122"/>
              </a:rPr>
              <a:t>方法</a:t>
            </a:r>
            <a:r>
              <a:rPr lang="en-US" altLang="zh-CN" smtClean="0">
                <a:solidFill>
                  <a:schemeClr val="hlink"/>
                </a:solidFill>
                <a:latin typeface="华文细黑" pitchFamily="2" charset="-122"/>
                <a:ea typeface="华文细黑" pitchFamily="2" charset="-122"/>
              </a:rPr>
              <a:t>[</a:t>
            </a:r>
            <a:r>
              <a:rPr lang="zh-CN" altLang="en-US" smtClean="0">
                <a:solidFill>
                  <a:schemeClr val="hlink"/>
                </a:solidFill>
                <a:latin typeface="华文细黑" pitchFamily="2" charset="-122"/>
                <a:ea typeface="华文细黑" pitchFamily="2" charset="-122"/>
              </a:rPr>
              <a:t>掌握</a:t>
            </a:r>
            <a:r>
              <a:rPr lang="en-US" altLang="zh-CN" smtClean="0">
                <a:solidFill>
                  <a:schemeClr val="hlink"/>
                </a:solidFill>
                <a:latin typeface="华文细黑" pitchFamily="2" charset="-122"/>
                <a:ea typeface="华文细黑" pitchFamily="2" charset="-122"/>
              </a:rPr>
              <a:t>]</a:t>
            </a:r>
          </a:p>
          <a:p>
            <a:pPr>
              <a:buFont typeface="Wingdings" pitchFamily="2" charset="2"/>
              <a:buNone/>
            </a:pPr>
            <a:r>
              <a:rPr lang="en-US" altLang="zh-CN" smtClean="0">
                <a:latin typeface="华文细黑" pitchFamily="2" charset="-122"/>
                <a:ea typeface="华文细黑" pitchFamily="2" charset="-122"/>
              </a:rPr>
              <a:t>       </a:t>
            </a:r>
            <a:r>
              <a:rPr lang="zh-CN" altLang="en-US" smtClean="0">
                <a:latin typeface="华文细黑" pitchFamily="2" charset="-122"/>
                <a:ea typeface="华文细黑" pitchFamily="2" charset="-122"/>
              </a:rPr>
              <a:t>示例</a:t>
            </a:r>
            <a:r>
              <a:rPr lang="zh-CN" altLang="en-US" smtClean="0">
                <a:latin typeface="华文细黑" pitchFamily="2" charset="-122"/>
                <a:ea typeface="华文细黑" pitchFamily="2" charset="-122"/>
                <a:sym typeface="Wingdings" pitchFamily="2" charset="2"/>
              </a:rPr>
              <a:t>（</a:t>
            </a:r>
            <a:r>
              <a:rPr lang="en-US" altLang="zh-CN" smtClean="0">
                <a:latin typeface="Times New Roman" pitchFamily="18" charset="0"/>
                <a:ea typeface="华文细黑" pitchFamily="2" charset="-122"/>
                <a:sym typeface="Wingdings" pitchFamily="2" charset="2"/>
              </a:rPr>
              <a:t>p95-97</a:t>
            </a:r>
            <a:r>
              <a:rPr lang="zh-CN" altLang="en-US" smtClean="0">
                <a:latin typeface="华文细黑" pitchFamily="2" charset="-122"/>
                <a:ea typeface="华文细黑" pitchFamily="2" charset="-122"/>
                <a:sym typeface="Wingdings" pitchFamily="2" charset="2"/>
              </a:rPr>
              <a:t>）：</a:t>
            </a:r>
          </a:p>
          <a:p>
            <a:pPr>
              <a:buFont typeface="Wingdings" pitchFamily="2" charset="2"/>
              <a:buNone/>
            </a:pPr>
            <a:r>
              <a:rPr lang="zh-CN" altLang="en-US" smtClean="0">
                <a:latin typeface="华文细黑" pitchFamily="2" charset="-122"/>
                <a:ea typeface="华文细黑" pitchFamily="2" charset="-122"/>
                <a:sym typeface="Wingdings" pitchFamily="2" charset="2"/>
              </a:rPr>
              <a:t>       </a:t>
            </a:r>
            <a:r>
              <a:rPr lang="zh-CN" altLang="en-US" b="1" smtClean="0">
                <a:solidFill>
                  <a:schemeClr val="hlink"/>
                </a:solidFill>
                <a:latin typeface="华文细黑" pitchFamily="2" charset="-122"/>
                <a:ea typeface="华文细黑" pitchFamily="2" charset="-122"/>
                <a:sym typeface="Wingdings" pitchFamily="2" charset="2"/>
              </a:rPr>
              <a:t>第一步：</a:t>
            </a:r>
            <a:r>
              <a:rPr lang="zh-CN" altLang="en-US" b="1" smtClean="0">
                <a:solidFill>
                  <a:schemeClr val="hlink"/>
                </a:solidFill>
                <a:latin typeface="华文细黑" pitchFamily="2" charset="-122"/>
                <a:ea typeface="华文细黑" pitchFamily="2" charset="-122"/>
              </a:rPr>
              <a:t>计算各可能信用等级的现值</a:t>
            </a:r>
            <a:endParaRPr lang="zh-CN" altLang="en-US" b="1" smtClean="0">
              <a:solidFill>
                <a:schemeClr val="hlink"/>
              </a:solidFill>
              <a:latin typeface="华文细黑" pitchFamily="2" charset="-122"/>
              <a:ea typeface="华文细黑" pitchFamily="2" charset="-122"/>
              <a:sym typeface="Wingdings" pitchFamily="2" charset="2"/>
            </a:endParaRPr>
          </a:p>
          <a:p>
            <a:pPr>
              <a:buFont typeface="Wingdings" pitchFamily="2" charset="2"/>
              <a:buNone/>
            </a:pPr>
            <a:r>
              <a:rPr lang="zh-CN" altLang="en-US" smtClean="0">
                <a:latin typeface="Times New Roman" pitchFamily="18" charset="0"/>
                <a:ea typeface="华文细黑" pitchFamily="2" charset="-122"/>
              </a:rPr>
              <a:t>       其它各信用等级的现值可用相同方法计算，结果见下表：</a:t>
            </a:r>
            <a:endParaRPr lang="en-US" altLang="zh-CN" smtClean="0">
              <a:latin typeface="Times New Roman" pitchFamily="18" charset="0"/>
              <a:ea typeface="华文细黑" pitchFamily="2" charset="-122"/>
            </a:endParaRPr>
          </a:p>
        </p:txBody>
      </p:sp>
      <p:graphicFrame>
        <p:nvGraphicFramePr>
          <p:cNvPr id="397361" name="Group 49"/>
          <p:cNvGraphicFramePr>
            <a:graphicFrameLocks noGrp="1"/>
          </p:cNvGraphicFramePr>
          <p:nvPr/>
        </p:nvGraphicFramePr>
        <p:xfrm>
          <a:off x="2208214" y="4581526"/>
          <a:ext cx="7489825" cy="799465"/>
        </p:xfrm>
        <a:graphic>
          <a:graphicData uri="http://schemas.openxmlformats.org/drawingml/2006/table">
            <a:tbl>
              <a:tblPr/>
              <a:tblGrid>
                <a:gridCol w="936625">
                  <a:extLst>
                    <a:ext uri="{9D8B030D-6E8A-4147-A177-3AD203B41FA5}">
                      <a16:colId xmlns:a16="http://schemas.microsoft.com/office/drawing/2014/main" val="20000"/>
                    </a:ext>
                  </a:extLst>
                </a:gridCol>
                <a:gridCol w="936625">
                  <a:extLst>
                    <a:ext uri="{9D8B030D-6E8A-4147-A177-3AD203B41FA5}">
                      <a16:colId xmlns:a16="http://schemas.microsoft.com/office/drawing/2014/main" val="20001"/>
                    </a:ext>
                  </a:extLst>
                </a:gridCol>
                <a:gridCol w="935037">
                  <a:extLst>
                    <a:ext uri="{9D8B030D-6E8A-4147-A177-3AD203B41FA5}">
                      <a16:colId xmlns:a16="http://schemas.microsoft.com/office/drawing/2014/main" val="20002"/>
                    </a:ext>
                  </a:extLst>
                </a:gridCol>
                <a:gridCol w="938213">
                  <a:extLst>
                    <a:ext uri="{9D8B030D-6E8A-4147-A177-3AD203B41FA5}">
                      <a16:colId xmlns:a16="http://schemas.microsoft.com/office/drawing/2014/main" val="20003"/>
                    </a:ext>
                  </a:extLst>
                </a:gridCol>
                <a:gridCol w="935037">
                  <a:extLst>
                    <a:ext uri="{9D8B030D-6E8A-4147-A177-3AD203B41FA5}">
                      <a16:colId xmlns:a16="http://schemas.microsoft.com/office/drawing/2014/main" val="20004"/>
                    </a:ext>
                  </a:extLst>
                </a:gridCol>
                <a:gridCol w="935038">
                  <a:extLst>
                    <a:ext uri="{9D8B030D-6E8A-4147-A177-3AD203B41FA5}">
                      <a16:colId xmlns:a16="http://schemas.microsoft.com/office/drawing/2014/main" val="20005"/>
                    </a:ext>
                  </a:extLst>
                </a:gridCol>
                <a:gridCol w="936625">
                  <a:extLst>
                    <a:ext uri="{9D8B030D-6E8A-4147-A177-3AD203B41FA5}">
                      <a16:colId xmlns:a16="http://schemas.microsoft.com/office/drawing/2014/main" val="20006"/>
                    </a:ext>
                  </a:extLst>
                </a:gridCol>
                <a:gridCol w="936625">
                  <a:extLst>
                    <a:ext uri="{9D8B030D-6E8A-4147-A177-3AD203B41FA5}">
                      <a16:colId xmlns:a16="http://schemas.microsoft.com/office/drawing/2014/main" val="20007"/>
                    </a:ext>
                  </a:extLst>
                </a:gridCol>
              </a:tblGrid>
              <a:tr h="403225">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华文新魏" pitchFamily="2" charset="-122"/>
                        </a:rPr>
                        <a:t>AAA</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华文新魏" pitchFamily="2" charset="-122"/>
                        </a:rPr>
                        <a:t>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华文新魏"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华文新魏" pitchFamily="2" charset="-122"/>
                        </a:rPr>
                        <a:t>BBB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华文新魏" pitchFamily="2" charset="-122"/>
                        </a:rPr>
                        <a:t>BB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华文新魏"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华文新魏" pitchFamily="2" charset="-122"/>
                        </a:rPr>
                        <a:t>CCC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宋体" charset="-122"/>
                        </a:rPr>
                        <a:t>违约</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8938">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华文新魏" pitchFamily="2" charset="-122"/>
                        </a:rPr>
                        <a:t>109.37</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华文新魏" pitchFamily="2" charset="-122"/>
                        </a:rPr>
                        <a:t>109.19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华文新魏" pitchFamily="2" charset="-122"/>
                        </a:rPr>
                        <a:t>108.66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华文新魏" pitchFamily="2" charset="-122"/>
                        </a:rPr>
                        <a:t>107.55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华文新魏" pitchFamily="2" charset="-122"/>
                        </a:rPr>
                        <a:t>102.02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华文新魏" pitchFamily="2" charset="-122"/>
                        </a:rPr>
                        <a:t>98.10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华文新魏" pitchFamily="2" charset="-122"/>
                        </a:rPr>
                        <a:t>83.64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华文新魏" pitchFamily="2" charset="-122"/>
                        </a:rPr>
                        <a:t>51.13</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42760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7315">
                                            <p:txEl>
                                              <p:pRg st="6" end="6"/>
                                            </p:txEl>
                                          </p:spTgt>
                                        </p:tgtEl>
                                        <p:attrNameLst>
                                          <p:attrName>style.visibility</p:attrName>
                                        </p:attrNameLst>
                                      </p:cBhvr>
                                      <p:to>
                                        <p:strVal val="visible"/>
                                      </p:to>
                                    </p:set>
                                    <p:animEffect transition="in" filter="blinds(horizontal)">
                                      <p:cBhvr>
                                        <p:cTn id="7" dur="500"/>
                                        <p:tgtEl>
                                          <p:spTgt spid="39731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97361"/>
                                        </p:tgtEl>
                                        <p:attrNameLst>
                                          <p:attrName>style.visibility</p:attrName>
                                        </p:attrNameLst>
                                      </p:cBhvr>
                                      <p:to>
                                        <p:strVal val="visible"/>
                                      </p:to>
                                    </p:set>
                                    <p:anim calcmode="lin" valueType="num">
                                      <p:cBhvr additive="base">
                                        <p:cTn id="12" dur="500" fill="hold"/>
                                        <p:tgtEl>
                                          <p:spTgt spid="397361"/>
                                        </p:tgtEl>
                                        <p:attrNameLst>
                                          <p:attrName>ppt_x</p:attrName>
                                        </p:attrNameLst>
                                      </p:cBhvr>
                                      <p:tavLst>
                                        <p:tav tm="0">
                                          <p:val>
                                            <p:strVal val="#ppt_x"/>
                                          </p:val>
                                        </p:tav>
                                        <p:tav tm="100000">
                                          <p:val>
                                            <p:strVal val="#ppt_x"/>
                                          </p:val>
                                        </p:tav>
                                      </p:tavLst>
                                    </p:anim>
                                    <p:anim calcmode="lin" valueType="num">
                                      <p:cBhvr additive="base">
                                        <p:cTn id="13" dur="500" fill="hold"/>
                                        <p:tgtEl>
                                          <p:spTgt spid="3973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p:cNvSpPr>
          <p:nvPr>
            <p:ph type="title" idx="4294967295"/>
          </p:nvPr>
        </p:nvSpPr>
        <p:spPr bwMode="auto">
          <a:xfrm>
            <a:off x="2063750" y="404814"/>
            <a:ext cx="7467600" cy="581025"/>
          </a:xfrm>
        </p:spPr>
        <p:txBody>
          <a:bodyPr vert="horz" wrap="square" lIns="91440" tIns="45720" rIns="91440" bIns="45720" numCol="1" rtlCol="0" anchor="ctr" anchorCtr="0" compatLnSpc="1">
            <a:prstTxWarp prst="textNoShape">
              <a:avLst/>
            </a:prstTxWarp>
            <a:normAutofit fontScale="90000"/>
          </a:bodyPr>
          <a:lstStyle/>
          <a:p>
            <a:pPr>
              <a:defRPr/>
            </a:pPr>
            <a:r>
              <a:rPr lang="zh-CN" altLang="en-US" sz="3600" b="1"/>
              <a:t>信用风险管理方法</a:t>
            </a:r>
          </a:p>
        </p:txBody>
      </p:sp>
      <p:sp>
        <p:nvSpPr>
          <p:cNvPr id="74758" name="Rectangle 3"/>
          <p:cNvSpPr>
            <a:spLocks noGrp="1"/>
          </p:cNvSpPr>
          <p:nvPr>
            <p:ph type="body" idx="4294967295"/>
          </p:nvPr>
        </p:nvSpPr>
        <p:spPr>
          <a:xfrm>
            <a:off x="1847851" y="1196976"/>
            <a:ext cx="8569325" cy="5040313"/>
          </a:xfrm>
        </p:spPr>
        <p:txBody>
          <a:bodyPr/>
          <a:lstStyle/>
          <a:p>
            <a:endParaRPr lang="zh-CN" altLang="en-US" smtClean="0"/>
          </a:p>
          <a:p>
            <a:r>
              <a:rPr lang="zh-CN" altLang="en-US"/>
              <a:t>信用风险的度量</a:t>
            </a:r>
          </a:p>
          <a:p>
            <a:pPr>
              <a:buFont typeface="Wingdings" pitchFamily="2" charset="2"/>
              <a:buNone/>
            </a:pPr>
            <a:r>
              <a:rPr lang="en-US" altLang="zh-CN" smtClean="0">
                <a:latin typeface="华文细黑" pitchFamily="2" charset="-122"/>
                <a:ea typeface="华文细黑" pitchFamily="2" charset="-122"/>
              </a:rPr>
              <a:t>  </a:t>
            </a:r>
          </a:p>
          <a:p>
            <a:pPr>
              <a:buFont typeface="Wingdings" pitchFamily="2" charset="2"/>
              <a:buNone/>
            </a:pPr>
            <a:r>
              <a:rPr lang="en-US" altLang="zh-CN" smtClean="0">
                <a:latin typeface="华文细黑" pitchFamily="2" charset="-122"/>
                <a:ea typeface="华文细黑" pitchFamily="2" charset="-122"/>
              </a:rPr>
              <a:t>     (1)</a:t>
            </a:r>
            <a:r>
              <a:rPr lang="zh-CN" altLang="en-US" smtClean="0">
                <a:latin typeface="华文细黑" pitchFamily="2" charset="-122"/>
                <a:ea typeface="华文细黑" pitchFamily="2" charset="-122"/>
              </a:rPr>
              <a:t>信用度量模型（</a:t>
            </a:r>
            <a:r>
              <a:rPr lang="en-US" altLang="zh-CN" smtClean="0">
                <a:latin typeface="Times New Roman" pitchFamily="18" charset="0"/>
                <a:ea typeface="华文细黑" pitchFamily="2" charset="-122"/>
              </a:rPr>
              <a:t>CreditMetrics</a:t>
            </a:r>
            <a:r>
              <a:rPr lang="en-US" altLang="zh-CN" smtClean="0">
                <a:latin typeface="华文细黑" pitchFamily="2" charset="-122"/>
                <a:ea typeface="华文细黑" pitchFamily="2" charset="-122"/>
              </a:rPr>
              <a:t>)</a:t>
            </a:r>
            <a:r>
              <a:rPr lang="zh-CN" altLang="en-US" smtClean="0">
                <a:latin typeface="华文细黑" pitchFamily="2" charset="-122"/>
                <a:ea typeface="华文细黑" pitchFamily="2" charset="-122"/>
              </a:rPr>
              <a:t>方法</a:t>
            </a:r>
            <a:r>
              <a:rPr lang="en-US" altLang="zh-CN" smtClean="0">
                <a:solidFill>
                  <a:schemeClr val="hlink"/>
                </a:solidFill>
                <a:latin typeface="华文细黑" pitchFamily="2" charset="-122"/>
                <a:ea typeface="华文细黑" pitchFamily="2" charset="-122"/>
              </a:rPr>
              <a:t>[</a:t>
            </a:r>
            <a:r>
              <a:rPr lang="zh-CN" altLang="en-US" smtClean="0">
                <a:solidFill>
                  <a:schemeClr val="hlink"/>
                </a:solidFill>
                <a:latin typeface="华文细黑" pitchFamily="2" charset="-122"/>
                <a:ea typeface="华文细黑" pitchFamily="2" charset="-122"/>
              </a:rPr>
              <a:t>掌握</a:t>
            </a:r>
            <a:r>
              <a:rPr lang="en-US" altLang="zh-CN" smtClean="0">
                <a:solidFill>
                  <a:schemeClr val="hlink"/>
                </a:solidFill>
                <a:latin typeface="华文细黑" pitchFamily="2" charset="-122"/>
                <a:ea typeface="华文细黑" pitchFamily="2" charset="-122"/>
              </a:rPr>
              <a:t>]</a:t>
            </a:r>
          </a:p>
          <a:p>
            <a:pPr>
              <a:buFont typeface="Wingdings" pitchFamily="2" charset="2"/>
              <a:buNone/>
            </a:pPr>
            <a:r>
              <a:rPr lang="en-US" altLang="zh-CN" smtClean="0">
                <a:latin typeface="华文细黑" pitchFamily="2" charset="-122"/>
                <a:ea typeface="华文细黑" pitchFamily="2" charset="-122"/>
              </a:rPr>
              <a:t>       </a:t>
            </a:r>
            <a:r>
              <a:rPr lang="zh-CN" altLang="en-US" smtClean="0">
                <a:latin typeface="华文细黑" pitchFamily="2" charset="-122"/>
                <a:ea typeface="华文细黑" pitchFamily="2" charset="-122"/>
              </a:rPr>
              <a:t>示例</a:t>
            </a:r>
            <a:r>
              <a:rPr lang="zh-CN" altLang="en-US" smtClean="0">
                <a:latin typeface="华文细黑" pitchFamily="2" charset="-122"/>
                <a:ea typeface="华文细黑" pitchFamily="2" charset="-122"/>
                <a:sym typeface="Wingdings" pitchFamily="2" charset="2"/>
              </a:rPr>
              <a:t>（</a:t>
            </a:r>
            <a:r>
              <a:rPr lang="en-US" altLang="zh-CN" smtClean="0">
                <a:latin typeface="Times New Roman" pitchFamily="18" charset="0"/>
                <a:ea typeface="华文细黑" pitchFamily="2" charset="-122"/>
                <a:sym typeface="Wingdings" pitchFamily="2" charset="2"/>
              </a:rPr>
              <a:t>p95-97</a:t>
            </a:r>
            <a:r>
              <a:rPr lang="zh-CN" altLang="en-US" smtClean="0">
                <a:latin typeface="华文细黑" pitchFamily="2" charset="-122"/>
                <a:ea typeface="华文细黑" pitchFamily="2" charset="-122"/>
                <a:sym typeface="Wingdings" pitchFamily="2" charset="2"/>
              </a:rPr>
              <a:t>）：</a:t>
            </a:r>
          </a:p>
          <a:p>
            <a:pPr>
              <a:buFont typeface="Wingdings" pitchFamily="2" charset="2"/>
              <a:buNone/>
            </a:pPr>
            <a:r>
              <a:rPr lang="zh-CN" altLang="en-US" smtClean="0">
                <a:latin typeface="华文细黑" pitchFamily="2" charset="-122"/>
                <a:ea typeface="华文细黑" pitchFamily="2" charset="-122"/>
                <a:sym typeface="Wingdings" pitchFamily="2" charset="2"/>
              </a:rPr>
              <a:t>       </a:t>
            </a:r>
            <a:r>
              <a:rPr lang="zh-CN" altLang="en-US" b="1" smtClean="0">
                <a:solidFill>
                  <a:schemeClr val="hlink"/>
                </a:solidFill>
                <a:latin typeface="华文细黑" pitchFamily="2" charset="-122"/>
                <a:ea typeface="华文细黑" pitchFamily="2" charset="-122"/>
                <a:sym typeface="Wingdings" pitchFamily="2" charset="2"/>
              </a:rPr>
              <a:t>第二步：</a:t>
            </a:r>
            <a:r>
              <a:rPr lang="zh-CN" altLang="en-US" b="1" smtClean="0">
                <a:solidFill>
                  <a:schemeClr val="hlink"/>
                </a:solidFill>
                <a:latin typeface="华文细黑" pitchFamily="2" charset="-122"/>
                <a:ea typeface="华文细黑" pitchFamily="2" charset="-122"/>
              </a:rPr>
              <a:t>计算均值和方差</a:t>
            </a:r>
            <a:endParaRPr lang="zh-CN" altLang="en-US" b="1" smtClean="0">
              <a:solidFill>
                <a:schemeClr val="hlink"/>
              </a:solidFill>
              <a:latin typeface="华文细黑" pitchFamily="2" charset="-122"/>
              <a:ea typeface="华文细黑" pitchFamily="2" charset="-122"/>
              <a:sym typeface="Wingdings" pitchFamily="2" charset="2"/>
            </a:endParaRPr>
          </a:p>
          <a:p>
            <a:pPr>
              <a:buFont typeface="Wingdings" pitchFamily="2" charset="2"/>
              <a:buNone/>
            </a:pPr>
            <a:r>
              <a:rPr lang="zh-CN" altLang="en-US" smtClean="0">
                <a:latin typeface="Times New Roman" pitchFamily="18" charset="0"/>
                <a:ea typeface="华文细黑" pitchFamily="2" charset="-122"/>
              </a:rPr>
              <a:t>       由各信用等级的现值与对应的转移概率加权平均，可得均</a:t>
            </a:r>
          </a:p>
          <a:p>
            <a:pPr>
              <a:buFont typeface="Wingdings" pitchFamily="2" charset="2"/>
              <a:buNone/>
            </a:pPr>
            <a:r>
              <a:rPr lang="zh-CN" altLang="en-US" smtClean="0">
                <a:latin typeface="Times New Roman" pitchFamily="18" charset="0"/>
                <a:ea typeface="华文细黑" pitchFamily="2" charset="-122"/>
              </a:rPr>
              <a:t>值        和相应的方差（标准差）    ：</a:t>
            </a:r>
          </a:p>
          <a:p>
            <a:pPr>
              <a:buFont typeface="Wingdings" pitchFamily="2" charset="2"/>
              <a:buNone/>
            </a:pPr>
            <a:endParaRPr lang="en-US" altLang="zh-CN" smtClean="0">
              <a:latin typeface="Times New Roman" pitchFamily="18" charset="0"/>
              <a:ea typeface="华文细黑" pitchFamily="2" charset="-122"/>
            </a:endParaRPr>
          </a:p>
        </p:txBody>
      </p:sp>
      <p:graphicFrame>
        <p:nvGraphicFramePr>
          <p:cNvPr id="74754" name="Object 34"/>
          <p:cNvGraphicFramePr>
            <a:graphicFrameLocks noChangeAspect="1"/>
          </p:cNvGraphicFramePr>
          <p:nvPr/>
        </p:nvGraphicFramePr>
        <p:xfrm>
          <a:off x="1847850" y="4941889"/>
          <a:ext cx="8255000" cy="719137"/>
        </p:xfrm>
        <a:graphic>
          <a:graphicData uri="http://schemas.openxmlformats.org/presentationml/2006/ole">
            <mc:AlternateContent xmlns:mc="http://schemas.openxmlformats.org/markup-compatibility/2006">
              <mc:Choice xmlns:v="urn:schemas-microsoft-com:vml" Requires="v">
                <p:oleObj spid="_x0000_s22533" name="Equation" r:id="rId3" imgW="4952880" imgH="431640" progId="Equation.DSMT4">
                  <p:embed/>
                </p:oleObj>
              </mc:Choice>
              <mc:Fallback>
                <p:oleObj name="Equation" r:id="rId3" imgW="4952880" imgH="431640" progId="Equation.DSMT4">
                  <p:embed/>
                  <p:pic>
                    <p:nvPicPr>
                      <p:cNvPr id="74754"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850" y="4941889"/>
                        <a:ext cx="8255000" cy="719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55" name="Object 36"/>
          <p:cNvGraphicFramePr>
            <a:graphicFrameLocks noChangeAspect="1"/>
          </p:cNvGraphicFramePr>
          <p:nvPr/>
        </p:nvGraphicFramePr>
        <p:xfrm>
          <a:off x="2208213" y="4437063"/>
          <a:ext cx="647700" cy="315912"/>
        </p:xfrm>
        <a:graphic>
          <a:graphicData uri="http://schemas.openxmlformats.org/presentationml/2006/ole">
            <mc:AlternateContent xmlns:mc="http://schemas.openxmlformats.org/markup-compatibility/2006">
              <mc:Choice xmlns:v="urn:schemas-microsoft-com:vml" Requires="v">
                <p:oleObj spid="_x0000_s22534" name="Equation" r:id="rId5" imgW="406080" imgH="177480" progId="Equation.DSMT4">
                  <p:embed/>
                </p:oleObj>
              </mc:Choice>
              <mc:Fallback>
                <p:oleObj name="Equation" r:id="rId5" imgW="406080" imgH="177480" progId="Equation.DSMT4">
                  <p:embed/>
                  <p:pic>
                    <p:nvPicPr>
                      <p:cNvPr id="74755"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8213" y="4437063"/>
                        <a:ext cx="647700" cy="315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56" name="Object 37"/>
          <p:cNvGraphicFramePr>
            <a:graphicFrameLocks noChangeAspect="1"/>
          </p:cNvGraphicFramePr>
          <p:nvPr/>
        </p:nvGraphicFramePr>
        <p:xfrm>
          <a:off x="6096001" y="4437063"/>
          <a:ext cx="360363" cy="330200"/>
        </p:xfrm>
        <a:graphic>
          <a:graphicData uri="http://schemas.openxmlformats.org/presentationml/2006/ole">
            <mc:AlternateContent xmlns:mc="http://schemas.openxmlformats.org/markup-compatibility/2006">
              <mc:Choice xmlns:v="urn:schemas-microsoft-com:vml" Requires="v">
                <p:oleObj spid="_x0000_s22535" name="Equation" r:id="rId7" imgW="152280" imgH="139680" progId="Equation.DSMT4">
                  <p:embed/>
                </p:oleObj>
              </mc:Choice>
              <mc:Fallback>
                <p:oleObj name="Equation" r:id="rId7" imgW="152280" imgH="139680" progId="Equation.DSMT4">
                  <p:embed/>
                  <p:pic>
                    <p:nvPicPr>
                      <p:cNvPr id="74756"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1" y="4437063"/>
                        <a:ext cx="360363"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670663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r>
              <a:rPr lang="zh-CN" altLang="en-US" sz="3600" b="1"/>
              <a:t>信用风险管理方法</a:t>
            </a:r>
          </a:p>
        </p:txBody>
      </p:sp>
      <p:sp>
        <p:nvSpPr>
          <p:cNvPr id="75781" name="Rectangle 3"/>
          <p:cNvSpPr>
            <a:spLocks noGrp="1"/>
          </p:cNvSpPr>
          <p:nvPr>
            <p:ph type="body" sz="half" idx="4294967295"/>
          </p:nvPr>
        </p:nvSpPr>
        <p:spPr>
          <a:xfrm>
            <a:off x="1992314" y="1484314"/>
            <a:ext cx="8218487" cy="4873625"/>
          </a:xfrm>
        </p:spPr>
        <p:txBody>
          <a:bodyPr/>
          <a:lstStyle/>
          <a:p>
            <a:endParaRPr lang="zh-CN" altLang="en-US" sz="2000"/>
          </a:p>
          <a:p>
            <a:r>
              <a:rPr lang="zh-CN" altLang="en-US" sz="3200"/>
              <a:t>信用风险的度量</a:t>
            </a:r>
          </a:p>
          <a:p>
            <a:pPr>
              <a:buFont typeface="Wingdings" pitchFamily="2" charset="2"/>
              <a:buNone/>
            </a:pPr>
            <a:r>
              <a:rPr lang="en-US" altLang="zh-CN">
                <a:latin typeface="华文细黑" pitchFamily="2" charset="-122"/>
                <a:ea typeface="华文细黑" pitchFamily="2" charset="-122"/>
              </a:rPr>
              <a:t>   (1)</a:t>
            </a:r>
            <a:r>
              <a:rPr lang="zh-CN" altLang="en-US">
                <a:latin typeface="华文细黑" pitchFamily="2" charset="-122"/>
                <a:ea typeface="华文细黑" pitchFamily="2" charset="-122"/>
              </a:rPr>
              <a:t>信用度量模型（</a:t>
            </a:r>
            <a:r>
              <a:rPr lang="en-US" altLang="zh-CN">
                <a:latin typeface="Times New Roman" pitchFamily="18" charset="0"/>
                <a:ea typeface="华文细黑" pitchFamily="2" charset="-122"/>
              </a:rPr>
              <a:t>CreditMetrics</a:t>
            </a:r>
            <a:r>
              <a:rPr lang="en-US" altLang="zh-CN">
                <a:latin typeface="华文细黑" pitchFamily="2" charset="-122"/>
                <a:ea typeface="华文细黑" pitchFamily="2" charset="-122"/>
              </a:rPr>
              <a:t>)</a:t>
            </a:r>
            <a:r>
              <a:rPr lang="zh-CN" altLang="en-US">
                <a:latin typeface="华文细黑" pitchFamily="2" charset="-122"/>
                <a:ea typeface="华文细黑" pitchFamily="2" charset="-122"/>
              </a:rPr>
              <a:t>方法</a:t>
            </a:r>
            <a:r>
              <a:rPr lang="en-US" altLang="zh-CN">
                <a:solidFill>
                  <a:schemeClr val="hlink"/>
                </a:solidFill>
                <a:latin typeface="华文细黑" pitchFamily="2" charset="-122"/>
                <a:ea typeface="华文细黑" pitchFamily="2" charset="-122"/>
              </a:rPr>
              <a:t>[</a:t>
            </a:r>
            <a:r>
              <a:rPr lang="zh-CN" altLang="en-US">
                <a:solidFill>
                  <a:schemeClr val="hlink"/>
                </a:solidFill>
                <a:latin typeface="华文细黑" pitchFamily="2" charset="-122"/>
                <a:ea typeface="华文细黑" pitchFamily="2" charset="-122"/>
              </a:rPr>
              <a:t>掌握</a:t>
            </a:r>
            <a:r>
              <a:rPr lang="en-US" altLang="zh-CN">
                <a:solidFill>
                  <a:schemeClr val="hlink"/>
                </a:solidFill>
                <a:latin typeface="华文细黑" pitchFamily="2" charset="-122"/>
                <a:ea typeface="华文细黑" pitchFamily="2" charset="-122"/>
              </a:rPr>
              <a:t>]</a:t>
            </a:r>
          </a:p>
          <a:p>
            <a:pPr>
              <a:buFont typeface="Wingdings" pitchFamily="2" charset="2"/>
              <a:buNone/>
            </a:pPr>
            <a:r>
              <a:rPr lang="en-US" altLang="zh-CN">
                <a:latin typeface="华文细黑" pitchFamily="2" charset="-122"/>
                <a:ea typeface="华文细黑" pitchFamily="2" charset="-122"/>
              </a:rPr>
              <a:t>       </a:t>
            </a:r>
            <a:r>
              <a:rPr lang="zh-CN" altLang="en-US">
                <a:latin typeface="华文细黑" pitchFamily="2" charset="-122"/>
                <a:ea typeface="华文细黑" pitchFamily="2" charset="-122"/>
              </a:rPr>
              <a:t>示例</a:t>
            </a:r>
            <a:r>
              <a:rPr lang="zh-CN" altLang="en-US">
                <a:latin typeface="华文细黑" pitchFamily="2" charset="-122"/>
                <a:ea typeface="华文细黑" pitchFamily="2" charset="-122"/>
                <a:sym typeface="Wingdings" pitchFamily="2" charset="2"/>
              </a:rPr>
              <a:t>（</a:t>
            </a:r>
            <a:r>
              <a:rPr lang="en-US" altLang="zh-CN">
                <a:latin typeface="Times New Roman" pitchFamily="18" charset="0"/>
                <a:ea typeface="华文细黑" pitchFamily="2" charset="-122"/>
                <a:sym typeface="Wingdings" pitchFamily="2" charset="2"/>
              </a:rPr>
              <a:t>p95-97</a:t>
            </a:r>
            <a:r>
              <a:rPr lang="zh-CN" altLang="en-US">
                <a:latin typeface="华文细黑" pitchFamily="2" charset="-122"/>
                <a:ea typeface="华文细黑" pitchFamily="2" charset="-122"/>
                <a:sym typeface="Wingdings" pitchFamily="2" charset="2"/>
              </a:rPr>
              <a:t>）：</a:t>
            </a:r>
          </a:p>
          <a:p>
            <a:pPr>
              <a:buFont typeface="Wingdings" pitchFamily="2" charset="2"/>
              <a:buNone/>
            </a:pPr>
            <a:endParaRPr lang="zh-CN" altLang="en-US">
              <a:latin typeface="华文细黑" pitchFamily="2" charset="-122"/>
              <a:ea typeface="华文细黑" pitchFamily="2" charset="-122"/>
              <a:sym typeface="Wingdings" pitchFamily="2" charset="2"/>
            </a:endParaRPr>
          </a:p>
          <a:p>
            <a:pPr>
              <a:buFont typeface="Wingdings" pitchFamily="2" charset="2"/>
              <a:buNone/>
            </a:pPr>
            <a:endParaRPr lang="zh-CN" altLang="en-US">
              <a:latin typeface="华文细黑" pitchFamily="2" charset="-122"/>
              <a:ea typeface="华文细黑" pitchFamily="2" charset="-122"/>
              <a:sym typeface="Wingdings" pitchFamily="2" charset="2"/>
            </a:endParaRPr>
          </a:p>
          <a:p>
            <a:pPr>
              <a:buFont typeface="Wingdings" pitchFamily="2" charset="2"/>
              <a:buNone/>
            </a:pPr>
            <a:r>
              <a:rPr lang="en-US" altLang="zh-CN">
                <a:latin typeface="Times New Roman" pitchFamily="18" charset="0"/>
                <a:ea typeface="华文细黑" pitchFamily="2" charset="-122"/>
                <a:sym typeface="Wingdings" pitchFamily="2" charset="2"/>
              </a:rPr>
              <a:t>   </a:t>
            </a:r>
          </a:p>
          <a:p>
            <a:pPr>
              <a:buFont typeface="Wingdings" pitchFamily="2" charset="2"/>
              <a:buNone/>
            </a:pPr>
            <a:endParaRPr lang="en-US" altLang="zh-CN">
              <a:latin typeface="Times New Roman" pitchFamily="18" charset="0"/>
              <a:ea typeface="华文细黑" pitchFamily="2" charset="-122"/>
              <a:sym typeface="Wingdings" pitchFamily="2" charset="2"/>
            </a:endParaRPr>
          </a:p>
          <a:p>
            <a:pPr>
              <a:buFont typeface="Wingdings" pitchFamily="2" charset="2"/>
              <a:buNone/>
            </a:pPr>
            <a:r>
              <a:rPr lang="en-US" altLang="zh-CN">
                <a:latin typeface="Times New Roman" pitchFamily="18" charset="0"/>
                <a:ea typeface="华文细黑" pitchFamily="2" charset="-122"/>
                <a:sym typeface="Wingdings" pitchFamily="2" charset="2"/>
              </a:rPr>
              <a:t>   =2.99%</a:t>
            </a:r>
            <a:r>
              <a:rPr lang="zh-CN" altLang="en-US">
                <a:latin typeface="华文细黑" pitchFamily="2" charset="-122"/>
                <a:ea typeface="华文细黑" pitchFamily="2" charset="-122"/>
                <a:sym typeface="Wingdings" pitchFamily="2" charset="2"/>
              </a:rPr>
              <a:t> </a:t>
            </a:r>
            <a:endParaRPr lang="en-US" altLang="zh-CN">
              <a:latin typeface="Times New Roman" pitchFamily="18" charset="0"/>
              <a:ea typeface="华文细黑" pitchFamily="2" charset="-122"/>
            </a:endParaRPr>
          </a:p>
        </p:txBody>
      </p:sp>
      <p:graphicFrame>
        <p:nvGraphicFramePr>
          <p:cNvPr id="75778" name="Object 34"/>
          <p:cNvGraphicFramePr>
            <a:graphicFrameLocks noChangeAspect="1"/>
          </p:cNvGraphicFramePr>
          <p:nvPr/>
        </p:nvGraphicFramePr>
        <p:xfrm>
          <a:off x="2927351" y="3644900"/>
          <a:ext cx="3097213" cy="865188"/>
        </p:xfrm>
        <a:graphic>
          <a:graphicData uri="http://schemas.openxmlformats.org/presentationml/2006/ole">
            <mc:AlternateContent xmlns:mc="http://schemas.openxmlformats.org/markup-compatibility/2006">
              <mc:Choice xmlns:v="urn:schemas-microsoft-com:vml" Requires="v">
                <p:oleObj spid="_x0000_s23556" name="Equation" r:id="rId3" imgW="1726920" imgH="482400" progId="Equation.DSMT4">
                  <p:embed/>
                </p:oleObj>
              </mc:Choice>
              <mc:Fallback>
                <p:oleObj name="Equation" r:id="rId3" imgW="1726920" imgH="482400" progId="Equation.DSMT4">
                  <p:embed/>
                  <p:pic>
                    <p:nvPicPr>
                      <p:cNvPr id="75778"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7351" y="3644900"/>
                        <a:ext cx="3097213" cy="86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779" name="Object 40"/>
          <p:cNvGraphicFramePr>
            <a:graphicFrameLocks noGrp="1" noChangeAspect="1"/>
          </p:cNvGraphicFramePr>
          <p:nvPr>
            <p:ph sz="half" idx="4294967295"/>
          </p:nvPr>
        </p:nvGraphicFramePr>
        <p:xfrm>
          <a:off x="2279650" y="4724401"/>
          <a:ext cx="7704138" cy="485775"/>
        </p:xfrm>
        <a:graphic>
          <a:graphicData uri="http://schemas.openxmlformats.org/presentationml/2006/ole">
            <mc:AlternateContent xmlns:mc="http://schemas.openxmlformats.org/markup-compatibility/2006">
              <mc:Choice xmlns:v="urn:schemas-microsoft-com:vml" Requires="v">
                <p:oleObj spid="_x0000_s23557" name="Equation" r:id="rId5" imgW="4025880" imgH="253800" progId="Equation.DSMT4">
                  <p:embed/>
                </p:oleObj>
              </mc:Choice>
              <mc:Fallback>
                <p:oleObj name="Equation" r:id="rId5" imgW="4025880" imgH="253800" progId="Equation.DSMT4">
                  <p:embed/>
                  <p:pic>
                    <p:nvPicPr>
                      <p:cNvPr id="75779" name="Object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9650" y="4724401"/>
                        <a:ext cx="7704138"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5030042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5" name="Rectangle 2"/>
          <p:cNvSpPr>
            <a:spLocks noGrp="1"/>
          </p:cNvSpPr>
          <p:nvPr>
            <p:ph type="title" idx="4294967295"/>
          </p:nvPr>
        </p:nvSpPr>
        <p:spPr bwMode="auto">
          <a:xfrm>
            <a:off x="2024063" y="357188"/>
            <a:ext cx="7467600" cy="703262"/>
          </a:xfrm>
          <a:noFill/>
        </p:spPr>
        <p:txBody>
          <a:bodyPr vert="horz" wrap="square" lIns="91440" tIns="45720" rIns="91440" bIns="45720" numCol="1" rtlCol="0" anchor="ctr" anchorCtr="0" compatLnSpc="1">
            <a:prstTxWarp prst="textNoShape">
              <a:avLst/>
            </a:prstTxWarp>
            <a:normAutofit/>
          </a:bodyPr>
          <a:lstStyle/>
          <a:p>
            <a:r>
              <a:rPr lang="zh-CN" altLang="en-US" sz="3600" b="1"/>
              <a:t>信用风险管理方法</a:t>
            </a:r>
          </a:p>
        </p:txBody>
      </p:sp>
      <p:sp>
        <p:nvSpPr>
          <p:cNvPr id="76806" name="Rectangle 3"/>
          <p:cNvSpPr>
            <a:spLocks noGrp="1"/>
          </p:cNvSpPr>
          <p:nvPr>
            <p:ph type="body" sz="half" idx="4294967295"/>
          </p:nvPr>
        </p:nvSpPr>
        <p:spPr>
          <a:xfrm>
            <a:off x="1992314" y="1484314"/>
            <a:ext cx="8218487" cy="4873625"/>
          </a:xfrm>
        </p:spPr>
        <p:txBody>
          <a:bodyPr>
            <a:normAutofit lnSpcReduction="10000"/>
          </a:bodyPr>
          <a:lstStyle/>
          <a:p>
            <a:endParaRPr lang="zh-CN" altLang="en-US" sz="2000"/>
          </a:p>
          <a:p>
            <a:r>
              <a:rPr lang="zh-CN" altLang="en-US" sz="3200"/>
              <a:t>信用风险的度量</a:t>
            </a:r>
          </a:p>
          <a:p>
            <a:pPr>
              <a:buFont typeface="Wingdings" pitchFamily="2" charset="2"/>
              <a:buNone/>
            </a:pPr>
            <a:r>
              <a:rPr lang="en-US" altLang="zh-CN">
                <a:latin typeface="华文细黑" pitchFamily="2" charset="-122"/>
                <a:ea typeface="华文细黑" pitchFamily="2" charset="-122"/>
              </a:rPr>
              <a:t>   </a:t>
            </a:r>
            <a:r>
              <a:rPr lang="en-US" altLang="zh-CN" smtClean="0">
                <a:latin typeface="华文细黑" pitchFamily="2" charset="-122"/>
                <a:ea typeface="华文细黑" pitchFamily="2" charset="-122"/>
              </a:rPr>
              <a:t>(1)</a:t>
            </a:r>
            <a:r>
              <a:rPr lang="zh-CN" altLang="en-US" smtClean="0">
                <a:latin typeface="华文细黑" pitchFamily="2" charset="-122"/>
                <a:ea typeface="华文细黑" pitchFamily="2" charset="-122"/>
              </a:rPr>
              <a:t>信用度量模型（</a:t>
            </a:r>
            <a:r>
              <a:rPr lang="en-US" altLang="zh-CN" smtClean="0">
                <a:latin typeface="Times New Roman" pitchFamily="18" charset="0"/>
                <a:ea typeface="华文细黑" pitchFamily="2" charset="-122"/>
              </a:rPr>
              <a:t>CreditMetrics</a:t>
            </a:r>
            <a:r>
              <a:rPr lang="en-US" altLang="zh-CN" smtClean="0">
                <a:latin typeface="华文细黑" pitchFamily="2" charset="-122"/>
                <a:ea typeface="华文细黑" pitchFamily="2" charset="-122"/>
              </a:rPr>
              <a:t>)</a:t>
            </a:r>
            <a:r>
              <a:rPr lang="zh-CN" altLang="en-US" smtClean="0">
                <a:latin typeface="华文细黑" pitchFamily="2" charset="-122"/>
                <a:ea typeface="华文细黑" pitchFamily="2" charset="-122"/>
              </a:rPr>
              <a:t>方法</a:t>
            </a:r>
            <a:r>
              <a:rPr lang="en-US" altLang="zh-CN" smtClean="0">
                <a:solidFill>
                  <a:schemeClr val="hlink"/>
                </a:solidFill>
                <a:latin typeface="华文细黑" pitchFamily="2" charset="-122"/>
                <a:ea typeface="华文细黑" pitchFamily="2" charset="-122"/>
              </a:rPr>
              <a:t>[</a:t>
            </a:r>
            <a:r>
              <a:rPr lang="zh-CN" altLang="en-US" smtClean="0">
                <a:solidFill>
                  <a:schemeClr val="hlink"/>
                </a:solidFill>
                <a:latin typeface="华文细黑" pitchFamily="2" charset="-122"/>
                <a:ea typeface="华文细黑" pitchFamily="2" charset="-122"/>
              </a:rPr>
              <a:t>掌握</a:t>
            </a:r>
            <a:r>
              <a:rPr lang="en-US" altLang="zh-CN" smtClean="0">
                <a:solidFill>
                  <a:schemeClr val="hlink"/>
                </a:solidFill>
                <a:latin typeface="华文细黑" pitchFamily="2" charset="-122"/>
                <a:ea typeface="华文细黑" pitchFamily="2" charset="-122"/>
              </a:rPr>
              <a:t>]</a:t>
            </a:r>
          </a:p>
          <a:p>
            <a:pPr>
              <a:buFont typeface="Wingdings" pitchFamily="2" charset="2"/>
              <a:buNone/>
            </a:pPr>
            <a:r>
              <a:rPr lang="en-US" altLang="zh-CN" smtClean="0">
                <a:latin typeface="华文细黑" pitchFamily="2" charset="-122"/>
                <a:ea typeface="华文细黑" pitchFamily="2" charset="-122"/>
              </a:rPr>
              <a:t>       </a:t>
            </a:r>
            <a:r>
              <a:rPr lang="zh-CN" altLang="en-US" smtClean="0">
                <a:latin typeface="华文细黑" pitchFamily="2" charset="-122"/>
                <a:ea typeface="华文细黑" pitchFamily="2" charset="-122"/>
              </a:rPr>
              <a:t>示例</a:t>
            </a:r>
            <a:r>
              <a:rPr lang="zh-CN" altLang="en-US" smtClean="0">
                <a:latin typeface="华文细黑" pitchFamily="2" charset="-122"/>
                <a:ea typeface="华文细黑" pitchFamily="2" charset="-122"/>
                <a:sym typeface="Wingdings" pitchFamily="2" charset="2"/>
              </a:rPr>
              <a:t>（</a:t>
            </a:r>
            <a:r>
              <a:rPr lang="en-US" altLang="zh-CN" smtClean="0">
                <a:latin typeface="Times New Roman" pitchFamily="18" charset="0"/>
                <a:ea typeface="华文细黑" pitchFamily="2" charset="-122"/>
                <a:sym typeface="Wingdings" pitchFamily="2" charset="2"/>
              </a:rPr>
              <a:t>p95-97</a:t>
            </a:r>
            <a:r>
              <a:rPr lang="zh-CN" altLang="en-US" smtClean="0">
                <a:latin typeface="华文细黑" pitchFamily="2" charset="-122"/>
                <a:ea typeface="华文细黑" pitchFamily="2" charset="-122"/>
                <a:sym typeface="Wingdings" pitchFamily="2" charset="2"/>
              </a:rPr>
              <a:t>）：</a:t>
            </a:r>
          </a:p>
          <a:p>
            <a:pPr>
              <a:buFont typeface="Wingdings" pitchFamily="2" charset="2"/>
              <a:buNone/>
            </a:pPr>
            <a:r>
              <a:rPr lang="zh-CN" altLang="en-US" smtClean="0">
                <a:latin typeface="华文细黑" pitchFamily="2" charset="-122"/>
                <a:ea typeface="华文细黑" pitchFamily="2" charset="-122"/>
                <a:sym typeface="Wingdings" pitchFamily="2" charset="2"/>
              </a:rPr>
              <a:t>       第三步：</a:t>
            </a:r>
            <a:r>
              <a:rPr lang="zh-CN" altLang="en-US" smtClean="0">
                <a:latin typeface="华文细黑" pitchFamily="2" charset="-122"/>
                <a:ea typeface="华文细黑" pitchFamily="2" charset="-122"/>
              </a:rPr>
              <a:t>由</a:t>
            </a:r>
            <a:r>
              <a:rPr lang="en-US" altLang="zh-CN" smtClean="0">
                <a:latin typeface="Times New Roman" pitchFamily="18" charset="0"/>
                <a:ea typeface="华文细黑" pitchFamily="2" charset="-122"/>
              </a:rPr>
              <a:t>VaR</a:t>
            </a:r>
            <a:r>
              <a:rPr lang="zh-CN" altLang="en-US" smtClean="0">
                <a:latin typeface="华文细黑" pitchFamily="2" charset="-122"/>
                <a:ea typeface="华文细黑" pitchFamily="2" charset="-122"/>
              </a:rPr>
              <a:t>计算公式求得信用风险价值</a:t>
            </a:r>
            <a:endParaRPr lang="zh-CN" altLang="en-US" smtClean="0">
              <a:latin typeface="华文细黑" pitchFamily="2" charset="-122"/>
              <a:ea typeface="华文细黑" pitchFamily="2" charset="-122"/>
              <a:sym typeface="Wingdings" pitchFamily="2" charset="2"/>
            </a:endParaRPr>
          </a:p>
          <a:p>
            <a:pPr>
              <a:buFont typeface="Wingdings" pitchFamily="2" charset="2"/>
              <a:buNone/>
            </a:pPr>
            <a:r>
              <a:rPr lang="zh-CN" altLang="en-US">
                <a:latin typeface="Times New Roman" pitchFamily="18" charset="0"/>
                <a:ea typeface="华文细黑" pitchFamily="2" charset="-122"/>
              </a:rPr>
              <a:t>       </a:t>
            </a:r>
            <a:r>
              <a:rPr lang="zh-CN" altLang="en-US" smtClean="0">
                <a:latin typeface="Times New Roman" pitchFamily="18" charset="0"/>
                <a:ea typeface="华文细黑" pitchFamily="2" charset="-122"/>
              </a:rPr>
              <a:t>直接由</a:t>
            </a:r>
            <a:r>
              <a:rPr lang="en-US" altLang="zh-CN" smtClean="0">
                <a:latin typeface="Times New Roman" pitchFamily="18" charset="0"/>
                <a:ea typeface="华文细黑" pitchFamily="2" charset="-122"/>
              </a:rPr>
              <a:t>VaR</a:t>
            </a:r>
            <a:r>
              <a:rPr lang="zh-CN" altLang="en-US" smtClean="0">
                <a:latin typeface="Times New Roman" pitchFamily="18" charset="0"/>
                <a:ea typeface="华文细黑" pitchFamily="2" charset="-122"/>
              </a:rPr>
              <a:t>定义求</a:t>
            </a:r>
            <a:r>
              <a:rPr lang="en-US" altLang="zh-CN" smtClean="0">
                <a:latin typeface="Times New Roman" pitchFamily="18" charset="0"/>
                <a:ea typeface="华文细黑" pitchFamily="2" charset="-122"/>
              </a:rPr>
              <a:t>(95%</a:t>
            </a:r>
            <a:r>
              <a:rPr lang="zh-CN" altLang="en-US" smtClean="0">
                <a:latin typeface="Times New Roman" pitchFamily="18" charset="0"/>
                <a:ea typeface="华文细黑" pitchFamily="2" charset="-122"/>
              </a:rPr>
              <a:t>的置信度</a:t>
            </a:r>
            <a:r>
              <a:rPr lang="en-US" altLang="zh-CN" smtClean="0">
                <a:latin typeface="Times New Roman" pitchFamily="18" charset="0"/>
                <a:ea typeface="华文细黑" pitchFamily="2" charset="-122"/>
              </a:rPr>
              <a:t>)</a:t>
            </a:r>
            <a:r>
              <a:rPr lang="zh-CN" altLang="en-US" smtClean="0">
                <a:latin typeface="Times New Roman" pitchFamily="18" charset="0"/>
                <a:ea typeface="华文细黑" pitchFamily="2" charset="-122"/>
              </a:rPr>
              <a:t>：</a:t>
            </a:r>
          </a:p>
          <a:p>
            <a:pPr>
              <a:buFont typeface="Wingdings" pitchFamily="2" charset="2"/>
              <a:buNone/>
            </a:pPr>
            <a:endParaRPr lang="zh-CN" altLang="en-US" smtClean="0">
              <a:latin typeface="Times New Roman" pitchFamily="18" charset="0"/>
              <a:ea typeface="华文细黑" pitchFamily="2" charset="-122"/>
            </a:endParaRPr>
          </a:p>
          <a:p>
            <a:pPr>
              <a:buFont typeface="Wingdings" pitchFamily="2" charset="2"/>
              <a:buNone/>
            </a:pPr>
            <a:r>
              <a:rPr lang="zh-CN" altLang="en-US" smtClean="0">
                <a:latin typeface="Times New Roman" pitchFamily="18" charset="0"/>
                <a:ea typeface="华文细黑" pitchFamily="2" charset="-122"/>
              </a:rPr>
              <a:t>       假定为正态分布的情形</a:t>
            </a:r>
            <a:r>
              <a:rPr lang="en-US" altLang="zh-CN" smtClean="0">
                <a:latin typeface="Times New Roman" pitchFamily="18" charset="0"/>
                <a:ea typeface="华文细黑" pitchFamily="2" charset="-122"/>
              </a:rPr>
              <a:t>(95%</a:t>
            </a:r>
            <a:r>
              <a:rPr lang="zh-CN" altLang="en-US" smtClean="0">
                <a:latin typeface="Times New Roman" pitchFamily="18" charset="0"/>
                <a:ea typeface="华文细黑" pitchFamily="2" charset="-122"/>
              </a:rPr>
              <a:t>的置信度</a:t>
            </a:r>
            <a:r>
              <a:rPr lang="en-US" altLang="zh-CN" smtClean="0">
                <a:latin typeface="Times New Roman" pitchFamily="18" charset="0"/>
                <a:ea typeface="华文细黑" pitchFamily="2" charset="-122"/>
              </a:rPr>
              <a:t>)</a:t>
            </a:r>
            <a:r>
              <a:rPr lang="zh-CN" altLang="en-US" smtClean="0">
                <a:latin typeface="Times New Roman" pitchFamily="18" charset="0"/>
                <a:ea typeface="华文细黑" pitchFamily="2" charset="-122"/>
              </a:rPr>
              <a:t> </a:t>
            </a:r>
            <a:r>
              <a:rPr lang="en-US" altLang="zh-CN" smtClean="0">
                <a:latin typeface="Times New Roman" pitchFamily="18" charset="0"/>
                <a:ea typeface="华文细黑" pitchFamily="2" charset="-122"/>
              </a:rPr>
              <a:t>:</a:t>
            </a:r>
          </a:p>
          <a:p>
            <a:pPr>
              <a:buFont typeface="Wingdings" pitchFamily="2" charset="2"/>
              <a:buNone/>
            </a:pPr>
            <a:endParaRPr lang="en-US" altLang="zh-CN" smtClean="0">
              <a:latin typeface="Times New Roman" pitchFamily="18" charset="0"/>
              <a:ea typeface="华文细黑" pitchFamily="2" charset="-122"/>
            </a:endParaRPr>
          </a:p>
          <a:p>
            <a:pPr>
              <a:buFont typeface="Wingdings" pitchFamily="2" charset="2"/>
              <a:buNone/>
            </a:pPr>
            <a:r>
              <a:rPr lang="en-US" altLang="zh-CN" i="1" smtClean="0">
                <a:latin typeface="Times New Roman" pitchFamily="18" charset="0"/>
                <a:ea typeface="华文细黑" pitchFamily="2" charset="-122"/>
              </a:rPr>
              <a:t>T</a:t>
            </a:r>
            <a:r>
              <a:rPr lang="en-US" altLang="zh-CN" smtClean="0">
                <a:latin typeface="Times New Roman" pitchFamily="18" charset="0"/>
                <a:ea typeface="华文细黑" pitchFamily="2" charset="-122"/>
              </a:rPr>
              <a:t>=1</a:t>
            </a:r>
            <a:r>
              <a:rPr lang="zh-CN" altLang="en-US" smtClean="0">
                <a:latin typeface="Times New Roman" pitchFamily="18" charset="0"/>
                <a:ea typeface="华文细黑" pitchFamily="2" charset="-122"/>
              </a:rPr>
              <a:t>，                 由查表可得。</a:t>
            </a:r>
            <a:r>
              <a:rPr lang="zh-CN" altLang="en-US">
                <a:latin typeface="Times New Roman" pitchFamily="18" charset="0"/>
                <a:ea typeface="华文细黑" pitchFamily="2" charset="-122"/>
              </a:rPr>
              <a:t>                        </a:t>
            </a:r>
          </a:p>
        </p:txBody>
      </p:sp>
      <p:graphicFrame>
        <p:nvGraphicFramePr>
          <p:cNvPr id="76802" name="Object 7"/>
          <p:cNvGraphicFramePr>
            <a:graphicFrameLocks noChangeAspect="1"/>
          </p:cNvGraphicFramePr>
          <p:nvPr/>
        </p:nvGraphicFramePr>
        <p:xfrm>
          <a:off x="4079875" y="4365626"/>
          <a:ext cx="3600450" cy="447675"/>
        </p:xfrm>
        <a:graphic>
          <a:graphicData uri="http://schemas.openxmlformats.org/presentationml/2006/ole">
            <mc:AlternateContent xmlns:mc="http://schemas.openxmlformats.org/markup-compatibility/2006">
              <mc:Choice xmlns:v="urn:schemas-microsoft-com:vml" Requires="v">
                <p:oleObj spid="_x0000_s24581" name="Equation" r:id="rId3" imgW="1841400" imgH="228600" progId="Equation.DSMT4">
                  <p:embed/>
                </p:oleObj>
              </mc:Choice>
              <mc:Fallback>
                <p:oleObj name="Equation" r:id="rId3" imgW="1841400" imgH="228600" progId="Equation.DSMT4">
                  <p:embed/>
                  <p:pic>
                    <p:nvPicPr>
                      <p:cNvPr id="76802"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9875" y="4365626"/>
                        <a:ext cx="3600450"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03" name="Object 8"/>
          <p:cNvGraphicFramePr>
            <a:graphicFrameLocks noChangeAspect="1"/>
          </p:cNvGraphicFramePr>
          <p:nvPr/>
        </p:nvGraphicFramePr>
        <p:xfrm>
          <a:off x="3465514" y="5157789"/>
          <a:ext cx="4903787" cy="511175"/>
        </p:xfrm>
        <a:graphic>
          <a:graphicData uri="http://schemas.openxmlformats.org/presentationml/2006/ole">
            <mc:AlternateContent xmlns:mc="http://schemas.openxmlformats.org/markup-compatibility/2006">
              <mc:Choice xmlns:v="urn:schemas-microsoft-com:vml" Requires="v">
                <p:oleObj spid="_x0000_s24582" name="Equation" r:id="rId5" imgW="2438280" imgH="253800" progId="Equation.DSMT4">
                  <p:embed/>
                </p:oleObj>
              </mc:Choice>
              <mc:Fallback>
                <p:oleObj name="Equation" r:id="rId5" imgW="2438280" imgH="253800" progId="Equation.DSMT4">
                  <p:embed/>
                  <p:pic>
                    <p:nvPicPr>
                      <p:cNvPr id="76803"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5514" y="5157789"/>
                        <a:ext cx="4903787"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04" name="Object 10"/>
          <p:cNvGraphicFramePr>
            <a:graphicFrameLocks noChangeAspect="1"/>
          </p:cNvGraphicFramePr>
          <p:nvPr/>
        </p:nvGraphicFramePr>
        <p:xfrm>
          <a:off x="2670175" y="5734051"/>
          <a:ext cx="1601788" cy="504825"/>
        </p:xfrm>
        <a:graphic>
          <a:graphicData uri="http://schemas.openxmlformats.org/presentationml/2006/ole">
            <mc:AlternateContent xmlns:mc="http://schemas.openxmlformats.org/markup-compatibility/2006">
              <mc:Choice xmlns:v="urn:schemas-microsoft-com:vml" Requires="v">
                <p:oleObj spid="_x0000_s24583" name="Equation" r:id="rId7" imgW="723600" imgH="228600" progId="Equation.DSMT4">
                  <p:embed/>
                </p:oleObj>
              </mc:Choice>
              <mc:Fallback>
                <p:oleObj name="Equation" r:id="rId7" imgW="723600" imgH="228600" progId="Equation.DSMT4">
                  <p:embed/>
                  <p:pic>
                    <p:nvPicPr>
                      <p:cNvPr id="76804"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70175" y="5734051"/>
                        <a:ext cx="1601788"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6537" name="AutoShape 9"/>
          <p:cNvSpPr>
            <a:spLocks/>
          </p:cNvSpPr>
          <p:nvPr/>
        </p:nvSpPr>
        <p:spPr bwMode="auto">
          <a:xfrm>
            <a:off x="3238500" y="6072189"/>
            <a:ext cx="4897438" cy="503237"/>
          </a:xfrm>
          <a:prstGeom prst="borderCallout1">
            <a:avLst>
              <a:gd name="adj1" fmla="val 22713"/>
              <a:gd name="adj2" fmla="val 101556"/>
              <a:gd name="adj3" fmla="val -93060"/>
              <a:gd name="adj4" fmla="val 101620"/>
            </a:avLst>
          </a:prstGeom>
          <a:solidFill>
            <a:schemeClr val="hlink"/>
          </a:solidFill>
          <a:ln w="9525" algn="ctr">
            <a:solidFill>
              <a:schemeClr val="tx1"/>
            </a:solidFill>
            <a:miter lim="800000"/>
            <a:headEnd/>
            <a:tailEnd/>
          </a:ln>
        </p:spPr>
        <p:txBody>
          <a:bodyPr/>
          <a:lstStyle/>
          <a:p>
            <a:pPr marL="639763" indent="-273050"/>
            <a:r>
              <a:rPr lang="zh-CN" altLang="en-US" sz="2800">
                <a:ea typeface="华文宋体" pitchFamily="2" charset="-122"/>
              </a:rPr>
              <a:t>正态分布假定低估了风险</a:t>
            </a:r>
          </a:p>
        </p:txBody>
      </p:sp>
    </p:spTree>
    <p:extLst>
      <p:ext uri="{BB962C8B-B14F-4D97-AF65-F5344CB8AC3E}">
        <p14:creationId xmlns:p14="http://schemas.microsoft.com/office/powerpoint/2010/main" val="213295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6537"/>
                                        </p:tgtEl>
                                        <p:attrNameLst>
                                          <p:attrName>style.visibility</p:attrName>
                                        </p:attrNameLst>
                                      </p:cBhvr>
                                      <p:to>
                                        <p:strVal val="visible"/>
                                      </p:to>
                                    </p:set>
                                    <p:anim calcmode="lin" valueType="num">
                                      <p:cBhvr additive="base">
                                        <p:cTn id="7" dur="500" fill="hold"/>
                                        <p:tgtEl>
                                          <p:spTgt spid="406537"/>
                                        </p:tgtEl>
                                        <p:attrNameLst>
                                          <p:attrName>ppt_x</p:attrName>
                                        </p:attrNameLst>
                                      </p:cBhvr>
                                      <p:tavLst>
                                        <p:tav tm="0">
                                          <p:val>
                                            <p:strVal val="#ppt_x"/>
                                          </p:val>
                                        </p:tav>
                                        <p:tav tm="100000">
                                          <p:val>
                                            <p:strVal val="#ppt_x"/>
                                          </p:val>
                                        </p:tav>
                                      </p:tavLst>
                                    </p:anim>
                                    <p:anim calcmode="lin" valueType="num">
                                      <p:cBhvr additive="base">
                                        <p:cTn id="8" dur="500" fill="hold"/>
                                        <p:tgtEl>
                                          <p:spTgt spid="4065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7" grpId="0" animBg="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p:cNvSpPr>
          <p:nvPr>
            <p:ph type="title" idx="4294967295"/>
          </p:nvPr>
        </p:nvSpPr>
        <p:spPr bwMode="auto">
          <a:xfrm>
            <a:off x="2063750" y="404814"/>
            <a:ext cx="7467600" cy="581025"/>
          </a:xfrm>
        </p:spPr>
        <p:txBody>
          <a:bodyPr vert="horz" wrap="square" lIns="91440" tIns="45720" rIns="91440" bIns="45720" numCol="1" rtlCol="0" anchor="ctr" anchorCtr="0" compatLnSpc="1">
            <a:prstTxWarp prst="textNoShape">
              <a:avLst/>
            </a:prstTxWarp>
            <a:normAutofit fontScale="90000"/>
          </a:bodyPr>
          <a:lstStyle/>
          <a:p>
            <a:pPr>
              <a:defRPr/>
            </a:pPr>
            <a:r>
              <a:rPr lang="zh-CN" altLang="en-US" sz="3600" b="1"/>
              <a:t>信用风险管理方法</a:t>
            </a:r>
          </a:p>
        </p:txBody>
      </p:sp>
      <p:sp>
        <p:nvSpPr>
          <p:cNvPr id="381955" name="Rectangle 3"/>
          <p:cNvSpPr>
            <a:spLocks noGrp="1"/>
          </p:cNvSpPr>
          <p:nvPr>
            <p:ph type="body" idx="4294967295"/>
          </p:nvPr>
        </p:nvSpPr>
        <p:spPr>
          <a:xfrm>
            <a:off x="2063750" y="1268414"/>
            <a:ext cx="7467600" cy="3673475"/>
          </a:xfrm>
        </p:spPr>
        <p:txBody>
          <a:bodyPr>
            <a:normAutofit fontScale="92500" lnSpcReduction="10000"/>
          </a:bodyPr>
          <a:lstStyle/>
          <a:p>
            <a:endParaRPr lang="zh-CN" altLang="en-US" smtClean="0"/>
          </a:p>
          <a:p>
            <a:r>
              <a:rPr lang="zh-CN" altLang="en-US"/>
              <a:t>信用风险管理方法示例</a:t>
            </a:r>
          </a:p>
          <a:p>
            <a:pPr>
              <a:buFont typeface="Wingdings" pitchFamily="2" charset="2"/>
              <a:buNone/>
            </a:pPr>
            <a:r>
              <a:rPr lang="en-US" altLang="zh-CN" smtClean="0">
                <a:latin typeface="华文细黑" pitchFamily="2" charset="-122"/>
                <a:ea typeface="华文细黑" pitchFamily="2" charset="-122"/>
              </a:rPr>
              <a:t>    </a:t>
            </a:r>
          </a:p>
          <a:p>
            <a:pPr>
              <a:buFont typeface="Wingdings" pitchFamily="2" charset="2"/>
              <a:buNone/>
            </a:pPr>
            <a:r>
              <a:rPr lang="en-US" altLang="zh-CN" smtClean="0">
                <a:latin typeface="华文细黑" pitchFamily="2" charset="-122"/>
                <a:ea typeface="华文细黑" pitchFamily="2" charset="-122"/>
              </a:rPr>
              <a:t>    1.</a:t>
            </a:r>
            <a:r>
              <a:rPr lang="zh-CN" altLang="en-US" smtClean="0">
                <a:latin typeface="华文细黑" pitchFamily="2" charset="-122"/>
                <a:ea typeface="华文细黑" pitchFamily="2" charset="-122"/>
              </a:rPr>
              <a:t>利用相关期权合约对冲</a:t>
            </a:r>
          </a:p>
          <a:p>
            <a:pPr>
              <a:buFont typeface="Wingdings" pitchFamily="2" charset="2"/>
              <a:buNone/>
            </a:pPr>
            <a:endParaRPr lang="zh-CN" altLang="en-US" smtClean="0">
              <a:latin typeface="华文细黑" pitchFamily="2" charset="-122"/>
              <a:ea typeface="华文细黑" pitchFamily="2" charset="-122"/>
            </a:endParaRPr>
          </a:p>
          <a:p>
            <a:pPr>
              <a:buFont typeface="Wingdings" pitchFamily="2" charset="2"/>
              <a:buNone/>
            </a:pPr>
            <a:r>
              <a:rPr lang="en-US" altLang="zh-CN" smtClean="0">
                <a:latin typeface="华文细黑" pitchFamily="2" charset="-122"/>
                <a:ea typeface="华文细黑" pitchFamily="2" charset="-122"/>
              </a:rPr>
              <a:t>    2.</a:t>
            </a:r>
            <a:r>
              <a:rPr lang="zh-CN" altLang="en-US" smtClean="0">
                <a:latin typeface="华文细黑" pitchFamily="2" charset="-122"/>
                <a:ea typeface="华文细黑" pitchFamily="2" charset="-122"/>
              </a:rPr>
              <a:t>直接利用违约期权对冲</a:t>
            </a:r>
          </a:p>
          <a:p>
            <a:pPr>
              <a:buFont typeface="Wingdings" pitchFamily="2" charset="2"/>
              <a:buNone/>
            </a:pPr>
            <a:endParaRPr lang="zh-CN" altLang="en-US" smtClean="0">
              <a:latin typeface="华文细黑" pitchFamily="2" charset="-122"/>
              <a:ea typeface="华文细黑" pitchFamily="2" charset="-122"/>
            </a:endParaRPr>
          </a:p>
          <a:p>
            <a:pPr>
              <a:buFont typeface="Wingdings" pitchFamily="2" charset="2"/>
              <a:buNone/>
            </a:pPr>
            <a:r>
              <a:rPr lang="en-US" altLang="zh-CN" smtClean="0">
                <a:latin typeface="华文细黑" pitchFamily="2" charset="-122"/>
                <a:ea typeface="华文细黑" pitchFamily="2" charset="-122"/>
              </a:rPr>
              <a:t>    3.</a:t>
            </a:r>
            <a:r>
              <a:rPr lang="zh-CN" altLang="en-US" smtClean="0">
                <a:latin typeface="华文细黑" pitchFamily="2" charset="-122"/>
                <a:ea typeface="华文细黑" pitchFamily="2" charset="-122"/>
              </a:rPr>
              <a:t>利用信用互换对冲</a:t>
            </a:r>
            <a:r>
              <a:rPr lang="en-US" altLang="zh-CN" smtClean="0">
                <a:latin typeface="华文细黑" pitchFamily="2" charset="-122"/>
                <a:ea typeface="华文细黑" pitchFamily="2" charset="-122"/>
              </a:rPr>
              <a:t>:</a:t>
            </a:r>
            <a:r>
              <a:rPr lang="zh-CN" altLang="en-US" smtClean="0">
                <a:latin typeface="华文细黑" pitchFamily="2" charset="-122"/>
                <a:ea typeface="华文细黑" pitchFamily="2" charset="-122"/>
              </a:rPr>
              <a:t>总收益互换、违约互换等。</a:t>
            </a:r>
            <a:endParaRPr lang="en-US" altLang="zh-CN" smtClean="0">
              <a:latin typeface="华文细黑" pitchFamily="2" charset="-122"/>
              <a:ea typeface="华文细黑" pitchFamily="2" charset="-122"/>
            </a:endParaRPr>
          </a:p>
        </p:txBody>
      </p:sp>
    </p:spTree>
    <p:extLst>
      <p:ext uri="{BB962C8B-B14F-4D97-AF65-F5344CB8AC3E}">
        <p14:creationId xmlns:p14="http://schemas.microsoft.com/office/powerpoint/2010/main" val="98216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81955">
                                            <p:txEl>
                                              <p:pRg st="3" end="3"/>
                                            </p:txEl>
                                          </p:spTgt>
                                        </p:tgtEl>
                                        <p:attrNameLst>
                                          <p:attrName>style.visibility</p:attrName>
                                        </p:attrNameLst>
                                      </p:cBhvr>
                                      <p:to>
                                        <p:strVal val="visible"/>
                                      </p:to>
                                    </p:set>
                                    <p:anim calcmode="lin" valueType="num">
                                      <p:cBhvr additive="base">
                                        <p:cTn id="7" dur="500" fill="hold"/>
                                        <p:tgtEl>
                                          <p:spTgt spid="38195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1955">
                                            <p:txEl>
                                              <p:pRg st="3" end="3"/>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81955">
                                            <p:txEl>
                                              <p:pRg st="5" end="5"/>
                                            </p:txEl>
                                          </p:spTgt>
                                        </p:tgtEl>
                                        <p:attrNameLst>
                                          <p:attrName>style.visibility</p:attrName>
                                        </p:attrNameLst>
                                      </p:cBhvr>
                                      <p:to>
                                        <p:strVal val="visible"/>
                                      </p:to>
                                    </p:set>
                                    <p:anim calcmode="lin" valueType="num">
                                      <p:cBhvr additive="base">
                                        <p:cTn id="12" dur="500" fill="hold"/>
                                        <p:tgtEl>
                                          <p:spTgt spid="381955">
                                            <p:txEl>
                                              <p:pRg st="5" end="5"/>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81955">
                                            <p:txEl>
                                              <p:pRg st="5" end="5"/>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81955">
                                            <p:txEl>
                                              <p:pRg st="7" end="7"/>
                                            </p:txEl>
                                          </p:spTgt>
                                        </p:tgtEl>
                                        <p:attrNameLst>
                                          <p:attrName>style.visibility</p:attrName>
                                        </p:attrNameLst>
                                      </p:cBhvr>
                                      <p:to>
                                        <p:strVal val="visible"/>
                                      </p:to>
                                    </p:set>
                                    <p:anim calcmode="lin" valueType="num">
                                      <p:cBhvr additive="base">
                                        <p:cTn id="17" dur="500" fill="hold"/>
                                        <p:tgtEl>
                                          <p:spTgt spid="381955">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8195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idx="4294967295"/>
          </p:nvPr>
        </p:nvSpPr>
        <p:spPr bwMode="auto">
          <a:xfrm>
            <a:off x="2351089" y="549276"/>
            <a:ext cx="6142037" cy="771525"/>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solidFill>
                  <a:schemeClr val="hlink"/>
                </a:solidFill>
                <a:latin typeface="华文琥珀" pitchFamily="2" charset="-122"/>
                <a:ea typeface="华文琥珀" pitchFamily="2" charset="-122"/>
              </a:rPr>
              <a:t>巴  林  银  行  的  沉  没</a:t>
            </a:r>
          </a:p>
        </p:txBody>
      </p:sp>
      <p:sp>
        <p:nvSpPr>
          <p:cNvPr id="339971" name="Rectangle 3"/>
          <p:cNvSpPr>
            <a:spLocks noGrp="1" noChangeArrowheads="1"/>
          </p:cNvSpPr>
          <p:nvPr>
            <p:ph type="body" idx="4294967295"/>
          </p:nvPr>
        </p:nvSpPr>
        <p:spPr>
          <a:xfrm>
            <a:off x="1992314" y="1484313"/>
            <a:ext cx="8351837" cy="4392612"/>
          </a:xfrm>
        </p:spPr>
        <p:txBody>
          <a:bodyPr>
            <a:normAutofit fontScale="92500" lnSpcReduction="20000"/>
          </a:bodyPr>
          <a:lstStyle/>
          <a:p>
            <a:pPr eaLnBrk="1" hangingPunct="1">
              <a:lnSpc>
                <a:spcPct val="80000"/>
              </a:lnSpc>
              <a:buFont typeface="Wingdings" pitchFamily="2" charset="2"/>
              <a:buNone/>
            </a:pPr>
            <a:endParaRPr lang="zh-CN" altLang="en-US" b="1">
              <a:ea typeface="华文隶书" pitchFamily="2" charset="-122"/>
            </a:endParaRPr>
          </a:p>
          <a:p>
            <a:pPr eaLnBrk="1" hangingPunct="1">
              <a:lnSpc>
                <a:spcPct val="80000"/>
              </a:lnSpc>
              <a:buFont typeface="Wingdings" pitchFamily="2" charset="2"/>
              <a:buNone/>
            </a:pPr>
            <a:r>
              <a:rPr lang="zh-CN" altLang="en-US" b="1" u="sng">
                <a:solidFill>
                  <a:schemeClr val="hlink"/>
                </a:solidFill>
                <a:ea typeface="华文隶书" pitchFamily="2" charset="-122"/>
              </a:rPr>
              <a:t>里森：</a:t>
            </a:r>
          </a:p>
          <a:p>
            <a:pPr eaLnBrk="1" hangingPunct="1">
              <a:lnSpc>
                <a:spcPct val="80000"/>
              </a:lnSpc>
              <a:buFont typeface="Wingdings" pitchFamily="2" charset="2"/>
              <a:buNone/>
            </a:pPr>
            <a:r>
              <a:rPr lang="zh-CN" altLang="en-US" b="1">
                <a:latin typeface="华文隶书" pitchFamily="2" charset="-122"/>
                <a:ea typeface="华文隶书" pitchFamily="2" charset="-122"/>
              </a:rPr>
              <a:t>        </a:t>
            </a:r>
            <a:r>
              <a:rPr lang="en-US" altLang="zh-CN" b="1">
                <a:latin typeface="华文隶书" pitchFamily="2" charset="-122"/>
                <a:ea typeface="华文隶书" pitchFamily="2" charset="-122"/>
              </a:rPr>
              <a:t>1987</a:t>
            </a:r>
            <a:r>
              <a:rPr lang="zh-CN" altLang="en-US" b="1">
                <a:latin typeface="华文隶书" pitchFamily="2" charset="-122"/>
                <a:ea typeface="华文隶书" pitchFamily="2" charset="-122"/>
              </a:rPr>
              <a:t>年到摩根士坦利伦敦分行期权结算部门任职</a:t>
            </a:r>
          </a:p>
          <a:p>
            <a:pPr eaLnBrk="1" hangingPunct="1">
              <a:lnSpc>
                <a:spcPct val="80000"/>
              </a:lnSpc>
              <a:buFont typeface="Wingdings" pitchFamily="2" charset="2"/>
              <a:buNone/>
            </a:pPr>
            <a:r>
              <a:rPr lang="zh-CN" altLang="en-US" b="1">
                <a:latin typeface="华文隶书" pitchFamily="2" charset="-122"/>
                <a:ea typeface="华文隶书" pitchFamily="2" charset="-122"/>
              </a:rPr>
              <a:t>（</a:t>
            </a:r>
            <a:r>
              <a:rPr lang="en-US" altLang="zh-CN" b="1">
                <a:latin typeface="华文隶书" pitchFamily="2" charset="-122"/>
                <a:ea typeface="华文隶书" pitchFamily="2" charset="-122"/>
              </a:rPr>
              <a:t>20</a:t>
            </a:r>
            <a:r>
              <a:rPr lang="zh-CN" altLang="en-US" b="1">
                <a:latin typeface="华文隶书" pitchFamily="2" charset="-122"/>
                <a:ea typeface="华文隶书" pitchFamily="2" charset="-122"/>
              </a:rPr>
              <a:t>岁）</a:t>
            </a:r>
          </a:p>
          <a:p>
            <a:pPr eaLnBrk="1" hangingPunct="1">
              <a:lnSpc>
                <a:spcPct val="80000"/>
              </a:lnSpc>
              <a:buFont typeface="Wingdings" pitchFamily="2" charset="2"/>
              <a:buNone/>
            </a:pPr>
            <a:r>
              <a:rPr lang="zh-CN" altLang="en-US" b="1">
                <a:latin typeface="华文隶书" pitchFamily="2" charset="-122"/>
                <a:ea typeface="华文隶书" pitchFamily="2" charset="-122"/>
              </a:rPr>
              <a:t>        </a:t>
            </a:r>
            <a:r>
              <a:rPr lang="en-US" altLang="zh-CN" b="1">
                <a:latin typeface="华文隶书" pitchFamily="2" charset="-122"/>
                <a:ea typeface="华文隶书" pitchFamily="2" charset="-122"/>
              </a:rPr>
              <a:t>1989</a:t>
            </a:r>
            <a:r>
              <a:rPr lang="zh-CN" altLang="en-US" b="1">
                <a:latin typeface="华文隶书" pitchFamily="2" charset="-122"/>
                <a:ea typeface="华文隶书" pitchFamily="2" charset="-122"/>
              </a:rPr>
              <a:t>年月</a:t>
            </a:r>
            <a:r>
              <a:rPr lang="en-US" altLang="zh-CN" b="1">
                <a:latin typeface="华文隶书" pitchFamily="2" charset="-122"/>
                <a:ea typeface="华文隶书" pitchFamily="2" charset="-122"/>
              </a:rPr>
              <a:t>10</a:t>
            </a:r>
            <a:r>
              <a:rPr lang="zh-CN" altLang="en-US" b="1">
                <a:latin typeface="华文隶书" pitchFamily="2" charset="-122"/>
                <a:ea typeface="华文隶书" pitchFamily="2" charset="-122"/>
              </a:rPr>
              <a:t>日进入巴林银行工作。工作出色，在</a:t>
            </a:r>
          </a:p>
          <a:p>
            <a:pPr eaLnBrk="1" hangingPunct="1">
              <a:lnSpc>
                <a:spcPct val="80000"/>
              </a:lnSpc>
              <a:buFont typeface="Wingdings" pitchFamily="2" charset="2"/>
              <a:buNone/>
            </a:pPr>
            <a:r>
              <a:rPr lang="zh-CN" altLang="en-US" b="1">
                <a:latin typeface="华文隶书" pitchFamily="2" charset="-122"/>
                <a:ea typeface="华文隶书" pitchFamily="2" charset="-122"/>
              </a:rPr>
              <a:t>股市上为巴林银行赚取了千万美元的利润。</a:t>
            </a:r>
          </a:p>
          <a:p>
            <a:pPr eaLnBrk="1" hangingPunct="1">
              <a:lnSpc>
                <a:spcPct val="80000"/>
              </a:lnSpc>
              <a:buFont typeface="Wingdings" pitchFamily="2" charset="2"/>
              <a:buNone/>
            </a:pPr>
            <a:r>
              <a:rPr lang="zh-CN" altLang="en-US" b="1">
                <a:latin typeface="华文隶书" pitchFamily="2" charset="-122"/>
                <a:ea typeface="华文隶书" pitchFamily="2" charset="-122"/>
              </a:rPr>
              <a:t>        </a:t>
            </a:r>
            <a:r>
              <a:rPr lang="en-US" altLang="zh-CN" b="1">
                <a:latin typeface="华文隶书" pitchFamily="2" charset="-122"/>
                <a:ea typeface="华文隶书" pitchFamily="2" charset="-122"/>
              </a:rPr>
              <a:t>1992</a:t>
            </a:r>
            <a:r>
              <a:rPr lang="zh-CN" altLang="en-US" b="1">
                <a:latin typeface="华文隶书" pitchFamily="2" charset="-122"/>
                <a:ea typeface="华文隶书" pitchFamily="2" charset="-122"/>
              </a:rPr>
              <a:t>年，巴林总部派里森到新加坡分行成立期货</a:t>
            </a:r>
          </a:p>
          <a:p>
            <a:pPr eaLnBrk="1" hangingPunct="1">
              <a:lnSpc>
                <a:spcPct val="80000"/>
              </a:lnSpc>
              <a:buFont typeface="Wingdings" pitchFamily="2" charset="2"/>
              <a:buNone/>
            </a:pPr>
            <a:r>
              <a:rPr lang="zh-CN" altLang="en-US" b="1">
                <a:latin typeface="华文隶书" pitchFamily="2" charset="-122"/>
                <a:ea typeface="华文隶书" pitchFamily="2" charset="-122"/>
              </a:rPr>
              <a:t>与期权交易部门，同年底，他考取新加坡交易所业</a:t>
            </a:r>
          </a:p>
          <a:p>
            <a:pPr eaLnBrk="1" hangingPunct="1">
              <a:lnSpc>
                <a:spcPct val="80000"/>
              </a:lnSpc>
              <a:buFont typeface="Wingdings" pitchFamily="2" charset="2"/>
              <a:buNone/>
            </a:pPr>
            <a:r>
              <a:rPr lang="zh-CN" altLang="en-US" b="1">
                <a:latin typeface="华文隶书" pitchFamily="2" charset="-122"/>
                <a:ea typeface="华文隶书" pitchFamily="2" charset="-122"/>
              </a:rPr>
              <a:t>务代表资格。</a:t>
            </a:r>
          </a:p>
          <a:p>
            <a:pPr eaLnBrk="1" hangingPunct="1">
              <a:lnSpc>
                <a:spcPct val="80000"/>
              </a:lnSpc>
              <a:buFont typeface="Wingdings" pitchFamily="2" charset="2"/>
              <a:buNone/>
            </a:pPr>
            <a:r>
              <a:rPr lang="zh-CN" altLang="en-US" b="1">
                <a:latin typeface="华文隶书" pitchFamily="2" charset="-122"/>
                <a:ea typeface="华文隶书" pitchFamily="2" charset="-122"/>
              </a:rPr>
              <a:t>       </a:t>
            </a:r>
            <a:r>
              <a:rPr lang="en-US" altLang="zh-CN" b="1">
                <a:latin typeface="华文隶书" pitchFamily="2" charset="-122"/>
                <a:ea typeface="华文隶书" pitchFamily="2" charset="-122"/>
              </a:rPr>
              <a:t>1993</a:t>
            </a:r>
            <a:r>
              <a:rPr lang="zh-CN" altLang="en-US" b="1">
                <a:latin typeface="华文隶书" pitchFamily="2" charset="-122"/>
                <a:ea typeface="华文隶书" pitchFamily="2" charset="-122"/>
              </a:rPr>
              <a:t>年初成为巴林银行新加坡期货公司的总经</a:t>
            </a:r>
          </a:p>
          <a:p>
            <a:pPr eaLnBrk="1" hangingPunct="1">
              <a:lnSpc>
                <a:spcPct val="80000"/>
              </a:lnSpc>
              <a:buFont typeface="Wingdings" pitchFamily="2" charset="2"/>
              <a:buNone/>
            </a:pPr>
            <a:r>
              <a:rPr lang="zh-CN" altLang="en-US" b="1">
                <a:latin typeface="华文隶书" pitchFamily="2" charset="-122"/>
                <a:ea typeface="华文隶书" pitchFamily="2" charset="-122"/>
              </a:rPr>
              <a:t>理，既负责前台交易又负责后台清算</a:t>
            </a:r>
          </a:p>
        </p:txBody>
      </p:sp>
    </p:spTree>
    <p:extLst>
      <p:ext uri="{BB962C8B-B14F-4D97-AF65-F5344CB8AC3E}">
        <p14:creationId xmlns:p14="http://schemas.microsoft.com/office/powerpoint/2010/main" val="16234914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9971">
                                            <p:txEl>
                                              <p:pRg st="2" end="2"/>
                                            </p:txEl>
                                          </p:spTgt>
                                        </p:tgtEl>
                                        <p:attrNameLst>
                                          <p:attrName>style.visibility</p:attrName>
                                        </p:attrNameLst>
                                      </p:cBhvr>
                                      <p:to>
                                        <p:strVal val="visible"/>
                                      </p:to>
                                    </p:set>
                                    <p:animEffect transition="in" filter="blinds(horizontal)">
                                      <p:cBhvr>
                                        <p:cTn id="7" dur="500"/>
                                        <p:tgtEl>
                                          <p:spTgt spid="33997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39971">
                                            <p:txEl>
                                              <p:pRg st="3" end="3"/>
                                            </p:txEl>
                                          </p:spTgt>
                                        </p:tgtEl>
                                        <p:attrNameLst>
                                          <p:attrName>style.visibility</p:attrName>
                                        </p:attrNameLst>
                                      </p:cBhvr>
                                      <p:to>
                                        <p:strVal val="visible"/>
                                      </p:to>
                                    </p:set>
                                    <p:animEffect transition="in" filter="blinds(horizontal)">
                                      <p:cBhvr>
                                        <p:cTn id="10" dur="500"/>
                                        <p:tgtEl>
                                          <p:spTgt spid="339971">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339971">
                                            <p:txEl>
                                              <p:pRg st="4" end="4"/>
                                            </p:txEl>
                                          </p:spTgt>
                                        </p:tgtEl>
                                        <p:attrNameLst>
                                          <p:attrName>style.visibility</p:attrName>
                                        </p:attrNameLst>
                                      </p:cBhvr>
                                      <p:to>
                                        <p:strVal val="visible"/>
                                      </p:to>
                                    </p:set>
                                    <p:animEffect transition="in" filter="checkerboard(across)">
                                      <p:cBhvr>
                                        <p:cTn id="15" dur="500"/>
                                        <p:tgtEl>
                                          <p:spTgt spid="339971">
                                            <p:txEl>
                                              <p:pRg st="4" end="4"/>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39971">
                                            <p:txEl>
                                              <p:pRg st="5" end="5"/>
                                            </p:txEl>
                                          </p:spTgt>
                                        </p:tgtEl>
                                        <p:attrNameLst>
                                          <p:attrName>style.visibility</p:attrName>
                                        </p:attrNameLst>
                                      </p:cBhvr>
                                      <p:to>
                                        <p:strVal val="visible"/>
                                      </p:to>
                                    </p:set>
                                    <p:animEffect transition="in" filter="checkerboard(across)">
                                      <p:cBhvr>
                                        <p:cTn id="18" dur="500"/>
                                        <p:tgtEl>
                                          <p:spTgt spid="339971">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339971">
                                            <p:txEl>
                                              <p:pRg st="6" end="6"/>
                                            </p:txEl>
                                          </p:spTgt>
                                        </p:tgtEl>
                                        <p:attrNameLst>
                                          <p:attrName>style.visibility</p:attrName>
                                        </p:attrNameLst>
                                      </p:cBhvr>
                                      <p:to>
                                        <p:strVal val="visible"/>
                                      </p:to>
                                    </p:set>
                                    <p:animEffect transition="in" filter="checkerboard(across)">
                                      <p:cBhvr>
                                        <p:cTn id="23" dur="500"/>
                                        <p:tgtEl>
                                          <p:spTgt spid="339971">
                                            <p:txEl>
                                              <p:pRg st="6" end="6"/>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339971">
                                            <p:txEl>
                                              <p:pRg st="7" end="7"/>
                                            </p:txEl>
                                          </p:spTgt>
                                        </p:tgtEl>
                                        <p:attrNameLst>
                                          <p:attrName>style.visibility</p:attrName>
                                        </p:attrNameLst>
                                      </p:cBhvr>
                                      <p:to>
                                        <p:strVal val="visible"/>
                                      </p:to>
                                    </p:set>
                                    <p:animEffect transition="in" filter="checkerboard(across)">
                                      <p:cBhvr>
                                        <p:cTn id="26" dur="500"/>
                                        <p:tgtEl>
                                          <p:spTgt spid="339971">
                                            <p:txEl>
                                              <p:pRg st="7" end="7"/>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339971">
                                            <p:txEl>
                                              <p:pRg st="8" end="8"/>
                                            </p:txEl>
                                          </p:spTgt>
                                        </p:tgtEl>
                                        <p:attrNameLst>
                                          <p:attrName>style.visibility</p:attrName>
                                        </p:attrNameLst>
                                      </p:cBhvr>
                                      <p:to>
                                        <p:strVal val="visible"/>
                                      </p:to>
                                    </p:set>
                                    <p:animEffect transition="in" filter="checkerboard(across)">
                                      <p:cBhvr>
                                        <p:cTn id="29" dur="500"/>
                                        <p:tgtEl>
                                          <p:spTgt spid="339971">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339971">
                                            <p:txEl>
                                              <p:pRg st="9" end="9"/>
                                            </p:txEl>
                                          </p:spTgt>
                                        </p:tgtEl>
                                        <p:attrNameLst>
                                          <p:attrName>style.visibility</p:attrName>
                                        </p:attrNameLst>
                                      </p:cBhvr>
                                      <p:to>
                                        <p:strVal val="visible"/>
                                      </p:to>
                                    </p:set>
                                    <p:animEffect transition="in" filter="checkerboard(across)">
                                      <p:cBhvr>
                                        <p:cTn id="34" dur="500"/>
                                        <p:tgtEl>
                                          <p:spTgt spid="339971">
                                            <p:txEl>
                                              <p:pRg st="9" end="9"/>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339971">
                                            <p:txEl>
                                              <p:pRg st="10" end="10"/>
                                            </p:txEl>
                                          </p:spTgt>
                                        </p:tgtEl>
                                        <p:attrNameLst>
                                          <p:attrName>style.visibility</p:attrName>
                                        </p:attrNameLst>
                                      </p:cBhvr>
                                      <p:to>
                                        <p:strVal val="visible"/>
                                      </p:to>
                                    </p:set>
                                    <p:animEffect transition="in" filter="checkerboard(across)">
                                      <p:cBhvr>
                                        <p:cTn id="37" dur="500"/>
                                        <p:tgtEl>
                                          <p:spTgt spid="3399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p:cNvSpPr>
          <p:nvPr>
            <p:ph type="title" idx="4294967295"/>
          </p:nvPr>
        </p:nvSpPr>
        <p:spPr bwMode="auto">
          <a:xfrm>
            <a:off x="2063750" y="404814"/>
            <a:ext cx="7467600" cy="581025"/>
          </a:xfrm>
        </p:spPr>
        <p:txBody>
          <a:bodyPr vert="horz" wrap="square" lIns="91440" tIns="45720" rIns="91440" bIns="45720" numCol="1" rtlCol="0" anchor="ctr" anchorCtr="0" compatLnSpc="1">
            <a:prstTxWarp prst="textNoShape">
              <a:avLst/>
            </a:prstTxWarp>
            <a:normAutofit fontScale="90000"/>
          </a:bodyPr>
          <a:lstStyle/>
          <a:p>
            <a:pPr>
              <a:defRPr/>
            </a:pPr>
            <a:r>
              <a:rPr lang="zh-CN" altLang="en-US" sz="3600" b="1"/>
              <a:t>信用风险管理方法</a:t>
            </a:r>
          </a:p>
        </p:txBody>
      </p:sp>
      <p:sp>
        <p:nvSpPr>
          <p:cNvPr id="384003" name="Rectangle 3"/>
          <p:cNvSpPr>
            <a:spLocks noGrp="1"/>
          </p:cNvSpPr>
          <p:nvPr>
            <p:ph type="body" idx="4294967295"/>
          </p:nvPr>
        </p:nvSpPr>
        <p:spPr>
          <a:xfrm>
            <a:off x="2063751" y="1268414"/>
            <a:ext cx="8208963" cy="5113337"/>
          </a:xfrm>
        </p:spPr>
        <p:txBody>
          <a:bodyPr>
            <a:normAutofit fontScale="85000" lnSpcReduction="10000"/>
          </a:bodyPr>
          <a:lstStyle/>
          <a:p>
            <a:endParaRPr lang="zh-CN" altLang="en-US" smtClean="0"/>
          </a:p>
          <a:p>
            <a:r>
              <a:rPr lang="zh-CN" altLang="en-US"/>
              <a:t>信用风险管理方法示例</a:t>
            </a:r>
          </a:p>
          <a:p>
            <a:pPr>
              <a:buFont typeface="Wingdings" pitchFamily="2" charset="2"/>
              <a:buNone/>
            </a:pPr>
            <a:r>
              <a:rPr lang="en-US" altLang="zh-CN" smtClean="0">
                <a:latin typeface="华文细黑" pitchFamily="2" charset="-122"/>
                <a:ea typeface="华文细黑" pitchFamily="2" charset="-122"/>
              </a:rPr>
              <a:t>    </a:t>
            </a:r>
          </a:p>
          <a:p>
            <a:pPr>
              <a:buFont typeface="Wingdings" pitchFamily="2" charset="2"/>
              <a:buNone/>
            </a:pPr>
            <a:r>
              <a:rPr lang="en-US" altLang="zh-CN" smtClean="0">
                <a:latin typeface="华文细黑" pitchFamily="2" charset="-122"/>
                <a:ea typeface="华文细黑" pitchFamily="2" charset="-122"/>
              </a:rPr>
              <a:t>    1.</a:t>
            </a:r>
            <a:r>
              <a:rPr lang="zh-CN" altLang="en-US" smtClean="0">
                <a:latin typeface="华文细黑" pitchFamily="2" charset="-122"/>
                <a:ea typeface="华文细黑" pitchFamily="2" charset="-122"/>
              </a:rPr>
              <a:t>利用相关期权合约对冲</a:t>
            </a:r>
          </a:p>
          <a:p>
            <a:pPr>
              <a:buFont typeface="Wingdings" pitchFamily="2" charset="2"/>
              <a:buNone/>
            </a:pPr>
            <a:r>
              <a:rPr lang="zh-CN" altLang="en-US" smtClean="0">
                <a:latin typeface="华文细黑" pitchFamily="2" charset="-122"/>
                <a:ea typeface="华文细黑" pitchFamily="2" charset="-122"/>
              </a:rPr>
              <a:t>     </a:t>
            </a:r>
            <a:r>
              <a:rPr lang="zh-CN" altLang="en-US" b="1" smtClean="0">
                <a:solidFill>
                  <a:schemeClr val="hlink"/>
                </a:solidFill>
                <a:latin typeface="华文细黑" pitchFamily="2" charset="-122"/>
                <a:ea typeface="华文细黑" pitchFamily="2" charset="-122"/>
              </a:rPr>
              <a:t>基本原理：</a:t>
            </a:r>
            <a:r>
              <a:rPr lang="zh-CN" altLang="en-US" smtClean="0">
                <a:latin typeface="华文细黑" pitchFamily="2" charset="-122"/>
                <a:ea typeface="华文细黑" pitchFamily="2" charset="-122"/>
              </a:rPr>
              <a:t>在发放贷款的同时，要求借款人购买一份与贷</a:t>
            </a:r>
          </a:p>
          <a:p>
            <a:pPr>
              <a:buFont typeface="Wingdings" pitchFamily="2" charset="2"/>
              <a:buNone/>
            </a:pPr>
            <a:r>
              <a:rPr lang="zh-CN" altLang="en-US" smtClean="0">
                <a:latin typeface="华文细黑" pitchFamily="2" charset="-122"/>
                <a:ea typeface="华文细黑" pitchFamily="2" charset="-122"/>
              </a:rPr>
              <a:t>款资产相关的看跌期权。当贷款资产价值下降时，可利用相</a:t>
            </a:r>
          </a:p>
          <a:p>
            <a:pPr>
              <a:buFont typeface="Wingdings" pitchFamily="2" charset="2"/>
              <a:buNone/>
            </a:pPr>
            <a:r>
              <a:rPr lang="zh-CN" altLang="en-US" smtClean="0">
                <a:latin typeface="华文细黑" pitchFamily="2" charset="-122"/>
                <a:ea typeface="华文细黑" pitchFamily="2" charset="-122"/>
              </a:rPr>
              <a:t>关看跌期权的收益来补偿，如农业贷款与相关的农产品看跌</a:t>
            </a:r>
          </a:p>
          <a:p>
            <a:pPr>
              <a:buFont typeface="Wingdings" pitchFamily="2" charset="2"/>
              <a:buNone/>
            </a:pPr>
            <a:r>
              <a:rPr lang="zh-CN" altLang="en-US" smtClean="0">
                <a:latin typeface="华文细黑" pitchFamily="2" charset="-122"/>
                <a:ea typeface="华文细黑" pitchFamily="2" charset="-122"/>
              </a:rPr>
              <a:t>期权的组合。</a:t>
            </a:r>
          </a:p>
          <a:p>
            <a:pPr>
              <a:buFont typeface="Wingdings" pitchFamily="2" charset="2"/>
              <a:buNone/>
            </a:pPr>
            <a:r>
              <a:rPr lang="zh-CN" altLang="en-US" smtClean="0">
                <a:latin typeface="华文细黑" pitchFamily="2" charset="-122"/>
                <a:ea typeface="华文细黑" pitchFamily="2" charset="-122"/>
              </a:rPr>
              <a:t>     </a:t>
            </a:r>
            <a:r>
              <a:rPr lang="zh-CN" altLang="en-US" b="1" smtClean="0">
                <a:solidFill>
                  <a:schemeClr val="hlink"/>
                </a:solidFill>
                <a:latin typeface="华文细黑" pitchFamily="2" charset="-122"/>
                <a:ea typeface="华文细黑" pitchFamily="2" charset="-122"/>
              </a:rPr>
              <a:t>缺陷：</a:t>
            </a:r>
            <a:r>
              <a:rPr lang="zh-CN" altLang="en-US" smtClean="0">
                <a:latin typeface="华文细黑" pitchFamily="2" charset="-122"/>
                <a:ea typeface="华文细黑" pitchFamily="2" charset="-122"/>
              </a:rPr>
              <a:t>仅考虑客观（贷款资产价值下降），未考虑借款人   </a:t>
            </a:r>
          </a:p>
          <a:p>
            <a:pPr>
              <a:buFont typeface="Wingdings" pitchFamily="2" charset="2"/>
              <a:buNone/>
            </a:pPr>
            <a:r>
              <a:rPr lang="en-US" altLang="zh-CN" smtClean="0">
                <a:latin typeface="华文细黑" pitchFamily="2" charset="-122"/>
                <a:ea typeface="华文细黑" pitchFamily="2" charset="-122"/>
              </a:rPr>
              <a:t> </a:t>
            </a:r>
            <a:r>
              <a:rPr lang="zh-CN" altLang="en-US" smtClean="0">
                <a:latin typeface="华文细黑" pitchFamily="2" charset="-122"/>
                <a:ea typeface="华文细黑" pitchFamily="2" charset="-122"/>
              </a:rPr>
              <a:t>主观违约风险；借款人要支付额外的期权费。</a:t>
            </a:r>
          </a:p>
        </p:txBody>
      </p:sp>
    </p:spTree>
    <p:extLst>
      <p:ext uri="{BB962C8B-B14F-4D97-AF65-F5344CB8AC3E}">
        <p14:creationId xmlns:p14="http://schemas.microsoft.com/office/powerpoint/2010/main" val="2814089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4003">
                                            <p:txEl>
                                              <p:pRg st="4" end="4"/>
                                            </p:txEl>
                                          </p:spTgt>
                                        </p:tgtEl>
                                        <p:attrNameLst>
                                          <p:attrName>style.visibility</p:attrName>
                                        </p:attrNameLst>
                                      </p:cBhvr>
                                      <p:to>
                                        <p:strVal val="visible"/>
                                      </p:to>
                                    </p:set>
                                    <p:animEffect transition="in" filter="blinds(horizontal)">
                                      <p:cBhvr>
                                        <p:cTn id="7" dur="500"/>
                                        <p:tgtEl>
                                          <p:spTgt spid="38400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84003">
                                            <p:txEl>
                                              <p:pRg st="5" end="5"/>
                                            </p:txEl>
                                          </p:spTgt>
                                        </p:tgtEl>
                                        <p:attrNameLst>
                                          <p:attrName>style.visibility</p:attrName>
                                        </p:attrNameLst>
                                      </p:cBhvr>
                                      <p:to>
                                        <p:strVal val="visible"/>
                                      </p:to>
                                    </p:set>
                                    <p:animEffect transition="in" filter="blinds(horizontal)">
                                      <p:cBhvr>
                                        <p:cTn id="10" dur="500"/>
                                        <p:tgtEl>
                                          <p:spTgt spid="384003">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84003">
                                            <p:txEl>
                                              <p:pRg st="6" end="6"/>
                                            </p:txEl>
                                          </p:spTgt>
                                        </p:tgtEl>
                                        <p:attrNameLst>
                                          <p:attrName>style.visibility</p:attrName>
                                        </p:attrNameLst>
                                      </p:cBhvr>
                                      <p:to>
                                        <p:strVal val="visible"/>
                                      </p:to>
                                    </p:set>
                                    <p:animEffect transition="in" filter="blinds(horizontal)">
                                      <p:cBhvr>
                                        <p:cTn id="13" dur="500"/>
                                        <p:tgtEl>
                                          <p:spTgt spid="384003">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84003">
                                            <p:txEl>
                                              <p:pRg st="7" end="7"/>
                                            </p:txEl>
                                          </p:spTgt>
                                        </p:tgtEl>
                                        <p:attrNameLst>
                                          <p:attrName>style.visibility</p:attrName>
                                        </p:attrNameLst>
                                      </p:cBhvr>
                                      <p:to>
                                        <p:strVal val="visible"/>
                                      </p:to>
                                    </p:set>
                                    <p:animEffect transition="in" filter="blinds(horizontal)">
                                      <p:cBhvr>
                                        <p:cTn id="16" dur="500"/>
                                        <p:tgtEl>
                                          <p:spTgt spid="384003">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84003">
                                            <p:txEl>
                                              <p:pRg st="8" end="8"/>
                                            </p:txEl>
                                          </p:spTgt>
                                        </p:tgtEl>
                                        <p:attrNameLst>
                                          <p:attrName>style.visibility</p:attrName>
                                        </p:attrNameLst>
                                      </p:cBhvr>
                                      <p:to>
                                        <p:strVal val="visible"/>
                                      </p:to>
                                    </p:set>
                                    <p:animEffect transition="in" filter="blinds(horizontal)">
                                      <p:cBhvr>
                                        <p:cTn id="21" dur="500"/>
                                        <p:tgtEl>
                                          <p:spTgt spid="384003">
                                            <p:txEl>
                                              <p:pRg st="8" end="8"/>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84003">
                                            <p:txEl>
                                              <p:pRg st="9" end="9"/>
                                            </p:txEl>
                                          </p:spTgt>
                                        </p:tgtEl>
                                        <p:attrNameLst>
                                          <p:attrName>style.visibility</p:attrName>
                                        </p:attrNameLst>
                                      </p:cBhvr>
                                      <p:to>
                                        <p:strVal val="visible"/>
                                      </p:to>
                                    </p:set>
                                    <p:animEffect transition="in" filter="blinds(horizontal)">
                                      <p:cBhvr>
                                        <p:cTn id="24" dur="500"/>
                                        <p:tgtEl>
                                          <p:spTgt spid="38400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p:cNvSpPr>
          <p:nvPr>
            <p:ph type="title" idx="4294967295"/>
          </p:nvPr>
        </p:nvSpPr>
        <p:spPr bwMode="auto">
          <a:xfrm>
            <a:off x="2063750" y="404814"/>
            <a:ext cx="7467600" cy="581025"/>
          </a:xfrm>
        </p:spPr>
        <p:txBody>
          <a:bodyPr vert="horz" wrap="square" lIns="91440" tIns="45720" rIns="91440" bIns="45720" numCol="1" rtlCol="0" anchor="ctr" anchorCtr="0" compatLnSpc="1">
            <a:prstTxWarp prst="textNoShape">
              <a:avLst/>
            </a:prstTxWarp>
            <a:normAutofit fontScale="90000"/>
          </a:bodyPr>
          <a:lstStyle/>
          <a:p>
            <a:pPr>
              <a:defRPr/>
            </a:pPr>
            <a:r>
              <a:rPr lang="zh-CN" altLang="en-US" sz="3600" b="1"/>
              <a:t>信用风险管理方法</a:t>
            </a:r>
          </a:p>
        </p:txBody>
      </p:sp>
      <p:sp>
        <p:nvSpPr>
          <p:cNvPr id="385027" name="Rectangle 3"/>
          <p:cNvSpPr>
            <a:spLocks noGrp="1"/>
          </p:cNvSpPr>
          <p:nvPr>
            <p:ph type="body" idx="4294967295"/>
          </p:nvPr>
        </p:nvSpPr>
        <p:spPr>
          <a:xfrm>
            <a:off x="2063750" y="1268413"/>
            <a:ext cx="8135938" cy="4824412"/>
          </a:xfrm>
        </p:spPr>
        <p:txBody>
          <a:bodyPr>
            <a:normAutofit fontScale="85000" lnSpcReduction="10000"/>
          </a:bodyPr>
          <a:lstStyle/>
          <a:p>
            <a:endParaRPr lang="zh-CN" altLang="en-US" sz="2000"/>
          </a:p>
          <a:p>
            <a:r>
              <a:rPr lang="zh-CN" altLang="en-US" smtClean="0"/>
              <a:t>信用风险管理方法示例</a:t>
            </a:r>
          </a:p>
          <a:p>
            <a:pPr>
              <a:buFont typeface="Wingdings" pitchFamily="2" charset="2"/>
              <a:buNone/>
            </a:pPr>
            <a:r>
              <a:rPr lang="en-US" altLang="zh-CN" sz="2000">
                <a:latin typeface="华文细黑" pitchFamily="2" charset="-122"/>
                <a:ea typeface="华文细黑" pitchFamily="2" charset="-122"/>
              </a:rPr>
              <a:t>    </a:t>
            </a:r>
            <a:endParaRPr lang="zh-CN" altLang="en-US" sz="2000">
              <a:latin typeface="华文细黑" pitchFamily="2" charset="-122"/>
              <a:ea typeface="华文细黑" pitchFamily="2" charset="-122"/>
            </a:endParaRPr>
          </a:p>
          <a:p>
            <a:pPr>
              <a:buFont typeface="Wingdings" pitchFamily="2" charset="2"/>
              <a:buNone/>
            </a:pPr>
            <a:r>
              <a:rPr lang="en-US" altLang="zh-CN" sz="2000">
                <a:latin typeface="华文细黑" pitchFamily="2" charset="-122"/>
                <a:ea typeface="华文细黑" pitchFamily="2" charset="-122"/>
              </a:rPr>
              <a:t>         </a:t>
            </a:r>
            <a:r>
              <a:rPr lang="en-US" altLang="zh-CN" smtClean="0">
                <a:latin typeface="华文细黑" pitchFamily="2" charset="-122"/>
                <a:ea typeface="华文细黑" pitchFamily="2" charset="-122"/>
              </a:rPr>
              <a:t>2.</a:t>
            </a:r>
            <a:r>
              <a:rPr lang="zh-CN" altLang="en-US" smtClean="0">
                <a:latin typeface="华文细黑" pitchFamily="2" charset="-122"/>
                <a:ea typeface="华文细黑" pitchFamily="2" charset="-122"/>
              </a:rPr>
              <a:t>直接利用违约期权对冲</a:t>
            </a:r>
          </a:p>
          <a:p>
            <a:pPr>
              <a:buFont typeface="Wingdings" pitchFamily="2" charset="2"/>
              <a:buNone/>
            </a:pPr>
            <a:r>
              <a:rPr lang="zh-CN" altLang="en-US" smtClean="0">
                <a:latin typeface="华文细黑" pitchFamily="2" charset="-122"/>
                <a:ea typeface="华文细黑" pitchFamily="2" charset="-122"/>
              </a:rPr>
              <a:t>        </a:t>
            </a:r>
            <a:r>
              <a:rPr lang="zh-CN" altLang="en-US" b="1" smtClean="0">
                <a:solidFill>
                  <a:schemeClr val="hlink"/>
                </a:solidFill>
                <a:latin typeface="华文细黑" pitchFamily="2" charset="-122"/>
                <a:ea typeface="华文细黑" pitchFamily="2" charset="-122"/>
              </a:rPr>
              <a:t>基本原理：</a:t>
            </a:r>
            <a:r>
              <a:rPr lang="zh-CN" altLang="en-US" smtClean="0">
                <a:latin typeface="华文细黑" pitchFamily="2" charset="-122"/>
                <a:ea typeface="华文细黑" pitchFamily="2" charset="-122"/>
              </a:rPr>
              <a:t>银行在发放贷款的同时，买入一份与贷款面</a:t>
            </a:r>
          </a:p>
          <a:p>
            <a:pPr>
              <a:buFont typeface="Wingdings" pitchFamily="2" charset="2"/>
              <a:buNone/>
            </a:pPr>
            <a:r>
              <a:rPr lang="zh-CN" altLang="en-US" smtClean="0">
                <a:latin typeface="华文细黑" pitchFamily="2" charset="-122"/>
                <a:ea typeface="华文细黑" pitchFamily="2" charset="-122"/>
              </a:rPr>
              <a:t>值相等的违约期权。当贷款违约事件发生时，期权卖方向银</a:t>
            </a:r>
          </a:p>
          <a:p>
            <a:pPr>
              <a:buFont typeface="Wingdings" pitchFamily="2" charset="2"/>
              <a:buNone/>
            </a:pPr>
            <a:r>
              <a:rPr lang="zh-CN" altLang="en-US" smtClean="0">
                <a:latin typeface="华文细黑" pitchFamily="2" charset="-122"/>
                <a:ea typeface="华文细黑" pitchFamily="2" charset="-122"/>
              </a:rPr>
              <a:t>行支付贷款的面值；违约事件不发生时，银行损失期权费。</a:t>
            </a:r>
          </a:p>
          <a:p>
            <a:pPr>
              <a:buFont typeface="Wingdings" pitchFamily="2" charset="2"/>
              <a:buNone/>
            </a:pPr>
            <a:r>
              <a:rPr lang="zh-CN" altLang="en-US" smtClean="0">
                <a:latin typeface="华文细黑" pitchFamily="2" charset="-122"/>
                <a:ea typeface="华文细黑" pitchFamily="2" charset="-122"/>
              </a:rPr>
              <a:t>        </a:t>
            </a:r>
            <a:r>
              <a:rPr lang="zh-CN" altLang="en-US" b="1" smtClean="0">
                <a:solidFill>
                  <a:schemeClr val="hlink"/>
                </a:solidFill>
                <a:latin typeface="华文细黑" pitchFamily="2" charset="-122"/>
                <a:ea typeface="华文细黑" pitchFamily="2" charset="-122"/>
              </a:rPr>
              <a:t>缺陷：</a:t>
            </a:r>
            <a:r>
              <a:rPr lang="zh-CN" altLang="en-US" smtClean="0">
                <a:latin typeface="华文细黑" pitchFamily="2" charset="-122"/>
                <a:ea typeface="华文细黑" pitchFamily="2" charset="-122"/>
              </a:rPr>
              <a:t>银行要支付额外的期权费；部分违约或违约的动</a:t>
            </a:r>
          </a:p>
          <a:p>
            <a:pPr>
              <a:buFont typeface="Wingdings" pitchFamily="2" charset="2"/>
              <a:buNone/>
            </a:pPr>
            <a:r>
              <a:rPr lang="zh-CN" altLang="en-US" smtClean="0">
                <a:latin typeface="华文细黑" pitchFamily="2" charset="-122"/>
                <a:ea typeface="华文细黑" pitchFamily="2" charset="-122"/>
              </a:rPr>
              <a:t>态变化无法预先确定。</a:t>
            </a:r>
          </a:p>
          <a:p>
            <a:pPr>
              <a:buFont typeface="Wingdings" pitchFamily="2" charset="2"/>
              <a:buNone/>
            </a:pPr>
            <a:r>
              <a:rPr lang="en-US" altLang="zh-CN" sz="2000">
                <a:latin typeface="华文细黑" pitchFamily="2" charset="-122"/>
                <a:ea typeface="华文细黑" pitchFamily="2" charset="-122"/>
              </a:rPr>
              <a:t>    </a:t>
            </a:r>
          </a:p>
        </p:txBody>
      </p:sp>
    </p:spTree>
    <p:extLst>
      <p:ext uri="{BB962C8B-B14F-4D97-AF65-F5344CB8AC3E}">
        <p14:creationId xmlns:p14="http://schemas.microsoft.com/office/powerpoint/2010/main" val="4245670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5027">
                                            <p:txEl>
                                              <p:pRg st="4" end="4"/>
                                            </p:txEl>
                                          </p:spTgt>
                                        </p:tgtEl>
                                        <p:attrNameLst>
                                          <p:attrName>style.visibility</p:attrName>
                                        </p:attrNameLst>
                                      </p:cBhvr>
                                      <p:to>
                                        <p:strVal val="visible"/>
                                      </p:to>
                                    </p:set>
                                    <p:animEffect transition="in" filter="blinds(horizontal)">
                                      <p:cBhvr>
                                        <p:cTn id="7" dur="500"/>
                                        <p:tgtEl>
                                          <p:spTgt spid="385027">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85027">
                                            <p:txEl>
                                              <p:pRg st="5" end="5"/>
                                            </p:txEl>
                                          </p:spTgt>
                                        </p:tgtEl>
                                        <p:attrNameLst>
                                          <p:attrName>style.visibility</p:attrName>
                                        </p:attrNameLst>
                                      </p:cBhvr>
                                      <p:to>
                                        <p:strVal val="visible"/>
                                      </p:to>
                                    </p:set>
                                    <p:animEffect transition="in" filter="blinds(horizontal)">
                                      <p:cBhvr>
                                        <p:cTn id="10" dur="500"/>
                                        <p:tgtEl>
                                          <p:spTgt spid="385027">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85027">
                                            <p:txEl>
                                              <p:pRg st="6" end="6"/>
                                            </p:txEl>
                                          </p:spTgt>
                                        </p:tgtEl>
                                        <p:attrNameLst>
                                          <p:attrName>style.visibility</p:attrName>
                                        </p:attrNameLst>
                                      </p:cBhvr>
                                      <p:to>
                                        <p:strVal val="visible"/>
                                      </p:to>
                                    </p:set>
                                    <p:animEffect transition="in" filter="blinds(horizontal)">
                                      <p:cBhvr>
                                        <p:cTn id="13" dur="500"/>
                                        <p:tgtEl>
                                          <p:spTgt spid="385027">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85027">
                                            <p:txEl>
                                              <p:pRg st="7" end="7"/>
                                            </p:txEl>
                                          </p:spTgt>
                                        </p:tgtEl>
                                        <p:attrNameLst>
                                          <p:attrName>style.visibility</p:attrName>
                                        </p:attrNameLst>
                                      </p:cBhvr>
                                      <p:to>
                                        <p:strVal val="visible"/>
                                      </p:to>
                                    </p:set>
                                    <p:animEffect transition="in" filter="blinds(horizontal)">
                                      <p:cBhvr>
                                        <p:cTn id="18" dur="500"/>
                                        <p:tgtEl>
                                          <p:spTgt spid="385027">
                                            <p:txEl>
                                              <p:pRg st="7" end="7"/>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85027">
                                            <p:txEl>
                                              <p:pRg st="8" end="8"/>
                                            </p:txEl>
                                          </p:spTgt>
                                        </p:tgtEl>
                                        <p:attrNameLst>
                                          <p:attrName>style.visibility</p:attrName>
                                        </p:attrNameLst>
                                      </p:cBhvr>
                                      <p:to>
                                        <p:strVal val="visible"/>
                                      </p:to>
                                    </p:set>
                                    <p:animEffect transition="in" filter="blinds(horizontal)">
                                      <p:cBhvr>
                                        <p:cTn id="21" dur="500"/>
                                        <p:tgtEl>
                                          <p:spTgt spid="3850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p:cNvSpPr>
          <p:nvPr>
            <p:ph type="title" idx="4294967295"/>
          </p:nvPr>
        </p:nvSpPr>
        <p:spPr bwMode="auto">
          <a:xfrm>
            <a:off x="2063750" y="404814"/>
            <a:ext cx="7467600" cy="581025"/>
          </a:xfrm>
        </p:spPr>
        <p:txBody>
          <a:bodyPr vert="horz" wrap="square" lIns="91440" tIns="45720" rIns="91440" bIns="45720" numCol="1" rtlCol="0" anchor="ctr" anchorCtr="0" compatLnSpc="1">
            <a:prstTxWarp prst="textNoShape">
              <a:avLst/>
            </a:prstTxWarp>
            <a:normAutofit fontScale="90000"/>
          </a:bodyPr>
          <a:lstStyle/>
          <a:p>
            <a:pPr>
              <a:defRPr/>
            </a:pPr>
            <a:r>
              <a:rPr lang="zh-CN" altLang="en-US" sz="3600" b="1"/>
              <a:t>信用风险管理方法</a:t>
            </a:r>
          </a:p>
        </p:txBody>
      </p:sp>
      <p:sp>
        <p:nvSpPr>
          <p:cNvPr id="409603" name="Rectangle 3"/>
          <p:cNvSpPr>
            <a:spLocks noGrp="1"/>
          </p:cNvSpPr>
          <p:nvPr>
            <p:ph type="body" idx="4294967295"/>
          </p:nvPr>
        </p:nvSpPr>
        <p:spPr>
          <a:xfrm>
            <a:off x="1774826" y="1125539"/>
            <a:ext cx="8353425" cy="5113337"/>
          </a:xfrm>
        </p:spPr>
        <p:txBody>
          <a:bodyPr>
            <a:normAutofit fontScale="85000" lnSpcReduction="10000"/>
          </a:bodyPr>
          <a:lstStyle/>
          <a:p>
            <a:endParaRPr lang="zh-CN" altLang="en-US" smtClean="0"/>
          </a:p>
          <a:p>
            <a:r>
              <a:rPr lang="zh-CN" altLang="en-US"/>
              <a:t>信用风险管理方法示例</a:t>
            </a:r>
          </a:p>
          <a:p>
            <a:pPr>
              <a:buFont typeface="Wingdings" pitchFamily="2" charset="2"/>
              <a:buNone/>
            </a:pPr>
            <a:r>
              <a:rPr lang="en-US" altLang="zh-CN" smtClean="0">
                <a:latin typeface="华文细黑" pitchFamily="2" charset="-122"/>
                <a:ea typeface="华文细黑" pitchFamily="2" charset="-122"/>
              </a:rPr>
              <a:t>    </a:t>
            </a:r>
            <a:endParaRPr lang="zh-CN" altLang="en-US" smtClean="0">
              <a:latin typeface="华文细黑" pitchFamily="2" charset="-122"/>
              <a:ea typeface="华文细黑" pitchFamily="2" charset="-122"/>
            </a:endParaRPr>
          </a:p>
          <a:p>
            <a:pPr>
              <a:buFont typeface="Wingdings" pitchFamily="2" charset="2"/>
              <a:buNone/>
            </a:pPr>
            <a:r>
              <a:rPr lang="en-US" altLang="zh-CN" smtClean="0">
                <a:latin typeface="华文细黑" pitchFamily="2" charset="-122"/>
                <a:ea typeface="华文细黑" pitchFamily="2" charset="-122"/>
              </a:rPr>
              <a:t>    3.</a:t>
            </a:r>
            <a:r>
              <a:rPr lang="zh-CN" altLang="en-US" smtClean="0">
                <a:latin typeface="华文细黑" pitchFamily="2" charset="-122"/>
                <a:ea typeface="华文细黑" pitchFamily="2" charset="-122"/>
              </a:rPr>
              <a:t>利用信用互换对冲</a:t>
            </a:r>
            <a:r>
              <a:rPr lang="en-US" altLang="zh-CN" smtClean="0">
                <a:latin typeface="华文细黑" pitchFamily="2" charset="-122"/>
                <a:ea typeface="华文细黑" pitchFamily="2" charset="-122"/>
              </a:rPr>
              <a:t>:</a:t>
            </a:r>
            <a:r>
              <a:rPr lang="zh-CN" altLang="en-US" smtClean="0">
                <a:latin typeface="华文细黑" pitchFamily="2" charset="-122"/>
                <a:ea typeface="华文细黑" pitchFamily="2" charset="-122"/>
              </a:rPr>
              <a:t>总收益互换、违约互换等</a:t>
            </a:r>
          </a:p>
          <a:p>
            <a:pPr>
              <a:buFont typeface="Wingdings" pitchFamily="2" charset="2"/>
              <a:buNone/>
            </a:pPr>
            <a:r>
              <a:rPr lang="en-US" altLang="zh-CN" smtClean="0">
                <a:latin typeface="华文细黑" pitchFamily="2" charset="-122"/>
                <a:ea typeface="华文细黑" pitchFamily="2" charset="-122"/>
              </a:rPr>
              <a:t>     </a:t>
            </a:r>
            <a:r>
              <a:rPr lang="zh-CN" altLang="en-US" smtClean="0">
                <a:latin typeface="华文细黑" pitchFamily="2" charset="-122"/>
                <a:ea typeface="华文细黑" pitchFamily="2" charset="-122"/>
              </a:rPr>
              <a:t>总收益互换</a:t>
            </a:r>
            <a:r>
              <a:rPr lang="en-US" altLang="zh-CN" smtClean="0">
                <a:latin typeface="华文细黑" pitchFamily="2" charset="-122"/>
                <a:ea typeface="华文细黑" pitchFamily="2" charset="-122"/>
              </a:rPr>
              <a:t>——</a:t>
            </a:r>
            <a:r>
              <a:rPr lang="zh-CN" altLang="en-US" smtClean="0">
                <a:latin typeface="华文细黑" pitchFamily="2" charset="-122"/>
                <a:ea typeface="华文细黑" pitchFamily="2" charset="-122"/>
              </a:rPr>
              <a:t>投资者支付给银行一个确定（而非固定）</a:t>
            </a:r>
          </a:p>
          <a:p>
            <a:pPr>
              <a:buFont typeface="Wingdings" pitchFamily="2" charset="2"/>
              <a:buNone/>
            </a:pPr>
            <a:r>
              <a:rPr lang="zh-CN" altLang="en-US" smtClean="0">
                <a:latin typeface="华文细黑" pitchFamily="2" charset="-122"/>
                <a:ea typeface="华文细黑" pitchFamily="2" charset="-122"/>
              </a:rPr>
              <a:t>的收益（</a:t>
            </a:r>
            <a:r>
              <a:rPr lang="en-US" altLang="zh-CN" smtClean="0">
                <a:latin typeface="Times New Roman" pitchFamily="18" charset="0"/>
                <a:ea typeface="华文细黑" pitchFamily="2" charset="-122"/>
              </a:rPr>
              <a:t>LIBOR</a:t>
            </a:r>
            <a:r>
              <a:rPr lang="en-US" altLang="zh-CN" smtClean="0">
                <a:latin typeface="Times New Roman" pitchFamily="18" charset="0"/>
              </a:rPr>
              <a:t>±</a:t>
            </a:r>
            <a:r>
              <a:rPr lang="zh-CN" altLang="en-US" smtClean="0">
                <a:ea typeface="华文细黑" pitchFamily="2" charset="-122"/>
              </a:rPr>
              <a:t>某一固定利率</a:t>
            </a:r>
            <a:r>
              <a:rPr lang="zh-CN" altLang="en-US" smtClean="0">
                <a:latin typeface="华文细黑" pitchFamily="2" charset="-122"/>
                <a:ea typeface="华文细黑" pitchFamily="2" charset="-122"/>
              </a:rPr>
              <a:t>），以换取银行（风险）资</a:t>
            </a:r>
          </a:p>
          <a:p>
            <a:pPr>
              <a:buFont typeface="Wingdings" pitchFamily="2" charset="2"/>
              <a:buNone/>
            </a:pPr>
            <a:r>
              <a:rPr lang="zh-CN" altLang="en-US" smtClean="0">
                <a:latin typeface="华文细黑" pitchFamily="2" charset="-122"/>
                <a:ea typeface="华文细黑" pitchFamily="2" charset="-122"/>
              </a:rPr>
              <a:t>产的</a:t>
            </a:r>
            <a:r>
              <a:rPr lang="zh-CN" altLang="en-US" b="1" smtClean="0">
                <a:solidFill>
                  <a:schemeClr val="hlink"/>
                </a:solidFill>
                <a:latin typeface="华文细黑" pitchFamily="2" charset="-122"/>
                <a:ea typeface="华文细黑" pitchFamily="2" charset="-122"/>
              </a:rPr>
              <a:t>全部风险</a:t>
            </a:r>
            <a:r>
              <a:rPr lang="zh-CN" altLang="en-US" smtClean="0">
                <a:latin typeface="华文细黑" pitchFamily="2" charset="-122"/>
                <a:ea typeface="华文细黑" pitchFamily="2" charset="-122"/>
              </a:rPr>
              <a:t>和</a:t>
            </a:r>
            <a:r>
              <a:rPr lang="zh-CN" altLang="en-US" b="1" smtClean="0">
                <a:solidFill>
                  <a:schemeClr val="hlink"/>
                </a:solidFill>
                <a:latin typeface="华文细黑" pitchFamily="2" charset="-122"/>
                <a:ea typeface="华文细黑" pitchFamily="2" charset="-122"/>
              </a:rPr>
              <a:t>现金流</a:t>
            </a:r>
            <a:r>
              <a:rPr lang="zh-CN" altLang="en-US" smtClean="0">
                <a:latin typeface="华文细黑" pitchFamily="2" charset="-122"/>
                <a:ea typeface="华文细黑" pitchFamily="2" charset="-122"/>
              </a:rPr>
              <a:t>（利息和手续费等）。</a:t>
            </a:r>
          </a:p>
          <a:p>
            <a:pPr>
              <a:buFont typeface="Wingdings" pitchFamily="2" charset="2"/>
              <a:buNone/>
            </a:pPr>
            <a:r>
              <a:rPr lang="zh-CN" altLang="en-US" smtClean="0">
                <a:latin typeface="华文细黑" pitchFamily="2" charset="-122"/>
                <a:ea typeface="华文细黑" pitchFamily="2" charset="-122"/>
              </a:rPr>
              <a:t>     </a:t>
            </a:r>
            <a:r>
              <a:rPr lang="zh-CN" altLang="en-US" b="1" smtClean="0">
                <a:solidFill>
                  <a:schemeClr val="hlink"/>
                </a:solidFill>
                <a:latin typeface="华文细黑" pitchFamily="2" charset="-122"/>
                <a:ea typeface="华文细黑" pitchFamily="2" charset="-122"/>
              </a:rPr>
              <a:t>注意：</a:t>
            </a:r>
            <a:r>
              <a:rPr lang="zh-CN" altLang="en-US" smtClean="0">
                <a:latin typeface="华文细黑" pitchFamily="2" charset="-122"/>
                <a:ea typeface="华文细黑" pitchFamily="2" charset="-122"/>
              </a:rPr>
              <a:t>结算的时候除交换现金流（利息等）外，双方还需</a:t>
            </a:r>
          </a:p>
          <a:p>
            <a:pPr>
              <a:buFont typeface="Wingdings" pitchFamily="2" charset="2"/>
              <a:buNone/>
            </a:pPr>
            <a:r>
              <a:rPr lang="zh-CN" altLang="en-US" smtClean="0">
                <a:latin typeface="华文细黑" pitchFamily="2" charset="-122"/>
                <a:ea typeface="华文细黑" pitchFamily="2" charset="-122"/>
              </a:rPr>
              <a:t>清算资产的价差，即，结算时的价格高于合约价格，银行向</a:t>
            </a:r>
          </a:p>
          <a:p>
            <a:pPr>
              <a:buFont typeface="Wingdings" pitchFamily="2" charset="2"/>
              <a:buNone/>
            </a:pPr>
            <a:r>
              <a:rPr lang="zh-CN" altLang="en-US" smtClean="0">
                <a:latin typeface="华文细黑" pitchFamily="2" charset="-122"/>
                <a:ea typeface="华文细黑" pitchFamily="2" charset="-122"/>
              </a:rPr>
              <a:t>投资者支付价差，反之，由投资者支付给银行。</a:t>
            </a:r>
          </a:p>
          <a:p>
            <a:pPr>
              <a:buFont typeface="Wingdings" pitchFamily="2" charset="2"/>
              <a:buNone/>
            </a:pPr>
            <a:r>
              <a:rPr lang="zh-CN" altLang="en-US" smtClean="0">
                <a:latin typeface="华文细黑" pitchFamily="2" charset="-122"/>
                <a:ea typeface="华文细黑" pitchFamily="2" charset="-122"/>
              </a:rPr>
              <a:t>      </a:t>
            </a:r>
            <a:r>
              <a:rPr lang="zh-CN" altLang="en-US" b="1" smtClean="0">
                <a:solidFill>
                  <a:schemeClr val="hlink"/>
                </a:solidFill>
                <a:latin typeface="华文细黑" pitchFamily="2" charset="-122"/>
                <a:ea typeface="华文细黑" pitchFamily="2" charset="-122"/>
              </a:rPr>
              <a:t>缺陷：</a:t>
            </a:r>
            <a:r>
              <a:rPr lang="zh-CN" altLang="en-US" smtClean="0">
                <a:latin typeface="华文细黑" pitchFamily="2" charset="-122"/>
                <a:ea typeface="华文细黑" pitchFamily="2" charset="-122"/>
              </a:rPr>
              <a:t>银行必须面对</a:t>
            </a:r>
            <a:r>
              <a:rPr lang="en-US" altLang="zh-CN" smtClean="0">
                <a:latin typeface="Times New Roman" pitchFamily="18" charset="0"/>
                <a:ea typeface="华文细黑" pitchFamily="2" charset="-122"/>
              </a:rPr>
              <a:t>LIBOR</a:t>
            </a:r>
            <a:r>
              <a:rPr lang="zh-CN" altLang="en-US" smtClean="0">
                <a:latin typeface="Times New Roman" pitchFamily="18" charset="0"/>
                <a:ea typeface="华文细黑" pitchFamily="2" charset="-122"/>
              </a:rPr>
              <a:t>变化产生的风险。</a:t>
            </a:r>
          </a:p>
        </p:txBody>
      </p:sp>
    </p:spTree>
    <p:extLst>
      <p:ext uri="{BB962C8B-B14F-4D97-AF65-F5344CB8AC3E}">
        <p14:creationId xmlns:p14="http://schemas.microsoft.com/office/powerpoint/2010/main" val="206598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603">
                                            <p:txEl>
                                              <p:pRg st="4" end="4"/>
                                            </p:txEl>
                                          </p:spTgt>
                                        </p:tgtEl>
                                        <p:attrNameLst>
                                          <p:attrName>style.visibility</p:attrName>
                                        </p:attrNameLst>
                                      </p:cBhvr>
                                      <p:to>
                                        <p:strVal val="visible"/>
                                      </p:to>
                                    </p:set>
                                    <p:animEffect transition="in" filter="blinds(horizontal)">
                                      <p:cBhvr>
                                        <p:cTn id="7" dur="500"/>
                                        <p:tgtEl>
                                          <p:spTgt spid="40960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9603">
                                            <p:txEl>
                                              <p:pRg st="5" end="5"/>
                                            </p:txEl>
                                          </p:spTgt>
                                        </p:tgtEl>
                                        <p:attrNameLst>
                                          <p:attrName>style.visibility</p:attrName>
                                        </p:attrNameLst>
                                      </p:cBhvr>
                                      <p:to>
                                        <p:strVal val="visible"/>
                                      </p:to>
                                    </p:set>
                                    <p:animEffect transition="in" filter="blinds(horizontal)">
                                      <p:cBhvr>
                                        <p:cTn id="10" dur="500"/>
                                        <p:tgtEl>
                                          <p:spTgt spid="409603">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09603">
                                            <p:txEl>
                                              <p:pRg st="6" end="6"/>
                                            </p:txEl>
                                          </p:spTgt>
                                        </p:tgtEl>
                                        <p:attrNameLst>
                                          <p:attrName>style.visibility</p:attrName>
                                        </p:attrNameLst>
                                      </p:cBhvr>
                                      <p:to>
                                        <p:strVal val="visible"/>
                                      </p:to>
                                    </p:set>
                                    <p:animEffect transition="in" filter="blinds(horizontal)">
                                      <p:cBhvr>
                                        <p:cTn id="13" dur="500"/>
                                        <p:tgtEl>
                                          <p:spTgt spid="40960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09603">
                                            <p:txEl>
                                              <p:pRg st="7" end="7"/>
                                            </p:txEl>
                                          </p:spTgt>
                                        </p:tgtEl>
                                        <p:attrNameLst>
                                          <p:attrName>style.visibility</p:attrName>
                                        </p:attrNameLst>
                                      </p:cBhvr>
                                      <p:to>
                                        <p:strVal val="visible"/>
                                      </p:to>
                                    </p:set>
                                    <p:animEffect transition="in" filter="blinds(horizontal)">
                                      <p:cBhvr>
                                        <p:cTn id="18" dur="500"/>
                                        <p:tgtEl>
                                          <p:spTgt spid="409603">
                                            <p:txEl>
                                              <p:pRg st="7" end="7"/>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09603">
                                            <p:txEl>
                                              <p:pRg st="8" end="8"/>
                                            </p:txEl>
                                          </p:spTgt>
                                        </p:tgtEl>
                                        <p:attrNameLst>
                                          <p:attrName>style.visibility</p:attrName>
                                        </p:attrNameLst>
                                      </p:cBhvr>
                                      <p:to>
                                        <p:strVal val="visible"/>
                                      </p:to>
                                    </p:set>
                                    <p:animEffect transition="in" filter="blinds(horizontal)">
                                      <p:cBhvr>
                                        <p:cTn id="21" dur="500"/>
                                        <p:tgtEl>
                                          <p:spTgt spid="409603">
                                            <p:txEl>
                                              <p:pRg st="8" end="8"/>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09603">
                                            <p:txEl>
                                              <p:pRg st="9" end="9"/>
                                            </p:txEl>
                                          </p:spTgt>
                                        </p:tgtEl>
                                        <p:attrNameLst>
                                          <p:attrName>style.visibility</p:attrName>
                                        </p:attrNameLst>
                                      </p:cBhvr>
                                      <p:to>
                                        <p:strVal val="visible"/>
                                      </p:to>
                                    </p:set>
                                    <p:animEffect transition="in" filter="blinds(horizontal)">
                                      <p:cBhvr>
                                        <p:cTn id="24" dur="500"/>
                                        <p:tgtEl>
                                          <p:spTgt spid="409603">
                                            <p:txEl>
                                              <p:pRg st="9" end="9"/>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409603">
                                            <p:txEl>
                                              <p:pRg st="10" end="10"/>
                                            </p:txEl>
                                          </p:spTgt>
                                        </p:tgtEl>
                                        <p:attrNameLst>
                                          <p:attrName>style.visibility</p:attrName>
                                        </p:attrNameLst>
                                      </p:cBhvr>
                                      <p:to>
                                        <p:strVal val="visible"/>
                                      </p:to>
                                    </p:set>
                                    <p:animEffect transition="in" filter="blinds(horizontal)">
                                      <p:cBhvr>
                                        <p:cTn id="29" dur="500"/>
                                        <p:tgtEl>
                                          <p:spTgt spid="40960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p:cNvSpPr>
          <p:nvPr>
            <p:ph type="title" idx="4294967295"/>
          </p:nvPr>
        </p:nvSpPr>
        <p:spPr bwMode="auto">
          <a:xfrm>
            <a:off x="2063750" y="260351"/>
            <a:ext cx="7467600" cy="581025"/>
          </a:xfrm>
        </p:spPr>
        <p:txBody>
          <a:bodyPr vert="horz" wrap="square" lIns="91440" tIns="45720" rIns="91440" bIns="45720" numCol="1" rtlCol="0" anchor="ctr" anchorCtr="0" compatLnSpc="1">
            <a:prstTxWarp prst="textNoShape">
              <a:avLst/>
            </a:prstTxWarp>
            <a:normAutofit fontScale="90000"/>
          </a:bodyPr>
          <a:lstStyle/>
          <a:p>
            <a:pPr>
              <a:defRPr/>
            </a:pPr>
            <a:r>
              <a:rPr lang="zh-CN" altLang="en-US" sz="3600" b="1"/>
              <a:t>信用风险管理方法</a:t>
            </a:r>
          </a:p>
        </p:txBody>
      </p:sp>
      <p:sp>
        <p:nvSpPr>
          <p:cNvPr id="386051" name="Rectangle 3"/>
          <p:cNvSpPr>
            <a:spLocks noGrp="1"/>
          </p:cNvSpPr>
          <p:nvPr>
            <p:ph type="body" idx="4294967295"/>
          </p:nvPr>
        </p:nvSpPr>
        <p:spPr>
          <a:xfrm>
            <a:off x="1631951" y="692150"/>
            <a:ext cx="8640763" cy="5113338"/>
          </a:xfrm>
        </p:spPr>
        <p:txBody>
          <a:bodyPr>
            <a:normAutofit fontScale="85000" lnSpcReduction="10000"/>
          </a:bodyPr>
          <a:lstStyle/>
          <a:p>
            <a:pPr>
              <a:buFont typeface="Wingdings" pitchFamily="2" charset="2"/>
              <a:buNone/>
            </a:pPr>
            <a:endParaRPr lang="zh-CN" altLang="en-US" smtClean="0"/>
          </a:p>
          <a:p>
            <a:r>
              <a:rPr lang="zh-CN" altLang="en-US"/>
              <a:t>信用风险管理方法示例</a:t>
            </a:r>
          </a:p>
          <a:p>
            <a:pPr>
              <a:buFont typeface="Wingdings" pitchFamily="2" charset="2"/>
              <a:buNone/>
            </a:pPr>
            <a:r>
              <a:rPr lang="en-US" altLang="zh-CN" smtClean="0">
                <a:latin typeface="华文细黑" pitchFamily="2" charset="-122"/>
                <a:ea typeface="华文细黑" pitchFamily="2" charset="-122"/>
              </a:rPr>
              <a:t>    </a:t>
            </a:r>
            <a:endParaRPr lang="zh-CN" altLang="en-US" smtClean="0">
              <a:latin typeface="华文细黑" pitchFamily="2" charset="-122"/>
              <a:ea typeface="华文细黑" pitchFamily="2" charset="-122"/>
            </a:endParaRPr>
          </a:p>
          <a:p>
            <a:pPr>
              <a:buFont typeface="Wingdings" pitchFamily="2" charset="2"/>
              <a:buNone/>
            </a:pPr>
            <a:r>
              <a:rPr lang="en-US" altLang="zh-CN" smtClean="0">
                <a:latin typeface="华文细黑" pitchFamily="2" charset="-122"/>
                <a:ea typeface="华文细黑" pitchFamily="2" charset="-122"/>
              </a:rPr>
              <a:t>    3.</a:t>
            </a:r>
            <a:r>
              <a:rPr lang="zh-CN" altLang="en-US" smtClean="0">
                <a:latin typeface="华文细黑" pitchFamily="2" charset="-122"/>
                <a:ea typeface="华文细黑" pitchFamily="2" charset="-122"/>
              </a:rPr>
              <a:t>利用信用互换对冲</a:t>
            </a:r>
            <a:r>
              <a:rPr lang="en-US" altLang="zh-CN" smtClean="0">
                <a:latin typeface="华文细黑" pitchFamily="2" charset="-122"/>
                <a:ea typeface="华文细黑" pitchFamily="2" charset="-122"/>
              </a:rPr>
              <a:t>:</a:t>
            </a:r>
            <a:r>
              <a:rPr lang="zh-CN" altLang="en-US" smtClean="0">
                <a:latin typeface="华文细黑" pitchFamily="2" charset="-122"/>
                <a:ea typeface="华文细黑" pitchFamily="2" charset="-122"/>
              </a:rPr>
              <a:t>总收益互换、违约互换等</a:t>
            </a:r>
          </a:p>
          <a:p>
            <a:pPr>
              <a:buFont typeface="Wingdings" pitchFamily="2" charset="2"/>
              <a:buNone/>
            </a:pPr>
            <a:r>
              <a:rPr lang="zh-CN" altLang="en-US" smtClean="0">
                <a:latin typeface="华文细黑" pitchFamily="2" charset="-122"/>
                <a:ea typeface="华文细黑" pitchFamily="2" charset="-122"/>
              </a:rPr>
              <a:t>       违约互换（</a:t>
            </a:r>
            <a:r>
              <a:rPr lang="en-US" altLang="zh-CN" smtClean="0">
                <a:latin typeface="Times New Roman" pitchFamily="18" charset="0"/>
                <a:ea typeface="华文细黑" pitchFamily="2" charset="-122"/>
              </a:rPr>
              <a:t>CDS</a:t>
            </a:r>
            <a:r>
              <a:rPr lang="zh-CN" altLang="en-US" smtClean="0">
                <a:latin typeface="华文细黑" pitchFamily="2" charset="-122"/>
                <a:ea typeface="华文细黑" pitchFamily="2" charset="-122"/>
              </a:rPr>
              <a:t>）</a:t>
            </a:r>
            <a:r>
              <a:rPr lang="en-US" altLang="zh-CN" smtClean="0">
                <a:latin typeface="华文细黑" pitchFamily="2" charset="-122"/>
                <a:ea typeface="华文细黑" pitchFamily="2" charset="-122"/>
              </a:rPr>
              <a:t>——</a:t>
            </a:r>
            <a:r>
              <a:rPr lang="zh-CN" altLang="en-US" smtClean="0">
                <a:latin typeface="华文细黑" pitchFamily="2" charset="-122"/>
                <a:ea typeface="华文细黑" pitchFamily="2" charset="-122"/>
              </a:rPr>
              <a:t>银行在贷款资产存续期，</a:t>
            </a:r>
            <a:r>
              <a:rPr lang="zh-CN" altLang="en-US" b="1" smtClean="0">
                <a:solidFill>
                  <a:schemeClr val="hlink"/>
                </a:solidFill>
                <a:latin typeface="华文细黑" pitchFamily="2" charset="-122"/>
                <a:ea typeface="华文细黑" pitchFamily="2" charset="-122"/>
              </a:rPr>
              <a:t>每隔固</a:t>
            </a:r>
          </a:p>
          <a:p>
            <a:pPr>
              <a:buFont typeface="Wingdings" pitchFamily="2" charset="2"/>
              <a:buNone/>
            </a:pPr>
            <a:r>
              <a:rPr lang="zh-CN" altLang="en-US" b="1" smtClean="0">
                <a:solidFill>
                  <a:schemeClr val="hlink"/>
                </a:solidFill>
                <a:latin typeface="华文细黑" pitchFamily="2" charset="-122"/>
                <a:ea typeface="华文细黑" pitchFamily="2" charset="-122"/>
              </a:rPr>
              <a:t>定时期</a:t>
            </a:r>
            <a:r>
              <a:rPr lang="zh-CN" altLang="en-US" smtClean="0">
                <a:latin typeface="华文细黑" pitchFamily="2" charset="-122"/>
                <a:ea typeface="华文细黑" pitchFamily="2" charset="-122"/>
              </a:rPr>
              <a:t>（一般是</a:t>
            </a:r>
            <a:r>
              <a:rPr lang="en-US" altLang="zh-CN" smtClean="0">
                <a:latin typeface="华文细黑" pitchFamily="2" charset="-122"/>
                <a:ea typeface="华文细黑" pitchFamily="2" charset="-122"/>
              </a:rPr>
              <a:t>1</a:t>
            </a:r>
            <a:r>
              <a:rPr lang="zh-CN" altLang="en-US" smtClean="0">
                <a:latin typeface="华文细黑" pitchFamily="2" charset="-122"/>
                <a:ea typeface="华文细黑" pitchFamily="2" charset="-122"/>
              </a:rPr>
              <a:t>年）向互换的交易对手（一般是金融机构，</a:t>
            </a:r>
          </a:p>
          <a:p>
            <a:pPr>
              <a:buFont typeface="Wingdings" pitchFamily="2" charset="2"/>
              <a:buNone/>
            </a:pPr>
            <a:r>
              <a:rPr lang="zh-CN" altLang="en-US" smtClean="0">
                <a:latin typeface="华文细黑" pitchFamily="2" charset="-122"/>
                <a:ea typeface="华文细黑" pitchFamily="2" charset="-122"/>
              </a:rPr>
              <a:t>如保险公司等）缴纳固定的费用，以换取贷款资产违约风险</a:t>
            </a:r>
          </a:p>
          <a:p>
            <a:pPr>
              <a:buFont typeface="Wingdings" pitchFamily="2" charset="2"/>
              <a:buNone/>
            </a:pPr>
            <a:r>
              <a:rPr lang="zh-CN" altLang="en-US" smtClean="0">
                <a:latin typeface="华文细黑" pitchFamily="2" charset="-122"/>
                <a:ea typeface="华文细黑" pitchFamily="2" charset="-122"/>
              </a:rPr>
              <a:t>的补偿权，即违约时交易对手必须向银行支付风险补偿金（一</a:t>
            </a:r>
          </a:p>
          <a:p>
            <a:pPr>
              <a:buFont typeface="Wingdings" pitchFamily="2" charset="2"/>
              <a:buNone/>
            </a:pPr>
            <a:r>
              <a:rPr lang="zh-CN" altLang="en-US" smtClean="0">
                <a:latin typeface="华文细黑" pitchFamily="2" charset="-122"/>
                <a:ea typeface="华文细黑" pitchFamily="2" charset="-122"/>
              </a:rPr>
              <a:t>般是</a:t>
            </a:r>
            <a:r>
              <a:rPr lang="zh-CN" altLang="en-US" b="1" smtClean="0">
                <a:solidFill>
                  <a:schemeClr val="hlink"/>
                </a:solidFill>
                <a:latin typeface="华文细黑" pitchFamily="2" charset="-122"/>
                <a:ea typeface="华文细黑" pitchFamily="2" charset="-122"/>
              </a:rPr>
              <a:t>贷款初始面值减去违约贷款在二级市场的价值</a:t>
            </a:r>
            <a:r>
              <a:rPr lang="zh-CN" altLang="en-US" smtClean="0">
                <a:latin typeface="华文细黑" pitchFamily="2" charset="-122"/>
                <a:ea typeface="华文细黑" pitchFamily="2" charset="-122"/>
              </a:rPr>
              <a:t>）。</a:t>
            </a:r>
          </a:p>
          <a:p>
            <a:pPr>
              <a:buFont typeface="Wingdings" pitchFamily="2" charset="2"/>
              <a:buNone/>
            </a:pPr>
            <a:r>
              <a:rPr lang="zh-CN" altLang="en-US" smtClean="0">
                <a:latin typeface="华文细黑" pitchFamily="2" charset="-122"/>
                <a:ea typeface="华文细黑" pitchFamily="2" charset="-122"/>
              </a:rPr>
              <a:t>      与违约期权的区别：费用支付方式不同（非一次性支付）；</a:t>
            </a:r>
          </a:p>
          <a:p>
            <a:pPr>
              <a:buFont typeface="Wingdings" pitchFamily="2" charset="2"/>
              <a:buNone/>
            </a:pPr>
            <a:r>
              <a:rPr lang="zh-CN" altLang="en-US" smtClean="0">
                <a:latin typeface="华文细黑" pitchFamily="2" charset="-122"/>
                <a:ea typeface="华文细黑" pitchFamily="2" charset="-122"/>
              </a:rPr>
              <a:t>结算方式不同（补偿损失部分而非整个面值）。</a:t>
            </a:r>
            <a:endParaRPr lang="zh-CN" altLang="en-US" smtClean="0">
              <a:latin typeface="Times New Roman" pitchFamily="18" charset="0"/>
              <a:ea typeface="华文细黑" pitchFamily="2" charset="-122"/>
            </a:endParaRPr>
          </a:p>
        </p:txBody>
      </p:sp>
      <p:sp>
        <p:nvSpPr>
          <p:cNvPr id="386052" name="AutoShape 4"/>
          <p:cNvSpPr>
            <a:spLocks/>
          </p:cNvSpPr>
          <p:nvPr/>
        </p:nvSpPr>
        <p:spPr bwMode="auto">
          <a:xfrm>
            <a:off x="4295775" y="5661025"/>
            <a:ext cx="4679950" cy="503238"/>
          </a:xfrm>
          <a:prstGeom prst="borderCallout1">
            <a:avLst>
              <a:gd name="adj1" fmla="val 22713"/>
              <a:gd name="adj2" fmla="val -1630"/>
              <a:gd name="adj3" fmla="val -63407"/>
              <a:gd name="adj4" fmla="val -2648"/>
            </a:avLst>
          </a:prstGeom>
          <a:solidFill>
            <a:schemeClr val="hlink"/>
          </a:solidFill>
          <a:ln w="9525" algn="ctr">
            <a:solidFill>
              <a:schemeClr val="tx1"/>
            </a:solidFill>
            <a:miter lim="800000"/>
            <a:headEnd/>
            <a:tailEnd/>
          </a:ln>
        </p:spPr>
        <p:txBody>
          <a:bodyPr/>
          <a:lstStyle/>
          <a:p>
            <a:pPr marL="639763" indent="-273050"/>
            <a:r>
              <a:rPr lang="zh-CN" altLang="en-US" sz="2800">
                <a:ea typeface="华文仿宋" pitchFamily="2" charset="-122"/>
              </a:rPr>
              <a:t>实质是一种信用风险保险</a:t>
            </a:r>
          </a:p>
        </p:txBody>
      </p:sp>
    </p:spTree>
    <p:extLst>
      <p:ext uri="{BB962C8B-B14F-4D97-AF65-F5344CB8AC3E}">
        <p14:creationId xmlns:p14="http://schemas.microsoft.com/office/powerpoint/2010/main" val="224809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6051">
                                            <p:txEl>
                                              <p:pRg st="4" end="4"/>
                                            </p:txEl>
                                          </p:spTgt>
                                        </p:tgtEl>
                                        <p:attrNameLst>
                                          <p:attrName>style.visibility</p:attrName>
                                        </p:attrNameLst>
                                      </p:cBhvr>
                                      <p:to>
                                        <p:strVal val="visible"/>
                                      </p:to>
                                    </p:set>
                                    <p:animEffect transition="in" filter="blinds(horizontal)">
                                      <p:cBhvr>
                                        <p:cTn id="7" dur="500"/>
                                        <p:tgtEl>
                                          <p:spTgt spid="386051">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86051">
                                            <p:txEl>
                                              <p:pRg st="5" end="5"/>
                                            </p:txEl>
                                          </p:spTgt>
                                        </p:tgtEl>
                                        <p:attrNameLst>
                                          <p:attrName>style.visibility</p:attrName>
                                        </p:attrNameLst>
                                      </p:cBhvr>
                                      <p:to>
                                        <p:strVal val="visible"/>
                                      </p:to>
                                    </p:set>
                                    <p:animEffect transition="in" filter="blinds(horizontal)">
                                      <p:cBhvr>
                                        <p:cTn id="10" dur="500"/>
                                        <p:tgtEl>
                                          <p:spTgt spid="386051">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86051">
                                            <p:txEl>
                                              <p:pRg st="6" end="6"/>
                                            </p:txEl>
                                          </p:spTgt>
                                        </p:tgtEl>
                                        <p:attrNameLst>
                                          <p:attrName>style.visibility</p:attrName>
                                        </p:attrNameLst>
                                      </p:cBhvr>
                                      <p:to>
                                        <p:strVal val="visible"/>
                                      </p:to>
                                    </p:set>
                                    <p:animEffect transition="in" filter="blinds(horizontal)">
                                      <p:cBhvr>
                                        <p:cTn id="13" dur="500"/>
                                        <p:tgtEl>
                                          <p:spTgt spid="386051">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86051">
                                            <p:txEl>
                                              <p:pRg st="7" end="7"/>
                                            </p:txEl>
                                          </p:spTgt>
                                        </p:tgtEl>
                                        <p:attrNameLst>
                                          <p:attrName>style.visibility</p:attrName>
                                        </p:attrNameLst>
                                      </p:cBhvr>
                                      <p:to>
                                        <p:strVal val="visible"/>
                                      </p:to>
                                    </p:set>
                                    <p:animEffect transition="in" filter="blinds(horizontal)">
                                      <p:cBhvr>
                                        <p:cTn id="16" dur="500"/>
                                        <p:tgtEl>
                                          <p:spTgt spid="386051">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86051">
                                            <p:txEl>
                                              <p:pRg st="8" end="8"/>
                                            </p:txEl>
                                          </p:spTgt>
                                        </p:tgtEl>
                                        <p:attrNameLst>
                                          <p:attrName>style.visibility</p:attrName>
                                        </p:attrNameLst>
                                      </p:cBhvr>
                                      <p:to>
                                        <p:strVal val="visible"/>
                                      </p:to>
                                    </p:set>
                                    <p:animEffect transition="in" filter="blinds(horizontal)">
                                      <p:cBhvr>
                                        <p:cTn id="19" dur="500"/>
                                        <p:tgtEl>
                                          <p:spTgt spid="386051">
                                            <p:txEl>
                                              <p:pRg st="8" end="8"/>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86051">
                                            <p:txEl>
                                              <p:pRg st="9" end="9"/>
                                            </p:txEl>
                                          </p:spTgt>
                                        </p:tgtEl>
                                        <p:attrNameLst>
                                          <p:attrName>style.visibility</p:attrName>
                                        </p:attrNameLst>
                                      </p:cBhvr>
                                      <p:to>
                                        <p:strVal val="visible"/>
                                      </p:to>
                                    </p:set>
                                    <p:animEffect transition="in" filter="blinds(horizontal)">
                                      <p:cBhvr>
                                        <p:cTn id="24" dur="500"/>
                                        <p:tgtEl>
                                          <p:spTgt spid="386051">
                                            <p:txEl>
                                              <p:pRg st="9" end="9"/>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86051">
                                            <p:txEl>
                                              <p:pRg st="10" end="10"/>
                                            </p:txEl>
                                          </p:spTgt>
                                        </p:tgtEl>
                                        <p:attrNameLst>
                                          <p:attrName>style.visibility</p:attrName>
                                        </p:attrNameLst>
                                      </p:cBhvr>
                                      <p:to>
                                        <p:strVal val="visible"/>
                                      </p:to>
                                    </p:set>
                                    <p:animEffect transition="in" filter="blinds(horizontal)">
                                      <p:cBhvr>
                                        <p:cTn id="27" dur="500"/>
                                        <p:tgtEl>
                                          <p:spTgt spid="386051">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86052"/>
                                        </p:tgtEl>
                                        <p:attrNameLst>
                                          <p:attrName>style.visibility</p:attrName>
                                        </p:attrNameLst>
                                      </p:cBhvr>
                                      <p:to>
                                        <p:strVal val="visible"/>
                                      </p:to>
                                    </p:set>
                                    <p:anim calcmode="lin" valueType="num">
                                      <p:cBhvr additive="base">
                                        <p:cTn id="32" dur="500" fill="hold"/>
                                        <p:tgtEl>
                                          <p:spTgt spid="386052"/>
                                        </p:tgtEl>
                                        <p:attrNameLst>
                                          <p:attrName>ppt_x</p:attrName>
                                        </p:attrNameLst>
                                      </p:cBhvr>
                                      <p:tavLst>
                                        <p:tav tm="0">
                                          <p:val>
                                            <p:strVal val="#ppt_x"/>
                                          </p:val>
                                        </p:tav>
                                        <p:tav tm="100000">
                                          <p:val>
                                            <p:strVal val="#ppt_x"/>
                                          </p:val>
                                        </p:tav>
                                      </p:tavLst>
                                    </p:anim>
                                    <p:anim calcmode="lin" valueType="num">
                                      <p:cBhvr additive="base">
                                        <p:cTn id="33" dur="500" fill="hold"/>
                                        <p:tgtEl>
                                          <p:spTgt spid="386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idx="4294967295"/>
          </p:nvPr>
        </p:nvSpPr>
        <p:spPr bwMode="auto">
          <a:xfrm>
            <a:off x="2351089" y="620713"/>
            <a:ext cx="6142037" cy="717550"/>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solidFill>
                  <a:schemeClr val="hlink"/>
                </a:solidFill>
                <a:latin typeface="华文琥珀" pitchFamily="2" charset="-122"/>
                <a:ea typeface="华文琥珀" pitchFamily="2" charset="-122"/>
              </a:rPr>
              <a:t>巴  林  银  行  的  沉  没</a:t>
            </a:r>
          </a:p>
        </p:txBody>
      </p:sp>
      <p:sp>
        <p:nvSpPr>
          <p:cNvPr id="340995" name="Rectangle 3"/>
          <p:cNvSpPr>
            <a:spLocks noGrp="1" noChangeArrowheads="1"/>
          </p:cNvSpPr>
          <p:nvPr>
            <p:ph type="body" idx="4294967295"/>
          </p:nvPr>
        </p:nvSpPr>
        <p:spPr>
          <a:xfrm>
            <a:off x="2208214" y="1773239"/>
            <a:ext cx="7775575" cy="3527425"/>
          </a:xfrm>
        </p:spPr>
        <p:txBody>
          <a:bodyPr/>
          <a:lstStyle/>
          <a:p>
            <a:pPr eaLnBrk="1" hangingPunct="1">
              <a:buFont typeface="Wingdings" pitchFamily="2" charset="2"/>
              <a:buNone/>
            </a:pPr>
            <a:endParaRPr lang="zh-CN" altLang="en-US" sz="3200" b="1">
              <a:latin typeface="华文隶书" pitchFamily="2" charset="-122"/>
              <a:ea typeface="华文隶书" pitchFamily="2" charset="-122"/>
            </a:endParaRPr>
          </a:p>
          <a:p>
            <a:pPr eaLnBrk="1" hangingPunct="1">
              <a:buFont typeface="Wingdings" pitchFamily="2" charset="2"/>
              <a:buNone/>
            </a:pPr>
            <a:r>
              <a:rPr lang="zh-CN" altLang="en-US" sz="3200" b="1">
                <a:latin typeface="华文隶书" pitchFamily="2" charset="-122"/>
                <a:ea typeface="华文隶书" pitchFamily="2" charset="-122"/>
              </a:rPr>
              <a:t>   投资策略（</a:t>
            </a:r>
            <a:r>
              <a:rPr lang="en-US" altLang="zh-CN" sz="3200" b="1">
                <a:latin typeface="华文隶书" pitchFamily="2" charset="-122"/>
                <a:ea typeface="华文隶书" pitchFamily="2" charset="-122"/>
              </a:rPr>
              <a:t>1993</a:t>
            </a:r>
            <a:r>
              <a:rPr lang="zh-CN" altLang="en-US" sz="3200" b="1">
                <a:latin typeface="华文隶书" pitchFamily="2" charset="-122"/>
                <a:ea typeface="华文隶书" pitchFamily="2" charset="-122"/>
              </a:rPr>
              <a:t>）：</a:t>
            </a:r>
          </a:p>
          <a:p>
            <a:pPr eaLnBrk="1" hangingPunct="1">
              <a:buFont typeface="Wingdings" pitchFamily="2" charset="2"/>
              <a:buNone/>
            </a:pPr>
            <a:endParaRPr lang="zh-CN" altLang="en-US" sz="3200" b="1">
              <a:latin typeface="华文隶书" pitchFamily="2" charset="-122"/>
              <a:ea typeface="华文隶书" pitchFamily="2" charset="-122"/>
            </a:endParaRPr>
          </a:p>
          <a:p>
            <a:pPr eaLnBrk="1" hangingPunct="1">
              <a:buFont typeface="Wingdings" pitchFamily="2" charset="2"/>
              <a:buNone/>
            </a:pPr>
            <a:r>
              <a:rPr lang="zh-CN" altLang="en-US" sz="3200" b="1">
                <a:latin typeface="华文隶书" pitchFamily="2" charset="-122"/>
                <a:ea typeface="华文隶书" pitchFamily="2" charset="-122"/>
              </a:rPr>
              <a:t>           多头：</a:t>
            </a:r>
            <a:r>
              <a:rPr lang="en-US" altLang="zh-CN" sz="3200" b="1">
                <a:latin typeface="华文隶书" pitchFamily="2" charset="-122"/>
                <a:ea typeface="华文隶书" pitchFamily="2" charset="-122"/>
              </a:rPr>
              <a:t>Nikkei 225</a:t>
            </a:r>
            <a:r>
              <a:rPr lang="zh-CN" altLang="en-US" sz="3200" b="1">
                <a:latin typeface="华文隶书" pitchFamily="2" charset="-122"/>
                <a:ea typeface="华文隶书" pitchFamily="2" charset="-122"/>
              </a:rPr>
              <a:t>（日经指数）</a:t>
            </a:r>
          </a:p>
          <a:p>
            <a:pPr eaLnBrk="1" hangingPunct="1">
              <a:buFont typeface="Wingdings" pitchFamily="2" charset="2"/>
              <a:buNone/>
            </a:pPr>
            <a:r>
              <a:rPr lang="zh-CN" altLang="en-US" sz="3200" b="1">
                <a:latin typeface="华文隶书" pitchFamily="2" charset="-122"/>
                <a:ea typeface="华文隶书" pitchFamily="2" charset="-122"/>
              </a:rPr>
              <a:t>           空头：</a:t>
            </a:r>
            <a:r>
              <a:rPr lang="en-US" altLang="zh-CN" sz="3200" b="1">
                <a:latin typeface="华文隶书" pitchFamily="2" charset="-122"/>
                <a:ea typeface="华文隶书" pitchFamily="2" charset="-122"/>
              </a:rPr>
              <a:t>JGB</a:t>
            </a:r>
            <a:r>
              <a:rPr lang="zh-CN" altLang="en-US" sz="3200" b="1">
                <a:latin typeface="华文隶书" pitchFamily="2" charset="-122"/>
                <a:ea typeface="华文隶书" pitchFamily="2" charset="-122"/>
              </a:rPr>
              <a:t>（日本公债）             </a:t>
            </a:r>
          </a:p>
          <a:p>
            <a:pPr eaLnBrk="1" hangingPunct="1">
              <a:buFont typeface="Wingdings" pitchFamily="2" charset="2"/>
              <a:buNone/>
            </a:pPr>
            <a:endParaRPr lang="en-US" altLang="zh-CN" sz="3200"/>
          </a:p>
        </p:txBody>
      </p:sp>
    </p:spTree>
    <p:extLst>
      <p:ext uri="{BB962C8B-B14F-4D97-AF65-F5344CB8AC3E}">
        <p14:creationId xmlns:p14="http://schemas.microsoft.com/office/powerpoint/2010/main" val="40199537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0995">
                                            <p:txEl>
                                              <p:pRg st="3" end="3"/>
                                            </p:txEl>
                                          </p:spTgt>
                                        </p:tgtEl>
                                        <p:attrNameLst>
                                          <p:attrName>style.visibility</p:attrName>
                                        </p:attrNameLst>
                                      </p:cBhvr>
                                      <p:to>
                                        <p:strVal val="visible"/>
                                      </p:to>
                                    </p:set>
                                    <p:anim calcmode="lin" valueType="num">
                                      <p:cBhvr additive="base">
                                        <p:cTn id="7" dur="500" fill="hold"/>
                                        <p:tgtEl>
                                          <p:spTgt spid="34099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09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0995">
                                            <p:txEl>
                                              <p:pRg st="4" end="4"/>
                                            </p:txEl>
                                          </p:spTgt>
                                        </p:tgtEl>
                                        <p:attrNameLst>
                                          <p:attrName>style.visibility</p:attrName>
                                        </p:attrNameLst>
                                      </p:cBhvr>
                                      <p:to>
                                        <p:strVal val="visible"/>
                                      </p:to>
                                    </p:set>
                                    <p:anim calcmode="lin" valueType="num">
                                      <p:cBhvr additive="base">
                                        <p:cTn id="13" dur="500" fill="hold"/>
                                        <p:tgtEl>
                                          <p:spTgt spid="34099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09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idx="4294967295"/>
          </p:nvPr>
        </p:nvSpPr>
        <p:spPr bwMode="auto">
          <a:xfrm>
            <a:off x="2279650" y="404814"/>
            <a:ext cx="6142038" cy="771525"/>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solidFill>
                  <a:schemeClr val="hlink"/>
                </a:solidFill>
                <a:latin typeface="华文琥珀" pitchFamily="2" charset="-122"/>
                <a:ea typeface="华文琥珀" pitchFamily="2" charset="-122"/>
              </a:rPr>
              <a:t>巴  林  银  行  的  沉  没</a:t>
            </a:r>
          </a:p>
        </p:txBody>
      </p:sp>
      <p:sp>
        <p:nvSpPr>
          <p:cNvPr id="342019" name="Rectangle 3"/>
          <p:cNvSpPr>
            <a:spLocks noGrp="1" noChangeArrowheads="1"/>
          </p:cNvSpPr>
          <p:nvPr>
            <p:ph type="body" idx="4294967295"/>
          </p:nvPr>
        </p:nvSpPr>
        <p:spPr>
          <a:xfrm>
            <a:off x="1774826" y="1484314"/>
            <a:ext cx="8569325" cy="4537075"/>
          </a:xfrm>
        </p:spPr>
        <p:txBody>
          <a:bodyPr/>
          <a:lstStyle/>
          <a:p>
            <a:pPr eaLnBrk="1" hangingPunct="1">
              <a:buFont typeface="Wingdings" pitchFamily="2" charset="2"/>
              <a:buNone/>
            </a:pPr>
            <a:r>
              <a:rPr lang="en-US" altLang="zh-CN" sz="2000" b="1">
                <a:latin typeface="华文隶书" pitchFamily="2" charset="-122"/>
                <a:ea typeface="华文隶书" pitchFamily="2" charset="-122"/>
              </a:rPr>
              <a:t>             </a:t>
            </a:r>
            <a:r>
              <a:rPr lang="en-US" altLang="zh-CN" b="1">
                <a:latin typeface="华文隶书" pitchFamily="2" charset="-122"/>
                <a:ea typeface="华文隶书" pitchFamily="2" charset="-122"/>
              </a:rPr>
              <a:t>1994</a:t>
            </a:r>
            <a:r>
              <a:rPr lang="zh-CN" altLang="en-US" b="1">
                <a:latin typeface="华文隶书" pitchFamily="2" charset="-122"/>
                <a:ea typeface="华文隶书" pitchFamily="2" charset="-122"/>
              </a:rPr>
              <a:t>年以来，日本</a:t>
            </a:r>
            <a:r>
              <a:rPr lang="zh-CN" altLang="en-US" b="1">
                <a:latin typeface="Arial" charset="0"/>
                <a:ea typeface="华文隶书" pitchFamily="2" charset="-122"/>
              </a:rPr>
              <a:t>“</a:t>
            </a:r>
            <a:r>
              <a:rPr lang="zh-CN" altLang="en-US" b="1">
                <a:latin typeface="华文隶书" pitchFamily="2" charset="-122"/>
                <a:ea typeface="华文隶书" pitchFamily="2" charset="-122"/>
              </a:rPr>
              <a:t>泡沫</a:t>
            </a:r>
            <a:r>
              <a:rPr lang="zh-CN" altLang="en-US" b="1">
                <a:latin typeface="Arial" charset="0"/>
                <a:ea typeface="华文隶书" pitchFamily="2" charset="-122"/>
              </a:rPr>
              <a:t>”</a:t>
            </a:r>
            <a:r>
              <a:rPr lang="zh-CN" altLang="en-US" b="1">
                <a:latin typeface="华文隶书" pitchFamily="2" charset="-122"/>
                <a:ea typeface="华文隶书" pitchFamily="2" charset="-122"/>
              </a:rPr>
              <a:t>经济崩溃，日经</a:t>
            </a:r>
            <a:r>
              <a:rPr lang="en-US" altLang="zh-CN" b="1">
                <a:latin typeface="华文隶书" pitchFamily="2" charset="-122"/>
                <a:ea typeface="华文隶书" pitchFamily="2" charset="-122"/>
              </a:rPr>
              <a:t>225</a:t>
            </a:r>
            <a:r>
              <a:rPr lang="zh-CN" altLang="en-US" b="1">
                <a:latin typeface="华文隶书" pitchFamily="2" charset="-122"/>
                <a:ea typeface="华文隶书" pitchFamily="2" charset="-122"/>
              </a:rPr>
              <a:t>大</a:t>
            </a:r>
          </a:p>
          <a:p>
            <a:pPr eaLnBrk="1" hangingPunct="1">
              <a:buFont typeface="Wingdings" pitchFamily="2" charset="2"/>
              <a:buNone/>
            </a:pPr>
            <a:r>
              <a:rPr lang="zh-CN" altLang="en-US" b="1">
                <a:latin typeface="华文隶书" pitchFamily="2" charset="-122"/>
                <a:ea typeface="华文隶书" pitchFamily="2" charset="-122"/>
              </a:rPr>
              <a:t>幅下跌，里森本应出货止损，但由于其头寸太大，不</a:t>
            </a:r>
          </a:p>
          <a:p>
            <a:pPr eaLnBrk="1" hangingPunct="1">
              <a:buFont typeface="Wingdings" pitchFamily="2" charset="2"/>
              <a:buNone/>
            </a:pPr>
            <a:r>
              <a:rPr lang="zh-CN" altLang="en-US" b="1">
                <a:latin typeface="华文隶书" pitchFamily="2" charset="-122"/>
                <a:ea typeface="华文隶书" pitchFamily="2" charset="-122"/>
              </a:rPr>
              <a:t>得不为稳定期货价格减少损失，继续吃进，同时做空</a:t>
            </a:r>
          </a:p>
          <a:p>
            <a:pPr eaLnBrk="1" hangingPunct="1">
              <a:buFont typeface="Wingdings" pitchFamily="2" charset="2"/>
              <a:buNone/>
            </a:pPr>
            <a:r>
              <a:rPr lang="zh-CN" altLang="en-US" b="1">
                <a:latin typeface="华文隶书" pitchFamily="2" charset="-122"/>
                <a:ea typeface="华文隶书" pitchFamily="2" charset="-122"/>
              </a:rPr>
              <a:t>头的日本政府公债则节节上升，两方同时亏损使损失</a:t>
            </a:r>
          </a:p>
          <a:p>
            <a:pPr eaLnBrk="1" hangingPunct="1">
              <a:buFont typeface="Wingdings" pitchFamily="2" charset="2"/>
              <a:buNone/>
            </a:pPr>
            <a:r>
              <a:rPr lang="zh-CN" altLang="en-US" b="1">
                <a:latin typeface="华文隶书" pitchFamily="2" charset="-122"/>
                <a:ea typeface="华文隶书" pitchFamily="2" charset="-122"/>
              </a:rPr>
              <a:t>越来越大，到</a:t>
            </a:r>
            <a:r>
              <a:rPr lang="en-US" altLang="zh-CN" b="1">
                <a:latin typeface="华文隶书" pitchFamily="2" charset="-122"/>
                <a:ea typeface="华文隶书" pitchFamily="2" charset="-122"/>
              </a:rPr>
              <a:t>1994</a:t>
            </a:r>
            <a:r>
              <a:rPr lang="zh-CN" altLang="en-US" b="1">
                <a:latin typeface="华文隶书" pitchFamily="2" charset="-122"/>
                <a:ea typeface="华文隶书" pitchFamily="2" charset="-122"/>
              </a:rPr>
              <a:t>年底，已累计亏损</a:t>
            </a:r>
            <a:r>
              <a:rPr lang="en-US" altLang="zh-CN" b="1">
                <a:latin typeface="华文隶书" pitchFamily="2" charset="-122"/>
                <a:ea typeface="华文隶书" pitchFamily="2" charset="-122"/>
              </a:rPr>
              <a:t>2.28</a:t>
            </a:r>
            <a:r>
              <a:rPr lang="zh-CN" altLang="en-US" b="1">
                <a:latin typeface="华文隶书" pitchFamily="2" charset="-122"/>
                <a:ea typeface="华文隶书" pitchFamily="2" charset="-122"/>
              </a:rPr>
              <a:t>亿英镑。</a:t>
            </a:r>
          </a:p>
          <a:p>
            <a:pPr eaLnBrk="1" hangingPunct="1">
              <a:buFont typeface="Wingdings" pitchFamily="2" charset="2"/>
              <a:buNone/>
            </a:pPr>
            <a:r>
              <a:rPr lang="zh-CN" altLang="en-US" b="1">
                <a:latin typeface="华文隶书" pitchFamily="2" charset="-122"/>
                <a:ea typeface="华文隶书" pitchFamily="2" charset="-122"/>
              </a:rPr>
              <a:t>        他利用职务和声誉继续向总部索要资金，资金来</a:t>
            </a:r>
          </a:p>
          <a:p>
            <a:pPr eaLnBrk="1" hangingPunct="1">
              <a:buFont typeface="Wingdings" pitchFamily="2" charset="2"/>
              <a:buNone/>
            </a:pPr>
            <a:r>
              <a:rPr lang="zh-CN" altLang="en-US" b="1">
                <a:latin typeface="华文隶书" pitchFamily="2" charset="-122"/>
                <a:ea typeface="华文隶书" pitchFamily="2" charset="-122"/>
              </a:rPr>
              <a:t>源于巴林银行总部、日本、伦敦证券、新加坡，总共</a:t>
            </a:r>
          </a:p>
          <a:p>
            <a:pPr eaLnBrk="1" hangingPunct="1">
              <a:buFont typeface="Wingdings" pitchFamily="2" charset="2"/>
              <a:buNone/>
            </a:pPr>
            <a:r>
              <a:rPr lang="zh-CN" altLang="en-US" b="1">
                <a:latin typeface="华文隶书" pitchFamily="2" charset="-122"/>
                <a:ea typeface="华文隶书" pitchFamily="2" charset="-122"/>
              </a:rPr>
              <a:t>调动资金</a:t>
            </a:r>
            <a:r>
              <a:rPr lang="en-US" altLang="zh-CN" b="1">
                <a:latin typeface="华文隶书" pitchFamily="2" charset="-122"/>
                <a:ea typeface="华文隶书" pitchFamily="2" charset="-122"/>
              </a:rPr>
              <a:t>7.42</a:t>
            </a:r>
            <a:r>
              <a:rPr lang="zh-CN" altLang="en-US" b="1">
                <a:latin typeface="华文隶书" pitchFamily="2" charset="-122"/>
                <a:ea typeface="华文隶书" pitchFamily="2" charset="-122"/>
              </a:rPr>
              <a:t>亿英镑，几乎达到巴林银行总资产。</a:t>
            </a:r>
            <a:r>
              <a:rPr lang="zh-CN" altLang="en-US" sz="2000" b="1">
                <a:latin typeface="华文隶书" pitchFamily="2" charset="-122"/>
                <a:ea typeface="华文隶书" pitchFamily="2" charset="-122"/>
              </a:rPr>
              <a:t> </a:t>
            </a:r>
          </a:p>
        </p:txBody>
      </p:sp>
    </p:spTree>
    <p:extLst>
      <p:ext uri="{BB962C8B-B14F-4D97-AF65-F5344CB8AC3E}">
        <p14:creationId xmlns:p14="http://schemas.microsoft.com/office/powerpoint/2010/main" val="14310541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2019">
                                            <p:txEl>
                                              <p:pRg st="0" end="0"/>
                                            </p:txEl>
                                          </p:spTgt>
                                        </p:tgtEl>
                                        <p:attrNameLst>
                                          <p:attrName>style.visibility</p:attrName>
                                        </p:attrNameLst>
                                      </p:cBhvr>
                                      <p:to>
                                        <p:strVal val="visible"/>
                                      </p:to>
                                    </p:set>
                                    <p:animEffect transition="in" filter="blinds(horizontal)">
                                      <p:cBhvr>
                                        <p:cTn id="7" dur="500"/>
                                        <p:tgtEl>
                                          <p:spTgt spid="34201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42019">
                                            <p:txEl>
                                              <p:pRg st="1" end="1"/>
                                            </p:txEl>
                                          </p:spTgt>
                                        </p:tgtEl>
                                        <p:attrNameLst>
                                          <p:attrName>style.visibility</p:attrName>
                                        </p:attrNameLst>
                                      </p:cBhvr>
                                      <p:to>
                                        <p:strVal val="visible"/>
                                      </p:to>
                                    </p:set>
                                    <p:animEffect transition="in" filter="blinds(horizontal)">
                                      <p:cBhvr>
                                        <p:cTn id="10" dur="500"/>
                                        <p:tgtEl>
                                          <p:spTgt spid="34201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42019">
                                            <p:txEl>
                                              <p:pRg st="2" end="2"/>
                                            </p:txEl>
                                          </p:spTgt>
                                        </p:tgtEl>
                                        <p:attrNameLst>
                                          <p:attrName>style.visibility</p:attrName>
                                        </p:attrNameLst>
                                      </p:cBhvr>
                                      <p:to>
                                        <p:strVal val="visible"/>
                                      </p:to>
                                    </p:set>
                                    <p:animEffect transition="in" filter="blinds(horizontal)">
                                      <p:cBhvr>
                                        <p:cTn id="13" dur="500"/>
                                        <p:tgtEl>
                                          <p:spTgt spid="342019">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42019">
                                            <p:txEl>
                                              <p:pRg st="3" end="3"/>
                                            </p:txEl>
                                          </p:spTgt>
                                        </p:tgtEl>
                                        <p:attrNameLst>
                                          <p:attrName>style.visibility</p:attrName>
                                        </p:attrNameLst>
                                      </p:cBhvr>
                                      <p:to>
                                        <p:strVal val="visible"/>
                                      </p:to>
                                    </p:set>
                                    <p:animEffect transition="in" filter="blinds(horizontal)">
                                      <p:cBhvr>
                                        <p:cTn id="16" dur="500"/>
                                        <p:tgtEl>
                                          <p:spTgt spid="342019">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42019">
                                            <p:txEl>
                                              <p:pRg st="4" end="4"/>
                                            </p:txEl>
                                          </p:spTgt>
                                        </p:tgtEl>
                                        <p:attrNameLst>
                                          <p:attrName>style.visibility</p:attrName>
                                        </p:attrNameLst>
                                      </p:cBhvr>
                                      <p:to>
                                        <p:strVal val="visible"/>
                                      </p:to>
                                    </p:set>
                                    <p:animEffect transition="in" filter="blinds(horizontal)">
                                      <p:cBhvr>
                                        <p:cTn id="19" dur="500"/>
                                        <p:tgtEl>
                                          <p:spTgt spid="34201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342019">
                                            <p:txEl>
                                              <p:pRg st="5" end="5"/>
                                            </p:txEl>
                                          </p:spTgt>
                                        </p:tgtEl>
                                        <p:attrNameLst>
                                          <p:attrName>style.visibility</p:attrName>
                                        </p:attrNameLst>
                                      </p:cBhvr>
                                      <p:to>
                                        <p:strVal val="visible"/>
                                      </p:to>
                                    </p:set>
                                    <p:animEffect transition="in" filter="checkerboard(across)">
                                      <p:cBhvr>
                                        <p:cTn id="24" dur="500"/>
                                        <p:tgtEl>
                                          <p:spTgt spid="342019">
                                            <p:txEl>
                                              <p:pRg st="5" end="5"/>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342019">
                                            <p:txEl>
                                              <p:pRg st="6" end="6"/>
                                            </p:txEl>
                                          </p:spTgt>
                                        </p:tgtEl>
                                        <p:attrNameLst>
                                          <p:attrName>style.visibility</p:attrName>
                                        </p:attrNameLst>
                                      </p:cBhvr>
                                      <p:to>
                                        <p:strVal val="visible"/>
                                      </p:to>
                                    </p:set>
                                    <p:animEffect transition="in" filter="checkerboard(across)">
                                      <p:cBhvr>
                                        <p:cTn id="27" dur="500"/>
                                        <p:tgtEl>
                                          <p:spTgt spid="342019">
                                            <p:txEl>
                                              <p:pRg st="6" end="6"/>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342019">
                                            <p:txEl>
                                              <p:pRg st="7" end="7"/>
                                            </p:txEl>
                                          </p:spTgt>
                                        </p:tgtEl>
                                        <p:attrNameLst>
                                          <p:attrName>style.visibility</p:attrName>
                                        </p:attrNameLst>
                                      </p:cBhvr>
                                      <p:to>
                                        <p:strVal val="visible"/>
                                      </p:to>
                                    </p:set>
                                    <p:animEffect transition="in" filter="checkerboard(across)">
                                      <p:cBhvr>
                                        <p:cTn id="30" dur="500"/>
                                        <p:tgtEl>
                                          <p:spTgt spid="3420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idx="4294967295"/>
          </p:nvPr>
        </p:nvSpPr>
        <p:spPr bwMode="auto">
          <a:xfrm>
            <a:off x="2279650" y="549275"/>
            <a:ext cx="6142038" cy="717550"/>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solidFill>
                  <a:schemeClr val="hlink"/>
                </a:solidFill>
                <a:latin typeface="华文琥珀" pitchFamily="2" charset="-122"/>
                <a:ea typeface="华文琥珀" pitchFamily="2" charset="-122"/>
              </a:rPr>
              <a:t>巴  林  银  行  的  沉  没</a:t>
            </a:r>
          </a:p>
        </p:txBody>
      </p:sp>
      <p:sp>
        <p:nvSpPr>
          <p:cNvPr id="343043" name="Rectangle 3"/>
          <p:cNvSpPr>
            <a:spLocks noGrp="1" noChangeArrowheads="1"/>
          </p:cNvSpPr>
          <p:nvPr>
            <p:ph type="body" idx="4294967295"/>
          </p:nvPr>
        </p:nvSpPr>
        <p:spPr>
          <a:xfrm>
            <a:off x="1992313" y="1844676"/>
            <a:ext cx="7993062" cy="3529013"/>
          </a:xfrm>
        </p:spPr>
        <p:txBody>
          <a:bodyPr>
            <a:normAutofit lnSpcReduction="10000"/>
          </a:bodyPr>
          <a:lstStyle/>
          <a:p>
            <a:pPr eaLnBrk="1" hangingPunct="1">
              <a:lnSpc>
                <a:spcPct val="90000"/>
              </a:lnSpc>
              <a:buFont typeface="Wingdings" pitchFamily="2" charset="2"/>
              <a:buNone/>
            </a:pPr>
            <a:r>
              <a:rPr lang="en-US" altLang="zh-CN" sz="2000" b="1">
                <a:latin typeface="华文隶书" pitchFamily="2" charset="-122"/>
                <a:ea typeface="华文隶书" pitchFamily="2" charset="-122"/>
              </a:rPr>
              <a:t>           </a:t>
            </a:r>
            <a:r>
              <a:rPr lang="en-US" altLang="zh-CN" b="1">
                <a:latin typeface="华文隶书" pitchFamily="2" charset="-122"/>
                <a:ea typeface="华文隶书" pitchFamily="2" charset="-122"/>
              </a:rPr>
              <a:t>1995</a:t>
            </a:r>
            <a:r>
              <a:rPr lang="zh-CN" altLang="en-US" b="1">
                <a:latin typeface="华文隶书" pitchFamily="2" charset="-122"/>
                <a:ea typeface="华文隶书" pitchFamily="2" charset="-122"/>
              </a:rPr>
              <a:t>年</a:t>
            </a:r>
            <a:r>
              <a:rPr lang="en-US" altLang="zh-CN" b="1">
                <a:latin typeface="华文隶书" pitchFamily="2" charset="-122"/>
                <a:ea typeface="华文隶书" pitchFamily="2" charset="-122"/>
              </a:rPr>
              <a:t>1</a:t>
            </a:r>
            <a:r>
              <a:rPr lang="zh-CN" altLang="en-US" b="1">
                <a:latin typeface="华文隶书" pitchFamily="2" charset="-122"/>
                <a:ea typeface="华文隶书" pitchFamily="2" charset="-122"/>
              </a:rPr>
              <a:t>月</a:t>
            </a:r>
            <a:r>
              <a:rPr lang="en-US" altLang="zh-CN" b="1">
                <a:latin typeface="华文隶书" pitchFamily="2" charset="-122"/>
                <a:ea typeface="华文隶书" pitchFamily="2" charset="-122"/>
              </a:rPr>
              <a:t>17</a:t>
            </a:r>
            <a:r>
              <a:rPr lang="zh-CN" altLang="en-US" b="1">
                <a:latin typeface="华文隶书" pitchFamily="2" charset="-122"/>
                <a:ea typeface="华文隶书" pitchFamily="2" charset="-122"/>
              </a:rPr>
              <a:t>日，日本神户大地震，日经股指</a:t>
            </a:r>
          </a:p>
          <a:p>
            <a:pPr eaLnBrk="1" hangingPunct="1">
              <a:lnSpc>
                <a:spcPct val="90000"/>
              </a:lnSpc>
              <a:buFont typeface="Wingdings" pitchFamily="2" charset="2"/>
              <a:buNone/>
            </a:pPr>
            <a:r>
              <a:rPr lang="zh-CN" altLang="en-US" b="1">
                <a:latin typeface="华文隶书" pitchFamily="2" charset="-122"/>
                <a:ea typeface="华文隶书" pitchFamily="2" charset="-122"/>
              </a:rPr>
              <a:t>大跌，当天就跌了</a:t>
            </a:r>
            <a:r>
              <a:rPr lang="en-US" altLang="zh-CN" b="1">
                <a:latin typeface="华文隶书" pitchFamily="2" charset="-122"/>
                <a:ea typeface="华文隶书" pitchFamily="2" charset="-122"/>
              </a:rPr>
              <a:t>400</a:t>
            </a:r>
            <a:r>
              <a:rPr lang="zh-CN" altLang="en-US" b="1">
                <a:latin typeface="华文隶书" pitchFamily="2" charset="-122"/>
                <a:ea typeface="华文隶书" pitchFamily="2" charset="-122"/>
              </a:rPr>
              <a:t>点。</a:t>
            </a:r>
          </a:p>
          <a:p>
            <a:pPr eaLnBrk="1" hangingPunct="1">
              <a:lnSpc>
                <a:spcPct val="90000"/>
              </a:lnSpc>
              <a:buFont typeface="Wingdings" pitchFamily="2" charset="2"/>
              <a:buNone/>
            </a:pPr>
            <a:endParaRPr lang="zh-CN" altLang="en-US" b="1">
              <a:latin typeface="华文隶书" pitchFamily="2" charset="-122"/>
              <a:ea typeface="华文隶书" pitchFamily="2" charset="-122"/>
            </a:endParaRPr>
          </a:p>
          <a:p>
            <a:pPr eaLnBrk="1" hangingPunct="1">
              <a:lnSpc>
                <a:spcPct val="90000"/>
              </a:lnSpc>
              <a:buFont typeface="Wingdings" pitchFamily="2" charset="2"/>
              <a:buNone/>
            </a:pPr>
            <a:r>
              <a:rPr lang="zh-CN" altLang="en-US" b="1">
                <a:latin typeface="华文隶书" pitchFamily="2" charset="-122"/>
                <a:ea typeface="华文隶书" pitchFamily="2" charset="-122"/>
              </a:rPr>
              <a:t>        到</a:t>
            </a:r>
            <a:r>
              <a:rPr lang="en-US" altLang="zh-CN" b="1">
                <a:latin typeface="华文隶书" pitchFamily="2" charset="-122"/>
                <a:ea typeface="华文隶书" pitchFamily="2" charset="-122"/>
              </a:rPr>
              <a:t>1</a:t>
            </a:r>
            <a:r>
              <a:rPr lang="zh-CN" altLang="en-US" b="1">
                <a:latin typeface="华文隶书" pitchFamily="2" charset="-122"/>
                <a:ea typeface="华文隶书" pitchFamily="2" charset="-122"/>
              </a:rPr>
              <a:t>月</a:t>
            </a:r>
            <a:r>
              <a:rPr lang="en-US" altLang="zh-CN" b="1">
                <a:latin typeface="华文隶书" pitchFamily="2" charset="-122"/>
                <a:ea typeface="华文隶书" pitchFamily="2" charset="-122"/>
              </a:rPr>
              <a:t>20</a:t>
            </a:r>
            <a:r>
              <a:rPr lang="zh-CN" altLang="en-US" b="1">
                <a:latin typeface="华文隶书" pitchFamily="2" charset="-122"/>
                <a:ea typeface="华文隶书" pitchFamily="2" charset="-122"/>
              </a:rPr>
              <a:t>日，里森预测期货指数应该回升，债</a:t>
            </a:r>
          </a:p>
          <a:p>
            <a:pPr eaLnBrk="1" hangingPunct="1">
              <a:lnSpc>
                <a:spcPct val="90000"/>
              </a:lnSpc>
              <a:buFont typeface="Wingdings" pitchFamily="2" charset="2"/>
              <a:buNone/>
            </a:pPr>
            <a:r>
              <a:rPr lang="zh-CN" altLang="en-US" b="1">
                <a:latin typeface="华文隶书" pitchFamily="2" charset="-122"/>
                <a:ea typeface="华文隶书" pitchFamily="2" charset="-122"/>
              </a:rPr>
              <a:t>券下降，于是买入日经股指，卖出债券。第一次</a:t>
            </a:r>
          </a:p>
          <a:p>
            <a:pPr eaLnBrk="1" hangingPunct="1">
              <a:lnSpc>
                <a:spcPct val="90000"/>
              </a:lnSpc>
              <a:buFont typeface="Wingdings" pitchFamily="2" charset="2"/>
              <a:buNone/>
            </a:pPr>
            <a:r>
              <a:rPr lang="zh-CN" altLang="en-US" b="1">
                <a:latin typeface="华文隶书" pitchFamily="2" charset="-122"/>
                <a:ea typeface="华文隶书" pitchFamily="2" charset="-122"/>
              </a:rPr>
              <a:t>买入日经期货</a:t>
            </a:r>
            <a:r>
              <a:rPr lang="en-US" altLang="zh-CN" b="1">
                <a:latin typeface="华文隶书" pitchFamily="2" charset="-122"/>
                <a:ea typeface="华文隶书" pitchFamily="2" charset="-122"/>
              </a:rPr>
              <a:t>0.5</a:t>
            </a:r>
            <a:r>
              <a:rPr lang="zh-CN" altLang="en-US" b="1">
                <a:latin typeface="华文隶书" pitchFamily="2" charset="-122"/>
                <a:ea typeface="华文隶书" pitchFamily="2" charset="-122"/>
              </a:rPr>
              <a:t>万张，每张</a:t>
            </a:r>
            <a:r>
              <a:rPr lang="en-US" altLang="zh-CN" b="1">
                <a:latin typeface="华文隶书" pitchFamily="2" charset="-122"/>
                <a:ea typeface="华文隶书" pitchFamily="2" charset="-122"/>
              </a:rPr>
              <a:t>12</a:t>
            </a:r>
            <a:r>
              <a:rPr lang="zh-CN" altLang="en-US" b="1">
                <a:latin typeface="华文隶书" pitchFamily="2" charset="-122"/>
                <a:ea typeface="华文隶书" pitchFamily="2" charset="-122"/>
              </a:rPr>
              <a:t>万英镑，总值</a:t>
            </a:r>
            <a:r>
              <a:rPr lang="en-US" altLang="zh-CN" b="1">
                <a:latin typeface="华文隶书" pitchFamily="2" charset="-122"/>
                <a:ea typeface="华文隶书" pitchFamily="2" charset="-122"/>
              </a:rPr>
              <a:t>6</a:t>
            </a:r>
            <a:r>
              <a:rPr lang="zh-CN" altLang="en-US" b="1">
                <a:latin typeface="华文隶书" pitchFamily="2" charset="-122"/>
                <a:ea typeface="华文隶书" pitchFamily="2" charset="-122"/>
              </a:rPr>
              <a:t>亿英</a:t>
            </a:r>
          </a:p>
          <a:p>
            <a:pPr eaLnBrk="1" hangingPunct="1">
              <a:lnSpc>
                <a:spcPct val="90000"/>
              </a:lnSpc>
              <a:buFont typeface="Wingdings" pitchFamily="2" charset="2"/>
              <a:buNone/>
            </a:pPr>
            <a:r>
              <a:rPr lang="zh-CN" altLang="en-US" b="1">
                <a:latin typeface="华文隶书" pitchFamily="2" charset="-122"/>
                <a:ea typeface="华文隶书" pitchFamily="2" charset="-122"/>
              </a:rPr>
              <a:t>镑，占新加坡交易所持仓量的 </a:t>
            </a:r>
            <a:r>
              <a:rPr lang="en-US" altLang="zh-CN" b="1">
                <a:latin typeface="华文隶书" pitchFamily="2" charset="-122"/>
                <a:ea typeface="华文隶书" pitchFamily="2" charset="-122"/>
              </a:rPr>
              <a:t>1</a:t>
            </a:r>
            <a:r>
              <a:rPr lang="zh-CN" altLang="en-US" b="1">
                <a:latin typeface="华文隶书" pitchFamily="2" charset="-122"/>
                <a:ea typeface="华文隶书" pitchFamily="2" charset="-122"/>
              </a:rPr>
              <a:t>／</a:t>
            </a:r>
            <a:r>
              <a:rPr lang="en-US" altLang="zh-CN" b="1">
                <a:latin typeface="华文隶书" pitchFamily="2" charset="-122"/>
                <a:ea typeface="华文隶书" pitchFamily="2" charset="-122"/>
              </a:rPr>
              <a:t>4</a:t>
            </a:r>
            <a:r>
              <a:rPr lang="zh-CN" altLang="en-US" b="1">
                <a:latin typeface="华文隶书" pitchFamily="2" charset="-122"/>
                <a:ea typeface="华文隶书" pitchFamily="2" charset="-122"/>
              </a:rPr>
              <a:t>。</a:t>
            </a:r>
          </a:p>
        </p:txBody>
      </p:sp>
    </p:spTree>
    <p:extLst>
      <p:ext uri="{BB962C8B-B14F-4D97-AF65-F5344CB8AC3E}">
        <p14:creationId xmlns:p14="http://schemas.microsoft.com/office/powerpoint/2010/main" val="19919587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3043">
                                            <p:txEl>
                                              <p:pRg st="0" end="0"/>
                                            </p:txEl>
                                          </p:spTgt>
                                        </p:tgtEl>
                                        <p:attrNameLst>
                                          <p:attrName>style.visibility</p:attrName>
                                        </p:attrNameLst>
                                      </p:cBhvr>
                                      <p:to>
                                        <p:strVal val="visible"/>
                                      </p:to>
                                    </p:set>
                                    <p:animEffect transition="in" filter="blinds(horizontal)">
                                      <p:cBhvr>
                                        <p:cTn id="7" dur="500"/>
                                        <p:tgtEl>
                                          <p:spTgt spid="34304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43043">
                                            <p:txEl>
                                              <p:pRg st="1" end="1"/>
                                            </p:txEl>
                                          </p:spTgt>
                                        </p:tgtEl>
                                        <p:attrNameLst>
                                          <p:attrName>style.visibility</p:attrName>
                                        </p:attrNameLst>
                                      </p:cBhvr>
                                      <p:to>
                                        <p:strVal val="visible"/>
                                      </p:to>
                                    </p:set>
                                    <p:animEffect transition="in" filter="blinds(horizontal)">
                                      <p:cBhvr>
                                        <p:cTn id="10" dur="500"/>
                                        <p:tgtEl>
                                          <p:spTgt spid="3430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43043">
                                            <p:txEl>
                                              <p:pRg st="3" end="3"/>
                                            </p:txEl>
                                          </p:spTgt>
                                        </p:tgtEl>
                                        <p:attrNameLst>
                                          <p:attrName>style.visibility</p:attrName>
                                        </p:attrNameLst>
                                      </p:cBhvr>
                                      <p:to>
                                        <p:strVal val="visible"/>
                                      </p:to>
                                    </p:set>
                                    <p:animEffect transition="in" filter="blinds(horizontal)">
                                      <p:cBhvr>
                                        <p:cTn id="15" dur="500"/>
                                        <p:tgtEl>
                                          <p:spTgt spid="34304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43043">
                                            <p:txEl>
                                              <p:pRg st="4" end="4"/>
                                            </p:txEl>
                                          </p:spTgt>
                                        </p:tgtEl>
                                        <p:attrNameLst>
                                          <p:attrName>style.visibility</p:attrName>
                                        </p:attrNameLst>
                                      </p:cBhvr>
                                      <p:to>
                                        <p:strVal val="visible"/>
                                      </p:to>
                                    </p:set>
                                    <p:animEffect transition="in" filter="blinds(horizontal)">
                                      <p:cBhvr>
                                        <p:cTn id="18" dur="500"/>
                                        <p:tgtEl>
                                          <p:spTgt spid="34304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43043">
                                            <p:txEl>
                                              <p:pRg st="5" end="5"/>
                                            </p:txEl>
                                          </p:spTgt>
                                        </p:tgtEl>
                                        <p:attrNameLst>
                                          <p:attrName>style.visibility</p:attrName>
                                        </p:attrNameLst>
                                      </p:cBhvr>
                                      <p:to>
                                        <p:strVal val="visible"/>
                                      </p:to>
                                    </p:set>
                                    <p:animEffect transition="in" filter="blinds(horizontal)">
                                      <p:cBhvr>
                                        <p:cTn id="21" dur="500"/>
                                        <p:tgtEl>
                                          <p:spTgt spid="34304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43043">
                                            <p:txEl>
                                              <p:pRg st="6" end="6"/>
                                            </p:txEl>
                                          </p:spTgt>
                                        </p:tgtEl>
                                        <p:attrNameLst>
                                          <p:attrName>style.visibility</p:attrName>
                                        </p:attrNameLst>
                                      </p:cBhvr>
                                      <p:to>
                                        <p:strVal val="visible"/>
                                      </p:to>
                                    </p:set>
                                    <p:animEffect transition="in" filter="blinds(horizontal)">
                                      <p:cBhvr>
                                        <p:cTn id="24" dur="500"/>
                                        <p:tgtEl>
                                          <p:spTgt spid="3430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3"/>
          <p:cNvSpPr>
            <a:spLocks noGrp="1" noChangeArrowheads="1"/>
          </p:cNvSpPr>
          <p:nvPr>
            <p:ph type="body" idx="4294967295"/>
          </p:nvPr>
        </p:nvSpPr>
        <p:spPr>
          <a:xfrm>
            <a:off x="1981200" y="1600201"/>
            <a:ext cx="8147050" cy="4873625"/>
          </a:xfrm>
        </p:spPr>
        <p:txBody>
          <a:bodyPr>
            <a:normAutofit fontScale="92500"/>
          </a:bodyPr>
          <a:lstStyle/>
          <a:p>
            <a:pPr eaLnBrk="1" hangingPunct="1"/>
            <a:r>
              <a:rPr lang="zh-CN" altLang="en-US" smtClean="0"/>
              <a:t>金融工程技术和金融创新是一把双刃剑</a:t>
            </a:r>
            <a:r>
              <a:rPr lang="en-US" altLang="zh-CN" smtClean="0"/>
              <a:t>,</a:t>
            </a:r>
            <a:r>
              <a:rPr lang="zh-CN" altLang="en-US" smtClean="0"/>
              <a:t>管理风险的</a:t>
            </a:r>
          </a:p>
          <a:p>
            <a:pPr eaLnBrk="1" hangingPunct="1">
              <a:buFont typeface="Wingdings" pitchFamily="2" charset="2"/>
              <a:buNone/>
            </a:pPr>
            <a:r>
              <a:rPr lang="zh-CN" altLang="en-US" smtClean="0"/>
              <a:t>同时也放大了风险</a:t>
            </a:r>
            <a:r>
              <a:rPr lang="en-US" altLang="zh-CN" smtClean="0"/>
              <a:t>(</a:t>
            </a:r>
            <a:r>
              <a:rPr lang="zh-CN" altLang="en-US" smtClean="0"/>
              <a:t>衍生性、高杠杆性、结构化导致复</a:t>
            </a:r>
          </a:p>
          <a:p>
            <a:pPr eaLnBrk="1" hangingPunct="1">
              <a:buFont typeface="Wingdings" pitchFamily="2" charset="2"/>
              <a:buNone/>
            </a:pPr>
            <a:r>
              <a:rPr lang="zh-CN" altLang="en-US" smtClean="0"/>
              <a:t>杂性，难以监管和及时防范、控制风险</a:t>
            </a:r>
            <a:r>
              <a:rPr lang="en-US" altLang="zh-CN" smtClean="0"/>
              <a:t>)</a:t>
            </a:r>
          </a:p>
          <a:p>
            <a:pPr eaLnBrk="1" hangingPunct="1"/>
            <a:endParaRPr lang="zh-CN" altLang="en-US" smtClean="0"/>
          </a:p>
          <a:p>
            <a:pPr eaLnBrk="1" hangingPunct="1"/>
            <a:r>
              <a:rPr lang="zh-CN" altLang="en-US" smtClean="0">
                <a:ea typeface="华文细黑" pitchFamily="2" charset="-122"/>
              </a:rPr>
              <a:t>汇率波动风险案例</a:t>
            </a:r>
            <a:r>
              <a:rPr lang="en-US" altLang="zh-CN" smtClean="0">
                <a:ea typeface="华文细黑" pitchFamily="2" charset="-122"/>
              </a:rPr>
              <a:t>:</a:t>
            </a:r>
            <a:r>
              <a:rPr lang="zh-CN" altLang="en-US" smtClean="0">
                <a:ea typeface="华文细黑" pitchFamily="2" charset="-122"/>
              </a:rPr>
              <a:t>绍兴纺织业进出口结算的巨额亏损</a:t>
            </a:r>
          </a:p>
          <a:p>
            <a:pPr eaLnBrk="1" hangingPunct="1"/>
            <a:r>
              <a:rPr lang="zh-CN" altLang="en-US" smtClean="0">
                <a:ea typeface="华文细黑" pitchFamily="2" charset="-122"/>
              </a:rPr>
              <a:t>利率期货价格波动风险案例</a:t>
            </a:r>
            <a:r>
              <a:rPr lang="en-US" altLang="zh-CN" smtClean="0">
                <a:ea typeface="华文细黑" pitchFamily="2" charset="-122"/>
              </a:rPr>
              <a:t>:327</a:t>
            </a:r>
            <a:r>
              <a:rPr lang="zh-CN" altLang="en-US" smtClean="0">
                <a:ea typeface="华文细黑" pitchFamily="2" charset="-122"/>
              </a:rPr>
              <a:t>国债期货事件</a:t>
            </a:r>
          </a:p>
          <a:p>
            <a:pPr eaLnBrk="1" hangingPunct="1"/>
            <a:r>
              <a:rPr lang="zh-CN" altLang="en-US" smtClean="0">
                <a:ea typeface="华文细黑" pitchFamily="2" charset="-122"/>
              </a:rPr>
              <a:t>股指期货价格波动风险案例</a:t>
            </a:r>
            <a:r>
              <a:rPr lang="en-US" altLang="zh-CN" smtClean="0">
                <a:ea typeface="华文细黑" pitchFamily="2" charset="-122"/>
              </a:rPr>
              <a:t>:</a:t>
            </a:r>
            <a:r>
              <a:rPr lang="zh-CN" altLang="en-US" smtClean="0">
                <a:ea typeface="华文细黑" pitchFamily="2" charset="-122"/>
              </a:rPr>
              <a:t>巴林银行的倒闭</a:t>
            </a:r>
          </a:p>
          <a:p>
            <a:pPr eaLnBrk="1" hangingPunct="1"/>
            <a:r>
              <a:rPr lang="zh-CN" altLang="en-US" smtClean="0">
                <a:ea typeface="华文细黑" pitchFamily="2" charset="-122"/>
              </a:rPr>
              <a:t>多种衍生品结合的综合性风险案例</a:t>
            </a:r>
            <a:r>
              <a:rPr lang="en-US" altLang="zh-CN" smtClean="0">
                <a:ea typeface="华文细黑" pitchFamily="2" charset="-122"/>
              </a:rPr>
              <a:t>:</a:t>
            </a:r>
            <a:r>
              <a:rPr lang="zh-CN" altLang="en-US" smtClean="0">
                <a:ea typeface="华文细黑" pitchFamily="2" charset="-122"/>
              </a:rPr>
              <a:t>东南亚金融风暴</a:t>
            </a:r>
          </a:p>
          <a:p>
            <a:pPr eaLnBrk="1" hangingPunct="1"/>
            <a:r>
              <a:rPr lang="zh-CN" altLang="en-US" smtClean="0">
                <a:ea typeface="华文细黑" pitchFamily="2" charset="-122"/>
              </a:rPr>
              <a:t>对冲基金案例</a:t>
            </a:r>
            <a:r>
              <a:rPr lang="en-US" altLang="zh-CN" smtClean="0">
                <a:ea typeface="华文细黑" pitchFamily="2" charset="-122"/>
              </a:rPr>
              <a:t>:</a:t>
            </a:r>
            <a:r>
              <a:rPr lang="zh-CN" altLang="en-US" smtClean="0">
                <a:ea typeface="华文细黑" pitchFamily="2" charset="-122"/>
              </a:rPr>
              <a:t>长期资本管理公司</a:t>
            </a:r>
            <a:r>
              <a:rPr lang="en-US" altLang="zh-CN" smtClean="0">
                <a:ea typeface="华文细黑" pitchFamily="2" charset="-122"/>
              </a:rPr>
              <a:t>(LTCM)</a:t>
            </a:r>
            <a:r>
              <a:rPr lang="zh-CN" altLang="en-US" smtClean="0">
                <a:ea typeface="华文细黑" pitchFamily="2" charset="-122"/>
              </a:rPr>
              <a:t>的倒闭</a:t>
            </a:r>
          </a:p>
          <a:p>
            <a:pPr eaLnBrk="1" hangingPunct="1"/>
            <a:r>
              <a:rPr lang="zh-CN" altLang="en-US" smtClean="0">
                <a:ea typeface="华文细黑" pitchFamily="2" charset="-122"/>
              </a:rPr>
              <a:t>过度结构化（证券化）的风险案例</a:t>
            </a:r>
            <a:r>
              <a:rPr lang="en-US" altLang="zh-CN" smtClean="0">
                <a:ea typeface="华文细黑" pitchFamily="2" charset="-122"/>
              </a:rPr>
              <a:t>:</a:t>
            </a:r>
            <a:r>
              <a:rPr lang="zh-CN" altLang="en-US" smtClean="0">
                <a:ea typeface="华文细黑" pitchFamily="2" charset="-122"/>
              </a:rPr>
              <a:t>次贷危机</a:t>
            </a:r>
          </a:p>
          <a:p>
            <a:pPr eaLnBrk="1" hangingPunct="1"/>
            <a:endParaRPr lang="zh-CN" altLang="en-US" smtClean="0"/>
          </a:p>
        </p:txBody>
      </p:sp>
      <p:sp>
        <p:nvSpPr>
          <p:cNvPr id="301059" name="Text Box 4"/>
          <p:cNvSpPr txBox="1">
            <a:spLocks noChangeArrowheads="1"/>
          </p:cNvSpPr>
          <p:nvPr/>
        </p:nvSpPr>
        <p:spPr bwMode="auto">
          <a:xfrm>
            <a:off x="1919289" y="333375"/>
            <a:ext cx="6840537" cy="641350"/>
          </a:xfrm>
          <a:prstGeom prst="rect">
            <a:avLst/>
          </a:prstGeom>
          <a:noFill/>
          <a:ln w="9525" algn="ctr">
            <a:noFill/>
            <a:miter lim="800000"/>
            <a:headEnd/>
            <a:tailEnd/>
          </a:ln>
        </p:spPr>
        <p:txBody>
          <a:bodyPr>
            <a:spAutoFit/>
          </a:bodyPr>
          <a:lstStyle/>
          <a:p>
            <a:pPr algn="l">
              <a:spcBef>
                <a:spcPct val="50000"/>
              </a:spcBef>
              <a:buClrTx/>
              <a:buSzTx/>
              <a:buFontTx/>
              <a:buNone/>
            </a:pPr>
            <a:r>
              <a:rPr lang="zh-CN" altLang="en-US" sz="3600" b="1">
                <a:latin typeface="Arial" charset="0"/>
                <a:ea typeface="黑体" pitchFamily="49" charset="-122"/>
              </a:rPr>
              <a:t>金融风险案例</a:t>
            </a:r>
          </a:p>
        </p:txBody>
      </p:sp>
      <p:sp>
        <p:nvSpPr>
          <p:cNvPr id="300037" name="AutoShape 5"/>
          <p:cNvSpPr>
            <a:spLocks/>
          </p:cNvSpPr>
          <p:nvPr/>
        </p:nvSpPr>
        <p:spPr bwMode="auto">
          <a:xfrm>
            <a:off x="3359150" y="6092825"/>
            <a:ext cx="5975350" cy="522288"/>
          </a:xfrm>
          <a:prstGeom prst="borderCallout1">
            <a:avLst>
              <a:gd name="adj1" fmla="val 78116"/>
              <a:gd name="adj2" fmla="val -1273"/>
              <a:gd name="adj3" fmla="val -337995"/>
              <a:gd name="adj4" fmla="val -1273"/>
            </a:avLst>
          </a:prstGeom>
          <a:solidFill>
            <a:schemeClr val="hlink"/>
          </a:solidFill>
          <a:ln w="9525" algn="ctr">
            <a:solidFill>
              <a:schemeClr val="tx1"/>
            </a:solidFill>
            <a:miter lim="800000"/>
            <a:headEnd/>
            <a:tailEnd/>
          </a:ln>
        </p:spPr>
        <p:txBody>
          <a:bodyPr/>
          <a:lstStyle/>
          <a:p>
            <a:pPr marL="639763" indent="-273050"/>
            <a:r>
              <a:rPr lang="zh-CN" altLang="en-US" sz="2800"/>
              <a:t>金融风险的普遍性和巨大的破坏力</a:t>
            </a:r>
          </a:p>
        </p:txBody>
      </p:sp>
    </p:spTree>
    <p:extLst>
      <p:ext uri="{BB962C8B-B14F-4D97-AF65-F5344CB8AC3E}">
        <p14:creationId xmlns:p14="http://schemas.microsoft.com/office/powerpoint/2010/main" val="6436868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0034">
                                            <p:txEl>
                                              <p:pRg st="4" end="4"/>
                                            </p:txEl>
                                          </p:spTgt>
                                        </p:tgtEl>
                                        <p:attrNameLst>
                                          <p:attrName>style.visibility</p:attrName>
                                        </p:attrNameLst>
                                      </p:cBhvr>
                                      <p:to>
                                        <p:strVal val="visible"/>
                                      </p:to>
                                    </p:set>
                                    <p:anim calcmode="lin" valueType="num">
                                      <p:cBhvr additive="base">
                                        <p:cTn id="7" dur="500" fill="hold"/>
                                        <p:tgtEl>
                                          <p:spTgt spid="300034">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003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0034">
                                            <p:txEl>
                                              <p:pRg st="5" end="5"/>
                                            </p:txEl>
                                          </p:spTgt>
                                        </p:tgtEl>
                                        <p:attrNameLst>
                                          <p:attrName>style.visibility</p:attrName>
                                        </p:attrNameLst>
                                      </p:cBhvr>
                                      <p:to>
                                        <p:strVal val="visible"/>
                                      </p:to>
                                    </p:set>
                                    <p:anim calcmode="lin" valueType="num">
                                      <p:cBhvr additive="base">
                                        <p:cTn id="13" dur="500" fill="hold"/>
                                        <p:tgtEl>
                                          <p:spTgt spid="300034">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003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0034">
                                            <p:txEl>
                                              <p:pRg st="6" end="6"/>
                                            </p:txEl>
                                          </p:spTgt>
                                        </p:tgtEl>
                                        <p:attrNameLst>
                                          <p:attrName>style.visibility</p:attrName>
                                        </p:attrNameLst>
                                      </p:cBhvr>
                                      <p:to>
                                        <p:strVal val="visible"/>
                                      </p:to>
                                    </p:set>
                                    <p:anim calcmode="lin" valueType="num">
                                      <p:cBhvr additive="base">
                                        <p:cTn id="19" dur="500" fill="hold"/>
                                        <p:tgtEl>
                                          <p:spTgt spid="300034">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003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0034">
                                            <p:txEl>
                                              <p:pRg st="7" end="7"/>
                                            </p:txEl>
                                          </p:spTgt>
                                        </p:tgtEl>
                                        <p:attrNameLst>
                                          <p:attrName>style.visibility</p:attrName>
                                        </p:attrNameLst>
                                      </p:cBhvr>
                                      <p:to>
                                        <p:strVal val="visible"/>
                                      </p:to>
                                    </p:set>
                                    <p:anim calcmode="lin" valueType="num">
                                      <p:cBhvr additive="base">
                                        <p:cTn id="25" dur="500" fill="hold"/>
                                        <p:tgtEl>
                                          <p:spTgt spid="300034">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003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00034">
                                            <p:txEl>
                                              <p:pRg st="8" end="8"/>
                                            </p:txEl>
                                          </p:spTgt>
                                        </p:tgtEl>
                                        <p:attrNameLst>
                                          <p:attrName>style.visibility</p:attrName>
                                        </p:attrNameLst>
                                      </p:cBhvr>
                                      <p:to>
                                        <p:strVal val="visible"/>
                                      </p:to>
                                    </p:set>
                                    <p:anim calcmode="lin" valueType="num">
                                      <p:cBhvr additive="base">
                                        <p:cTn id="31" dur="500" fill="hold"/>
                                        <p:tgtEl>
                                          <p:spTgt spid="300034">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003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0034">
                                            <p:txEl>
                                              <p:pRg st="9" end="9"/>
                                            </p:txEl>
                                          </p:spTgt>
                                        </p:tgtEl>
                                        <p:attrNameLst>
                                          <p:attrName>style.visibility</p:attrName>
                                        </p:attrNameLst>
                                      </p:cBhvr>
                                      <p:to>
                                        <p:strVal val="visible"/>
                                      </p:to>
                                    </p:set>
                                    <p:anim calcmode="lin" valueType="num">
                                      <p:cBhvr additive="base">
                                        <p:cTn id="37" dur="500" fill="hold"/>
                                        <p:tgtEl>
                                          <p:spTgt spid="300034">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003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00037"/>
                                        </p:tgtEl>
                                        <p:attrNameLst>
                                          <p:attrName>style.visibility</p:attrName>
                                        </p:attrNameLst>
                                      </p:cBhvr>
                                      <p:to>
                                        <p:strVal val="visible"/>
                                      </p:to>
                                    </p:set>
                                    <p:anim calcmode="lin" valueType="num">
                                      <p:cBhvr additive="base">
                                        <p:cTn id="43" dur="500" fill="hold"/>
                                        <p:tgtEl>
                                          <p:spTgt spid="300037"/>
                                        </p:tgtEl>
                                        <p:attrNameLst>
                                          <p:attrName>ppt_x</p:attrName>
                                        </p:attrNameLst>
                                      </p:cBhvr>
                                      <p:tavLst>
                                        <p:tav tm="0">
                                          <p:val>
                                            <p:strVal val="#ppt_x"/>
                                          </p:val>
                                        </p:tav>
                                        <p:tav tm="100000">
                                          <p:val>
                                            <p:strVal val="#ppt_x"/>
                                          </p:val>
                                        </p:tav>
                                      </p:tavLst>
                                    </p:anim>
                                    <p:anim calcmode="lin" valueType="num">
                                      <p:cBhvr additive="base">
                                        <p:cTn id="44" dur="500" fill="hold"/>
                                        <p:tgtEl>
                                          <p:spTgt spid="3000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idx="4294967295"/>
          </p:nvPr>
        </p:nvSpPr>
        <p:spPr bwMode="auto">
          <a:xfrm>
            <a:off x="2351089" y="620713"/>
            <a:ext cx="6142037" cy="717550"/>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solidFill>
                  <a:schemeClr val="hlink"/>
                </a:solidFill>
                <a:latin typeface="华文琥珀" pitchFamily="2" charset="-122"/>
                <a:ea typeface="华文琥珀" pitchFamily="2" charset="-122"/>
              </a:rPr>
              <a:t>巴  林  银  行  的  沉  没</a:t>
            </a:r>
          </a:p>
        </p:txBody>
      </p:sp>
      <p:sp>
        <p:nvSpPr>
          <p:cNvPr id="344067" name="Rectangle 3"/>
          <p:cNvSpPr>
            <a:spLocks noGrp="1" noChangeArrowheads="1"/>
          </p:cNvSpPr>
          <p:nvPr>
            <p:ph type="body" idx="4294967295"/>
          </p:nvPr>
        </p:nvSpPr>
        <p:spPr>
          <a:xfrm>
            <a:off x="1703388" y="2060575"/>
            <a:ext cx="8496300" cy="3168650"/>
          </a:xfrm>
        </p:spPr>
        <p:txBody>
          <a:bodyPr>
            <a:normAutofit lnSpcReduction="10000"/>
          </a:bodyPr>
          <a:lstStyle/>
          <a:p>
            <a:pPr eaLnBrk="1" hangingPunct="1">
              <a:lnSpc>
                <a:spcPct val="80000"/>
              </a:lnSpc>
              <a:buFont typeface="Wingdings" pitchFamily="2" charset="2"/>
              <a:buNone/>
            </a:pPr>
            <a:r>
              <a:rPr lang="en-US" altLang="zh-CN" sz="2000" b="1">
                <a:latin typeface="华文隶书" pitchFamily="2" charset="-122"/>
                <a:ea typeface="华文隶书" pitchFamily="2" charset="-122"/>
              </a:rPr>
              <a:t>           </a:t>
            </a:r>
            <a:r>
              <a:rPr lang="en-US" altLang="zh-CN" b="1">
                <a:latin typeface="华文隶书" pitchFamily="2" charset="-122"/>
                <a:ea typeface="华文隶书" pitchFamily="2" charset="-122"/>
              </a:rPr>
              <a:t>1</a:t>
            </a:r>
            <a:r>
              <a:rPr lang="zh-CN" altLang="en-US" b="1">
                <a:latin typeface="华文隶书" pitchFamily="2" charset="-122"/>
                <a:ea typeface="华文隶书" pitchFamily="2" charset="-122"/>
              </a:rPr>
              <a:t>月</a:t>
            </a:r>
            <a:r>
              <a:rPr lang="en-US" altLang="zh-CN" b="1">
                <a:latin typeface="华文隶书" pitchFamily="2" charset="-122"/>
                <a:ea typeface="华文隶书" pitchFamily="2" charset="-122"/>
              </a:rPr>
              <a:t>23</a:t>
            </a:r>
            <a:r>
              <a:rPr lang="zh-CN" altLang="en-US" b="1">
                <a:latin typeface="华文隶书" pitchFamily="2" charset="-122"/>
                <a:ea typeface="华文隶书" pitchFamily="2" charset="-122"/>
              </a:rPr>
              <a:t>日，买入日经期货已达</a:t>
            </a:r>
            <a:r>
              <a:rPr lang="en-US" altLang="zh-CN" b="1">
                <a:latin typeface="华文隶书" pitchFamily="2" charset="-122"/>
                <a:ea typeface="华文隶书" pitchFamily="2" charset="-122"/>
              </a:rPr>
              <a:t>1.5</a:t>
            </a:r>
            <a:r>
              <a:rPr lang="zh-CN" altLang="en-US" b="1">
                <a:latin typeface="华文隶书" pitchFamily="2" charset="-122"/>
                <a:ea typeface="华文隶书" pitchFamily="2" charset="-122"/>
              </a:rPr>
              <a:t>万张，这天股指下</a:t>
            </a:r>
          </a:p>
          <a:p>
            <a:pPr eaLnBrk="1" hangingPunct="1">
              <a:lnSpc>
                <a:spcPct val="80000"/>
              </a:lnSpc>
              <a:buFont typeface="Wingdings" pitchFamily="2" charset="2"/>
              <a:buNone/>
            </a:pPr>
            <a:r>
              <a:rPr lang="zh-CN" altLang="en-US" b="1">
                <a:latin typeface="华文隶书" pitchFamily="2" charset="-122"/>
                <a:ea typeface="华文隶书" pitchFamily="2" charset="-122"/>
              </a:rPr>
              <a:t>降 </a:t>
            </a:r>
            <a:r>
              <a:rPr lang="en-US" altLang="zh-CN" b="1">
                <a:latin typeface="华文隶书" pitchFamily="2" charset="-122"/>
                <a:ea typeface="华文隶书" pitchFamily="2" charset="-122"/>
              </a:rPr>
              <a:t>1175</a:t>
            </a:r>
            <a:r>
              <a:rPr lang="zh-CN" altLang="en-US" b="1">
                <a:latin typeface="华文隶书" pitchFamily="2" charset="-122"/>
                <a:ea typeface="华文隶书" pitchFamily="2" charset="-122"/>
              </a:rPr>
              <a:t>点，一天下来期货亏损了</a:t>
            </a:r>
            <a:r>
              <a:rPr lang="en-US" altLang="zh-CN" b="1">
                <a:latin typeface="华文隶书" pitchFamily="2" charset="-122"/>
                <a:ea typeface="华文隶书" pitchFamily="2" charset="-122"/>
              </a:rPr>
              <a:t>1</a:t>
            </a:r>
            <a:r>
              <a:rPr lang="zh-CN" altLang="en-US" b="1">
                <a:latin typeface="华文隶书" pitchFamily="2" charset="-122"/>
                <a:ea typeface="华文隶书" pitchFamily="2" charset="-122"/>
              </a:rPr>
              <a:t>亿英镑。</a:t>
            </a:r>
          </a:p>
          <a:p>
            <a:pPr eaLnBrk="1" hangingPunct="1">
              <a:lnSpc>
                <a:spcPct val="80000"/>
              </a:lnSpc>
              <a:buFont typeface="Wingdings" pitchFamily="2" charset="2"/>
              <a:buNone/>
            </a:pPr>
            <a:r>
              <a:rPr lang="zh-CN" altLang="en-US" b="1">
                <a:latin typeface="华文隶书" pitchFamily="2" charset="-122"/>
                <a:ea typeface="华文隶书" pitchFamily="2" charset="-122"/>
              </a:rPr>
              <a:t>       </a:t>
            </a:r>
            <a:r>
              <a:rPr lang="en-US" altLang="zh-CN" b="1">
                <a:latin typeface="华文隶书" pitchFamily="2" charset="-122"/>
                <a:ea typeface="华文隶书" pitchFamily="2" charset="-122"/>
              </a:rPr>
              <a:t>1</a:t>
            </a:r>
            <a:r>
              <a:rPr lang="zh-CN" altLang="en-US" b="1">
                <a:latin typeface="华文隶书" pitchFamily="2" charset="-122"/>
                <a:ea typeface="华文隶书" pitchFamily="2" charset="-122"/>
              </a:rPr>
              <a:t>月</a:t>
            </a:r>
            <a:r>
              <a:rPr lang="en-US" altLang="zh-CN" b="1">
                <a:latin typeface="华文隶书" pitchFamily="2" charset="-122"/>
                <a:ea typeface="华文隶书" pitchFamily="2" charset="-122"/>
              </a:rPr>
              <a:t>27</a:t>
            </a:r>
            <a:r>
              <a:rPr lang="zh-CN" altLang="en-US" b="1">
                <a:latin typeface="华文隶书" pitchFamily="2" charset="-122"/>
                <a:ea typeface="华文隶书" pitchFamily="2" charset="-122"/>
              </a:rPr>
              <a:t>日，里森继续逆市而为，买入日经期货，又</a:t>
            </a:r>
          </a:p>
          <a:p>
            <a:pPr eaLnBrk="1" hangingPunct="1">
              <a:lnSpc>
                <a:spcPct val="80000"/>
              </a:lnSpc>
              <a:buFont typeface="Wingdings" pitchFamily="2" charset="2"/>
              <a:buNone/>
            </a:pPr>
            <a:r>
              <a:rPr lang="zh-CN" altLang="en-US" b="1">
                <a:latin typeface="华文隶书" pitchFamily="2" charset="-122"/>
                <a:ea typeface="华文隶书" pitchFamily="2" charset="-122"/>
              </a:rPr>
              <a:t>输掉</a:t>
            </a:r>
            <a:r>
              <a:rPr lang="en-US" altLang="zh-CN" b="1">
                <a:latin typeface="华文隶书" pitchFamily="2" charset="-122"/>
                <a:ea typeface="华文隶书" pitchFamily="2" charset="-122"/>
              </a:rPr>
              <a:t>0.38</a:t>
            </a:r>
            <a:r>
              <a:rPr lang="zh-CN" altLang="en-US" b="1">
                <a:latin typeface="华文隶书" pitchFamily="2" charset="-122"/>
                <a:ea typeface="华文隶书" pitchFamily="2" charset="-122"/>
              </a:rPr>
              <a:t>亿英镑。</a:t>
            </a:r>
          </a:p>
          <a:p>
            <a:pPr eaLnBrk="1" hangingPunct="1">
              <a:lnSpc>
                <a:spcPct val="80000"/>
              </a:lnSpc>
              <a:buFont typeface="Wingdings" pitchFamily="2" charset="2"/>
              <a:buNone/>
            </a:pPr>
            <a:r>
              <a:rPr lang="zh-CN" altLang="en-US" b="1">
                <a:latin typeface="华文隶书" pitchFamily="2" charset="-122"/>
                <a:ea typeface="华文隶书" pitchFamily="2" charset="-122"/>
              </a:rPr>
              <a:t>       </a:t>
            </a:r>
            <a:r>
              <a:rPr lang="en-US" altLang="zh-CN" b="1">
                <a:latin typeface="华文隶书" pitchFamily="2" charset="-122"/>
                <a:ea typeface="华文隶书" pitchFamily="2" charset="-122"/>
              </a:rPr>
              <a:t>1</a:t>
            </a:r>
            <a:r>
              <a:rPr lang="zh-CN" altLang="en-US" b="1">
                <a:latin typeface="华文隶书" pitchFamily="2" charset="-122"/>
                <a:ea typeface="华文隶书" pitchFamily="2" charset="-122"/>
              </a:rPr>
              <a:t>月</a:t>
            </a:r>
            <a:r>
              <a:rPr lang="en-US" altLang="zh-CN" b="1">
                <a:latin typeface="华文隶书" pitchFamily="2" charset="-122"/>
                <a:ea typeface="华文隶书" pitchFamily="2" charset="-122"/>
              </a:rPr>
              <a:t>30</a:t>
            </a:r>
            <a:r>
              <a:rPr lang="zh-CN" altLang="en-US" b="1">
                <a:latin typeface="华文隶书" pitchFamily="2" charset="-122"/>
                <a:ea typeface="华文隶书" pitchFamily="2" charset="-122"/>
              </a:rPr>
              <a:t>日，日经指数反弹</a:t>
            </a:r>
            <a:r>
              <a:rPr lang="en-US" altLang="zh-CN" b="1">
                <a:latin typeface="华文隶书" pitchFamily="2" charset="-122"/>
                <a:ea typeface="华文隶书" pitchFamily="2" charset="-122"/>
              </a:rPr>
              <a:t>700</a:t>
            </a:r>
            <a:r>
              <a:rPr lang="zh-CN" altLang="en-US" b="1">
                <a:latin typeface="华文隶书" pitchFamily="2" charset="-122"/>
                <a:ea typeface="华文隶书" pitchFamily="2" charset="-122"/>
              </a:rPr>
              <a:t>点，日债急跌，里森一</a:t>
            </a:r>
          </a:p>
          <a:p>
            <a:pPr eaLnBrk="1" hangingPunct="1">
              <a:lnSpc>
                <a:spcPct val="80000"/>
              </a:lnSpc>
              <a:buFont typeface="Wingdings" pitchFamily="2" charset="2"/>
              <a:buNone/>
            </a:pPr>
            <a:r>
              <a:rPr lang="zh-CN" altLang="en-US" b="1">
                <a:latin typeface="华文隶书" pitchFamily="2" charset="-122"/>
                <a:ea typeface="华文隶书" pitchFamily="2" charset="-122"/>
              </a:rPr>
              <a:t>天赚了</a:t>
            </a:r>
            <a:r>
              <a:rPr lang="en-US" altLang="zh-CN" b="1">
                <a:latin typeface="华文隶书" pitchFamily="2" charset="-122"/>
                <a:ea typeface="华文隶书" pitchFamily="2" charset="-122"/>
              </a:rPr>
              <a:t>0.85</a:t>
            </a:r>
            <a:r>
              <a:rPr lang="zh-CN" altLang="en-US" b="1">
                <a:latin typeface="华文隶书" pitchFamily="2" charset="-122"/>
                <a:ea typeface="华文隶书" pitchFamily="2" charset="-122"/>
              </a:rPr>
              <a:t>亿英镑。</a:t>
            </a:r>
            <a:r>
              <a:rPr lang="en-US" altLang="zh-CN" b="1">
                <a:latin typeface="华文隶书" pitchFamily="2" charset="-122"/>
                <a:ea typeface="华文隶书" pitchFamily="2" charset="-122"/>
              </a:rPr>
              <a:t>2</a:t>
            </a:r>
            <a:r>
              <a:rPr lang="zh-CN" altLang="en-US" b="1">
                <a:latin typeface="华文隶书" pitchFamily="2" charset="-122"/>
                <a:ea typeface="华文隶书" pitchFamily="2" charset="-122"/>
              </a:rPr>
              <a:t>月</a:t>
            </a:r>
            <a:r>
              <a:rPr lang="en-US" altLang="zh-CN" b="1">
                <a:latin typeface="华文隶书" pitchFamily="2" charset="-122"/>
                <a:ea typeface="华文隶书" pitchFamily="2" charset="-122"/>
              </a:rPr>
              <a:t>5</a:t>
            </a:r>
            <a:r>
              <a:rPr lang="zh-CN" altLang="en-US" b="1">
                <a:latin typeface="华文隶书" pitchFamily="2" charset="-122"/>
                <a:ea typeface="华文隶书" pitchFamily="2" charset="-122"/>
              </a:rPr>
              <a:t>日，日经继续回弹，日经持</a:t>
            </a:r>
          </a:p>
          <a:p>
            <a:pPr eaLnBrk="1" hangingPunct="1">
              <a:lnSpc>
                <a:spcPct val="80000"/>
              </a:lnSpc>
              <a:buFont typeface="Wingdings" pitchFamily="2" charset="2"/>
              <a:buNone/>
            </a:pPr>
            <a:r>
              <a:rPr lang="zh-CN" altLang="en-US" b="1">
                <a:latin typeface="华文隶书" pitchFamily="2" charset="-122"/>
                <a:ea typeface="华文隶书" pitchFamily="2" charset="-122"/>
              </a:rPr>
              <a:t>仓</a:t>
            </a:r>
            <a:r>
              <a:rPr lang="en-US" altLang="zh-CN" b="1">
                <a:latin typeface="华文隶书" pitchFamily="2" charset="-122"/>
                <a:ea typeface="华文隶书" pitchFamily="2" charset="-122"/>
              </a:rPr>
              <a:t>3</a:t>
            </a:r>
            <a:r>
              <a:rPr lang="zh-CN" altLang="en-US" b="1">
                <a:latin typeface="华文隶书" pitchFamily="2" charset="-122"/>
                <a:ea typeface="华文隶书" pitchFamily="2" charset="-122"/>
              </a:rPr>
              <a:t>万张，基本上弥补了大地震后的亏损。</a:t>
            </a:r>
          </a:p>
        </p:txBody>
      </p:sp>
    </p:spTree>
    <p:extLst>
      <p:ext uri="{BB962C8B-B14F-4D97-AF65-F5344CB8AC3E}">
        <p14:creationId xmlns:p14="http://schemas.microsoft.com/office/powerpoint/2010/main" val="6100700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Effect transition="in" filter="blinds(horizontal)">
                                      <p:cBhvr>
                                        <p:cTn id="7" dur="500"/>
                                        <p:tgtEl>
                                          <p:spTgt spid="34406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44067">
                                            <p:txEl>
                                              <p:pRg st="1" end="1"/>
                                            </p:txEl>
                                          </p:spTgt>
                                        </p:tgtEl>
                                        <p:attrNameLst>
                                          <p:attrName>style.visibility</p:attrName>
                                        </p:attrNameLst>
                                      </p:cBhvr>
                                      <p:to>
                                        <p:strVal val="visible"/>
                                      </p:to>
                                    </p:set>
                                    <p:animEffect transition="in" filter="blinds(horizontal)">
                                      <p:cBhvr>
                                        <p:cTn id="10" dur="500"/>
                                        <p:tgtEl>
                                          <p:spTgt spid="34406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44067">
                                            <p:txEl>
                                              <p:pRg st="2" end="2"/>
                                            </p:txEl>
                                          </p:spTgt>
                                        </p:tgtEl>
                                        <p:attrNameLst>
                                          <p:attrName>style.visibility</p:attrName>
                                        </p:attrNameLst>
                                      </p:cBhvr>
                                      <p:to>
                                        <p:strVal val="visible"/>
                                      </p:to>
                                    </p:set>
                                    <p:anim calcmode="lin" valueType="num">
                                      <p:cBhvr additive="base">
                                        <p:cTn id="15" dur="500" fill="hold"/>
                                        <p:tgtEl>
                                          <p:spTgt spid="34406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4406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44067">
                                            <p:txEl>
                                              <p:pRg st="3" end="3"/>
                                            </p:txEl>
                                          </p:spTgt>
                                        </p:tgtEl>
                                        <p:attrNameLst>
                                          <p:attrName>style.visibility</p:attrName>
                                        </p:attrNameLst>
                                      </p:cBhvr>
                                      <p:to>
                                        <p:strVal val="visible"/>
                                      </p:to>
                                    </p:set>
                                    <p:anim calcmode="lin" valueType="num">
                                      <p:cBhvr additive="base">
                                        <p:cTn id="19" dur="500" fill="hold"/>
                                        <p:tgtEl>
                                          <p:spTgt spid="3440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40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44067">
                                            <p:txEl>
                                              <p:pRg st="4" end="4"/>
                                            </p:txEl>
                                          </p:spTgt>
                                        </p:tgtEl>
                                        <p:attrNameLst>
                                          <p:attrName>style.visibility</p:attrName>
                                        </p:attrNameLst>
                                      </p:cBhvr>
                                      <p:to>
                                        <p:strVal val="visible"/>
                                      </p:to>
                                    </p:set>
                                    <p:anim calcmode="lin" valueType="num">
                                      <p:cBhvr additive="base">
                                        <p:cTn id="25" dur="500" fill="hold"/>
                                        <p:tgtEl>
                                          <p:spTgt spid="34406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406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44067">
                                            <p:txEl>
                                              <p:pRg st="5" end="5"/>
                                            </p:txEl>
                                          </p:spTgt>
                                        </p:tgtEl>
                                        <p:attrNameLst>
                                          <p:attrName>style.visibility</p:attrName>
                                        </p:attrNameLst>
                                      </p:cBhvr>
                                      <p:to>
                                        <p:strVal val="visible"/>
                                      </p:to>
                                    </p:set>
                                    <p:anim calcmode="lin" valueType="num">
                                      <p:cBhvr additive="base">
                                        <p:cTn id="29" dur="500" fill="hold"/>
                                        <p:tgtEl>
                                          <p:spTgt spid="34406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4406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44067">
                                            <p:txEl>
                                              <p:pRg st="6" end="6"/>
                                            </p:txEl>
                                          </p:spTgt>
                                        </p:tgtEl>
                                        <p:attrNameLst>
                                          <p:attrName>style.visibility</p:attrName>
                                        </p:attrNameLst>
                                      </p:cBhvr>
                                      <p:to>
                                        <p:strVal val="visible"/>
                                      </p:to>
                                    </p:set>
                                    <p:anim calcmode="lin" valueType="num">
                                      <p:cBhvr additive="base">
                                        <p:cTn id="33" dur="500" fill="hold"/>
                                        <p:tgtEl>
                                          <p:spTgt spid="34406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440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idx="4294967295"/>
          </p:nvPr>
        </p:nvSpPr>
        <p:spPr bwMode="auto">
          <a:xfrm>
            <a:off x="2135189" y="549275"/>
            <a:ext cx="6142037" cy="717550"/>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solidFill>
                  <a:schemeClr val="hlink"/>
                </a:solidFill>
                <a:latin typeface="华文琥珀" pitchFamily="2" charset="-122"/>
                <a:ea typeface="华文琥珀" pitchFamily="2" charset="-122"/>
              </a:rPr>
              <a:t>巴  林  银  行  的  沉  没</a:t>
            </a:r>
          </a:p>
        </p:txBody>
      </p:sp>
      <p:sp>
        <p:nvSpPr>
          <p:cNvPr id="345091" name="Rectangle 3"/>
          <p:cNvSpPr>
            <a:spLocks noGrp="1" noChangeArrowheads="1"/>
          </p:cNvSpPr>
          <p:nvPr>
            <p:ph type="body" idx="4294967295"/>
          </p:nvPr>
        </p:nvSpPr>
        <p:spPr>
          <a:xfrm>
            <a:off x="2063750" y="1773238"/>
            <a:ext cx="8496300" cy="4176712"/>
          </a:xfrm>
        </p:spPr>
        <p:txBody>
          <a:bodyPr/>
          <a:lstStyle/>
          <a:p>
            <a:pPr eaLnBrk="1" hangingPunct="1">
              <a:buFont typeface="Wingdings" pitchFamily="2" charset="2"/>
              <a:buNone/>
            </a:pPr>
            <a:r>
              <a:rPr lang="en-US" altLang="zh-CN" b="1" smtClean="0">
                <a:latin typeface="华文隶书" pitchFamily="2" charset="-122"/>
                <a:ea typeface="华文隶书" pitchFamily="2" charset="-122"/>
              </a:rPr>
              <a:t>           </a:t>
            </a:r>
            <a:r>
              <a:rPr lang="en-US" altLang="zh-CN" b="1">
                <a:latin typeface="华文隶书" pitchFamily="2" charset="-122"/>
                <a:ea typeface="华文隶书" pitchFamily="2" charset="-122"/>
              </a:rPr>
              <a:t>2</a:t>
            </a:r>
            <a:r>
              <a:rPr lang="zh-CN" altLang="en-US" b="1">
                <a:latin typeface="华文隶书" pitchFamily="2" charset="-122"/>
                <a:ea typeface="华文隶书" pitchFamily="2" charset="-122"/>
              </a:rPr>
              <a:t>月</a:t>
            </a:r>
            <a:r>
              <a:rPr lang="en-US" altLang="zh-CN" b="1">
                <a:latin typeface="华文隶书" pitchFamily="2" charset="-122"/>
                <a:ea typeface="华文隶书" pitchFamily="2" charset="-122"/>
              </a:rPr>
              <a:t>6</a:t>
            </a:r>
            <a:r>
              <a:rPr lang="zh-CN" altLang="en-US" b="1">
                <a:latin typeface="华文隶书" pitchFamily="2" charset="-122"/>
                <a:ea typeface="华文隶书" pitchFamily="2" charset="-122"/>
              </a:rPr>
              <a:t>日，日经大跌。里森却继续加码。</a:t>
            </a:r>
          </a:p>
          <a:p>
            <a:pPr eaLnBrk="1" hangingPunct="1">
              <a:buFont typeface="Wingdings" pitchFamily="2" charset="2"/>
              <a:buNone/>
            </a:pPr>
            <a:r>
              <a:rPr lang="zh-CN" altLang="en-US" b="1">
                <a:latin typeface="华文隶书" pitchFamily="2" charset="-122"/>
                <a:ea typeface="华文隶书" pitchFamily="2" charset="-122"/>
              </a:rPr>
              <a:t>         </a:t>
            </a:r>
            <a:r>
              <a:rPr lang="en-US" altLang="zh-CN" b="1">
                <a:latin typeface="华文隶书" pitchFamily="2" charset="-122"/>
                <a:ea typeface="华文隶书" pitchFamily="2" charset="-122"/>
              </a:rPr>
              <a:t>2</a:t>
            </a:r>
            <a:r>
              <a:rPr lang="zh-CN" altLang="en-US" b="1">
                <a:latin typeface="华文隶书" pitchFamily="2" charset="-122"/>
                <a:ea typeface="华文隶书" pitchFamily="2" charset="-122"/>
              </a:rPr>
              <a:t>月</a:t>
            </a:r>
            <a:r>
              <a:rPr lang="en-US" altLang="zh-CN" b="1">
                <a:latin typeface="华文隶书" pitchFamily="2" charset="-122"/>
                <a:ea typeface="华文隶书" pitchFamily="2" charset="-122"/>
              </a:rPr>
              <a:t>23</a:t>
            </a:r>
            <a:r>
              <a:rPr lang="zh-CN" altLang="en-US" b="1">
                <a:latin typeface="华文隶书" pitchFamily="2" charset="-122"/>
                <a:ea typeface="华文隶书" pitchFamily="2" charset="-122"/>
              </a:rPr>
              <a:t>日，里森的日经期货已增加到</a:t>
            </a:r>
            <a:r>
              <a:rPr lang="en-US" altLang="zh-CN" b="1">
                <a:latin typeface="华文隶书" pitchFamily="2" charset="-122"/>
                <a:ea typeface="华文隶书" pitchFamily="2" charset="-122"/>
              </a:rPr>
              <a:t>6.08</a:t>
            </a:r>
            <a:r>
              <a:rPr lang="zh-CN" altLang="en-US" b="1">
                <a:latin typeface="华文隶书" pitchFamily="2" charset="-122"/>
                <a:ea typeface="华文隶书" pitchFamily="2" charset="-122"/>
              </a:rPr>
              <a:t>万张，</a:t>
            </a:r>
          </a:p>
          <a:p>
            <a:pPr eaLnBrk="1" hangingPunct="1">
              <a:buFont typeface="Wingdings" pitchFamily="2" charset="2"/>
              <a:buNone/>
            </a:pPr>
            <a:r>
              <a:rPr lang="zh-CN" altLang="en-US" b="1">
                <a:latin typeface="华文隶书" pitchFamily="2" charset="-122"/>
                <a:ea typeface="华文隶书" pitchFamily="2" charset="-122"/>
              </a:rPr>
              <a:t>占市场</a:t>
            </a:r>
            <a:r>
              <a:rPr lang="en-US" altLang="zh-CN" b="1">
                <a:latin typeface="华文隶书" pitchFamily="2" charset="-122"/>
                <a:ea typeface="华文隶书" pitchFamily="2" charset="-122"/>
              </a:rPr>
              <a:t>49</a:t>
            </a:r>
            <a:r>
              <a:rPr lang="zh-CN" altLang="en-US" b="1">
                <a:latin typeface="华文隶书" pitchFamily="2" charset="-122"/>
                <a:ea typeface="华文隶书" pitchFamily="2" charset="-122"/>
              </a:rPr>
              <a:t>％，这一天日经大跌，亏损累计</a:t>
            </a:r>
            <a:r>
              <a:rPr lang="en-US" altLang="zh-CN" b="1">
                <a:latin typeface="华文隶书" pitchFamily="2" charset="-122"/>
                <a:ea typeface="华文隶书" pitchFamily="2" charset="-122"/>
              </a:rPr>
              <a:t>2.5</a:t>
            </a:r>
            <a:r>
              <a:rPr lang="zh-CN" altLang="en-US" b="1">
                <a:latin typeface="华文隶书" pitchFamily="2" charset="-122"/>
                <a:ea typeface="华文隶书" pitchFamily="2" charset="-122"/>
              </a:rPr>
              <a:t>亿英</a:t>
            </a:r>
          </a:p>
          <a:p>
            <a:pPr eaLnBrk="1" hangingPunct="1">
              <a:buFont typeface="Wingdings" pitchFamily="2" charset="2"/>
              <a:buNone/>
            </a:pPr>
            <a:r>
              <a:rPr lang="zh-CN" altLang="en-US" b="1">
                <a:latin typeface="华文隶书" pitchFamily="2" charset="-122"/>
                <a:ea typeface="华文隶书" pitchFamily="2" charset="-122"/>
              </a:rPr>
              <a:t>镑。</a:t>
            </a:r>
          </a:p>
          <a:p>
            <a:pPr eaLnBrk="1" hangingPunct="1">
              <a:buFont typeface="Wingdings" pitchFamily="2" charset="2"/>
              <a:buNone/>
            </a:pPr>
            <a:r>
              <a:rPr lang="zh-CN" altLang="en-US" b="1">
                <a:latin typeface="华文隶书" pitchFamily="2" charset="-122"/>
                <a:ea typeface="华文隶书" pitchFamily="2" charset="-122"/>
              </a:rPr>
              <a:t>        </a:t>
            </a:r>
            <a:r>
              <a:rPr lang="en-US" altLang="zh-CN" b="1">
                <a:latin typeface="华文隶书" pitchFamily="2" charset="-122"/>
                <a:ea typeface="华文隶书" pitchFamily="2" charset="-122"/>
              </a:rPr>
              <a:t>2</a:t>
            </a:r>
            <a:r>
              <a:rPr lang="zh-CN" altLang="en-US" b="1">
                <a:latin typeface="华文隶书" pitchFamily="2" charset="-122"/>
                <a:ea typeface="华文隶书" pitchFamily="2" charset="-122"/>
              </a:rPr>
              <a:t>月</a:t>
            </a:r>
            <a:r>
              <a:rPr lang="en-US" altLang="zh-CN" b="1">
                <a:latin typeface="华文隶书" pitchFamily="2" charset="-122"/>
                <a:ea typeface="华文隶书" pitchFamily="2" charset="-122"/>
              </a:rPr>
              <a:t>24</a:t>
            </a:r>
            <a:r>
              <a:rPr lang="zh-CN" altLang="en-US" b="1">
                <a:latin typeface="华文隶书" pitchFamily="2" charset="-122"/>
                <a:ea typeface="华文隶书" pitchFamily="2" charset="-122"/>
              </a:rPr>
              <a:t>日，交易所发现巴林公司出现巨额亏损，</a:t>
            </a:r>
          </a:p>
          <a:p>
            <a:pPr eaLnBrk="1" hangingPunct="1">
              <a:buFont typeface="Wingdings" pitchFamily="2" charset="2"/>
              <a:buNone/>
            </a:pPr>
            <a:r>
              <a:rPr lang="zh-CN" altLang="en-US" b="1">
                <a:latin typeface="华文隶书" pitchFamily="2" charset="-122"/>
                <a:ea typeface="华文隶书" pitchFamily="2" charset="-122"/>
              </a:rPr>
              <a:t>估计为</a:t>
            </a:r>
            <a:r>
              <a:rPr lang="en-US" altLang="zh-CN" b="1">
                <a:latin typeface="华文隶书" pitchFamily="2" charset="-122"/>
                <a:ea typeface="华文隶书" pitchFamily="2" charset="-122"/>
              </a:rPr>
              <a:t>5</a:t>
            </a:r>
            <a:r>
              <a:rPr lang="zh-CN" altLang="en-US" b="1">
                <a:latin typeface="华文隶书" pitchFamily="2" charset="-122"/>
                <a:ea typeface="华文隶书" pitchFamily="2" charset="-122"/>
              </a:rPr>
              <a:t>亿英镑亏损。而巴林银行资产有</a:t>
            </a:r>
            <a:r>
              <a:rPr lang="en-US" altLang="zh-CN" b="1">
                <a:latin typeface="华文隶书" pitchFamily="2" charset="-122"/>
                <a:ea typeface="华文隶书" pitchFamily="2" charset="-122"/>
              </a:rPr>
              <a:t>8.6</a:t>
            </a:r>
            <a:r>
              <a:rPr lang="zh-CN" altLang="en-US" b="1">
                <a:latin typeface="华文隶书" pitchFamily="2" charset="-122"/>
                <a:ea typeface="华文隶书" pitchFamily="2" charset="-122"/>
              </a:rPr>
              <a:t>亿美元。</a:t>
            </a:r>
          </a:p>
          <a:p>
            <a:pPr eaLnBrk="1" hangingPunct="1">
              <a:buFont typeface="Wingdings" pitchFamily="2" charset="2"/>
              <a:buNone/>
            </a:pPr>
            <a:r>
              <a:rPr lang="zh-CN" altLang="en-US" b="1">
                <a:latin typeface="华文隶书" pitchFamily="2" charset="-122"/>
                <a:ea typeface="华文隶书" pitchFamily="2" charset="-122"/>
              </a:rPr>
              <a:t>巴林还有大量未平仓合约，各银行都不敢帮助。</a:t>
            </a:r>
          </a:p>
        </p:txBody>
      </p:sp>
    </p:spTree>
    <p:extLst>
      <p:ext uri="{BB962C8B-B14F-4D97-AF65-F5344CB8AC3E}">
        <p14:creationId xmlns:p14="http://schemas.microsoft.com/office/powerpoint/2010/main" val="23251535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5091">
                                            <p:txEl>
                                              <p:pRg st="0" end="0"/>
                                            </p:txEl>
                                          </p:spTgt>
                                        </p:tgtEl>
                                        <p:attrNameLst>
                                          <p:attrName>style.visibility</p:attrName>
                                        </p:attrNameLst>
                                      </p:cBhvr>
                                      <p:to>
                                        <p:strVal val="visible"/>
                                      </p:to>
                                    </p:set>
                                    <p:anim calcmode="lin" valueType="num">
                                      <p:cBhvr additive="base">
                                        <p:cTn id="7" dur="500" fill="hold"/>
                                        <p:tgtEl>
                                          <p:spTgt spid="3450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50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45091">
                                            <p:txEl>
                                              <p:pRg st="1" end="1"/>
                                            </p:txEl>
                                          </p:spTgt>
                                        </p:tgtEl>
                                        <p:attrNameLst>
                                          <p:attrName>style.visibility</p:attrName>
                                        </p:attrNameLst>
                                      </p:cBhvr>
                                      <p:to>
                                        <p:strVal val="visible"/>
                                      </p:to>
                                    </p:set>
                                    <p:animEffect transition="in" filter="blinds(horizontal)">
                                      <p:cBhvr>
                                        <p:cTn id="13" dur="500"/>
                                        <p:tgtEl>
                                          <p:spTgt spid="345091">
                                            <p:txEl>
                                              <p:pRg st="1" end="1"/>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45091">
                                            <p:txEl>
                                              <p:pRg st="2" end="2"/>
                                            </p:txEl>
                                          </p:spTgt>
                                        </p:tgtEl>
                                        <p:attrNameLst>
                                          <p:attrName>style.visibility</p:attrName>
                                        </p:attrNameLst>
                                      </p:cBhvr>
                                      <p:to>
                                        <p:strVal val="visible"/>
                                      </p:to>
                                    </p:set>
                                    <p:animEffect transition="in" filter="blinds(horizontal)">
                                      <p:cBhvr>
                                        <p:cTn id="16" dur="500"/>
                                        <p:tgtEl>
                                          <p:spTgt spid="345091">
                                            <p:txEl>
                                              <p:pRg st="2" end="2"/>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45091">
                                            <p:txEl>
                                              <p:pRg st="3" end="3"/>
                                            </p:txEl>
                                          </p:spTgt>
                                        </p:tgtEl>
                                        <p:attrNameLst>
                                          <p:attrName>style.visibility</p:attrName>
                                        </p:attrNameLst>
                                      </p:cBhvr>
                                      <p:to>
                                        <p:strVal val="visible"/>
                                      </p:to>
                                    </p:set>
                                    <p:animEffect transition="in" filter="blinds(horizontal)">
                                      <p:cBhvr>
                                        <p:cTn id="19" dur="500"/>
                                        <p:tgtEl>
                                          <p:spTgt spid="345091">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45091">
                                            <p:txEl>
                                              <p:pRg st="4" end="4"/>
                                            </p:txEl>
                                          </p:spTgt>
                                        </p:tgtEl>
                                        <p:attrNameLst>
                                          <p:attrName>style.visibility</p:attrName>
                                        </p:attrNameLst>
                                      </p:cBhvr>
                                      <p:to>
                                        <p:strVal val="visible"/>
                                      </p:to>
                                    </p:set>
                                    <p:animEffect transition="in" filter="blinds(horizontal)">
                                      <p:cBhvr>
                                        <p:cTn id="24" dur="500"/>
                                        <p:tgtEl>
                                          <p:spTgt spid="345091">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45091">
                                            <p:txEl>
                                              <p:pRg st="5" end="5"/>
                                            </p:txEl>
                                          </p:spTgt>
                                        </p:tgtEl>
                                        <p:attrNameLst>
                                          <p:attrName>style.visibility</p:attrName>
                                        </p:attrNameLst>
                                      </p:cBhvr>
                                      <p:to>
                                        <p:strVal val="visible"/>
                                      </p:to>
                                    </p:set>
                                    <p:animEffect transition="in" filter="blinds(horizontal)">
                                      <p:cBhvr>
                                        <p:cTn id="27" dur="500"/>
                                        <p:tgtEl>
                                          <p:spTgt spid="345091">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45091">
                                            <p:txEl>
                                              <p:pRg st="6" end="6"/>
                                            </p:txEl>
                                          </p:spTgt>
                                        </p:tgtEl>
                                        <p:attrNameLst>
                                          <p:attrName>style.visibility</p:attrName>
                                        </p:attrNameLst>
                                      </p:cBhvr>
                                      <p:to>
                                        <p:strVal val="visible"/>
                                      </p:to>
                                    </p:set>
                                    <p:animEffect transition="in" filter="blinds(horizontal)">
                                      <p:cBhvr>
                                        <p:cTn id="30" dur="500"/>
                                        <p:tgtEl>
                                          <p:spTgt spid="3450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idx="4294967295"/>
          </p:nvPr>
        </p:nvSpPr>
        <p:spPr bwMode="auto">
          <a:xfrm>
            <a:off x="2135189" y="549275"/>
            <a:ext cx="6142037" cy="717550"/>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solidFill>
                  <a:schemeClr val="hlink"/>
                </a:solidFill>
                <a:latin typeface="华文琥珀" pitchFamily="2" charset="-122"/>
                <a:ea typeface="华文琥珀" pitchFamily="2" charset="-122"/>
              </a:rPr>
              <a:t>巴  林  银  行  的  沉  没</a:t>
            </a:r>
          </a:p>
        </p:txBody>
      </p:sp>
      <p:sp>
        <p:nvSpPr>
          <p:cNvPr id="346115" name="Rectangle 3"/>
          <p:cNvSpPr>
            <a:spLocks noGrp="1" noChangeArrowheads="1"/>
          </p:cNvSpPr>
          <p:nvPr>
            <p:ph type="body" idx="4294967295"/>
          </p:nvPr>
        </p:nvSpPr>
        <p:spPr>
          <a:xfrm>
            <a:off x="1919288" y="1484314"/>
            <a:ext cx="8424862" cy="4681537"/>
          </a:xfrm>
        </p:spPr>
        <p:txBody>
          <a:bodyPr/>
          <a:lstStyle/>
          <a:p>
            <a:pPr eaLnBrk="1" hangingPunct="1">
              <a:buFont typeface="Wingdings" pitchFamily="2" charset="2"/>
              <a:buNone/>
            </a:pPr>
            <a:r>
              <a:rPr lang="en-US" altLang="zh-CN" sz="2000" b="1">
                <a:latin typeface="华文隶书" pitchFamily="2" charset="-122"/>
                <a:ea typeface="华文隶书" pitchFamily="2" charset="-122"/>
              </a:rPr>
              <a:t>             </a:t>
            </a:r>
            <a:r>
              <a:rPr lang="en-US" altLang="zh-CN" b="1">
                <a:latin typeface="华文隶书" pitchFamily="2" charset="-122"/>
                <a:ea typeface="华文隶书" pitchFamily="2" charset="-122"/>
              </a:rPr>
              <a:t>2</a:t>
            </a:r>
            <a:r>
              <a:rPr lang="zh-CN" altLang="en-US" b="1">
                <a:latin typeface="华文隶书" pitchFamily="2" charset="-122"/>
                <a:ea typeface="华文隶书" pitchFamily="2" charset="-122"/>
              </a:rPr>
              <a:t>月</a:t>
            </a:r>
            <a:r>
              <a:rPr lang="en-US" altLang="zh-CN" b="1">
                <a:latin typeface="华文隶书" pitchFamily="2" charset="-122"/>
                <a:ea typeface="华文隶书" pitchFamily="2" charset="-122"/>
              </a:rPr>
              <a:t>26</a:t>
            </a:r>
            <a:r>
              <a:rPr lang="zh-CN" altLang="en-US" b="1">
                <a:latin typeface="华文隶书" pitchFamily="2" charset="-122"/>
                <a:ea typeface="华文隶书" pitchFamily="2" charset="-122"/>
              </a:rPr>
              <a:t>日，英格兰银行宣布巴林银行破产。</a:t>
            </a:r>
          </a:p>
          <a:p>
            <a:pPr eaLnBrk="1" hangingPunct="1">
              <a:buFont typeface="Wingdings" pitchFamily="2" charset="2"/>
              <a:buNone/>
            </a:pPr>
            <a:r>
              <a:rPr lang="zh-CN" altLang="en-US" b="1">
                <a:latin typeface="华文隶书" pitchFamily="2" charset="-122"/>
                <a:ea typeface="华文隶书" pitchFamily="2" charset="-122"/>
              </a:rPr>
              <a:t>         </a:t>
            </a:r>
            <a:r>
              <a:rPr lang="en-US" altLang="zh-CN" b="1">
                <a:latin typeface="华文隶书" pitchFamily="2" charset="-122"/>
                <a:ea typeface="华文隶书" pitchFamily="2" charset="-122"/>
              </a:rPr>
              <a:t>11</a:t>
            </a:r>
            <a:r>
              <a:rPr lang="zh-CN" altLang="en-US" b="1">
                <a:latin typeface="华文隶书" pitchFamily="2" charset="-122"/>
                <a:ea typeface="华文隶书" pitchFamily="2" charset="-122"/>
              </a:rPr>
              <a:t>月</a:t>
            </a:r>
            <a:r>
              <a:rPr lang="en-US" altLang="zh-CN" b="1">
                <a:latin typeface="华文隶书" pitchFamily="2" charset="-122"/>
                <a:ea typeface="华文隶书" pitchFamily="2" charset="-122"/>
              </a:rPr>
              <a:t>23</a:t>
            </a:r>
            <a:r>
              <a:rPr lang="zh-CN" altLang="en-US" b="1">
                <a:latin typeface="华文隶书" pitchFamily="2" charset="-122"/>
                <a:ea typeface="华文隶书" pitchFamily="2" charset="-122"/>
              </a:rPr>
              <a:t>日，里森被引渡回新加坡。</a:t>
            </a:r>
          </a:p>
          <a:p>
            <a:pPr eaLnBrk="1" hangingPunct="1">
              <a:buFont typeface="Wingdings" pitchFamily="2" charset="2"/>
              <a:buNone/>
            </a:pPr>
            <a:r>
              <a:rPr lang="zh-CN" altLang="en-US" b="1">
                <a:latin typeface="华文隶书" pitchFamily="2" charset="-122"/>
                <a:ea typeface="华文隶书" pitchFamily="2" charset="-122"/>
              </a:rPr>
              <a:t>         </a:t>
            </a:r>
            <a:r>
              <a:rPr lang="en-US" altLang="zh-CN" b="1">
                <a:latin typeface="华文隶书" pitchFamily="2" charset="-122"/>
                <a:ea typeface="华文隶书" pitchFamily="2" charset="-122"/>
              </a:rPr>
              <a:t>12</a:t>
            </a:r>
            <a:r>
              <a:rPr lang="zh-CN" altLang="en-US" b="1">
                <a:latin typeface="华文隶书" pitchFamily="2" charset="-122"/>
                <a:ea typeface="华文隶书" pitchFamily="2" charset="-122"/>
              </a:rPr>
              <a:t>月</a:t>
            </a:r>
            <a:r>
              <a:rPr lang="en-US" altLang="zh-CN" b="1">
                <a:latin typeface="华文隶书" pitchFamily="2" charset="-122"/>
                <a:ea typeface="华文隶书" pitchFamily="2" charset="-122"/>
              </a:rPr>
              <a:t>1</a:t>
            </a:r>
            <a:r>
              <a:rPr lang="zh-CN" altLang="en-US" b="1">
                <a:latin typeface="华文隶书" pitchFamily="2" charset="-122"/>
                <a:ea typeface="华文隶书" pitchFamily="2" charset="-122"/>
              </a:rPr>
              <a:t>日，里森被判</a:t>
            </a:r>
            <a:r>
              <a:rPr lang="en-US" altLang="zh-CN" b="1">
                <a:latin typeface="华文隶书" pitchFamily="2" charset="-122"/>
                <a:ea typeface="华文隶书" pitchFamily="2" charset="-122"/>
              </a:rPr>
              <a:t>6</a:t>
            </a:r>
            <a:r>
              <a:rPr lang="zh-CN" altLang="en-US" b="1">
                <a:latin typeface="华文隶书" pitchFamily="2" charset="-122"/>
                <a:ea typeface="华文隶书" pitchFamily="2" charset="-122"/>
              </a:rPr>
              <a:t>年半徒刑。</a:t>
            </a:r>
          </a:p>
          <a:p>
            <a:pPr eaLnBrk="1" hangingPunct="1">
              <a:buFont typeface="Wingdings" pitchFamily="2" charset="2"/>
              <a:buNone/>
            </a:pPr>
            <a:r>
              <a:rPr lang="zh-CN" altLang="en-US" b="1">
                <a:latin typeface="华文隶书" pitchFamily="2" charset="-122"/>
                <a:ea typeface="华文隶书" pitchFamily="2" charset="-122"/>
              </a:rPr>
              <a:t>          </a:t>
            </a:r>
            <a:r>
              <a:rPr lang="zh-CN" altLang="en-US" b="1">
                <a:latin typeface="Arial" charset="0"/>
                <a:ea typeface="华文隶书" pitchFamily="2" charset="-122"/>
              </a:rPr>
              <a:t>“</a:t>
            </a:r>
            <a:r>
              <a:rPr lang="zh-CN" altLang="en-US" b="1">
                <a:latin typeface="华文隶书" pitchFamily="2" charset="-122"/>
                <a:ea typeface="华文隶书" pitchFamily="2" charset="-122"/>
              </a:rPr>
              <a:t>有一群人本来可以揭穿并阻止我的把戏，但</a:t>
            </a:r>
            <a:endParaRPr lang="en-US" altLang="zh-CN" b="1">
              <a:latin typeface="华文隶书" pitchFamily="2" charset="-122"/>
              <a:ea typeface="华文隶书" pitchFamily="2" charset="-122"/>
            </a:endParaRPr>
          </a:p>
          <a:p>
            <a:pPr eaLnBrk="1" hangingPunct="1">
              <a:buFont typeface="Wingdings" pitchFamily="2" charset="2"/>
              <a:buNone/>
            </a:pPr>
            <a:r>
              <a:rPr lang="zh-CN" altLang="en-US" b="1">
                <a:latin typeface="华文隶书" pitchFamily="2" charset="-122"/>
                <a:ea typeface="华文隶书" pitchFamily="2" charset="-122"/>
              </a:rPr>
              <a:t>他们没有这么做。我不知道他们的疏忽与罪犯级的疏</a:t>
            </a:r>
            <a:endParaRPr lang="en-US" altLang="zh-CN" b="1">
              <a:latin typeface="华文隶书" pitchFamily="2" charset="-122"/>
              <a:ea typeface="华文隶书" pitchFamily="2" charset="-122"/>
            </a:endParaRPr>
          </a:p>
          <a:p>
            <a:pPr eaLnBrk="1" hangingPunct="1">
              <a:buFont typeface="Wingdings" pitchFamily="2" charset="2"/>
              <a:buNone/>
            </a:pPr>
            <a:r>
              <a:rPr lang="zh-CN" altLang="en-US" b="1">
                <a:latin typeface="华文隶书" pitchFamily="2" charset="-122"/>
                <a:ea typeface="华文隶书" pitchFamily="2" charset="-122"/>
              </a:rPr>
              <a:t>忽之间界限何在，也不清楚他们是否对我负有什么责</a:t>
            </a:r>
          </a:p>
          <a:p>
            <a:pPr eaLnBrk="1" hangingPunct="1">
              <a:buFont typeface="Wingdings" pitchFamily="2" charset="2"/>
              <a:buNone/>
            </a:pPr>
            <a:r>
              <a:rPr lang="zh-CN" altLang="en-US" b="1">
                <a:latin typeface="华文隶书" pitchFamily="2" charset="-122"/>
                <a:ea typeface="华文隶书" pitchFamily="2" charset="-122"/>
              </a:rPr>
              <a:t>任。但如果是在任何其他一家银行，我是不会有机会</a:t>
            </a:r>
            <a:endParaRPr lang="en-US" altLang="zh-CN" b="1">
              <a:latin typeface="华文隶书" pitchFamily="2" charset="-122"/>
              <a:ea typeface="华文隶书" pitchFamily="2" charset="-122"/>
            </a:endParaRPr>
          </a:p>
          <a:p>
            <a:pPr eaLnBrk="1" hangingPunct="1">
              <a:buFont typeface="Wingdings" pitchFamily="2" charset="2"/>
              <a:buNone/>
            </a:pPr>
            <a:r>
              <a:rPr lang="zh-CN" altLang="en-US" b="1">
                <a:latin typeface="华文隶书" pitchFamily="2" charset="-122"/>
                <a:ea typeface="华文隶书" pitchFamily="2" charset="-122"/>
              </a:rPr>
              <a:t>开始这项犯罪的。</a:t>
            </a:r>
            <a:r>
              <a:rPr lang="zh-CN" altLang="en-US" b="1">
                <a:latin typeface="Arial" charset="0"/>
                <a:ea typeface="华文隶书" pitchFamily="2" charset="-122"/>
              </a:rPr>
              <a:t>”</a:t>
            </a:r>
            <a:r>
              <a:rPr lang="zh-CN" altLang="en-US"/>
              <a:t> </a:t>
            </a:r>
          </a:p>
          <a:p>
            <a:pPr algn="ctr" eaLnBrk="1" hangingPunct="1">
              <a:buFont typeface="Wingdings" pitchFamily="2" charset="2"/>
              <a:buNone/>
            </a:pPr>
            <a:r>
              <a:rPr lang="en-US" altLang="zh-CN" b="1">
                <a:solidFill>
                  <a:schemeClr val="hlink"/>
                </a:solidFill>
              </a:rPr>
              <a:t>                       ——</a:t>
            </a:r>
            <a:r>
              <a:rPr lang="zh-CN" altLang="en-US" sz="3200" b="1">
                <a:solidFill>
                  <a:schemeClr val="hlink"/>
                </a:solidFill>
              </a:rPr>
              <a:t>里森</a:t>
            </a:r>
            <a:r>
              <a:rPr lang="zh-CN" altLang="en-US" b="1">
                <a:latin typeface="华文隶书" pitchFamily="2" charset="-122"/>
                <a:ea typeface="华文隶书" pitchFamily="2" charset="-122"/>
              </a:rPr>
              <a:t> </a:t>
            </a:r>
          </a:p>
        </p:txBody>
      </p:sp>
    </p:spTree>
    <p:extLst>
      <p:ext uri="{BB962C8B-B14F-4D97-AF65-F5344CB8AC3E}">
        <p14:creationId xmlns:p14="http://schemas.microsoft.com/office/powerpoint/2010/main" val="18749097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6115">
                                            <p:txEl>
                                              <p:pRg st="0" end="0"/>
                                            </p:txEl>
                                          </p:spTgt>
                                        </p:tgtEl>
                                        <p:attrNameLst>
                                          <p:attrName>style.visibility</p:attrName>
                                        </p:attrNameLst>
                                      </p:cBhvr>
                                      <p:to>
                                        <p:strVal val="visible"/>
                                      </p:to>
                                    </p:set>
                                    <p:animEffect transition="in" filter="blinds(horizontal)">
                                      <p:cBhvr>
                                        <p:cTn id="7" dur="500"/>
                                        <p:tgtEl>
                                          <p:spTgt spid="346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46115">
                                            <p:txEl>
                                              <p:pRg st="1" end="1"/>
                                            </p:txEl>
                                          </p:spTgt>
                                        </p:tgtEl>
                                        <p:attrNameLst>
                                          <p:attrName>style.visibility</p:attrName>
                                        </p:attrNameLst>
                                      </p:cBhvr>
                                      <p:to>
                                        <p:strVal val="visible"/>
                                      </p:to>
                                    </p:set>
                                    <p:anim calcmode="lin" valueType="num">
                                      <p:cBhvr additive="base">
                                        <p:cTn id="12" dur="500" fill="hold"/>
                                        <p:tgtEl>
                                          <p:spTgt spid="34611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461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46115">
                                            <p:txEl>
                                              <p:pRg st="2" end="2"/>
                                            </p:txEl>
                                          </p:spTgt>
                                        </p:tgtEl>
                                        <p:attrNameLst>
                                          <p:attrName>style.visibility</p:attrName>
                                        </p:attrNameLst>
                                      </p:cBhvr>
                                      <p:to>
                                        <p:strVal val="visible"/>
                                      </p:to>
                                    </p:set>
                                    <p:anim calcmode="lin" valueType="num">
                                      <p:cBhvr additive="base">
                                        <p:cTn id="18" dur="500" fill="hold"/>
                                        <p:tgtEl>
                                          <p:spTgt spid="34611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461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46115">
                                            <p:txEl>
                                              <p:pRg st="3" end="3"/>
                                            </p:txEl>
                                          </p:spTgt>
                                        </p:tgtEl>
                                        <p:attrNameLst>
                                          <p:attrName>style.visibility</p:attrName>
                                        </p:attrNameLst>
                                      </p:cBhvr>
                                      <p:to>
                                        <p:strVal val="visible"/>
                                      </p:to>
                                    </p:set>
                                    <p:animEffect transition="in" filter="blinds(horizontal)">
                                      <p:cBhvr>
                                        <p:cTn id="24" dur="500"/>
                                        <p:tgtEl>
                                          <p:spTgt spid="346115">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46115">
                                            <p:txEl>
                                              <p:pRg st="4" end="4"/>
                                            </p:txEl>
                                          </p:spTgt>
                                        </p:tgtEl>
                                        <p:attrNameLst>
                                          <p:attrName>style.visibility</p:attrName>
                                        </p:attrNameLst>
                                      </p:cBhvr>
                                      <p:to>
                                        <p:strVal val="visible"/>
                                      </p:to>
                                    </p:set>
                                    <p:animEffect transition="in" filter="blinds(horizontal)">
                                      <p:cBhvr>
                                        <p:cTn id="29" dur="500"/>
                                        <p:tgtEl>
                                          <p:spTgt spid="346115">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46115">
                                            <p:txEl>
                                              <p:pRg st="5" end="5"/>
                                            </p:txEl>
                                          </p:spTgt>
                                        </p:tgtEl>
                                        <p:attrNameLst>
                                          <p:attrName>style.visibility</p:attrName>
                                        </p:attrNameLst>
                                      </p:cBhvr>
                                      <p:to>
                                        <p:strVal val="visible"/>
                                      </p:to>
                                    </p:set>
                                    <p:animEffect transition="in" filter="blinds(horizontal)">
                                      <p:cBhvr>
                                        <p:cTn id="34" dur="500"/>
                                        <p:tgtEl>
                                          <p:spTgt spid="346115">
                                            <p:txEl>
                                              <p:pRg st="5" end="5"/>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46115">
                                            <p:txEl>
                                              <p:pRg st="6" end="6"/>
                                            </p:txEl>
                                          </p:spTgt>
                                        </p:tgtEl>
                                        <p:attrNameLst>
                                          <p:attrName>style.visibility</p:attrName>
                                        </p:attrNameLst>
                                      </p:cBhvr>
                                      <p:to>
                                        <p:strVal val="visible"/>
                                      </p:to>
                                    </p:set>
                                    <p:animEffect transition="in" filter="blinds(horizontal)">
                                      <p:cBhvr>
                                        <p:cTn id="37" dur="500"/>
                                        <p:tgtEl>
                                          <p:spTgt spid="346115">
                                            <p:txEl>
                                              <p:pRg st="6" end="6"/>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46115">
                                            <p:txEl>
                                              <p:pRg st="7" end="7"/>
                                            </p:txEl>
                                          </p:spTgt>
                                        </p:tgtEl>
                                        <p:attrNameLst>
                                          <p:attrName>style.visibility</p:attrName>
                                        </p:attrNameLst>
                                      </p:cBhvr>
                                      <p:to>
                                        <p:strVal val="visible"/>
                                      </p:to>
                                    </p:set>
                                    <p:animEffect transition="in" filter="blinds(horizontal)">
                                      <p:cBhvr>
                                        <p:cTn id="40" dur="500"/>
                                        <p:tgtEl>
                                          <p:spTgt spid="346115">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46115">
                                            <p:txEl>
                                              <p:pRg st="8" end="8"/>
                                            </p:txEl>
                                          </p:spTgt>
                                        </p:tgtEl>
                                        <p:attrNameLst>
                                          <p:attrName>style.visibility</p:attrName>
                                        </p:attrNameLst>
                                      </p:cBhvr>
                                      <p:to>
                                        <p:strVal val="visible"/>
                                      </p:to>
                                    </p:set>
                                    <p:anim calcmode="lin" valueType="num">
                                      <p:cBhvr additive="base">
                                        <p:cTn id="45" dur="500" fill="hold"/>
                                        <p:tgtEl>
                                          <p:spTgt spid="346115">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4611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1538" name="Picture 2" descr="yingbijinbi2_112"/>
          <p:cNvPicPr>
            <a:picLocks noChangeAspect="1" noChangeArrowheads="1"/>
          </p:cNvPicPr>
          <p:nvPr/>
        </p:nvPicPr>
        <p:blipFill>
          <a:blip r:embed="rId2" cstate="print">
            <a:lum bright="10000" contrast="2000"/>
          </a:blip>
          <a:srcRect/>
          <a:stretch>
            <a:fillRect/>
          </a:stretch>
        </p:blipFill>
        <p:spPr bwMode="auto">
          <a:xfrm>
            <a:off x="1524000" y="1295400"/>
            <a:ext cx="9144000" cy="4953000"/>
          </a:xfrm>
          <a:prstGeom prst="rect">
            <a:avLst/>
          </a:prstGeom>
          <a:noFill/>
          <a:ln w="9525">
            <a:noFill/>
            <a:miter lim="800000"/>
            <a:headEnd/>
            <a:tailEnd/>
          </a:ln>
        </p:spPr>
      </p:pic>
      <p:sp>
        <p:nvSpPr>
          <p:cNvPr id="321539" name="Rectangle 3"/>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多种衍生品结合的综合性风险案例</a:t>
            </a:r>
            <a:endParaRPr lang="zh-CN" altLang="zh-CN" sz="3600" b="1"/>
          </a:p>
        </p:txBody>
      </p:sp>
      <p:sp>
        <p:nvSpPr>
          <p:cNvPr id="310276" name="Rectangle 4"/>
          <p:cNvSpPr>
            <a:spLocks noGrp="1" noChangeArrowheads="1"/>
          </p:cNvSpPr>
          <p:nvPr>
            <p:ph type="body" idx="4294967295"/>
          </p:nvPr>
        </p:nvSpPr>
        <p:spPr>
          <a:xfrm>
            <a:off x="2424113" y="2133601"/>
            <a:ext cx="5111750" cy="1617663"/>
          </a:xfrm>
        </p:spPr>
        <p:txBody>
          <a:bodyPr/>
          <a:lstStyle/>
          <a:p>
            <a:pPr lvl="1" eaLnBrk="1" hangingPunct="1">
              <a:buFont typeface="Wingdings 2" pitchFamily="18" charset="2"/>
              <a:buNone/>
            </a:pPr>
            <a:r>
              <a:rPr lang="zh-CN" altLang="en-US" sz="4800"/>
              <a:t>东南亚金融风暴</a:t>
            </a:r>
          </a:p>
          <a:p>
            <a:pPr lvl="1" eaLnBrk="1" hangingPunct="1">
              <a:buFont typeface="Wingdings 2" pitchFamily="18" charset="2"/>
              <a:buNone/>
            </a:pPr>
            <a:r>
              <a:rPr lang="zh-CN" altLang="en-US" sz="4800"/>
              <a:t>与香港金融危机</a:t>
            </a:r>
            <a:endParaRPr lang="en-US" altLang="zh-CN" sz="4800"/>
          </a:p>
        </p:txBody>
      </p:sp>
      <p:pic>
        <p:nvPicPr>
          <p:cNvPr id="310277" name="Picture 5" descr="与其说他是投资大师,不如说他是哲学大师"/>
          <p:cNvPicPr>
            <a:picLocks noChangeAspect="1" noChangeArrowheads="1"/>
          </p:cNvPicPr>
          <p:nvPr/>
        </p:nvPicPr>
        <p:blipFill>
          <a:blip r:embed="rId3" cstate="print"/>
          <a:srcRect/>
          <a:stretch>
            <a:fillRect/>
          </a:stretch>
        </p:blipFill>
        <p:spPr bwMode="auto">
          <a:xfrm>
            <a:off x="1828801" y="4419600"/>
            <a:ext cx="3413125" cy="1639888"/>
          </a:xfrm>
          <a:prstGeom prst="rect">
            <a:avLst/>
          </a:prstGeom>
          <a:noFill/>
          <a:ln w="9525">
            <a:noFill/>
            <a:miter lim="800000"/>
            <a:headEnd/>
            <a:tailEnd/>
          </a:ln>
        </p:spPr>
      </p:pic>
      <p:pic>
        <p:nvPicPr>
          <p:cNvPr id="310278" name="Picture 6" descr="xin_08060427093800278205"/>
          <p:cNvPicPr>
            <a:picLocks noChangeAspect="1" noChangeArrowheads="1"/>
          </p:cNvPicPr>
          <p:nvPr/>
        </p:nvPicPr>
        <p:blipFill>
          <a:blip r:embed="rId4" cstate="print"/>
          <a:srcRect/>
          <a:stretch>
            <a:fillRect/>
          </a:stretch>
        </p:blipFill>
        <p:spPr bwMode="auto">
          <a:xfrm>
            <a:off x="8001001" y="1371600"/>
            <a:ext cx="2505075" cy="3886200"/>
          </a:xfrm>
          <a:prstGeom prst="rect">
            <a:avLst/>
          </a:prstGeom>
          <a:noFill/>
          <a:ln w="9525">
            <a:noFill/>
            <a:miter lim="800000"/>
            <a:headEnd/>
            <a:tailEnd/>
          </a:ln>
        </p:spPr>
      </p:pic>
    </p:spTree>
    <p:extLst>
      <p:ext uri="{BB962C8B-B14F-4D97-AF65-F5344CB8AC3E}">
        <p14:creationId xmlns:p14="http://schemas.microsoft.com/office/powerpoint/2010/main" val="30494199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310276">
                                            <p:txEl>
                                              <p:pRg st="0" end="0"/>
                                            </p:txEl>
                                          </p:spTgt>
                                        </p:tgtEl>
                                        <p:attrNameLst>
                                          <p:attrName>style.visibility</p:attrName>
                                        </p:attrNameLst>
                                      </p:cBhvr>
                                      <p:to>
                                        <p:strVal val="visible"/>
                                      </p:to>
                                    </p:set>
                                    <p:anim calcmode="lin" valueType="num">
                                      <p:cBhvr>
                                        <p:cTn id="7" dur="500" fill="hold"/>
                                        <p:tgtEl>
                                          <p:spTgt spid="31027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10276">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310276">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310276">
                                            <p:txEl>
                                              <p:pRg st="0" end="0"/>
                                            </p:txEl>
                                          </p:spTgt>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310276">
                                            <p:txEl>
                                              <p:pRg st="1" end="1"/>
                                            </p:txEl>
                                          </p:spTgt>
                                        </p:tgtEl>
                                        <p:attrNameLst>
                                          <p:attrName>style.visibility</p:attrName>
                                        </p:attrNameLst>
                                      </p:cBhvr>
                                      <p:to>
                                        <p:strVal val="visible"/>
                                      </p:to>
                                    </p:set>
                                    <p:anim calcmode="lin" valueType="num">
                                      <p:cBhvr>
                                        <p:cTn id="13" dur="500" fill="hold"/>
                                        <p:tgtEl>
                                          <p:spTgt spid="310276">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10276">
                                            <p:txEl>
                                              <p:pRg st="1" end="1"/>
                                            </p:txEl>
                                          </p:spTgt>
                                        </p:tgtEl>
                                        <p:attrNameLst>
                                          <p:attrName>ppt_h</p:attrName>
                                        </p:attrNameLst>
                                      </p:cBhvr>
                                      <p:tavLst>
                                        <p:tav tm="0">
                                          <p:val>
                                            <p:fltVal val="0"/>
                                          </p:val>
                                        </p:tav>
                                        <p:tav tm="100000">
                                          <p:val>
                                            <p:strVal val="#ppt_h"/>
                                          </p:val>
                                        </p:tav>
                                      </p:tavLst>
                                    </p:anim>
                                    <p:anim calcmode="lin" valueType="num">
                                      <p:cBhvr>
                                        <p:cTn id="15" dur="500" fill="hold"/>
                                        <p:tgtEl>
                                          <p:spTgt spid="310276">
                                            <p:txEl>
                                              <p:pRg st="1" end="1"/>
                                            </p:txEl>
                                          </p:spTgt>
                                        </p:tgtEl>
                                        <p:attrNameLst>
                                          <p:attrName>style.rotation</p:attrName>
                                        </p:attrNameLst>
                                      </p:cBhvr>
                                      <p:tavLst>
                                        <p:tav tm="0">
                                          <p:val>
                                            <p:fltVal val="360"/>
                                          </p:val>
                                        </p:tav>
                                        <p:tav tm="100000">
                                          <p:val>
                                            <p:fltVal val="0"/>
                                          </p:val>
                                        </p:tav>
                                      </p:tavLst>
                                    </p:anim>
                                    <p:animEffect transition="in" filter="fade">
                                      <p:cBhvr>
                                        <p:cTn id="16" dur="500"/>
                                        <p:tgtEl>
                                          <p:spTgt spid="31027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10277"/>
                                        </p:tgtEl>
                                        <p:attrNameLst>
                                          <p:attrName>style.visibility</p:attrName>
                                        </p:attrNameLst>
                                      </p:cBhvr>
                                      <p:to>
                                        <p:strVal val="visible"/>
                                      </p:to>
                                    </p:set>
                                    <p:anim calcmode="lin" valueType="num">
                                      <p:cBhvr additive="base">
                                        <p:cTn id="21" dur="500" fill="hold"/>
                                        <p:tgtEl>
                                          <p:spTgt spid="310277"/>
                                        </p:tgtEl>
                                        <p:attrNameLst>
                                          <p:attrName>ppt_x</p:attrName>
                                        </p:attrNameLst>
                                      </p:cBhvr>
                                      <p:tavLst>
                                        <p:tav tm="0">
                                          <p:val>
                                            <p:strVal val="#ppt_x"/>
                                          </p:val>
                                        </p:tav>
                                        <p:tav tm="100000">
                                          <p:val>
                                            <p:strVal val="#ppt_x"/>
                                          </p:val>
                                        </p:tav>
                                      </p:tavLst>
                                    </p:anim>
                                    <p:anim calcmode="lin" valueType="num">
                                      <p:cBhvr additive="base">
                                        <p:cTn id="22" dur="500" fill="hold"/>
                                        <p:tgtEl>
                                          <p:spTgt spid="31027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10278"/>
                                        </p:tgtEl>
                                        <p:attrNameLst>
                                          <p:attrName>style.visibility</p:attrName>
                                        </p:attrNameLst>
                                      </p:cBhvr>
                                      <p:to>
                                        <p:strVal val="visible"/>
                                      </p:to>
                                    </p:set>
                                    <p:anim calcmode="lin" valueType="num">
                                      <p:cBhvr additive="base">
                                        <p:cTn id="27" dur="500" fill="hold"/>
                                        <p:tgtEl>
                                          <p:spTgt spid="310278"/>
                                        </p:tgtEl>
                                        <p:attrNameLst>
                                          <p:attrName>ppt_x</p:attrName>
                                        </p:attrNameLst>
                                      </p:cBhvr>
                                      <p:tavLst>
                                        <p:tav tm="0">
                                          <p:val>
                                            <p:strVal val="#ppt_x"/>
                                          </p:val>
                                        </p:tav>
                                        <p:tav tm="100000">
                                          <p:val>
                                            <p:strVal val="#ppt_x"/>
                                          </p:val>
                                        </p:tav>
                                      </p:tavLst>
                                    </p:anim>
                                    <p:anim calcmode="lin" valueType="num">
                                      <p:cBhvr additive="base">
                                        <p:cTn id="28" dur="500" fill="hold"/>
                                        <p:tgtEl>
                                          <p:spTgt spid="3102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idx="4294967295"/>
          </p:nvPr>
        </p:nvSpPr>
        <p:spPr bwMode="auto">
          <a:xfrm>
            <a:off x="1847851" y="333376"/>
            <a:ext cx="7559675" cy="627063"/>
          </a:xfrm>
        </p:spPr>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b="1"/>
              <a:t>东南亚金融风暴与香港金融危机</a:t>
            </a:r>
          </a:p>
        </p:txBody>
      </p:sp>
      <p:sp>
        <p:nvSpPr>
          <p:cNvPr id="322563" name="Rectangle 3"/>
          <p:cNvSpPr>
            <a:spLocks noGrp="1" noChangeArrowheads="1"/>
          </p:cNvSpPr>
          <p:nvPr>
            <p:ph type="body" idx="4294967295"/>
          </p:nvPr>
        </p:nvSpPr>
        <p:spPr>
          <a:xfrm>
            <a:off x="1703389" y="1484314"/>
            <a:ext cx="7380287" cy="4537075"/>
          </a:xfrm>
        </p:spPr>
        <p:txBody>
          <a:bodyPr>
            <a:normAutofit fontScale="92500" lnSpcReduction="10000"/>
          </a:bodyPr>
          <a:lstStyle/>
          <a:p>
            <a:pPr eaLnBrk="1" hangingPunct="1">
              <a:lnSpc>
                <a:spcPct val="90000"/>
              </a:lnSpc>
              <a:buFont typeface="Wingdings" pitchFamily="2" charset="2"/>
              <a:buNone/>
            </a:pPr>
            <a:r>
              <a:rPr lang="zh-CN" altLang="en-US" b="1">
                <a:solidFill>
                  <a:schemeClr val="hlink"/>
                </a:solidFill>
                <a:latin typeface="方正姚体" pitchFamily="2" charset="-122"/>
                <a:ea typeface="方正姚体" pitchFamily="2" charset="-122"/>
              </a:rPr>
              <a:t>乔治</a:t>
            </a:r>
            <a:r>
              <a:rPr lang="en-US" altLang="zh-CN" b="1">
                <a:solidFill>
                  <a:schemeClr val="hlink"/>
                </a:solidFill>
                <a:latin typeface="方正姚体" pitchFamily="2" charset="-122"/>
                <a:ea typeface="方正姚体" pitchFamily="2" charset="-122"/>
              </a:rPr>
              <a:t>.</a:t>
            </a:r>
            <a:r>
              <a:rPr lang="zh-CN" altLang="en-US" b="1">
                <a:solidFill>
                  <a:schemeClr val="hlink"/>
                </a:solidFill>
                <a:latin typeface="方正姚体" pitchFamily="2" charset="-122"/>
                <a:ea typeface="方正姚体" pitchFamily="2" charset="-122"/>
              </a:rPr>
              <a:t>索罗斯</a:t>
            </a:r>
            <a:r>
              <a:rPr lang="en-US" altLang="zh-CN" b="1">
                <a:solidFill>
                  <a:schemeClr val="hlink"/>
                </a:solidFill>
                <a:latin typeface="方正姚体" pitchFamily="2" charset="-122"/>
                <a:ea typeface="方正姚体" pitchFamily="2" charset="-122"/>
              </a:rPr>
              <a:t>[Bad Boy]</a:t>
            </a:r>
          </a:p>
          <a:p>
            <a:pPr eaLnBrk="1" hangingPunct="1">
              <a:lnSpc>
                <a:spcPct val="90000"/>
              </a:lnSpc>
              <a:buFont typeface="Wingdings" pitchFamily="2" charset="2"/>
              <a:buNone/>
            </a:pPr>
            <a:endParaRPr lang="zh-CN" altLang="en-US" smtClean="0">
              <a:latin typeface="华文细黑" pitchFamily="2" charset="-122"/>
              <a:ea typeface="华文细黑" pitchFamily="2" charset="-122"/>
            </a:endParaRPr>
          </a:p>
          <a:p>
            <a:pPr eaLnBrk="1" hangingPunct="1">
              <a:lnSpc>
                <a:spcPct val="90000"/>
              </a:lnSpc>
              <a:buFont typeface="Wingdings" pitchFamily="2" charset="2"/>
              <a:buNone/>
            </a:pPr>
            <a:r>
              <a:rPr lang="zh-CN" altLang="en-US" smtClean="0">
                <a:latin typeface="华文细黑" pitchFamily="2" charset="-122"/>
                <a:ea typeface="华文细黑" pitchFamily="2" charset="-122"/>
              </a:rPr>
              <a:t>      </a:t>
            </a:r>
            <a:r>
              <a:rPr lang="en-US" altLang="zh-CN" smtClean="0">
                <a:latin typeface="华文细黑" pitchFamily="2" charset="-122"/>
                <a:ea typeface="华文细黑" pitchFamily="2" charset="-122"/>
              </a:rPr>
              <a:t>1930</a:t>
            </a:r>
            <a:r>
              <a:rPr lang="zh-CN" altLang="en-US" smtClean="0">
                <a:latin typeface="华文细黑" pitchFamily="2" charset="-122"/>
                <a:ea typeface="华文细黑" pitchFamily="2" charset="-122"/>
              </a:rPr>
              <a:t>年出生于匈牙利首都布达佩斯，犹太人。</a:t>
            </a:r>
          </a:p>
          <a:p>
            <a:pPr eaLnBrk="1" hangingPunct="1">
              <a:lnSpc>
                <a:spcPct val="90000"/>
              </a:lnSpc>
              <a:buFont typeface="Wingdings" pitchFamily="2" charset="2"/>
              <a:buNone/>
            </a:pPr>
            <a:r>
              <a:rPr lang="zh-CN" altLang="en-US" smtClean="0">
                <a:latin typeface="华文细黑" pitchFamily="2" charset="-122"/>
                <a:ea typeface="华文细黑" pitchFamily="2" charset="-122"/>
              </a:rPr>
              <a:t>      </a:t>
            </a:r>
            <a:r>
              <a:rPr lang="en-US" altLang="zh-CN" smtClean="0">
                <a:latin typeface="华文细黑" pitchFamily="2" charset="-122"/>
                <a:ea typeface="华文细黑" pitchFamily="2" charset="-122"/>
              </a:rPr>
              <a:t>1953</a:t>
            </a:r>
            <a:r>
              <a:rPr lang="zh-CN" altLang="en-US" smtClean="0">
                <a:latin typeface="华文细黑" pitchFamily="2" charset="-122"/>
                <a:ea typeface="华文细黑" pitchFamily="2" charset="-122"/>
              </a:rPr>
              <a:t>年毕业于伦敦政治经济学院，经济学学士。</a:t>
            </a:r>
          </a:p>
          <a:p>
            <a:pPr eaLnBrk="1" hangingPunct="1">
              <a:lnSpc>
                <a:spcPct val="90000"/>
              </a:lnSpc>
              <a:buFont typeface="Wingdings" pitchFamily="2" charset="2"/>
              <a:buNone/>
            </a:pPr>
            <a:r>
              <a:rPr lang="zh-CN" altLang="en-US" smtClean="0">
                <a:latin typeface="华文细黑" pitchFamily="2" charset="-122"/>
                <a:ea typeface="华文细黑" pitchFamily="2" charset="-122"/>
              </a:rPr>
              <a:t>      </a:t>
            </a:r>
            <a:r>
              <a:rPr lang="en-US" altLang="zh-CN" smtClean="0">
                <a:latin typeface="华文细黑" pitchFamily="2" charset="-122"/>
                <a:ea typeface="华文细黑" pitchFamily="2" charset="-122"/>
              </a:rPr>
              <a:t>1956</a:t>
            </a:r>
            <a:r>
              <a:rPr lang="zh-CN" altLang="en-US" smtClean="0">
                <a:latin typeface="华文细黑" pitchFamily="2" charset="-122"/>
                <a:ea typeface="华文细黑" pitchFamily="2" charset="-122"/>
              </a:rPr>
              <a:t>年奔赴纽约，拥有</a:t>
            </a:r>
            <a:r>
              <a:rPr lang="en-US" altLang="zh-CN" smtClean="0">
                <a:latin typeface="华文细黑" pitchFamily="2" charset="-122"/>
                <a:ea typeface="华文细黑" pitchFamily="2" charset="-122"/>
              </a:rPr>
              <a:t>5000</a:t>
            </a:r>
            <a:r>
              <a:rPr lang="zh-CN" altLang="en-US" smtClean="0">
                <a:latin typeface="华文细黑" pitchFamily="2" charset="-122"/>
                <a:ea typeface="华文细黑" pitchFamily="2" charset="-122"/>
              </a:rPr>
              <a:t>美元资产。</a:t>
            </a:r>
          </a:p>
          <a:p>
            <a:pPr eaLnBrk="1" hangingPunct="1">
              <a:lnSpc>
                <a:spcPct val="90000"/>
              </a:lnSpc>
              <a:buFont typeface="Wingdings" pitchFamily="2" charset="2"/>
              <a:buNone/>
            </a:pPr>
            <a:r>
              <a:rPr lang="zh-CN" altLang="en-US" smtClean="0">
                <a:latin typeface="华文细黑" pitchFamily="2" charset="-122"/>
                <a:ea typeface="华文细黑" pitchFamily="2" charset="-122"/>
              </a:rPr>
              <a:t>      </a:t>
            </a:r>
            <a:r>
              <a:rPr lang="en-US" altLang="zh-CN" smtClean="0">
                <a:latin typeface="华文细黑" pitchFamily="2" charset="-122"/>
                <a:ea typeface="华文细黑" pitchFamily="2" charset="-122"/>
              </a:rPr>
              <a:t>1969</a:t>
            </a:r>
            <a:r>
              <a:rPr lang="zh-CN" altLang="en-US" smtClean="0">
                <a:latin typeface="华文细黑" pitchFamily="2" charset="-122"/>
                <a:ea typeface="华文细黑" pitchFamily="2" charset="-122"/>
              </a:rPr>
              <a:t>年参加创立双鹰基金，资产</a:t>
            </a:r>
            <a:r>
              <a:rPr lang="en-US" altLang="zh-CN" smtClean="0">
                <a:latin typeface="华文细黑" pitchFamily="2" charset="-122"/>
                <a:ea typeface="华文细黑" pitchFamily="2" charset="-122"/>
              </a:rPr>
              <a:t>400</a:t>
            </a:r>
            <a:r>
              <a:rPr lang="zh-CN" altLang="en-US" smtClean="0">
                <a:latin typeface="华文细黑" pitchFamily="2" charset="-122"/>
                <a:ea typeface="华文细黑" pitchFamily="2" charset="-122"/>
              </a:rPr>
              <a:t>万美元。</a:t>
            </a:r>
          </a:p>
          <a:p>
            <a:pPr eaLnBrk="1" hangingPunct="1">
              <a:lnSpc>
                <a:spcPct val="90000"/>
              </a:lnSpc>
              <a:buFont typeface="Wingdings" pitchFamily="2" charset="2"/>
              <a:buNone/>
            </a:pPr>
            <a:r>
              <a:rPr lang="zh-CN" altLang="en-US" smtClean="0">
                <a:latin typeface="华文细黑" pitchFamily="2" charset="-122"/>
                <a:ea typeface="华文细黑" pitchFamily="2" charset="-122"/>
              </a:rPr>
              <a:t>      </a:t>
            </a:r>
            <a:r>
              <a:rPr lang="en-US" altLang="zh-CN" smtClean="0">
                <a:latin typeface="华文细黑" pitchFamily="2" charset="-122"/>
                <a:ea typeface="华文细黑" pitchFamily="2" charset="-122"/>
              </a:rPr>
              <a:t>1973</a:t>
            </a:r>
            <a:r>
              <a:rPr lang="zh-CN" altLang="en-US" smtClean="0">
                <a:latin typeface="华文细黑" pitchFamily="2" charset="-122"/>
                <a:ea typeface="华文细黑" pitchFamily="2" charset="-122"/>
              </a:rPr>
              <a:t>年更名索罗斯基金，资产</a:t>
            </a:r>
            <a:r>
              <a:rPr lang="en-US" altLang="zh-CN" smtClean="0">
                <a:latin typeface="华文细黑" pitchFamily="2" charset="-122"/>
                <a:ea typeface="华文细黑" pitchFamily="2" charset="-122"/>
              </a:rPr>
              <a:t>1200</a:t>
            </a:r>
            <a:r>
              <a:rPr lang="zh-CN" altLang="en-US" smtClean="0">
                <a:latin typeface="华文细黑" pitchFamily="2" charset="-122"/>
                <a:ea typeface="华文细黑" pitchFamily="2" charset="-122"/>
              </a:rPr>
              <a:t>万美元。</a:t>
            </a:r>
          </a:p>
          <a:p>
            <a:pPr eaLnBrk="1" hangingPunct="1">
              <a:lnSpc>
                <a:spcPct val="90000"/>
              </a:lnSpc>
              <a:buFont typeface="Wingdings" pitchFamily="2" charset="2"/>
              <a:buNone/>
            </a:pPr>
            <a:r>
              <a:rPr lang="zh-CN" altLang="en-US" smtClean="0">
                <a:latin typeface="华文细黑" pitchFamily="2" charset="-122"/>
                <a:ea typeface="华文细黑" pitchFamily="2" charset="-122"/>
              </a:rPr>
              <a:t>      </a:t>
            </a:r>
            <a:r>
              <a:rPr lang="en-US" altLang="zh-CN" smtClean="0">
                <a:latin typeface="华文细黑" pitchFamily="2" charset="-122"/>
                <a:ea typeface="华文细黑" pitchFamily="2" charset="-122"/>
              </a:rPr>
              <a:t>1979</a:t>
            </a:r>
            <a:r>
              <a:rPr lang="zh-CN" altLang="en-US" smtClean="0">
                <a:latin typeface="华文细黑" pitchFamily="2" charset="-122"/>
                <a:ea typeface="华文细黑" pitchFamily="2" charset="-122"/>
              </a:rPr>
              <a:t>年更名量子基金（</a:t>
            </a:r>
            <a:r>
              <a:rPr lang="en-US" altLang="zh-CN" smtClean="0">
                <a:latin typeface="华文细黑" pitchFamily="2" charset="-122"/>
                <a:ea typeface="华文细黑" pitchFamily="2" charset="-122"/>
              </a:rPr>
              <a:t>1997</a:t>
            </a:r>
            <a:r>
              <a:rPr lang="zh-CN" altLang="en-US" smtClean="0">
                <a:latin typeface="华文细黑" pitchFamily="2" charset="-122"/>
                <a:ea typeface="华文细黑" pitchFamily="2" charset="-122"/>
              </a:rPr>
              <a:t>年资产</a:t>
            </a:r>
            <a:r>
              <a:rPr lang="en-US" altLang="zh-CN" smtClean="0">
                <a:latin typeface="华文细黑" pitchFamily="2" charset="-122"/>
                <a:ea typeface="华文细黑" pitchFamily="2" charset="-122"/>
              </a:rPr>
              <a:t>60</a:t>
            </a:r>
            <a:r>
              <a:rPr lang="zh-CN" altLang="en-US" smtClean="0">
                <a:latin typeface="华文细黑" pitchFamily="2" charset="-122"/>
                <a:ea typeface="华文细黑" pitchFamily="2" charset="-122"/>
              </a:rPr>
              <a:t>亿美元）</a:t>
            </a:r>
          </a:p>
          <a:p>
            <a:pPr eaLnBrk="1" hangingPunct="1">
              <a:lnSpc>
                <a:spcPct val="90000"/>
              </a:lnSpc>
              <a:buFont typeface="Wingdings" pitchFamily="2" charset="2"/>
              <a:buNone/>
            </a:pPr>
            <a:r>
              <a:rPr lang="zh-CN" altLang="en-US" smtClean="0">
                <a:latin typeface="华文细黑" pitchFamily="2" charset="-122"/>
                <a:ea typeface="华文细黑" pitchFamily="2" charset="-122"/>
              </a:rPr>
              <a:t>       </a:t>
            </a:r>
            <a:r>
              <a:rPr lang="en-US" altLang="zh-CN" smtClean="0">
                <a:latin typeface="华文细黑" pitchFamily="2" charset="-122"/>
                <a:ea typeface="华文细黑" pitchFamily="2" charset="-122"/>
              </a:rPr>
              <a:t>2000</a:t>
            </a:r>
            <a:r>
              <a:rPr lang="zh-CN" altLang="en-US" smtClean="0">
                <a:latin typeface="华文细黑" pitchFamily="2" charset="-122"/>
                <a:ea typeface="华文细黑" pitchFamily="2" charset="-122"/>
              </a:rPr>
              <a:t>年</a:t>
            </a:r>
            <a:r>
              <a:rPr lang="en-US" altLang="zh-CN" smtClean="0">
                <a:latin typeface="华文细黑" pitchFamily="2" charset="-122"/>
                <a:ea typeface="华文细黑" pitchFamily="2" charset="-122"/>
              </a:rPr>
              <a:t>4</a:t>
            </a:r>
            <a:r>
              <a:rPr lang="zh-CN" altLang="en-US" smtClean="0">
                <a:latin typeface="华文细黑" pitchFamily="2" charset="-122"/>
                <a:ea typeface="华文细黑" pitchFamily="2" charset="-122"/>
              </a:rPr>
              <a:t>月</a:t>
            </a:r>
            <a:r>
              <a:rPr lang="en-US" altLang="zh-CN" smtClean="0">
                <a:latin typeface="华文细黑" pitchFamily="2" charset="-122"/>
                <a:ea typeface="华文细黑" pitchFamily="2" charset="-122"/>
              </a:rPr>
              <a:t>28</a:t>
            </a:r>
            <a:r>
              <a:rPr lang="zh-CN" altLang="en-US" smtClean="0">
                <a:latin typeface="华文细黑" pitchFamily="2" charset="-122"/>
                <a:ea typeface="华文细黑" pitchFamily="2" charset="-122"/>
              </a:rPr>
              <a:t>日破产</a:t>
            </a:r>
          </a:p>
          <a:p>
            <a:pPr eaLnBrk="1" hangingPunct="1">
              <a:lnSpc>
                <a:spcPct val="90000"/>
              </a:lnSpc>
              <a:buFont typeface="Wingdings" pitchFamily="2" charset="2"/>
              <a:buNone/>
            </a:pPr>
            <a:r>
              <a:rPr lang="zh-CN" altLang="en-US" smtClean="0">
                <a:latin typeface="华文细黑" pitchFamily="2" charset="-122"/>
                <a:ea typeface="华文细黑" pitchFamily="2" charset="-122"/>
              </a:rPr>
              <a:t>       </a:t>
            </a:r>
            <a:r>
              <a:rPr lang="en-US" altLang="zh-CN" smtClean="0">
                <a:latin typeface="华文细黑" pitchFamily="2" charset="-122"/>
                <a:ea typeface="华文细黑" pitchFamily="2" charset="-122"/>
              </a:rPr>
              <a:t>2004</a:t>
            </a:r>
            <a:r>
              <a:rPr lang="zh-CN" altLang="en-US" smtClean="0">
                <a:latin typeface="华文细黑" pitchFamily="2" charset="-122"/>
                <a:ea typeface="华文细黑" pitchFamily="2" charset="-122"/>
              </a:rPr>
              <a:t>年宣布退休，个人资产</a:t>
            </a:r>
            <a:r>
              <a:rPr lang="en-US" altLang="zh-CN" smtClean="0">
                <a:latin typeface="华文细黑" pitchFamily="2" charset="-122"/>
                <a:ea typeface="华文细黑" pitchFamily="2" charset="-122"/>
              </a:rPr>
              <a:t>130</a:t>
            </a:r>
            <a:r>
              <a:rPr lang="zh-CN" altLang="en-US" smtClean="0">
                <a:latin typeface="华文细黑" pitchFamily="2" charset="-122"/>
                <a:ea typeface="华文细黑" pitchFamily="2" charset="-122"/>
              </a:rPr>
              <a:t>亿美金</a:t>
            </a:r>
          </a:p>
        </p:txBody>
      </p:sp>
      <p:pic>
        <p:nvPicPr>
          <p:cNvPr id="322564" name="Picture 4" descr="U1005P31T1D2016397F46DT20051008184557"/>
          <p:cNvPicPr>
            <a:picLocks noChangeAspect="1" noChangeArrowheads="1"/>
          </p:cNvPicPr>
          <p:nvPr/>
        </p:nvPicPr>
        <p:blipFill>
          <a:blip r:embed="rId2" cstate="print"/>
          <a:srcRect/>
          <a:stretch>
            <a:fillRect/>
          </a:stretch>
        </p:blipFill>
        <p:spPr bwMode="auto">
          <a:xfrm>
            <a:off x="8328026" y="3860800"/>
            <a:ext cx="2085975" cy="2781300"/>
          </a:xfrm>
          <a:prstGeom prst="rect">
            <a:avLst/>
          </a:prstGeom>
          <a:noFill/>
          <a:ln w="9525">
            <a:noFill/>
            <a:miter lim="800000"/>
            <a:headEnd/>
            <a:tailEnd/>
          </a:ln>
        </p:spPr>
      </p:pic>
    </p:spTree>
    <p:extLst>
      <p:ext uri="{BB962C8B-B14F-4D97-AF65-F5344CB8AC3E}">
        <p14:creationId xmlns:p14="http://schemas.microsoft.com/office/powerpoint/2010/main" val="121990973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idx="4294967295"/>
          </p:nvPr>
        </p:nvSpPr>
        <p:spPr bwMode="auto">
          <a:xfrm>
            <a:off x="2279651" y="333376"/>
            <a:ext cx="7559675" cy="627063"/>
          </a:xfrm>
        </p:spPr>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b="1"/>
              <a:t>东南亚金融风暴与香港金融危机</a:t>
            </a:r>
          </a:p>
        </p:txBody>
      </p:sp>
      <p:sp>
        <p:nvSpPr>
          <p:cNvPr id="315395" name="Rectangle 3"/>
          <p:cNvSpPr>
            <a:spLocks noGrp="1" noChangeArrowheads="1"/>
          </p:cNvSpPr>
          <p:nvPr>
            <p:ph type="body" idx="4294967295"/>
          </p:nvPr>
        </p:nvSpPr>
        <p:spPr>
          <a:xfrm>
            <a:off x="1992314" y="1484314"/>
            <a:ext cx="7991475" cy="4537075"/>
          </a:xfrm>
        </p:spPr>
        <p:txBody>
          <a:bodyPr>
            <a:normAutofit lnSpcReduction="10000"/>
          </a:bodyPr>
          <a:lstStyle/>
          <a:p>
            <a:pPr eaLnBrk="1" hangingPunct="1">
              <a:lnSpc>
                <a:spcPct val="90000"/>
              </a:lnSpc>
              <a:buFont typeface="Wingdings" pitchFamily="2" charset="2"/>
              <a:buNone/>
            </a:pPr>
            <a:r>
              <a:rPr lang="zh-CN" altLang="en-US" b="1">
                <a:solidFill>
                  <a:schemeClr val="hlink"/>
                </a:solidFill>
                <a:latin typeface="华文琥珀" pitchFamily="2" charset="-122"/>
                <a:ea typeface="华文琥珀" pitchFamily="2" charset="-122"/>
              </a:rPr>
              <a:t>投机观点或投机原理：</a:t>
            </a:r>
            <a:endParaRPr lang="zh-CN" altLang="en-US">
              <a:solidFill>
                <a:schemeClr val="hlink"/>
              </a:solidFill>
              <a:latin typeface="华文琥珀" pitchFamily="2" charset="-122"/>
              <a:ea typeface="华文琥珀" pitchFamily="2" charset="-122"/>
            </a:endParaRPr>
          </a:p>
          <a:p>
            <a:pPr eaLnBrk="1" hangingPunct="1">
              <a:lnSpc>
                <a:spcPct val="90000"/>
              </a:lnSpc>
              <a:buFont typeface="Wingdings" pitchFamily="2" charset="2"/>
              <a:buNone/>
            </a:pPr>
            <a:r>
              <a:rPr lang="zh-CN" altLang="en-US" smtClean="0">
                <a:solidFill>
                  <a:srgbClr val="0000CC"/>
                </a:solidFill>
                <a:latin typeface="华文琥珀" pitchFamily="2" charset="-122"/>
                <a:ea typeface="华文琥珀" pitchFamily="2" charset="-122"/>
              </a:rPr>
              <a:t>      </a:t>
            </a:r>
            <a:endParaRPr lang="zh-CN" altLang="en-US" sz="1800">
              <a:solidFill>
                <a:srgbClr val="0000CC"/>
              </a:solidFill>
              <a:latin typeface="华文琥珀" pitchFamily="2" charset="-122"/>
              <a:ea typeface="华文琥珀" pitchFamily="2" charset="-122"/>
            </a:endParaRPr>
          </a:p>
          <a:p>
            <a:pPr eaLnBrk="1" hangingPunct="1">
              <a:lnSpc>
                <a:spcPct val="90000"/>
              </a:lnSpc>
              <a:buFont typeface="Wingdings" pitchFamily="2" charset="2"/>
              <a:buNone/>
            </a:pPr>
            <a:r>
              <a:rPr lang="zh-CN" altLang="en-US" sz="1800">
                <a:solidFill>
                  <a:srgbClr val="0000CC"/>
                </a:solidFill>
                <a:latin typeface="华文琥珀" pitchFamily="2" charset="-122"/>
                <a:ea typeface="华文琥珀" pitchFamily="2" charset="-122"/>
              </a:rPr>
              <a:t>   </a:t>
            </a:r>
            <a:r>
              <a:rPr lang="zh-CN" altLang="en-US">
                <a:solidFill>
                  <a:srgbClr val="0000CC"/>
                </a:solidFill>
                <a:latin typeface="华文琥珀" pitchFamily="2" charset="-122"/>
                <a:ea typeface="华文琥珀" pitchFamily="2" charset="-122"/>
              </a:rPr>
              <a:t>（</a:t>
            </a:r>
            <a:r>
              <a:rPr lang="en-US" altLang="zh-CN">
                <a:solidFill>
                  <a:srgbClr val="0000CC"/>
                </a:solidFill>
                <a:latin typeface="华文琥珀" pitchFamily="2" charset="-122"/>
                <a:ea typeface="华文琥珀" pitchFamily="2" charset="-122"/>
              </a:rPr>
              <a:t>1</a:t>
            </a:r>
            <a:r>
              <a:rPr lang="zh-CN" altLang="en-US">
                <a:solidFill>
                  <a:srgbClr val="0000CC"/>
                </a:solidFill>
                <a:latin typeface="华文琥珀" pitchFamily="2" charset="-122"/>
                <a:ea typeface="华文琥珀" pitchFamily="2" charset="-122"/>
              </a:rPr>
              <a:t>）过度外向型的经济结构，尤其是国际收支</a:t>
            </a:r>
          </a:p>
          <a:p>
            <a:pPr eaLnBrk="1" hangingPunct="1">
              <a:lnSpc>
                <a:spcPct val="90000"/>
              </a:lnSpc>
              <a:buFont typeface="Wingdings" pitchFamily="2" charset="2"/>
              <a:buNone/>
            </a:pPr>
            <a:r>
              <a:rPr lang="zh-CN" altLang="en-US">
                <a:solidFill>
                  <a:srgbClr val="0000CC"/>
                </a:solidFill>
                <a:latin typeface="华文琥珀" pitchFamily="2" charset="-122"/>
                <a:ea typeface="华文琥珀" pitchFamily="2" charset="-122"/>
              </a:rPr>
              <a:t>结构，存在本币高估和外资迅速撤离的风险，一</a:t>
            </a:r>
          </a:p>
          <a:p>
            <a:pPr eaLnBrk="1" hangingPunct="1">
              <a:lnSpc>
                <a:spcPct val="90000"/>
              </a:lnSpc>
              <a:buFont typeface="Wingdings" pitchFamily="2" charset="2"/>
              <a:buNone/>
            </a:pPr>
            <a:r>
              <a:rPr lang="zh-CN" altLang="en-US">
                <a:solidFill>
                  <a:srgbClr val="0000CC"/>
                </a:solidFill>
                <a:latin typeface="华文琥珀" pitchFamily="2" charset="-122"/>
                <a:ea typeface="华文琥珀" pitchFamily="2" charset="-122"/>
              </a:rPr>
              <a:t>旦本币贬值被触发，将形成恶性循环，投机冲击</a:t>
            </a:r>
          </a:p>
          <a:p>
            <a:pPr eaLnBrk="1" hangingPunct="1">
              <a:lnSpc>
                <a:spcPct val="90000"/>
              </a:lnSpc>
              <a:buFont typeface="Wingdings" pitchFamily="2" charset="2"/>
              <a:buNone/>
            </a:pPr>
            <a:r>
              <a:rPr lang="zh-CN" altLang="en-US">
                <a:solidFill>
                  <a:srgbClr val="0000CC"/>
                </a:solidFill>
                <a:latin typeface="华文琥珀" pitchFamily="2" charset="-122"/>
                <a:ea typeface="华文琥珀" pitchFamily="2" charset="-122"/>
              </a:rPr>
              <a:t>可获巨额收益</a:t>
            </a:r>
            <a:r>
              <a:rPr lang="en-US" altLang="zh-CN">
                <a:solidFill>
                  <a:schemeClr val="hlink"/>
                </a:solidFill>
                <a:latin typeface="华文琥珀" pitchFamily="2" charset="-122"/>
                <a:ea typeface="华文琥珀" pitchFamily="2" charset="-122"/>
              </a:rPr>
              <a:t>[</a:t>
            </a:r>
            <a:r>
              <a:rPr lang="zh-CN" altLang="en-US">
                <a:solidFill>
                  <a:schemeClr val="hlink"/>
                </a:solidFill>
                <a:latin typeface="华文琥珀" pitchFamily="2" charset="-122"/>
                <a:ea typeface="华文琥珀" pitchFamily="2" charset="-122"/>
              </a:rPr>
              <a:t>前提是必须有开放的金融体系</a:t>
            </a:r>
            <a:r>
              <a:rPr lang="en-US" altLang="zh-CN">
                <a:solidFill>
                  <a:schemeClr val="hlink"/>
                </a:solidFill>
                <a:latin typeface="华文琥珀" pitchFamily="2" charset="-122"/>
                <a:ea typeface="华文琥珀" pitchFamily="2" charset="-122"/>
              </a:rPr>
              <a:t>]</a:t>
            </a:r>
            <a:r>
              <a:rPr lang="zh-CN" altLang="en-US">
                <a:solidFill>
                  <a:srgbClr val="0000CC"/>
                </a:solidFill>
                <a:latin typeface="华文琥珀" pitchFamily="2" charset="-122"/>
                <a:ea typeface="华文琥珀" pitchFamily="2" charset="-122"/>
              </a:rPr>
              <a:t>。</a:t>
            </a:r>
            <a:endParaRPr lang="zh-CN" altLang="en-US" smtClean="0">
              <a:solidFill>
                <a:srgbClr val="0000CC"/>
              </a:solidFill>
              <a:latin typeface="华文琥珀" pitchFamily="2" charset="-122"/>
              <a:ea typeface="华文琥珀" pitchFamily="2" charset="-122"/>
            </a:endParaRPr>
          </a:p>
          <a:p>
            <a:pPr eaLnBrk="1" hangingPunct="1">
              <a:lnSpc>
                <a:spcPct val="90000"/>
              </a:lnSpc>
              <a:buFont typeface="Wingdings" pitchFamily="2" charset="2"/>
              <a:buNone/>
            </a:pPr>
            <a:r>
              <a:rPr lang="zh-CN" altLang="en-US">
                <a:solidFill>
                  <a:srgbClr val="0000CC"/>
                </a:solidFill>
                <a:latin typeface="华文琥珀" pitchFamily="2" charset="-122"/>
                <a:ea typeface="华文琥珀" pitchFamily="2" charset="-122"/>
              </a:rPr>
              <a:t> （</a:t>
            </a:r>
            <a:r>
              <a:rPr lang="en-US" altLang="zh-CN">
                <a:solidFill>
                  <a:srgbClr val="0000CC"/>
                </a:solidFill>
                <a:latin typeface="华文琥珀" pitchFamily="2" charset="-122"/>
                <a:ea typeface="华文琥珀" pitchFamily="2" charset="-122"/>
              </a:rPr>
              <a:t>2</a:t>
            </a:r>
            <a:r>
              <a:rPr lang="zh-CN" altLang="en-US">
                <a:solidFill>
                  <a:srgbClr val="0000CC"/>
                </a:solidFill>
                <a:latin typeface="华文琥珀" pitchFamily="2" charset="-122"/>
                <a:ea typeface="华文琥珀" pitchFamily="2" charset="-122"/>
              </a:rPr>
              <a:t>）近邻资产泡沫破灭及货币大幅下挫后，一个</a:t>
            </a:r>
          </a:p>
          <a:p>
            <a:pPr eaLnBrk="1" hangingPunct="1">
              <a:lnSpc>
                <a:spcPct val="90000"/>
              </a:lnSpc>
              <a:buFont typeface="Wingdings" pitchFamily="2" charset="2"/>
              <a:buNone/>
            </a:pPr>
            <a:r>
              <a:rPr lang="zh-CN" altLang="en-US">
                <a:solidFill>
                  <a:srgbClr val="0000CC"/>
                </a:solidFill>
                <a:latin typeface="华文琥珀" pitchFamily="2" charset="-122"/>
                <a:ea typeface="华文琥珀" pitchFamily="2" charset="-122"/>
              </a:rPr>
              <a:t>高度外向型的经济体制将面临一个货币相对高估</a:t>
            </a:r>
          </a:p>
          <a:p>
            <a:pPr eaLnBrk="1" hangingPunct="1">
              <a:lnSpc>
                <a:spcPct val="90000"/>
              </a:lnSpc>
              <a:buFont typeface="Wingdings" pitchFamily="2" charset="2"/>
              <a:buNone/>
            </a:pPr>
            <a:r>
              <a:rPr lang="zh-CN" altLang="en-US">
                <a:solidFill>
                  <a:srgbClr val="0000CC"/>
                </a:solidFill>
                <a:latin typeface="华文琥珀" pitchFamily="2" charset="-122"/>
                <a:ea typeface="华文琥珀" pitchFamily="2" charset="-122"/>
              </a:rPr>
              <a:t>和资产价格的调整问题。</a:t>
            </a:r>
          </a:p>
        </p:txBody>
      </p:sp>
    </p:spTree>
    <p:extLst>
      <p:ext uri="{BB962C8B-B14F-4D97-AF65-F5344CB8AC3E}">
        <p14:creationId xmlns:p14="http://schemas.microsoft.com/office/powerpoint/2010/main" val="7021558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5395">
                                            <p:txEl>
                                              <p:pRg st="2" end="2"/>
                                            </p:txEl>
                                          </p:spTgt>
                                        </p:tgtEl>
                                        <p:attrNameLst>
                                          <p:attrName>style.visibility</p:attrName>
                                        </p:attrNameLst>
                                      </p:cBhvr>
                                      <p:to>
                                        <p:strVal val="visible"/>
                                      </p:to>
                                    </p:set>
                                    <p:anim calcmode="lin" valueType="num">
                                      <p:cBhvr additive="base">
                                        <p:cTn id="7" dur="500" fill="hold"/>
                                        <p:tgtEl>
                                          <p:spTgt spid="31539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539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15395">
                                            <p:txEl>
                                              <p:pRg st="3" end="3"/>
                                            </p:txEl>
                                          </p:spTgt>
                                        </p:tgtEl>
                                        <p:attrNameLst>
                                          <p:attrName>style.visibility</p:attrName>
                                        </p:attrNameLst>
                                      </p:cBhvr>
                                      <p:to>
                                        <p:strVal val="visible"/>
                                      </p:to>
                                    </p:set>
                                    <p:anim calcmode="lin" valueType="num">
                                      <p:cBhvr additive="base">
                                        <p:cTn id="11" dur="500" fill="hold"/>
                                        <p:tgtEl>
                                          <p:spTgt spid="31539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1539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15395">
                                            <p:txEl>
                                              <p:pRg st="4" end="4"/>
                                            </p:txEl>
                                          </p:spTgt>
                                        </p:tgtEl>
                                        <p:attrNameLst>
                                          <p:attrName>style.visibility</p:attrName>
                                        </p:attrNameLst>
                                      </p:cBhvr>
                                      <p:to>
                                        <p:strVal val="visible"/>
                                      </p:to>
                                    </p:set>
                                    <p:anim calcmode="lin" valueType="num">
                                      <p:cBhvr additive="base">
                                        <p:cTn id="15" dur="500" fill="hold"/>
                                        <p:tgtEl>
                                          <p:spTgt spid="31539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15395">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15395">
                                            <p:txEl>
                                              <p:pRg st="5" end="5"/>
                                            </p:txEl>
                                          </p:spTgt>
                                        </p:tgtEl>
                                        <p:attrNameLst>
                                          <p:attrName>style.visibility</p:attrName>
                                        </p:attrNameLst>
                                      </p:cBhvr>
                                      <p:to>
                                        <p:strVal val="visible"/>
                                      </p:to>
                                    </p:set>
                                    <p:anim calcmode="lin" valueType="num">
                                      <p:cBhvr additive="base">
                                        <p:cTn id="19" dur="500" fill="hold"/>
                                        <p:tgtEl>
                                          <p:spTgt spid="31539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53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15395">
                                            <p:txEl>
                                              <p:pRg st="6" end="6"/>
                                            </p:txEl>
                                          </p:spTgt>
                                        </p:tgtEl>
                                        <p:attrNameLst>
                                          <p:attrName>style.visibility</p:attrName>
                                        </p:attrNameLst>
                                      </p:cBhvr>
                                      <p:to>
                                        <p:strVal val="visible"/>
                                      </p:to>
                                    </p:set>
                                    <p:animEffect transition="in" filter="blinds(horizontal)">
                                      <p:cBhvr>
                                        <p:cTn id="25" dur="500"/>
                                        <p:tgtEl>
                                          <p:spTgt spid="315395">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15395">
                                            <p:txEl>
                                              <p:pRg st="7" end="7"/>
                                            </p:txEl>
                                          </p:spTgt>
                                        </p:tgtEl>
                                        <p:attrNameLst>
                                          <p:attrName>style.visibility</p:attrName>
                                        </p:attrNameLst>
                                      </p:cBhvr>
                                      <p:to>
                                        <p:strVal val="visible"/>
                                      </p:to>
                                    </p:set>
                                    <p:animEffect transition="in" filter="blinds(horizontal)">
                                      <p:cBhvr>
                                        <p:cTn id="28" dur="500"/>
                                        <p:tgtEl>
                                          <p:spTgt spid="315395">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15395">
                                            <p:txEl>
                                              <p:pRg st="8" end="8"/>
                                            </p:txEl>
                                          </p:spTgt>
                                        </p:tgtEl>
                                        <p:attrNameLst>
                                          <p:attrName>style.visibility</p:attrName>
                                        </p:attrNameLst>
                                      </p:cBhvr>
                                      <p:to>
                                        <p:strVal val="visible"/>
                                      </p:to>
                                    </p:set>
                                    <p:animEffect transition="in" filter="blinds(horizontal)">
                                      <p:cBhvr>
                                        <p:cTn id="31" dur="500"/>
                                        <p:tgtEl>
                                          <p:spTgt spid="3153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p:cNvSpPr>
          <p:nvPr>
            <p:ph type="title" idx="4294967295"/>
          </p:nvPr>
        </p:nvSpPr>
        <p:spPr bwMode="auto">
          <a:xfrm>
            <a:off x="1992313" y="476251"/>
            <a:ext cx="7467600" cy="581025"/>
          </a:xfrm>
          <a:noFill/>
        </p:spPr>
        <p:txBody>
          <a:bodyPr vert="horz" wrap="square" lIns="91440" tIns="45720" rIns="91440" bIns="45720" numCol="1" rtlCol="0" anchor="ctr" anchorCtr="0" compatLnSpc="1">
            <a:prstTxWarp prst="textNoShape">
              <a:avLst/>
            </a:prstTxWarp>
            <a:normAutofit/>
          </a:bodyPr>
          <a:lstStyle/>
          <a:p>
            <a:pPr algn="ctr"/>
            <a:r>
              <a:rPr lang="zh-CN" altLang="en-US" sz="3200" b="1"/>
              <a:t>外资吹起泰国的泡沫经济</a:t>
            </a:r>
          </a:p>
        </p:txBody>
      </p:sp>
      <p:sp>
        <p:nvSpPr>
          <p:cNvPr id="412675" name="Rectangle 3"/>
          <p:cNvSpPr>
            <a:spLocks noGrp="1"/>
          </p:cNvSpPr>
          <p:nvPr>
            <p:ph type="body" sz="half" idx="4294967295"/>
          </p:nvPr>
        </p:nvSpPr>
        <p:spPr>
          <a:xfrm>
            <a:off x="1992313" y="1196976"/>
            <a:ext cx="8147050" cy="4537075"/>
          </a:xfrm>
        </p:spPr>
        <p:txBody>
          <a:bodyPr>
            <a:normAutofit fontScale="92500" lnSpcReduction="10000"/>
          </a:bodyPr>
          <a:lstStyle/>
          <a:p>
            <a:pPr algn="ctr">
              <a:lnSpc>
                <a:spcPct val="80000"/>
              </a:lnSpc>
              <a:buFont typeface="Wingdings" pitchFamily="2" charset="2"/>
              <a:buNone/>
            </a:pPr>
            <a:r>
              <a:rPr lang="zh-CN" altLang="en-US" b="1"/>
              <a:t>流入泰国的外国资金</a:t>
            </a:r>
          </a:p>
          <a:p>
            <a:pPr>
              <a:lnSpc>
                <a:spcPct val="80000"/>
              </a:lnSpc>
            </a:pPr>
            <a:endParaRPr lang="zh-CN" altLang="en-US" b="1"/>
          </a:p>
          <a:p>
            <a:pPr>
              <a:lnSpc>
                <a:spcPct val="80000"/>
              </a:lnSpc>
            </a:pPr>
            <a:endParaRPr lang="zh-CN" altLang="en-US" sz="1400"/>
          </a:p>
          <a:p>
            <a:pPr>
              <a:lnSpc>
                <a:spcPct val="80000"/>
              </a:lnSpc>
            </a:pPr>
            <a:endParaRPr lang="zh-CN" altLang="en-US" sz="1400"/>
          </a:p>
          <a:p>
            <a:pPr>
              <a:lnSpc>
                <a:spcPct val="105000"/>
              </a:lnSpc>
              <a:spcBef>
                <a:spcPct val="70000"/>
              </a:spcBef>
            </a:pPr>
            <a:endParaRPr lang="zh-CN" altLang="en-US" sz="1400"/>
          </a:p>
          <a:p>
            <a:pPr>
              <a:lnSpc>
                <a:spcPct val="105000"/>
              </a:lnSpc>
              <a:spcBef>
                <a:spcPct val="70000"/>
              </a:spcBef>
            </a:pPr>
            <a:r>
              <a:rPr lang="zh-CN" altLang="en-US" smtClean="0">
                <a:latin typeface="华文细黑" pitchFamily="2" charset="-122"/>
                <a:ea typeface="华文细黑" pitchFamily="2" charset="-122"/>
              </a:rPr>
              <a:t>引进的外资大多为</a:t>
            </a:r>
            <a:r>
              <a:rPr lang="zh-CN" altLang="en-US" smtClean="0">
                <a:solidFill>
                  <a:schemeClr val="hlink"/>
                </a:solidFill>
                <a:latin typeface="华文细黑" pitchFamily="2" charset="-122"/>
                <a:ea typeface="华文细黑" pitchFamily="2" charset="-122"/>
              </a:rPr>
              <a:t>短期资本，</a:t>
            </a:r>
            <a:r>
              <a:rPr lang="zh-CN" altLang="en-US" smtClean="0">
                <a:latin typeface="华文细黑" pitchFamily="2" charset="-122"/>
                <a:ea typeface="华文细黑" pitchFamily="2" charset="-122"/>
              </a:rPr>
              <a:t>直接投资项目不多，引进的外资对内资形成了挤出效应，而不是互补效应，没有提高国内的储蓄率和资本利用率。大量资金进入房地产和股票市场。一方面泰国的非居民存款大幅度上升，另一方面国内信贷扩张，贸易逆差增加。</a:t>
            </a:r>
          </a:p>
          <a:p>
            <a:pPr>
              <a:lnSpc>
                <a:spcPct val="105000"/>
              </a:lnSpc>
              <a:spcBef>
                <a:spcPct val="30000"/>
              </a:spcBef>
            </a:pPr>
            <a:r>
              <a:rPr lang="en-US" altLang="zh-CN" smtClean="0">
                <a:latin typeface="华文细黑" pitchFamily="2" charset="-122"/>
                <a:ea typeface="华文细黑" pitchFamily="2" charset="-122"/>
              </a:rPr>
              <a:t>1996</a:t>
            </a:r>
            <a:r>
              <a:rPr lang="zh-CN" altLang="en-US" smtClean="0">
                <a:latin typeface="华文细黑" pitchFamily="2" charset="-122"/>
                <a:ea typeface="华文细黑" pitchFamily="2" charset="-122"/>
              </a:rPr>
              <a:t>年曼谷交易所外国投资者交易额占</a:t>
            </a:r>
            <a:r>
              <a:rPr lang="en-US" altLang="zh-CN" smtClean="0">
                <a:latin typeface="华文细黑" pitchFamily="2" charset="-122"/>
                <a:ea typeface="华文细黑" pitchFamily="2" charset="-122"/>
              </a:rPr>
              <a:t>34%</a:t>
            </a:r>
            <a:r>
              <a:rPr lang="zh-CN" altLang="en-US" smtClean="0">
                <a:latin typeface="华文细黑" pitchFamily="2" charset="-122"/>
                <a:ea typeface="华文细黑" pitchFamily="2" charset="-122"/>
              </a:rPr>
              <a:t>。</a:t>
            </a:r>
          </a:p>
        </p:txBody>
      </p:sp>
      <p:graphicFrame>
        <p:nvGraphicFramePr>
          <p:cNvPr id="412676" name="Group 4"/>
          <p:cNvGraphicFramePr>
            <a:graphicFrameLocks noGrp="1"/>
          </p:cNvGraphicFramePr>
          <p:nvPr>
            <p:ph sz="half" idx="4294967295"/>
          </p:nvPr>
        </p:nvGraphicFramePr>
        <p:xfrm>
          <a:off x="1992314" y="1773239"/>
          <a:ext cx="8218487" cy="1008063"/>
        </p:xfrm>
        <a:graphic>
          <a:graphicData uri="http://schemas.openxmlformats.org/drawingml/2006/table">
            <a:tbl>
              <a:tblPr/>
              <a:tblGrid>
                <a:gridCol w="1027112">
                  <a:extLst>
                    <a:ext uri="{9D8B030D-6E8A-4147-A177-3AD203B41FA5}">
                      <a16:colId xmlns:a16="http://schemas.microsoft.com/office/drawing/2014/main" val="20000"/>
                    </a:ext>
                  </a:extLst>
                </a:gridCol>
                <a:gridCol w="1027113">
                  <a:extLst>
                    <a:ext uri="{9D8B030D-6E8A-4147-A177-3AD203B41FA5}">
                      <a16:colId xmlns:a16="http://schemas.microsoft.com/office/drawing/2014/main" val="20001"/>
                    </a:ext>
                  </a:extLst>
                </a:gridCol>
                <a:gridCol w="1041400">
                  <a:extLst>
                    <a:ext uri="{9D8B030D-6E8A-4147-A177-3AD203B41FA5}">
                      <a16:colId xmlns:a16="http://schemas.microsoft.com/office/drawing/2014/main" val="20002"/>
                    </a:ext>
                  </a:extLst>
                </a:gridCol>
                <a:gridCol w="1014412">
                  <a:extLst>
                    <a:ext uri="{9D8B030D-6E8A-4147-A177-3AD203B41FA5}">
                      <a16:colId xmlns:a16="http://schemas.microsoft.com/office/drawing/2014/main" val="20003"/>
                    </a:ext>
                  </a:extLst>
                </a:gridCol>
                <a:gridCol w="1027113">
                  <a:extLst>
                    <a:ext uri="{9D8B030D-6E8A-4147-A177-3AD203B41FA5}">
                      <a16:colId xmlns:a16="http://schemas.microsoft.com/office/drawing/2014/main" val="20004"/>
                    </a:ext>
                  </a:extLst>
                </a:gridCol>
                <a:gridCol w="1027112">
                  <a:extLst>
                    <a:ext uri="{9D8B030D-6E8A-4147-A177-3AD203B41FA5}">
                      <a16:colId xmlns:a16="http://schemas.microsoft.com/office/drawing/2014/main" val="20005"/>
                    </a:ext>
                  </a:extLst>
                </a:gridCol>
                <a:gridCol w="1027113">
                  <a:extLst>
                    <a:ext uri="{9D8B030D-6E8A-4147-A177-3AD203B41FA5}">
                      <a16:colId xmlns:a16="http://schemas.microsoft.com/office/drawing/2014/main" val="20006"/>
                    </a:ext>
                  </a:extLst>
                </a:gridCol>
                <a:gridCol w="1027112">
                  <a:extLst>
                    <a:ext uri="{9D8B030D-6E8A-4147-A177-3AD203B41FA5}">
                      <a16:colId xmlns:a16="http://schemas.microsoft.com/office/drawing/2014/main" val="20007"/>
                    </a:ext>
                  </a:extLst>
                </a:gridCol>
              </a:tblGrid>
              <a:tr h="57785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endParaRPr kumimoji="0" lang="zh-CN" altLang="en-US" sz="2000" b="0" i="0" u="none" strike="noStrike" cap="none" normalizeH="0" baseline="0" smtClean="0">
                        <a:ln>
                          <a:noFill/>
                        </a:ln>
                        <a:solidFill>
                          <a:schemeClr val="tx1"/>
                        </a:solidFill>
                        <a:effectLst/>
                        <a:latin typeface="Trebuchet MS" pitchFamily="34" charset="0"/>
                        <a:ea typeface="华文新魏"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rebuchet MS" pitchFamily="34" charset="0"/>
                          <a:ea typeface="华文新魏" pitchFamily="2" charset="-122"/>
                        </a:rPr>
                        <a:t>1992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rebuchet MS" pitchFamily="34" charset="0"/>
                          <a:ea typeface="华文新魏" pitchFamily="2" charset="-122"/>
                        </a:rPr>
                        <a:t>1993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rebuchet MS" pitchFamily="34" charset="0"/>
                          <a:ea typeface="华文新魏" pitchFamily="2" charset="-122"/>
                        </a:rPr>
                        <a:t>1994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rebuchet MS" pitchFamily="34" charset="0"/>
                          <a:ea typeface="华文新魏" pitchFamily="2" charset="-122"/>
                        </a:rPr>
                        <a:t>1995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rebuchet MS" pitchFamily="34" charset="0"/>
                          <a:ea typeface="华文新魏" pitchFamily="2" charset="-122"/>
                        </a:rPr>
                        <a:t>1996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rebuchet MS" pitchFamily="34" charset="0"/>
                          <a:ea typeface="华文新魏" pitchFamily="2" charset="-122"/>
                        </a:rPr>
                        <a:t>1997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rebuchet MS" pitchFamily="34" charset="0"/>
                          <a:ea typeface="华文新魏" pitchFamily="2" charset="-122"/>
                        </a:rPr>
                        <a:t>1998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021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Trebuchet MS" pitchFamily="34" charset="0"/>
                          <a:ea typeface="华文新魏" pitchFamily="2" charset="-122"/>
                        </a:rPr>
                        <a:t>亿泰铢</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accent2"/>
                          </a:solidFill>
                          <a:effectLst/>
                          <a:latin typeface="Trebuchet MS" pitchFamily="34" charset="0"/>
                          <a:ea typeface="华文新魏" pitchFamily="2" charset="-122"/>
                        </a:rPr>
                        <a:t>2372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Trebuchet MS" pitchFamily="34" charset="0"/>
                          <a:ea typeface="华文新魏" pitchFamily="2" charset="-122"/>
                        </a:rPr>
                        <a:t>2609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Trebuchet MS" pitchFamily="34" charset="0"/>
                          <a:ea typeface="华文新魏" pitchFamily="2" charset="-122"/>
                        </a:rPr>
                        <a:t>3019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Trebuchet MS" pitchFamily="34" charset="0"/>
                          <a:ea typeface="华文新魏" pitchFamily="2" charset="-122"/>
                        </a:rPr>
                        <a:t>5176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accent2"/>
                          </a:solidFill>
                          <a:effectLst/>
                          <a:latin typeface="Trebuchet MS" pitchFamily="34" charset="0"/>
                          <a:ea typeface="华文新魏" pitchFamily="2" charset="-122"/>
                        </a:rPr>
                        <a:t>4606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Trebuchet MS" pitchFamily="34" charset="0"/>
                          <a:ea typeface="华文新魏" pitchFamily="2" charset="-122"/>
                        </a:rPr>
                        <a:t>-2746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Trebuchet MS" pitchFamily="34" charset="0"/>
                          <a:ea typeface="华文新魏" pitchFamily="2" charset="-122"/>
                        </a:rPr>
                        <a:t>-2770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823850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2675">
                                            <p:txEl>
                                              <p:pRg st="5" end="5"/>
                                            </p:txEl>
                                          </p:spTgt>
                                        </p:tgtEl>
                                        <p:attrNameLst>
                                          <p:attrName>style.visibility</p:attrName>
                                        </p:attrNameLst>
                                      </p:cBhvr>
                                      <p:to>
                                        <p:strVal val="visible"/>
                                      </p:to>
                                    </p:set>
                                    <p:animEffect transition="in" filter="blinds(horizontal)">
                                      <p:cBhvr>
                                        <p:cTn id="7" dur="500"/>
                                        <p:tgtEl>
                                          <p:spTgt spid="412675">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12675">
                                            <p:txEl>
                                              <p:pRg st="6" end="6"/>
                                            </p:txEl>
                                          </p:spTgt>
                                        </p:tgtEl>
                                        <p:attrNameLst>
                                          <p:attrName>style.visibility</p:attrName>
                                        </p:attrNameLst>
                                      </p:cBhvr>
                                      <p:to>
                                        <p:strVal val="visible"/>
                                      </p:to>
                                    </p:set>
                                    <p:anim calcmode="lin" valueType="num">
                                      <p:cBhvr additive="base">
                                        <p:cTn id="12" dur="500" fill="hold"/>
                                        <p:tgtEl>
                                          <p:spTgt spid="412675">
                                            <p:txEl>
                                              <p:pRg st="6" end="6"/>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1267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idx="4294967295"/>
          </p:nvPr>
        </p:nvSpPr>
        <p:spPr bwMode="auto">
          <a:xfrm>
            <a:off x="2135189" y="404814"/>
            <a:ext cx="7559675" cy="700087"/>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东南亚金融风暴与香港金融危机</a:t>
            </a:r>
          </a:p>
        </p:txBody>
      </p:sp>
      <p:sp>
        <p:nvSpPr>
          <p:cNvPr id="316419" name="Rectangle 3"/>
          <p:cNvSpPr>
            <a:spLocks noGrp="1" noChangeArrowheads="1"/>
          </p:cNvSpPr>
          <p:nvPr>
            <p:ph type="body" idx="4294967295"/>
          </p:nvPr>
        </p:nvSpPr>
        <p:spPr>
          <a:xfrm>
            <a:off x="1703389" y="1484314"/>
            <a:ext cx="8569325" cy="4535487"/>
          </a:xfrm>
        </p:spPr>
        <p:txBody>
          <a:bodyPr>
            <a:normAutofit lnSpcReduction="10000"/>
          </a:bodyPr>
          <a:lstStyle/>
          <a:p>
            <a:pPr eaLnBrk="1" hangingPunct="1">
              <a:lnSpc>
                <a:spcPct val="90000"/>
              </a:lnSpc>
              <a:buFont typeface="Wingdings" pitchFamily="2" charset="2"/>
              <a:buNone/>
            </a:pPr>
            <a:r>
              <a:rPr lang="zh-CN" altLang="en-US" sz="2000" b="1">
                <a:latin typeface="华文彩云" pitchFamily="2" charset="-122"/>
                <a:ea typeface="华文彩云" pitchFamily="2" charset="-122"/>
              </a:rPr>
              <a:t>     </a:t>
            </a:r>
            <a:r>
              <a:rPr lang="zh-CN" altLang="en-US" b="1">
                <a:solidFill>
                  <a:schemeClr val="hlink"/>
                </a:solidFill>
                <a:latin typeface="华文琥珀" pitchFamily="2" charset="-122"/>
                <a:ea typeface="华文琥珀" pitchFamily="2" charset="-122"/>
              </a:rPr>
              <a:t>投机策略及操作手法：</a:t>
            </a:r>
          </a:p>
          <a:p>
            <a:pPr eaLnBrk="1" hangingPunct="1">
              <a:lnSpc>
                <a:spcPct val="90000"/>
              </a:lnSpc>
              <a:buFont typeface="Wingdings" pitchFamily="2" charset="2"/>
              <a:buNone/>
            </a:pPr>
            <a:r>
              <a:rPr lang="zh-CN" altLang="en-US" b="1">
                <a:solidFill>
                  <a:srgbClr val="3333FF"/>
                </a:solidFill>
                <a:latin typeface="华文琥珀" pitchFamily="2" charset="-122"/>
                <a:ea typeface="华文琥珀" pitchFamily="2" charset="-122"/>
              </a:rPr>
              <a:t>    即期市场通过杠杆借入巨额本币抛售，与此同时，</a:t>
            </a:r>
          </a:p>
          <a:p>
            <a:pPr eaLnBrk="1" hangingPunct="1">
              <a:lnSpc>
                <a:spcPct val="90000"/>
              </a:lnSpc>
              <a:buFont typeface="Wingdings" pitchFamily="2" charset="2"/>
              <a:buNone/>
            </a:pPr>
            <a:r>
              <a:rPr lang="zh-CN" altLang="en-US" b="1">
                <a:solidFill>
                  <a:srgbClr val="3333FF"/>
                </a:solidFill>
                <a:latin typeface="华文琥珀" pitchFamily="2" charset="-122"/>
                <a:ea typeface="华文琥珀" pitchFamily="2" charset="-122"/>
              </a:rPr>
              <a:t>远期沽空本币（借入巨量远期合约沽空），双重压力</a:t>
            </a:r>
          </a:p>
          <a:p>
            <a:pPr eaLnBrk="1" hangingPunct="1">
              <a:lnSpc>
                <a:spcPct val="90000"/>
              </a:lnSpc>
              <a:buFont typeface="Wingdings" pitchFamily="2" charset="2"/>
              <a:buNone/>
            </a:pPr>
            <a:r>
              <a:rPr lang="zh-CN" altLang="en-US" b="1">
                <a:solidFill>
                  <a:srgbClr val="3333FF"/>
                </a:solidFill>
                <a:latin typeface="华文琥珀" pitchFamily="2" charset="-122"/>
                <a:ea typeface="华文琥珀" pitchFamily="2" charset="-122"/>
              </a:rPr>
              <a:t>打压本币，触发本币贬值的恶性循环；待本币被打压</a:t>
            </a:r>
          </a:p>
          <a:p>
            <a:pPr eaLnBrk="1" hangingPunct="1">
              <a:lnSpc>
                <a:spcPct val="90000"/>
              </a:lnSpc>
              <a:buFont typeface="Wingdings" pitchFamily="2" charset="2"/>
              <a:buNone/>
            </a:pPr>
            <a:r>
              <a:rPr lang="zh-CN" altLang="en-US" b="1">
                <a:solidFill>
                  <a:srgbClr val="3333FF"/>
                </a:solidFill>
                <a:latin typeface="华文琥珀" pitchFamily="2" charset="-122"/>
                <a:ea typeface="华文琥珀" pitchFamily="2" charset="-122"/>
              </a:rPr>
              <a:t>之后的</a:t>
            </a:r>
            <a:r>
              <a:rPr lang="zh-CN" altLang="en-US" b="1">
                <a:solidFill>
                  <a:schemeClr val="hlink"/>
                </a:solidFill>
                <a:latin typeface="华文琥珀" pitchFamily="2" charset="-122"/>
                <a:ea typeface="华文琥珀" pitchFamily="2" charset="-122"/>
              </a:rPr>
              <a:t>贬值预期实现</a:t>
            </a:r>
            <a:r>
              <a:rPr lang="zh-CN" altLang="en-US" b="1">
                <a:latin typeface="华文琥珀" pitchFamily="2" charset="-122"/>
                <a:ea typeface="华文琥珀" pitchFamily="2" charset="-122"/>
              </a:rPr>
              <a:t>之后，远期交割获利</a:t>
            </a:r>
            <a:r>
              <a:rPr lang="zh-CN" altLang="en-US">
                <a:solidFill>
                  <a:srgbClr val="0000CC"/>
                </a:solidFill>
                <a:latin typeface="华文琥珀" pitchFamily="2" charset="-122"/>
                <a:ea typeface="华文琥珀" pitchFamily="2" charset="-122"/>
              </a:rPr>
              <a:t> 。</a:t>
            </a:r>
            <a:r>
              <a:rPr lang="zh-CN" altLang="en-US" b="1">
                <a:latin typeface="华文琥珀" pitchFamily="2" charset="-122"/>
                <a:ea typeface="华文琥珀" pitchFamily="2" charset="-122"/>
              </a:rPr>
              <a:t> </a:t>
            </a:r>
          </a:p>
          <a:p>
            <a:pPr eaLnBrk="1" hangingPunct="1">
              <a:lnSpc>
                <a:spcPct val="90000"/>
              </a:lnSpc>
              <a:buFont typeface="Wingdings" pitchFamily="2" charset="2"/>
              <a:buNone/>
            </a:pPr>
            <a:r>
              <a:rPr lang="zh-CN" altLang="en-US" b="1">
                <a:latin typeface="华文琥珀" pitchFamily="2" charset="-122"/>
                <a:ea typeface="华文琥珀" pitchFamily="2" charset="-122"/>
              </a:rPr>
              <a:t> </a:t>
            </a:r>
          </a:p>
          <a:p>
            <a:pPr eaLnBrk="1" hangingPunct="1">
              <a:lnSpc>
                <a:spcPct val="90000"/>
              </a:lnSpc>
              <a:buFont typeface="Wingdings" pitchFamily="2" charset="2"/>
              <a:buNone/>
            </a:pPr>
            <a:r>
              <a:rPr lang="zh-CN" altLang="en-US" b="1">
                <a:latin typeface="华文琥珀" pitchFamily="2" charset="-122"/>
                <a:ea typeface="华文琥珀" pitchFamily="2" charset="-122"/>
              </a:rPr>
              <a:t>    </a:t>
            </a:r>
            <a:r>
              <a:rPr lang="zh-CN" altLang="en-US" b="1">
                <a:solidFill>
                  <a:schemeClr val="hlink"/>
                </a:solidFill>
                <a:latin typeface="华文琥珀" pitchFamily="2" charset="-122"/>
                <a:ea typeface="华文琥珀" pitchFamily="2" charset="-122"/>
              </a:rPr>
              <a:t>投机冲击次序：</a:t>
            </a:r>
            <a:r>
              <a:rPr lang="zh-CN" altLang="en-US">
                <a:solidFill>
                  <a:srgbClr val="0000CC"/>
                </a:solidFill>
                <a:latin typeface="华文琥珀" pitchFamily="2" charset="-122"/>
                <a:ea typeface="华文琥珀" pitchFamily="2" charset="-122"/>
              </a:rPr>
              <a:t>      </a:t>
            </a:r>
          </a:p>
          <a:p>
            <a:pPr eaLnBrk="1" hangingPunct="1">
              <a:lnSpc>
                <a:spcPct val="90000"/>
              </a:lnSpc>
              <a:buFont typeface="Wingdings" pitchFamily="2" charset="2"/>
              <a:buNone/>
            </a:pPr>
            <a:r>
              <a:rPr lang="zh-CN" altLang="en-US">
                <a:solidFill>
                  <a:srgbClr val="0000CC"/>
                </a:solidFill>
                <a:latin typeface="华文琥珀" pitchFamily="2" charset="-122"/>
                <a:ea typeface="华文琥珀" pitchFamily="2" charset="-122"/>
              </a:rPr>
              <a:t>    泰国－东南亚国家（马来西亚、印尼等）－韩国</a:t>
            </a:r>
          </a:p>
          <a:p>
            <a:pPr eaLnBrk="1" hangingPunct="1">
              <a:lnSpc>
                <a:spcPct val="90000"/>
              </a:lnSpc>
              <a:buFont typeface="Wingdings" pitchFamily="2" charset="2"/>
              <a:buNone/>
            </a:pPr>
            <a:r>
              <a:rPr lang="zh-CN" altLang="en-US">
                <a:solidFill>
                  <a:srgbClr val="0000CC"/>
                </a:solidFill>
                <a:latin typeface="华文琥珀" pitchFamily="2" charset="-122"/>
                <a:ea typeface="华文琥珀" pitchFamily="2" charset="-122"/>
              </a:rPr>
              <a:t>－香港</a:t>
            </a:r>
          </a:p>
        </p:txBody>
      </p:sp>
    </p:spTree>
    <p:extLst>
      <p:ext uri="{BB962C8B-B14F-4D97-AF65-F5344CB8AC3E}">
        <p14:creationId xmlns:p14="http://schemas.microsoft.com/office/powerpoint/2010/main" val="17506877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6419">
                                            <p:txEl>
                                              <p:pRg st="1" end="1"/>
                                            </p:txEl>
                                          </p:spTgt>
                                        </p:tgtEl>
                                        <p:attrNameLst>
                                          <p:attrName>style.visibility</p:attrName>
                                        </p:attrNameLst>
                                      </p:cBhvr>
                                      <p:to>
                                        <p:strVal val="visible"/>
                                      </p:to>
                                    </p:set>
                                    <p:anim calcmode="lin" valueType="num">
                                      <p:cBhvr additive="base">
                                        <p:cTn id="7" dur="500" fill="hold"/>
                                        <p:tgtEl>
                                          <p:spTgt spid="3164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641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16419">
                                            <p:txEl>
                                              <p:pRg st="2" end="2"/>
                                            </p:txEl>
                                          </p:spTgt>
                                        </p:tgtEl>
                                        <p:attrNameLst>
                                          <p:attrName>style.visibility</p:attrName>
                                        </p:attrNameLst>
                                      </p:cBhvr>
                                      <p:to>
                                        <p:strVal val="visible"/>
                                      </p:to>
                                    </p:set>
                                    <p:anim calcmode="lin" valueType="num">
                                      <p:cBhvr additive="base">
                                        <p:cTn id="11" dur="500" fill="hold"/>
                                        <p:tgtEl>
                                          <p:spTgt spid="31641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16419">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16419">
                                            <p:txEl>
                                              <p:pRg st="3" end="3"/>
                                            </p:txEl>
                                          </p:spTgt>
                                        </p:tgtEl>
                                        <p:attrNameLst>
                                          <p:attrName>style.visibility</p:attrName>
                                        </p:attrNameLst>
                                      </p:cBhvr>
                                      <p:to>
                                        <p:strVal val="visible"/>
                                      </p:to>
                                    </p:set>
                                    <p:anim calcmode="lin" valueType="num">
                                      <p:cBhvr additive="base">
                                        <p:cTn id="15" dur="500" fill="hold"/>
                                        <p:tgtEl>
                                          <p:spTgt spid="316419">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16419">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16419">
                                            <p:txEl>
                                              <p:pRg st="4" end="4"/>
                                            </p:txEl>
                                          </p:spTgt>
                                        </p:tgtEl>
                                        <p:attrNameLst>
                                          <p:attrName>style.visibility</p:attrName>
                                        </p:attrNameLst>
                                      </p:cBhvr>
                                      <p:to>
                                        <p:strVal val="visible"/>
                                      </p:to>
                                    </p:set>
                                    <p:anim calcmode="lin" valueType="num">
                                      <p:cBhvr additive="base">
                                        <p:cTn id="19" dur="500" fill="hold"/>
                                        <p:tgtEl>
                                          <p:spTgt spid="31641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64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16419">
                                            <p:txEl>
                                              <p:pRg st="6" end="6"/>
                                            </p:txEl>
                                          </p:spTgt>
                                        </p:tgtEl>
                                        <p:attrNameLst>
                                          <p:attrName>style.visibility</p:attrName>
                                        </p:attrNameLst>
                                      </p:cBhvr>
                                      <p:to>
                                        <p:strVal val="visible"/>
                                      </p:to>
                                    </p:set>
                                    <p:animEffect transition="in" filter="blinds(horizontal)">
                                      <p:cBhvr>
                                        <p:cTn id="25" dur="500"/>
                                        <p:tgtEl>
                                          <p:spTgt spid="316419">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16419">
                                            <p:txEl>
                                              <p:pRg st="7" end="7"/>
                                            </p:txEl>
                                          </p:spTgt>
                                        </p:tgtEl>
                                        <p:attrNameLst>
                                          <p:attrName>style.visibility</p:attrName>
                                        </p:attrNameLst>
                                      </p:cBhvr>
                                      <p:to>
                                        <p:strVal val="visible"/>
                                      </p:to>
                                    </p:set>
                                    <p:anim calcmode="lin" valueType="num">
                                      <p:cBhvr additive="base">
                                        <p:cTn id="30" dur="500" fill="hold"/>
                                        <p:tgtEl>
                                          <p:spTgt spid="316419">
                                            <p:txEl>
                                              <p:pRg st="7" end="7"/>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16419">
                                            <p:txEl>
                                              <p:pRg st="7" end="7"/>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16419">
                                            <p:txEl>
                                              <p:pRg st="8" end="8"/>
                                            </p:txEl>
                                          </p:spTgt>
                                        </p:tgtEl>
                                        <p:attrNameLst>
                                          <p:attrName>style.visibility</p:attrName>
                                        </p:attrNameLst>
                                      </p:cBhvr>
                                      <p:to>
                                        <p:strVal val="visible"/>
                                      </p:to>
                                    </p:set>
                                    <p:anim calcmode="lin" valueType="num">
                                      <p:cBhvr additive="base">
                                        <p:cTn id="34" dur="500" fill="hold"/>
                                        <p:tgtEl>
                                          <p:spTgt spid="316419">
                                            <p:txEl>
                                              <p:pRg st="8" end="8"/>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1641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idx="4294967295"/>
          </p:nvPr>
        </p:nvSpPr>
        <p:spPr bwMode="auto">
          <a:xfrm>
            <a:off x="2135189" y="620713"/>
            <a:ext cx="7559675" cy="627062"/>
          </a:xfrm>
        </p:spPr>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b="1"/>
              <a:t>东南亚金融风暴与香港金融危机</a:t>
            </a:r>
          </a:p>
        </p:txBody>
      </p:sp>
      <p:sp>
        <p:nvSpPr>
          <p:cNvPr id="317443" name="Rectangle 3"/>
          <p:cNvSpPr>
            <a:spLocks noGrp="1" noChangeArrowheads="1"/>
          </p:cNvSpPr>
          <p:nvPr>
            <p:ph type="body" idx="4294967295"/>
          </p:nvPr>
        </p:nvSpPr>
        <p:spPr>
          <a:xfrm>
            <a:off x="1992314" y="1916113"/>
            <a:ext cx="7991475" cy="3529012"/>
          </a:xfrm>
        </p:spPr>
        <p:txBody>
          <a:bodyPr>
            <a:normAutofit lnSpcReduction="10000"/>
          </a:bodyPr>
          <a:lstStyle/>
          <a:p>
            <a:pPr eaLnBrk="1" hangingPunct="1">
              <a:lnSpc>
                <a:spcPct val="90000"/>
              </a:lnSpc>
              <a:buFont typeface="Wingdings" pitchFamily="2" charset="2"/>
              <a:buNone/>
            </a:pPr>
            <a:r>
              <a:rPr lang="zh-CN" altLang="en-US" b="1">
                <a:solidFill>
                  <a:schemeClr val="hlink"/>
                </a:solidFill>
                <a:latin typeface="方正姚体" pitchFamily="2" charset="-122"/>
                <a:ea typeface="方正姚体" pitchFamily="2" charset="-122"/>
              </a:rPr>
              <a:t>国际投机资本规模：</a:t>
            </a:r>
          </a:p>
          <a:p>
            <a:pPr eaLnBrk="1" hangingPunct="1">
              <a:lnSpc>
                <a:spcPct val="90000"/>
              </a:lnSpc>
              <a:buFont typeface="Wingdings" pitchFamily="2" charset="2"/>
              <a:buNone/>
            </a:pPr>
            <a:endParaRPr lang="zh-CN" altLang="en-US">
              <a:solidFill>
                <a:schemeClr val="hlink"/>
              </a:solidFill>
              <a:latin typeface="方正姚体" pitchFamily="2" charset="-122"/>
              <a:ea typeface="方正姚体" pitchFamily="2" charset="-122"/>
            </a:endParaRPr>
          </a:p>
          <a:p>
            <a:pPr eaLnBrk="1" hangingPunct="1">
              <a:lnSpc>
                <a:spcPct val="90000"/>
              </a:lnSpc>
              <a:buFont typeface="Wingdings" pitchFamily="2" charset="2"/>
              <a:buNone/>
            </a:pPr>
            <a:r>
              <a:rPr lang="zh-CN" altLang="en-US">
                <a:latin typeface="华文细黑" pitchFamily="2" charset="-122"/>
                <a:ea typeface="华文细黑" pitchFamily="2" charset="-122"/>
              </a:rPr>
              <a:t>        国际投机资本十分庞大，以对冲基金为例，</a:t>
            </a:r>
          </a:p>
          <a:p>
            <a:pPr eaLnBrk="1" hangingPunct="1">
              <a:lnSpc>
                <a:spcPct val="90000"/>
              </a:lnSpc>
              <a:buFont typeface="Wingdings" pitchFamily="2" charset="2"/>
              <a:buNone/>
            </a:pPr>
            <a:r>
              <a:rPr lang="zh-CN" altLang="en-US">
                <a:latin typeface="华文细黑" pitchFamily="2" charset="-122"/>
                <a:ea typeface="华文细黑" pitchFamily="2" charset="-122"/>
              </a:rPr>
              <a:t>仅在美国一地，对冲基金就超过</a:t>
            </a:r>
            <a:r>
              <a:rPr lang="en-US" altLang="zh-CN">
                <a:latin typeface="华文细黑" pitchFamily="2" charset="-122"/>
                <a:ea typeface="华文细黑" pitchFamily="2" charset="-122"/>
              </a:rPr>
              <a:t>3500</a:t>
            </a:r>
            <a:r>
              <a:rPr lang="zh-CN" altLang="en-US">
                <a:latin typeface="华文细黑" pitchFamily="2" charset="-122"/>
                <a:ea typeface="华文细黑" pitchFamily="2" charset="-122"/>
              </a:rPr>
              <a:t>个，总资产</a:t>
            </a:r>
          </a:p>
          <a:p>
            <a:pPr eaLnBrk="1" hangingPunct="1">
              <a:lnSpc>
                <a:spcPct val="90000"/>
              </a:lnSpc>
              <a:buFont typeface="Wingdings" pitchFamily="2" charset="2"/>
              <a:buNone/>
            </a:pPr>
            <a:r>
              <a:rPr lang="zh-CN" altLang="en-US">
                <a:latin typeface="华文细黑" pitchFamily="2" charset="-122"/>
                <a:ea typeface="华文细黑" pitchFamily="2" charset="-122"/>
              </a:rPr>
              <a:t>超过</a:t>
            </a:r>
            <a:r>
              <a:rPr lang="en-US" altLang="zh-CN">
                <a:latin typeface="华文细黑" pitchFamily="2" charset="-122"/>
                <a:ea typeface="华文细黑" pitchFamily="2" charset="-122"/>
              </a:rPr>
              <a:t>1300</a:t>
            </a:r>
            <a:r>
              <a:rPr lang="zh-CN" altLang="en-US">
                <a:latin typeface="华文细黑" pitchFamily="2" charset="-122"/>
                <a:ea typeface="华文细黑" pitchFamily="2" charset="-122"/>
              </a:rPr>
              <a:t>亿美元。加上对冲基金</a:t>
            </a:r>
            <a:r>
              <a:rPr lang="en-US" altLang="zh-CN">
                <a:latin typeface="华文细黑" pitchFamily="2" charset="-122"/>
                <a:ea typeface="华文细黑" pitchFamily="2" charset="-122"/>
              </a:rPr>
              <a:t>10</a:t>
            </a:r>
            <a:r>
              <a:rPr lang="zh-CN" altLang="en-US">
                <a:latin typeface="华文细黑" pitchFamily="2" charset="-122"/>
                <a:ea typeface="华文细黑" pitchFamily="2" charset="-122"/>
              </a:rPr>
              <a:t>倍或</a:t>
            </a:r>
            <a:r>
              <a:rPr lang="en-US" altLang="zh-CN">
                <a:latin typeface="华文细黑" pitchFamily="2" charset="-122"/>
                <a:ea typeface="华文细黑" pitchFamily="2" charset="-122"/>
              </a:rPr>
              <a:t>20</a:t>
            </a:r>
            <a:r>
              <a:rPr lang="zh-CN" altLang="en-US">
                <a:latin typeface="华文细黑" pitchFamily="2" charset="-122"/>
                <a:ea typeface="华文细黑" pitchFamily="2" charset="-122"/>
              </a:rPr>
              <a:t>倍的杠</a:t>
            </a:r>
          </a:p>
          <a:p>
            <a:pPr eaLnBrk="1" hangingPunct="1">
              <a:lnSpc>
                <a:spcPct val="90000"/>
              </a:lnSpc>
              <a:buFont typeface="Wingdings" pitchFamily="2" charset="2"/>
              <a:buNone/>
            </a:pPr>
            <a:r>
              <a:rPr lang="zh-CN" altLang="en-US">
                <a:latin typeface="华文细黑" pitchFamily="2" charset="-122"/>
                <a:ea typeface="华文细黑" pitchFamily="2" charset="-122"/>
              </a:rPr>
              <a:t>杆作用，其威力就更大。何况，在货币投机中，</a:t>
            </a:r>
          </a:p>
          <a:p>
            <a:pPr eaLnBrk="1" hangingPunct="1">
              <a:lnSpc>
                <a:spcPct val="90000"/>
              </a:lnSpc>
              <a:buFont typeface="Wingdings" pitchFamily="2" charset="2"/>
              <a:buNone/>
            </a:pPr>
            <a:r>
              <a:rPr lang="zh-CN" altLang="en-US">
                <a:latin typeface="华文细黑" pitchFamily="2" charset="-122"/>
                <a:ea typeface="华文细黑" pitchFamily="2" charset="-122"/>
              </a:rPr>
              <a:t>许多国际性银行或投资银行也是积极参与者。</a:t>
            </a:r>
          </a:p>
        </p:txBody>
      </p:sp>
    </p:spTree>
    <p:extLst>
      <p:ext uri="{BB962C8B-B14F-4D97-AF65-F5344CB8AC3E}">
        <p14:creationId xmlns:p14="http://schemas.microsoft.com/office/powerpoint/2010/main" val="31209168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7443">
                                            <p:txEl>
                                              <p:pRg st="2" end="2"/>
                                            </p:txEl>
                                          </p:spTgt>
                                        </p:tgtEl>
                                        <p:attrNameLst>
                                          <p:attrName>style.visibility</p:attrName>
                                        </p:attrNameLst>
                                      </p:cBhvr>
                                      <p:to>
                                        <p:strVal val="visible"/>
                                      </p:to>
                                    </p:set>
                                    <p:animEffect transition="in" filter="blinds(horizontal)">
                                      <p:cBhvr>
                                        <p:cTn id="7" dur="500"/>
                                        <p:tgtEl>
                                          <p:spTgt spid="31744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7443">
                                            <p:txEl>
                                              <p:pRg st="3" end="3"/>
                                            </p:txEl>
                                          </p:spTgt>
                                        </p:tgtEl>
                                        <p:attrNameLst>
                                          <p:attrName>style.visibility</p:attrName>
                                        </p:attrNameLst>
                                      </p:cBhvr>
                                      <p:to>
                                        <p:strVal val="visible"/>
                                      </p:to>
                                    </p:set>
                                    <p:animEffect transition="in" filter="blinds(horizontal)">
                                      <p:cBhvr>
                                        <p:cTn id="10" dur="500"/>
                                        <p:tgtEl>
                                          <p:spTgt spid="31744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17443">
                                            <p:txEl>
                                              <p:pRg st="4" end="4"/>
                                            </p:txEl>
                                          </p:spTgt>
                                        </p:tgtEl>
                                        <p:attrNameLst>
                                          <p:attrName>style.visibility</p:attrName>
                                        </p:attrNameLst>
                                      </p:cBhvr>
                                      <p:to>
                                        <p:strVal val="visible"/>
                                      </p:to>
                                    </p:set>
                                    <p:animEffect transition="in" filter="blinds(horizontal)">
                                      <p:cBhvr>
                                        <p:cTn id="13" dur="500"/>
                                        <p:tgtEl>
                                          <p:spTgt spid="31744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17443">
                                            <p:txEl>
                                              <p:pRg st="5" end="5"/>
                                            </p:txEl>
                                          </p:spTgt>
                                        </p:tgtEl>
                                        <p:attrNameLst>
                                          <p:attrName>style.visibility</p:attrName>
                                        </p:attrNameLst>
                                      </p:cBhvr>
                                      <p:to>
                                        <p:strVal val="visible"/>
                                      </p:to>
                                    </p:set>
                                    <p:animEffect transition="in" filter="blinds(horizontal)">
                                      <p:cBhvr>
                                        <p:cTn id="16" dur="500"/>
                                        <p:tgtEl>
                                          <p:spTgt spid="31744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17443">
                                            <p:txEl>
                                              <p:pRg st="6" end="6"/>
                                            </p:txEl>
                                          </p:spTgt>
                                        </p:tgtEl>
                                        <p:attrNameLst>
                                          <p:attrName>style.visibility</p:attrName>
                                        </p:attrNameLst>
                                      </p:cBhvr>
                                      <p:to>
                                        <p:strVal val="visible"/>
                                      </p:to>
                                    </p:set>
                                    <p:animEffect transition="in" filter="blinds(horizontal)">
                                      <p:cBhvr>
                                        <p:cTn id="19" dur="500"/>
                                        <p:tgtEl>
                                          <p:spTgt spid="3174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idx="4294967295"/>
          </p:nvPr>
        </p:nvSpPr>
        <p:spPr bwMode="auto">
          <a:xfrm>
            <a:off x="2279651" y="620713"/>
            <a:ext cx="7559675" cy="627062"/>
          </a:xfrm>
        </p:spPr>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b="1"/>
              <a:t>东南亚金融风暴与香港金融危机</a:t>
            </a:r>
          </a:p>
        </p:txBody>
      </p:sp>
      <p:sp>
        <p:nvSpPr>
          <p:cNvPr id="318467" name="Rectangle 3"/>
          <p:cNvSpPr>
            <a:spLocks noGrp="1" noChangeArrowheads="1"/>
          </p:cNvSpPr>
          <p:nvPr>
            <p:ph type="body" idx="4294967295"/>
          </p:nvPr>
        </p:nvSpPr>
        <p:spPr>
          <a:xfrm>
            <a:off x="1992314" y="1916113"/>
            <a:ext cx="7920037" cy="3313112"/>
          </a:xfrm>
        </p:spPr>
        <p:txBody>
          <a:bodyPr>
            <a:normAutofit lnSpcReduction="10000"/>
          </a:bodyPr>
          <a:lstStyle/>
          <a:p>
            <a:pPr eaLnBrk="1" hangingPunct="1">
              <a:lnSpc>
                <a:spcPct val="90000"/>
              </a:lnSpc>
              <a:buFont typeface="Wingdings" pitchFamily="2" charset="2"/>
              <a:buNone/>
            </a:pPr>
            <a:r>
              <a:rPr lang="zh-CN" altLang="en-US" b="1" smtClean="0">
                <a:latin typeface="华文彩云" pitchFamily="2" charset="-122"/>
                <a:ea typeface="华文彩云" pitchFamily="2" charset="-122"/>
              </a:rPr>
              <a:t>  </a:t>
            </a:r>
            <a:r>
              <a:rPr lang="zh-CN" altLang="en-US" b="1">
                <a:solidFill>
                  <a:schemeClr val="hlink"/>
                </a:solidFill>
                <a:latin typeface="华文彩云" pitchFamily="2" charset="-122"/>
                <a:ea typeface="方正姚体" pitchFamily="2" charset="-122"/>
              </a:rPr>
              <a:t>泰铢风暴：</a:t>
            </a:r>
            <a:endParaRPr lang="zh-CN" altLang="en-US">
              <a:solidFill>
                <a:schemeClr val="hlink"/>
              </a:solidFill>
              <a:latin typeface="华文琥珀" pitchFamily="2" charset="-122"/>
              <a:ea typeface="方正姚体" pitchFamily="2" charset="-122"/>
            </a:endParaRPr>
          </a:p>
          <a:p>
            <a:pPr eaLnBrk="1" hangingPunct="1">
              <a:lnSpc>
                <a:spcPct val="90000"/>
              </a:lnSpc>
              <a:buFont typeface="Wingdings" pitchFamily="2" charset="2"/>
              <a:buNone/>
            </a:pPr>
            <a:r>
              <a:rPr lang="zh-CN" altLang="en-US" smtClean="0">
                <a:solidFill>
                  <a:srgbClr val="0000CC"/>
                </a:solidFill>
                <a:latin typeface="华文琥珀" pitchFamily="2" charset="-122"/>
                <a:ea typeface="华文琥珀" pitchFamily="2" charset="-122"/>
              </a:rPr>
              <a:t>      </a:t>
            </a:r>
            <a:endParaRPr lang="zh-CN" altLang="en-US" sz="1800">
              <a:solidFill>
                <a:srgbClr val="0000CC"/>
              </a:solidFill>
              <a:latin typeface="华文琥珀" pitchFamily="2" charset="-122"/>
              <a:ea typeface="华文琥珀" pitchFamily="2" charset="-122"/>
            </a:endParaRPr>
          </a:p>
          <a:p>
            <a:pPr eaLnBrk="1" hangingPunct="1">
              <a:lnSpc>
                <a:spcPct val="90000"/>
              </a:lnSpc>
              <a:buFont typeface="Wingdings" pitchFamily="2" charset="2"/>
              <a:buNone/>
            </a:pPr>
            <a:r>
              <a:rPr lang="zh-CN" altLang="en-US" smtClean="0">
                <a:solidFill>
                  <a:srgbClr val="0000CC"/>
                </a:solidFill>
                <a:latin typeface="华文琥珀" pitchFamily="2" charset="-122"/>
                <a:ea typeface="华文琥珀" pitchFamily="2" charset="-122"/>
              </a:rPr>
              <a:t>         </a:t>
            </a:r>
            <a:r>
              <a:rPr lang="en-US" altLang="zh-CN">
                <a:solidFill>
                  <a:srgbClr val="0000CC"/>
                </a:solidFill>
                <a:latin typeface="华文琥珀" pitchFamily="2" charset="-122"/>
                <a:ea typeface="华文琥珀" pitchFamily="2" charset="-122"/>
              </a:rPr>
              <a:t>1997</a:t>
            </a:r>
            <a:r>
              <a:rPr lang="zh-CN" altLang="en-US">
                <a:solidFill>
                  <a:srgbClr val="0000CC"/>
                </a:solidFill>
                <a:latin typeface="华文琥珀" pitchFamily="2" charset="-122"/>
                <a:ea typeface="华文琥珀" pitchFamily="2" charset="-122"/>
              </a:rPr>
              <a:t>年</a:t>
            </a:r>
            <a:r>
              <a:rPr lang="en-US" altLang="zh-CN">
                <a:solidFill>
                  <a:srgbClr val="0000CC"/>
                </a:solidFill>
                <a:latin typeface="华文琥珀" pitchFamily="2" charset="-122"/>
                <a:ea typeface="华文琥珀" pitchFamily="2" charset="-122"/>
              </a:rPr>
              <a:t>5</a:t>
            </a:r>
            <a:r>
              <a:rPr lang="zh-CN" altLang="en-US">
                <a:solidFill>
                  <a:srgbClr val="0000CC"/>
                </a:solidFill>
                <a:latin typeface="华文琥珀" pitchFamily="2" charset="-122"/>
                <a:ea typeface="华文琥珀" pitchFamily="2" charset="-122"/>
              </a:rPr>
              <a:t>月，国际货币投机客</a:t>
            </a:r>
            <a:r>
              <a:rPr lang="en-US" altLang="zh-CN">
                <a:solidFill>
                  <a:srgbClr val="0000CC"/>
                </a:solidFill>
                <a:latin typeface="华文琥珀" pitchFamily="2" charset="-122"/>
                <a:ea typeface="华文琥珀" pitchFamily="2" charset="-122"/>
              </a:rPr>
              <a:t>(</a:t>
            </a:r>
            <a:r>
              <a:rPr lang="zh-CN" altLang="en-US">
                <a:solidFill>
                  <a:srgbClr val="0000CC"/>
                </a:solidFill>
                <a:latin typeface="华文琥珀" pitchFamily="2" charset="-122"/>
                <a:ea typeface="华文琥珀" pitchFamily="2" charset="-122"/>
              </a:rPr>
              <a:t>主要是对冲基</a:t>
            </a:r>
          </a:p>
          <a:p>
            <a:pPr eaLnBrk="1" hangingPunct="1">
              <a:lnSpc>
                <a:spcPct val="90000"/>
              </a:lnSpc>
              <a:buFont typeface="Wingdings" pitchFamily="2" charset="2"/>
              <a:buNone/>
            </a:pPr>
            <a:r>
              <a:rPr lang="zh-CN" altLang="en-US">
                <a:solidFill>
                  <a:srgbClr val="0000CC"/>
                </a:solidFill>
                <a:latin typeface="华文琥珀" pitchFamily="2" charset="-122"/>
                <a:ea typeface="华文琥珀" pitchFamily="2" charset="-122"/>
              </a:rPr>
              <a:t>金及跨国银行</a:t>
            </a:r>
            <a:r>
              <a:rPr lang="en-US" altLang="zh-CN">
                <a:solidFill>
                  <a:srgbClr val="0000CC"/>
                </a:solidFill>
                <a:latin typeface="华文琥珀" pitchFamily="2" charset="-122"/>
                <a:ea typeface="华文琥珀" pitchFamily="2" charset="-122"/>
              </a:rPr>
              <a:t>)</a:t>
            </a:r>
            <a:r>
              <a:rPr lang="zh-CN" altLang="en-US">
                <a:solidFill>
                  <a:srgbClr val="0000CC"/>
                </a:solidFill>
                <a:latin typeface="华文琥珀" pitchFamily="2" charset="-122"/>
                <a:ea typeface="华文琥珀" pitchFamily="2" charset="-122"/>
              </a:rPr>
              <a:t>开始大举沽空泰铢。对冲基金沽空</a:t>
            </a:r>
          </a:p>
          <a:p>
            <a:pPr eaLnBrk="1" hangingPunct="1">
              <a:lnSpc>
                <a:spcPct val="90000"/>
              </a:lnSpc>
              <a:buFont typeface="Wingdings" pitchFamily="2" charset="2"/>
              <a:buNone/>
            </a:pPr>
            <a:r>
              <a:rPr lang="zh-CN" altLang="en-US">
                <a:solidFill>
                  <a:srgbClr val="0000CC"/>
                </a:solidFill>
                <a:latin typeface="华文琥珀" pitchFamily="2" charset="-122"/>
                <a:ea typeface="华文琥珀" pitchFamily="2" charset="-122"/>
              </a:rPr>
              <a:t>泰铢的远期汇率，而跨国银行则在现货市场纷纷</a:t>
            </a:r>
          </a:p>
          <a:p>
            <a:pPr eaLnBrk="1" hangingPunct="1">
              <a:lnSpc>
                <a:spcPct val="90000"/>
              </a:lnSpc>
              <a:buFont typeface="Wingdings" pitchFamily="2" charset="2"/>
              <a:buNone/>
            </a:pPr>
            <a:r>
              <a:rPr lang="zh-CN" altLang="en-US">
                <a:solidFill>
                  <a:srgbClr val="0000CC"/>
                </a:solidFill>
                <a:latin typeface="华文琥珀" pitchFamily="2" charset="-122"/>
                <a:ea typeface="华文琥珀" pitchFamily="2" charset="-122"/>
              </a:rPr>
              <a:t>沽售泰铢。　</a:t>
            </a:r>
            <a:br>
              <a:rPr lang="zh-CN" altLang="en-US">
                <a:solidFill>
                  <a:srgbClr val="0000CC"/>
                </a:solidFill>
                <a:latin typeface="华文琥珀" pitchFamily="2" charset="-122"/>
                <a:ea typeface="华文琥珀" pitchFamily="2" charset="-122"/>
              </a:rPr>
            </a:br>
            <a:r>
              <a:rPr lang="zh-CN" altLang="en-US" smtClean="0">
                <a:solidFill>
                  <a:srgbClr val="0000CC"/>
                </a:solidFill>
                <a:latin typeface="华文琥珀" pitchFamily="2" charset="-122"/>
                <a:ea typeface="华文琥珀" pitchFamily="2" charset="-122"/>
              </a:rPr>
              <a:t>　　</a:t>
            </a:r>
          </a:p>
        </p:txBody>
      </p:sp>
    </p:spTree>
    <p:extLst>
      <p:ext uri="{BB962C8B-B14F-4D97-AF65-F5344CB8AC3E}">
        <p14:creationId xmlns:p14="http://schemas.microsoft.com/office/powerpoint/2010/main" val="41983853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8467">
                                            <p:txEl>
                                              <p:pRg st="2" end="2"/>
                                            </p:txEl>
                                          </p:spTgt>
                                        </p:tgtEl>
                                        <p:attrNameLst>
                                          <p:attrName>style.visibility</p:attrName>
                                        </p:attrNameLst>
                                      </p:cBhvr>
                                      <p:to>
                                        <p:strVal val="visible"/>
                                      </p:to>
                                    </p:set>
                                    <p:animEffect transition="in" filter="blinds(horizontal)">
                                      <p:cBhvr>
                                        <p:cTn id="7" dur="500"/>
                                        <p:tgtEl>
                                          <p:spTgt spid="318467">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8467">
                                            <p:txEl>
                                              <p:pRg st="3" end="3"/>
                                            </p:txEl>
                                          </p:spTgt>
                                        </p:tgtEl>
                                        <p:attrNameLst>
                                          <p:attrName>style.visibility</p:attrName>
                                        </p:attrNameLst>
                                      </p:cBhvr>
                                      <p:to>
                                        <p:strVal val="visible"/>
                                      </p:to>
                                    </p:set>
                                    <p:animEffect transition="in" filter="blinds(horizontal)">
                                      <p:cBhvr>
                                        <p:cTn id="10" dur="500"/>
                                        <p:tgtEl>
                                          <p:spTgt spid="318467">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18467">
                                            <p:txEl>
                                              <p:pRg st="4" end="4"/>
                                            </p:txEl>
                                          </p:spTgt>
                                        </p:tgtEl>
                                        <p:attrNameLst>
                                          <p:attrName>style.visibility</p:attrName>
                                        </p:attrNameLst>
                                      </p:cBhvr>
                                      <p:to>
                                        <p:strVal val="visible"/>
                                      </p:to>
                                    </p:set>
                                    <p:animEffect transition="in" filter="blinds(horizontal)">
                                      <p:cBhvr>
                                        <p:cTn id="13" dur="500"/>
                                        <p:tgtEl>
                                          <p:spTgt spid="318467">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18467">
                                            <p:txEl>
                                              <p:pRg st="5" end="5"/>
                                            </p:txEl>
                                          </p:spTgt>
                                        </p:tgtEl>
                                        <p:attrNameLst>
                                          <p:attrName>style.visibility</p:attrName>
                                        </p:attrNameLst>
                                      </p:cBhvr>
                                      <p:to>
                                        <p:strVal val="visible"/>
                                      </p:to>
                                    </p:set>
                                    <p:animEffect transition="in" filter="blinds(horizontal)">
                                      <p:cBhvr>
                                        <p:cTn id="16" dur="500"/>
                                        <p:tgtEl>
                                          <p:spTgt spid="3184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p:cNvSpPr>
          <p:nvPr>
            <p:ph type="title" idx="4294967295"/>
          </p:nvPr>
        </p:nvSpPr>
        <p:spPr bwMode="auto">
          <a:xfrm>
            <a:off x="1919288" y="115889"/>
            <a:ext cx="7467600" cy="725487"/>
          </a:xfrm>
          <a:noFill/>
        </p:spPr>
        <p:txBody>
          <a:bodyPr vert="horz" wrap="square" lIns="91440" tIns="45720" rIns="91440" bIns="45720" numCol="1" rtlCol="0" anchor="ctr" anchorCtr="0" compatLnSpc="1">
            <a:prstTxWarp prst="textNoShape">
              <a:avLst/>
            </a:prstTxWarp>
            <a:normAutofit/>
          </a:bodyPr>
          <a:lstStyle/>
          <a:p>
            <a:r>
              <a:rPr lang="zh-CN" altLang="en-US" sz="3600" b="1"/>
              <a:t>汇率波动风险案例</a:t>
            </a:r>
          </a:p>
        </p:txBody>
      </p:sp>
      <p:sp>
        <p:nvSpPr>
          <p:cNvPr id="309251" name="Rectangle 3"/>
          <p:cNvSpPr>
            <a:spLocks noGrp="1"/>
          </p:cNvSpPr>
          <p:nvPr>
            <p:ph type="body" idx="4294967295"/>
          </p:nvPr>
        </p:nvSpPr>
        <p:spPr>
          <a:xfrm>
            <a:off x="1981200" y="1125539"/>
            <a:ext cx="8147050" cy="5348287"/>
          </a:xfrm>
        </p:spPr>
        <p:txBody>
          <a:bodyPr>
            <a:normAutofit lnSpcReduction="10000"/>
          </a:bodyPr>
          <a:lstStyle/>
          <a:p>
            <a:pPr>
              <a:lnSpc>
                <a:spcPct val="90000"/>
              </a:lnSpc>
            </a:pPr>
            <a:r>
              <a:rPr lang="zh-CN" altLang="en-US" b="1">
                <a:ea typeface="华文细黑" pitchFamily="2" charset="-122"/>
              </a:rPr>
              <a:t>绍兴纺织业进出口结算的巨额亏损</a:t>
            </a:r>
          </a:p>
          <a:p>
            <a:pPr>
              <a:lnSpc>
                <a:spcPct val="90000"/>
              </a:lnSpc>
              <a:buFont typeface="Wingdings" pitchFamily="2" charset="2"/>
              <a:buNone/>
            </a:pPr>
            <a:r>
              <a:rPr lang="en-US" altLang="zh-CN" b="1">
                <a:ea typeface="华文细黑" pitchFamily="2" charset="-122"/>
              </a:rPr>
              <a:t>      </a:t>
            </a:r>
            <a:r>
              <a:rPr lang="zh-CN" altLang="en-US" b="1">
                <a:ea typeface="楷体_GB2312" pitchFamily="49" charset="-122"/>
              </a:rPr>
              <a:t>绍兴是我国最大的纺织品生产基地和纺织品集</a:t>
            </a:r>
          </a:p>
          <a:p>
            <a:pPr>
              <a:lnSpc>
                <a:spcPct val="90000"/>
              </a:lnSpc>
              <a:buFont typeface="Wingdings" pitchFamily="2" charset="2"/>
              <a:buNone/>
            </a:pPr>
            <a:r>
              <a:rPr lang="zh-CN" altLang="en-US" b="1">
                <a:ea typeface="楷体_GB2312" pitchFamily="49" charset="-122"/>
              </a:rPr>
              <a:t>散地，一直从西欧国家进口纺织设备，并用美元结</a:t>
            </a:r>
          </a:p>
          <a:p>
            <a:pPr>
              <a:lnSpc>
                <a:spcPct val="90000"/>
              </a:lnSpc>
              <a:buFont typeface="Wingdings" pitchFamily="2" charset="2"/>
              <a:buNone/>
            </a:pPr>
            <a:r>
              <a:rPr lang="zh-CN" altLang="en-US" b="1">
                <a:ea typeface="楷体_GB2312" pitchFamily="49" charset="-122"/>
              </a:rPr>
              <a:t>算。但是，随着</a:t>
            </a:r>
            <a:r>
              <a:rPr lang="en-US" altLang="zh-CN" b="1">
                <a:ea typeface="楷体_GB2312" pitchFamily="49" charset="-122"/>
              </a:rPr>
              <a:t>2002</a:t>
            </a:r>
            <a:r>
              <a:rPr lang="zh-CN" altLang="en-US" b="1">
                <a:ea typeface="楷体_GB2312" pitchFamily="49" charset="-122"/>
              </a:rPr>
              <a:t>年初欧元的强劲反弹和美元</a:t>
            </a:r>
          </a:p>
          <a:p>
            <a:pPr>
              <a:lnSpc>
                <a:spcPct val="90000"/>
              </a:lnSpc>
              <a:buFont typeface="Wingdings" pitchFamily="2" charset="2"/>
              <a:buNone/>
            </a:pPr>
            <a:r>
              <a:rPr lang="zh-CN" altLang="en-US" b="1">
                <a:ea typeface="楷体_GB2312" pitchFamily="49" charset="-122"/>
              </a:rPr>
              <a:t>趋跌，西欧国家提出以欧元结算。当时由于绍兴方</a:t>
            </a:r>
          </a:p>
          <a:p>
            <a:pPr>
              <a:lnSpc>
                <a:spcPct val="90000"/>
              </a:lnSpc>
              <a:buFont typeface="Wingdings" pitchFamily="2" charset="2"/>
              <a:buNone/>
            </a:pPr>
            <a:r>
              <a:rPr lang="zh-CN" altLang="en-US" b="1">
                <a:ea typeface="楷体_GB2312" pitchFamily="49" charset="-122"/>
              </a:rPr>
              <a:t>面企业的汇率风险意识不强，在外方同意延期付款</a:t>
            </a:r>
          </a:p>
          <a:p>
            <a:pPr>
              <a:lnSpc>
                <a:spcPct val="90000"/>
              </a:lnSpc>
              <a:buFont typeface="Wingdings" pitchFamily="2" charset="2"/>
              <a:buNone/>
            </a:pPr>
            <a:r>
              <a:rPr lang="zh-CN" altLang="en-US" b="1">
                <a:ea typeface="楷体_GB2312" pitchFamily="49" charset="-122"/>
              </a:rPr>
              <a:t>的条件下，答应以欧元结算。由此，</a:t>
            </a:r>
            <a:r>
              <a:rPr lang="en-US" altLang="zh-CN" b="1">
                <a:ea typeface="楷体_GB2312" pitchFamily="49" charset="-122"/>
              </a:rPr>
              <a:t>2002</a:t>
            </a:r>
            <a:r>
              <a:rPr lang="zh-CN" altLang="en-US" b="1">
                <a:ea typeface="楷体_GB2312" pitchFamily="49" charset="-122"/>
              </a:rPr>
              <a:t>年下半</a:t>
            </a:r>
          </a:p>
          <a:p>
            <a:pPr>
              <a:lnSpc>
                <a:spcPct val="90000"/>
              </a:lnSpc>
              <a:buFont typeface="Wingdings" pitchFamily="2" charset="2"/>
              <a:buNone/>
            </a:pPr>
            <a:r>
              <a:rPr lang="zh-CN" altLang="en-US" b="1">
                <a:ea typeface="楷体_GB2312" pitchFamily="49" charset="-122"/>
              </a:rPr>
              <a:t>年全市企业开立欧元信用证</a:t>
            </a:r>
            <a:r>
              <a:rPr lang="en-US" altLang="zh-CN" b="1">
                <a:ea typeface="楷体_GB2312" pitchFamily="49" charset="-122"/>
              </a:rPr>
              <a:t>14.324</a:t>
            </a:r>
            <a:r>
              <a:rPr lang="zh-CN" altLang="en-US" b="1">
                <a:ea typeface="楷体_GB2312" pitchFamily="49" charset="-122"/>
              </a:rPr>
              <a:t>亿欧元，付汇</a:t>
            </a:r>
          </a:p>
          <a:p>
            <a:pPr>
              <a:lnSpc>
                <a:spcPct val="90000"/>
              </a:lnSpc>
              <a:buFont typeface="Wingdings" pitchFamily="2" charset="2"/>
              <a:buNone/>
            </a:pPr>
            <a:r>
              <a:rPr lang="en-US" altLang="zh-CN" b="1">
                <a:ea typeface="楷体_GB2312" pitchFamily="49" charset="-122"/>
              </a:rPr>
              <a:t>8596</a:t>
            </a:r>
            <a:r>
              <a:rPr lang="zh-CN" altLang="en-US" b="1">
                <a:ea typeface="楷体_GB2312" pitchFamily="49" charset="-122"/>
              </a:rPr>
              <a:t>万欧元（延期支付</a:t>
            </a:r>
            <a:r>
              <a:rPr lang="en-US" altLang="zh-CN" b="1">
                <a:ea typeface="楷体_GB2312" pitchFamily="49" charset="-122"/>
              </a:rPr>
              <a:t>13</a:t>
            </a:r>
            <a:r>
              <a:rPr lang="zh-CN" altLang="en-US" b="1">
                <a:ea typeface="楷体_GB2312" pitchFamily="49" charset="-122"/>
              </a:rPr>
              <a:t>亿多欧元）；</a:t>
            </a:r>
            <a:r>
              <a:rPr lang="en-US" altLang="zh-CN" b="1">
                <a:ea typeface="楷体_GB2312" pitchFamily="49" charset="-122"/>
              </a:rPr>
              <a:t>2003</a:t>
            </a:r>
            <a:r>
              <a:rPr lang="zh-CN" altLang="en-US" b="1">
                <a:ea typeface="楷体_GB2312" pitchFamily="49" charset="-122"/>
              </a:rPr>
              <a:t>年</a:t>
            </a:r>
            <a:r>
              <a:rPr lang="en-US" altLang="zh-CN" b="1">
                <a:ea typeface="楷体_GB2312" pitchFamily="49" charset="-122"/>
              </a:rPr>
              <a:t>1-</a:t>
            </a:r>
          </a:p>
          <a:p>
            <a:pPr>
              <a:lnSpc>
                <a:spcPct val="90000"/>
              </a:lnSpc>
              <a:buFont typeface="Wingdings" pitchFamily="2" charset="2"/>
              <a:buNone/>
            </a:pPr>
            <a:r>
              <a:rPr lang="en-US" altLang="zh-CN" b="1">
                <a:ea typeface="楷体_GB2312" pitchFamily="49" charset="-122"/>
              </a:rPr>
              <a:t>5</a:t>
            </a:r>
            <a:r>
              <a:rPr lang="zh-CN" altLang="en-US" b="1">
                <a:ea typeface="楷体_GB2312" pitchFamily="49" charset="-122"/>
              </a:rPr>
              <a:t>月开立欧元信用证</a:t>
            </a:r>
            <a:r>
              <a:rPr lang="en-US" altLang="zh-CN" b="1">
                <a:ea typeface="楷体_GB2312" pitchFamily="49" charset="-122"/>
              </a:rPr>
              <a:t>4169</a:t>
            </a:r>
            <a:r>
              <a:rPr lang="zh-CN" altLang="en-US" b="1">
                <a:ea typeface="楷体_GB2312" pitchFamily="49" charset="-122"/>
              </a:rPr>
              <a:t>万欧元，付汇</a:t>
            </a:r>
            <a:r>
              <a:rPr lang="en-US" altLang="zh-CN" b="1">
                <a:ea typeface="楷体_GB2312" pitchFamily="49" charset="-122"/>
              </a:rPr>
              <a:t>3846</a:t>
            </a:r>
            <a:r>
              <a:rPr lang="zh-CN" altLang="en-US" b="1">
                <a:ea typeface="楷体_GB2312" pitchFamily="49" charset="-122"/>
              </a:rPr>
              <a:t>万欧</a:t>
            </a:r>
          </a:p>
          <a:p>
            <a:pPr>
              <a:lnSpc>
                <a:spcPct val="90000"/>
              </a:lnSpc>
              <a:buFont typeface="Wingdings" pitchFamily="2" charset="2"/>
              <a:buNone/>
            </a:pPr>
            <a:r>
              <a:rPr lang="zh-CN" altLang="en-US" b="1">
                <a:ea typeface="楷体_GB2312" pitchFamily="49" charset="-122"/>
              </a:rPr>
              <a:t>元（延期支付</a:t>
            </a:r>
            <a:r>
              <a:rPr lang="en-US" altLang="zh-CN" b="1">
                <a:ea typeface="楷体_GB2312" pitchFamily="49" charset="-122"/>
              </a:rPr>
              <a:t>13</a:t>
            </a:r>
            <a:r>
              <a:rPr lang="zh-CN" altLang="en-US" b="1">
                <a:ea typeface="楷体_GB2312" pitchFamily="49" charset="-122"/>
              </a:rPr>
              <a:t>亿多欧元）。随着</a:t>
            </a:r>
            <a:r>
              <a:rPr lang="en-US" altLang="zh-CN" b="1">
                <a:ea typeface="楷体_GB2312" pitchFamily="49" charset="-122"/>
              </a:rPr>
              <a:t>2002</a:t>
            </a:r>
            <a:r>
              <a:rPr lang="zh-CN" altLang="en-US" b="1">
                <a:ea typeface="楷体_GB2312" pitchFamily="49" charset="-122"/>
              </a:rPr>
              <a:t>年欧元</a:t>
            </a:r>
          </a:p>
        </p:txBody>
      </p:sp>
    </p:spTree>
    <p:extLst>
      <p:ext uri="{BB962C8B-B14F-4D97-AF65-F5344CB8AC3E}">
        <p14:creationId xmlns:p14="http://schemas.microsoft.com/office/powerpoint/2010/main" val="1588409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9251">
                                            <p:txEl>
                                              <p:pRg st="0" end="0"/>
                                            </p:txEl>
                                          </p:spTgt>
                                        </p:tgtEl>
                                        <p:attrNameLst>
                                          <p:attrName>style.visibility</p:attrName>
                                        </p:attrNameLst>
                                      </p:cBhvr>
                                      <p:to>
                                        <p:strVal val="visible"/>
                                      </p:to>
                                    </p:set>
                                    <p:animEffect transition="in" filter="blinds(horizontal)">
                                      <p:cBhvr>
                                        <p:cTn id="7" dur="500"/>
                                        <p:tgtEl>
                                          <p:spTgt spid="309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09251">
                                            <p:txEl>
                                              <p:pRg st="1" end="1"/>
                                            </p:txEl>
                                          </p:spTgt>
                                        </p:tgtEl>
                                        <p:attrNameLst>
                                          <p:attrName>style.visibility</p:attrName>
                                        </p:attrNameLst>
                                      </p:cBhvr>
                                      <p:to>
                                        <p:strVal val="visible"/>
                                      </p:to>
                                    </p:set>
                                    <p:animEffect transition="in" filter="checkerboard(across)">
                                      <p:cBhvr>
                                        <p:cTn id="12" dur="500"/>
                                        <p:tgtEl>
                                          <p:spTgt spid="309251">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09251">
                                            <p:txEl>
                                              <p:pRg st="2" end="2"/>
                                            </p:txEl>
                                          </p:spTgt>
                                        </p:tgtEl>
                                        <p:attrNameLst>
                                          <p:attrName>style.visibility</p:attrName>
                                        </p:attrNameLst>
                                      </p:cBhvr>
                                      <p:to>
                                        <p:strVal val="visible"/>
                                      </p:to>
                                    </p:set>
                                    <p:animEffect transition="in" filter="checkerboard(across)">
                                      <p:cBhvr>
                                        <p:cTn id="15" dur="500"/>
                                        <p:tgtEl>
                                          <p:spTgt spid="309251">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09251">
                                            <p:txEl>
                                              <p:pRg st="3" end="3"/>
                                            </p:txEl>
                                          </p:spTgt>
                                        </p:tgtEl>
                                        <p:attrNameLst>
                                          <p:attrName>style.visibility</p:attrName>
                                        </p:attrNameLst>
                                      </p:cBhvr>
                                      <p:to>
                                        <p:strVal val="visible"/>
                                      </p:to>
                                    </p:set>
                                    <p:animEffect transition="in" filter="checkerboard(across)">
                                      <p:cBhvr>
                                        <p:cTn id="18" dur="500"/>
                                        <p:tgtEl>
                                          <p:spTgt spid="309251">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309251">
                                            <p:txEl>
                                              <p:pRg st="4" end="4"/>
                                            </p:txEl>
                                          </p:spTgt>
                                        </p:tgtEl>
                                        <p:attrNameLst>
                                          <p:attrName>style.visibility</p:attrName>
                                        </p:attrNameLst>
                                      </p:cBhvr>
                                      <p:to>
                                        <p:strVal val="visible"/>
                                      </p:to>
                                    </p:set>
                                    <p:animEffect transition="in" filter="checkerboard(across)">
                                      <p:cBhvr>
                                        <p:cTn id="21" dur="500"/>
                                        <p:tgtEl>
                                          <p:spTgt spid="309251">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309251">
                                            <p:txEl>
                                              <p:pRg st="5" end="5"/>
                                            </p:txEl>
                                          </p:spTgt>
                                        </p:tgtEl>
                                        <p:attrNameLst>
                                          <p:attrName>style.visibility</p:attrName>
                                        </p:attrNameLst>
                                      </p:cBhvr>
                                      <p:to>
                                        <p:strVal val="visible"/>
                                      </p:to>
                                    </p:set>
                                    <p:animEffect transition="in" filter="checkerboard(across)">
                                      <p:cBhvr>
                                        <p:cTn id="24" dur="500"/>
                                        <p:tgtEl>
                                          <p:spTgt spid="309251">
                                            <p:txEl>
                                              <p:pRg st="5" end="5"/>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309251">
                                            <p:txEl>
                                              <p:pRg st="6" end="6"/>
                                            </p:txEl>
                                          </p:spTgt>
                                        </p:tgtEl>
                                        <p:attrNameLst>
                                          <p:attrName>style.visibility</p:attrName>
                                        </p:attrNameLst>
                                      </p:cBhvr>
                                      <p:to>
                                        <p:strVal val="visible"/>
                                      </p:to>
                                    </p:set>
                                    <p:animEffect transition="in" filter="checkerboard(across)">
                                      <p:cBhvr>
                                        <p:cTn id="27" dur="500"/>
                                        <p:tgtEl>
                                          <p:spTgt spid="309251">
                                            <p:txEl>
                                              <p:pRg st="6" end="6"/>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309251">
                                            <p:txEl>
                                              <p:pRg st="7" end="7"/>
                                            </p:txEl>
                                          </p:spTgt>
                                        </p:tgtEl>
                                        <p:attrNameLst>
                                          <p:attrName>style.visibility</p:attrName>
                                        </p:attrNameLst>
                                      </p:cBhvr>
                                      <p:to>
                                        <p:strVal val="visible"/>
                                      </p:to>
                                    </p:set>
                                    <p:animEffect transition="in" filter="checkerboard(across)">
                                      <p:cBhvr>
                                        <p:cTn id="30" dur="500"/>
                                        <p:tgtEl>
                                          <p:spTgt spid="309251">
                                            <p:txEl>
                                              <p:pRg st="7" end="7"/>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309251">
                                            <p:txEl>
                                              <p:pRg st="8" end="8"/>
                                            </p:txEl>
                                          </p:spTgt>
                                        </p:tgtEl>
                                        <p:attrNameLst>
                                          <p:attrName>style.visibility</p:attrName>
                                        </p:attrNameLst>
                                      </p:cBhvr>
                                      <p:to>
                                        <p:strVal val="visible"/>
                                      </p:to>
                                    </p:set>
                                    <p:animEffect transition="in" filter="checkerboard(across)">
                                      <p:cBhvr>
                                        <p:cTn id="33" dur="500"/>
                                        <p:tgtEl>
                                          <p:spTgt spid="309251">
                                            <p:txEl>
                                              <p:pRg st="8" end="8"/>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309251">
                                            <p:txEl>
                                              <p:pRg st="9" end="9"/>
                                            </p:txEl>
                                          </p:spTgt>
                                        </p:tgtEl>
                                        <p:attrNameLst>
                                          <p:attrName>style.visibility</p:attrName>
                                        </p:attrNameLst>
                                      </p:cBhvr>
                                      <p:to>
                                        <p:strVal val="visible"/>
                                      </p:to>
                                    </p:set>
                                    <p:animEffect transition="in" filter="checkerboard(across)">
                                      <p:cBhvr>
                                        <p:cTn id="36" dur="500"/>
                                        <p:tgtEl>
                                          <p:spTgt spid="309251">
                                            <p:txEl>
                                              <p:pRg st="9" end="9"/>
                                            </p:txEl>
                                          </p:spTgt>
                                        </p:tgtEl>
                                      </p:cBhvr>
                                    </p:animEffect>
                                  </p:childTnLst>
                                </p:cTn>
                              </p:par>
                              <p:par>
                                <p:cTn id="37" presetID="5" presetClass="entr" presetSubtype="10" fill="hold" nodeType="withEffect">
                                  <p:stCondLst>
                                    <p:cond delay="0"/>
                                  </p:stCondLst>
                                  <p:childTnLst>
                                    <p:set>
                                      <p:cBhvr>
                                        <p:cTn id="38" dur="1" fill="hold">
                                          <p:stCondLst>
                                            <p:cond delay="0"/>
                                          </p:stCondLst>
                                        </p:cTn>
                                        <p:tgtEl>
                                          <p:spTgt spid="309251">
                                            <p:txEl>
                                              <p:pRg st="10" end="10"/>
                                            </p:txEl>
                                          </p:spTgt>
                                        </p:tgtEl>
                                        <p:attrNameLst>
                                          <p:attrName>style.visibility</p:attrName>
                                        </p:attrNameLst>
                                      </p:cBhvr>
                                      <p:to>
                                        <p:strVal val="visible"/>
                                      </p:to>
                                    </p:set>
                                    <p:animEffect transition="in" filter="checkerboard(across)">
                                      <p:cBhvr>
                                        <p:cTn id="39" dur="500"/>
                                        <p:tgtEl>
                                          <p:spTgt spid="30925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idx="4294967295"/>
          </p:nvPr>
        </p:nvSpPr>
        <p:spPr bwMode="auto">
          <a:xfrm>
            <a:off x="2135189" y="549276"/>
            <a:ext cx="7559675" cy="627063"/>
          </a:xfrm>
        </p:spPr>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b="1"/>
              <a:t>东南亚金融风暴与香港金融危机</a:t>
            </a:r>
          </a:p>
        </p:txBody>
      </p:sp>
      <p:sp>
        <p:nvSpPr>
          <p:cNvPr id="319491" name="Rectangle 3"/>
          <p:cNvSpPr>
            <a:spLocks noGrp="1" noChangeArrowheads="1"/>
          </p:cNvSpPr>
          <p:nvPr>
            <p:ph type="body" idx="4294967295"/>
          </p:nvPr>
        </p:nvSpPr>
        <p:spPr>
          <a:xfrm>
            <a:off x="1919288" y="1700214"/>
            <a:ext cx="7416800" cy="4103687"/>
          </a:xfrm>
        </p:spPr>
        <p:txBody>
          <a:bodyPr/>
          <a:lstStyle/>
          <a:p>
            <a:pPr eaLnBrk="1" hangingPunct="1">
              <a:buFont typeface="Wingdings" pitchFamily="2" charset="2"/>
              <a:buNone/>
            </a:pPr>
            <a:r>
              <a:rPr lang="zh-CN" altLang="en-US" b="1" smtClean="0">
                <a:latin typeface="华文彩云" pitchFamily="2" charset="-122"/>
                <a:ea typeface="华文彩云" pitchFamily="2" charset="-122"/>
              </a:rPr>
              <a:t>  </a:t>
            </a:r>
            <a:r>
              <a:rPr lang="zh-CN" altLang="en-US" b="1">
                <a:solidFill>
                  <a:schemeClr val="hlink"/>
                </a:solidFill>
                <a:latin typeface="方正姚体" pitchFamily="2" charset="-122"/>
                <a:ea typeface="方正姚体" pitchFamily="2" charset="-122"/>
              </a:rPr>
              <a:t>泰铢风暴：</a:t>
            </a:r>
            <a:r>
              <a:rPr lang="zh-CN" altLang="en-US">
                <a:solidFill>
                  <a:srgbClr val="0000CC"/>
                </a:solidFill>
                <a:latin typeface="华文琥珀" pitchFamily="2" charset="-122"/>
                <a:ea typeface="华文琥珀" pitchFamily="2" charset="-122"/>
              </a:rPr>
              <a:t>      </a:t>
            </a:r>
          </a:p>
          <a:p>
            <a:pPr eaLnBrk="1" hangingPunct="1">
              <a:buFont typeface="Wingdings" pitchFamily="2" charset="2"/>
              <a:buNone/>
            </a:pPr>
            <a:r>
              <a:rPr lang="zh-CN" altLang="en-US">
                <a:solidFill>
                  <a:srgbClr val="0000CC"/>
                </a:solidFill>
                <a:latin typeface="华文琥珀" pitchFamily="2" charset="-122"/>
                <a:ea typeface="华文琥珀" pitchFamily="2" charset="-122"/>
              </a:rPr>
              <a:t>         炒家沽空泰铢，分为三个步骤：以泰铢</a:t>
            </a:r>
          </a:p>
          <a:p>
            <a:pPr eaLnBrk="1" hangingPunct="1">
              <a:buFont typeface="Wingdings" pitchFamily="2" charset="2"/>
              <a:buNone/>
            </a:pPr>
            <a:r>
              <a:rPr lang="zh-CN" altLang="en-US">
                <a:solidFill>
                  <a:srgbClr val="0000CC"/>
                </a:solidFill>
                <a:latin typeface="华文琥珀" pitchFamily="2" charset="-122"/>
                <a:ea typeface="华文琥珀" pitchFamily="2" charset="-122"/>
              </a:rPr>
              <a:t>利率借入泰铢</a:t>
            </a:r>
            <a:r>
              <a:rPr lang="en-US" altLang="zh-CN">
                <a:solidFill>
                  <a:srgbClr val="0000CC"/>
                </a:solidFill>
                <a:latin typeface="华文琥珀" pitchFamily="2" charset="-122"/>
                <a:ea typeface="华文琥珀" pitchFamily="2" charset="-122"/>
              </a:rPr>
              <a:t>/</a:t>
            </a:r>
            <a:r>
              <a:rPr lang="zh-CN" altLang="en-US">
                <a:solidFill>
                  <a:srgbClr val="0000CC"/>
                </a:solidFill>
                <a:latin typeface="华文琥珀" pitchFamily="2" charset="-122"/>
                <a:ea typeface="华文琥珀" pitchFamily="2" charset="-122"/>
              </a:rPr>
              <a:t>借入泰铢远期合约     </a:t>
            </a:r>
          </a:p>
          <a:p>
            <a:pPr eaLnBrk="1" hangingPunct="1">
              <a:buFont typeface="Wingdings" pitchFamily="2" charset="2"/>
              <a:buNone/>
            </a:pPr>
            <a:r>
              <a:rPr lang="zh-CN" altLang="en-US">
                <a:solidFill>
                  <a:srgbClr val="0000CC"/>
                </a:solidFill>
                <a:latin typeface="华文琥珀" pitchFamily="2" charset="-122"/>
                <a:ea typeface="华文琥珀" pitchFamily="2" charset="-122"/>
              </a:rPr>
              <a:t>        在现汇市场抛售泰铢</a:t>
            </a:r>
            <a:r>
              <a:rPr lang="en-US" altLang="zh-CN">
                <a:solidFill>
                  <a:srgbClr val="0000CC"/>
                </a:solidFill>
                <a:latin typeface="华文琥珀" pitchFamily="2" charset="-122"/>
                <a:ea typeface="华文琥珀" pitchFamily="2" charset="-122"/>
              </a:rPr>
              <a:t>/</a:t>
            </a:r>
            <a:r>
              <a:rPr lang="zh-CN" altLang="en-US">
                <a:solidFill>
                  <a:srgbClr val="0000CC"/>
                </a:solidFill>
                <a:latin typeface="华文琥珀" pitchFamily="2" charset="-122"/>
                <a:ea typeface="华文琥珀" pitchFamily="2" charset="-122"/>
              </a:rPr>
              <a:t>远期市场上做空泰铢</a:t>
            </a:r>
          </a:p>
          <a:p>
            <a:pPr eaLnBrk="1" hangingPunct="1">
              <a:buFont typeface="Wingdings" pitchFamily="2" charset="2"/>
              <a:buNone/>
            </a:pPr>
            <a:r>
              <a:rPr lang="zh-CN" altLang="en-US">
                <a:solidFill>
                  <a:srgbClr val="0000CC"/>
                </a:solidFill>
                <a:latin typeface="华文琥珀" pitchFamily="2" charset="-122"/>
                <a:ea typeface="华文琥珀" pitchFamily="2" charset="-122"/>
              </a:rPr>
              <a:t>远期合约，触发泰铢贬值                      </a:t>
            </a:r>
          </a:p>
          <a:p>
            <a:pPr eaLnBrk="1" hangingPunct="1">
              <a:buFont typeface="Wingdings" pitchFamily="2" charset="2"/>
              <a:buNone/>
            </a:pPr>
            <a:r>
              <a:rPr lang="zh-CN" altLang="en-US">
                <a:solidFill>
                  <a:srgbClr val="0000CC"/>
                </a:solidFill>
                <a:latin typeface="华文琥珀" pitchFamily="2" charset="-122"/>
                <a:ea typeface="华文琥珀" pitchFamily="2" charset="-122"/>
              </a:rPr>
              <a:t>        外资从股市和房地产大规模迅速撤离，贬</a:t>
            </a:r>
          </a:p>
          <a:p>
            <a:pPr eaLnBrk="1" hangingPunct="1">
              <a:buFont typeface="Wingdings" pitchFamily="2" charset="2"/>
              <a:buNone/>
            </a:pPr>
            <a:r>
              <a:rPr lang="zh-CN" altLang="en-US">
                <a:solidFill>
                  <a:srgbClr val="0000CC"/>
                </a:solidFill>
                <a:latin typeface="华文琥珀" pitchFamily="2" charset="-122"/>
                <a:ea typeface="华文琥珀" pitchFamily="2" charset="-122"/>
              </a:rPr>
              <a:t>值预期实现，炒家在远期市场上平仓获利。</a:t>
            </a:r>
          </a:p>
        </p:txBody>
      </p:sp>
      <p:sp>
        <p:nvSpPr>
          <p:cNvPr id="319492" name="AutoShape 4"/>
          <p:cNvSpPr>
            <a:spLocks noChangeArrowheads="1"/>
          </p:cNvSpPr>
          <p:nvPr/>
        </p:nvSpPr>
        <p:spPr bwMode="auto">
          <a:xfrm>
            <a:off x="7248526" y="2852739"/>
            <a:ext cx="1871663" cy="287337"/>
          </a:xfrm>
          <a:prstGeom prst="rightArrow">
            <a:avLst>
              <a:gd name="adj1" fmla="val 50000"/>
              <a:gd name="adj2" fmla="val 162846"/>
            </a:avLst>
          </a:prstGeom>
          <a:solidFill>
            <a:schemeClr val="hlink"/>
          </a:solidFill>
          <a:ln w="9525" algn="ctr">
            <a:solidFill>
              <a:schemeClr val="tx1"/>
            </a:solidFill>
            <a:miter lim="800000"/>
            <a:headEnd/>
            <a:tailEnd/>
          </a:ln>
        </p:spPr>
        <p:txBody>
          <a:bodyPr wrap="none" anchor="ctr"/>
          <a:lstStyle/>
          <a:p>
            <a:pPr algn="l"/>
            <a:endParaRPr lang="zh-CN" altLang="en-US"/>
          </a:p>
        </p:txBody>
      </p:sp>
      <p:sp>
        <p:nvSpPr>
          <p:cNvPr id="319493" name="AutoShape 5"/>
          <p:cNvSpPr>
            <a:spLocks noChangeArrowheads="1"/>
          </p:cNvSpPr>
          <p:nvPr/>
        </p:nvSpPr>
        <p:spPr bwMode="auto">
          <a:xfrm>
            <a:off x="6167438" y="3860800"/>
            <a:ext cx="1871662" cy="287338"/>
          </a:xfrm>
          <a:prstGeom prst="rightArrow">
            <a:avLst>
              <a:gd name="adj1" fmla="val 50000"/>
              <a:gd name="adj2" fmla="val 162845"/>
            </a:avLst>
          </a:prstGeom>
          <a:solidFill>
            <a:schemeClr val="hlink"/>
          </a:solidFill>
          <a:ln w="9525" algn="ctr">
            <a:solidFill>
              <a:schemeClr val="tx1"/>
            </a:solidFill>
            <a:miter lim="800000"/>
            <a:headEnd/>
            <a:tailEnd/>
          </a:ln>
        </p:spPr>
        <p:txBody>
          <a:bodyPr wrap="none" anchor="ctr"/>
          <a:lstStyle/>
          <a:p>
            <a:pPr algn="l"/>
            <a:endParaRPr lang="zh-CN" altLang="en-US"/>
          </a:p>
        </p:txBody>
      </p:sp>
    </p:spTree>
    <p:extLst>
      <p:ext uri="{BB962C8B-B14F-4D97-AF65-F5344CB8AC3E}">
        <p14:creationId xmlns:p14="http://schemas.microsoft.com/office/powerpoint/2010/main" val="16727890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9491">
                                            <p:txEl>
                                              <p:pRg st="1" end="1"/>
                                            </p:txEl>
                                          </p:spTgt>
                                        </p:tgtEl>
                                        <p:attrNameLst>
                                          <p:attrName>style.visibility</p:attrName>
                                        </p:attrNameLst>
                                      </p:cBhvr>
                                      <p:to>
                                        <p:strVal val="visible"/>
                                      </p:to>
                                    </p:set>
                                    <p:animEffect transition="in" filter="blinds(horizontal)">
                                      <p:cBhvr>
                                        <p:cTn id="7" dur="500"/>
                                        <p:tgtEl>
                                          <p:spTgt spid="31949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9491">
                                            <p:txEl>
                                              <p:pRg st="2" end="2"/>
                                            </p:txEl>
                                          </p:spTgt>
                                        </p:tgtEl>
                                        <p:attrNameLst>
                                          <p:attrName>style.visibility</p:attrName>
                                        </p:attrNameLst>
                                      </p:cBhvr>
                                      <p:to>
                                        <p:strVal val="visible"/>
                                      </p:to>
                                    </p:set>
                                    <p:animEffect transition="in" filter="blinds(horizontal)">
                                      <p:cBhvr>
                                        <p:cTn id="10" dur="500"/>
                                        <p:tgtEl>
                                          <p:spTgt spid="31949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19492"/>
                                        </p:tgtEl>
                                        <p:attrNameLst>
                                          <p:attrName>style.visibility</p:attrName>
                                        </p:attrNameLst>
                                      </p:cBhvr>
                                      <p:to>
                                        <p:strVal val="visible"/>
                                      </p:to>
                                    </p:set>
                                    <p:anim calcmode="lin" valueType="num">
                                      <p:cBhvr additive="base">
                                        <p:cTn id="15" dur="500" fill="hold"/>
                                        <p:tgtEl>
                                          <p:spTgt spid="319492"/>
                                        </p:tgtEl>
                                        <p:attrNameLst>
                                          <p:attrName>ppt_x</p:attrName>
                                        </p:attrNameLst>
                                      </p:cBhvr>
                                      <p:tavLst>
                                        <p:tav tm="0">
                                          <p:val>
                                            <p:strVal val="#ppt_x"/>
                                          </p:val>
                                        </p:tav>
                                        <p:tav tm="100000">
                                          <p:val>
                                            <p:strVal val="#ppt_x"/>
                                          </p:val>
                                        </p:tav>
                                      </p:tavLst>
                                    </p:anim>
                                    <p:anim calcmode="lin" valueType="num">
                                      <p:cBhvr additive="base">
                                        <p:cTn id="16" dur="500" fill="hold"/>
                                        <p:tgtEl>
                                          <p:spTgt spid="31949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19491">
                                            <p:txEl>
                                              <p:pRg st="3" end="3"/>
                                            </p:txEl>
                                          </p:spTgt>
                                        </p:tgtEl>
                                        <p:attrNameLst>
                                          <p:attrName>style.visibility</p:attrName>
                                        </p:attrNameLst>
                                      </p:cBhvr>
                                      <p:to>
                                        <p:strVal val="visible"/>
                                      </p:to>
                                    </p:set>
                                    <p:animEffect transition="in" filter="blinds(horizontal)">
                                      <p:cBhvr>
                                        <p:cTn id="21" dur="500"/>
                                        <p:tgtEl>
                                          <p:spTgt spid="319491">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19491">
                                            <p:txEl>
                                              <p:pRg st="4" end="4"/>
                                            </p:txEl>
                                          </p:spTgt>
                                        </p:tgtEl>
                                        <p:attrNameLst>
                                          <p:attrName>style.visibility</p:attrName>
                                        </p:attrNameLst>
                                      </p:cBhvr>
                                      <p:to>
                                        <p:strVal val="visible"/>
                                      </p:to>
                                    </p:set>
                                    <p:animEffect transition="in" filter="blinds(horizontal)">
                                      <p:cBhvr>
                                        <p:cTn id="24" dur="500"/>
                                        <p:tgtEl>
                                          <p:spTgt spid="319491">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19493"/>
                                        </p:tgtEl>
                                        <p:attrNameLst>
                                          <p:attrName>style.visibility</p:attrName>
                                        </p:attrNameLst>
                                      </p:cBhvr>
                                      <p:to>
                                        <p:strVal val="visible"/>
                                      </p:to>
                                    </p:set>
                                    <p:anim calcmode="lin" valueType="num">
                                      <p:cBhvr additive="base">
                                        <p:cTn id="29" dur="500" fill="hold"/>
                                        <p:tgtEl>
                                          <p:spTgt spid="319493"/>
                                        </p:tgtEl>
                                        <p:attrNameLst>
                                          <p:attrName>ppt_x</p:attrName>
                                        </p:attrNameLst>
                                      </p:cBhvr>
                                      <p:tavLst>
                                        <p:tav tm="0">
                                          <p:val>
                                            <p:strVal val="#ppt_x"/>
                                          </p:val>
                                        </p:tav>
                                        <p:tav tm="100000">
                                          <p:val>
                                            <p:strVal val="#ppt_x"/>
                                          </p:val>
                                        </p:tav>
                                      </p:tavLst>
                                    </p:anim>
                                    <p:anim calcmode="lin" valueType="num">
                                      <p:cBhvr additive="base">
                                        <p:cTn id="30" dur="500" fill="hold"/>
                                        <p:tgtEl>
                                          <p:spTgt spid="31949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19491">
                                            <p:txEl>
                                              <p:pRg st="5" end="5"/>
                                            </p:txEl>
                                          </p:spTgt>
                                        </p:tgtEl>
                                        <p:attrNameLst>
                                          <p:attrName>style.visibility</p:attrName>
                                        </p:attrNameLst>
                                      </p:cBhvr>
                                      <p:to>
                                        <p:strVal val="visible"/>
                                      </p:to>
                                    </p:set>
                                    <p:animEffect transition="in" filter="blinds(horizontal)">
                                      <p:cBhvr>
                                        <p:cTn id="35" dur="500"/>
                                        <p:tgtEl>
                                          <p:spTgt spid="319491">
                                            <p:txEl>
                                              <p:pRg st="5" end="5"/>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19491">
                                            <p:txEl>
                                              <p:pRg st="6" end="6"/>
                                            </p:txEl>
                                          </p:spTgt>
                                        </p:tgtEl>
                                        <p:attrNameLst>
                                          <p:attrName>style.visibility</p:attrName>
                                        </p:attrNameLst>
                                      </p:cBhvr>
                                      <p:to>
                                        <p:strVal val="visible"/>
                                      </p:to>
                                    </p:set>
                                    <p:animEffect transition="in" filter="blinds(horizontal)">
                                      <p:cBhvr>
                                        <p:cTn id="38" dur="500"/>
                                        <p:tgtEl>
                                          <p:spTgt spid="3194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2" grpId="0" animBg="1"/>
      <p:bldP spid="31949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idx="4294967295"/>
          </p:nvPr>
        </p:nvSpPr>
        <p:spPr bwMode="auto">
          <a:xfrm>
            <a:off x="2208214" y="692151"/>
            <a:ext cx="7559675" cy="627063"/>
          </a:xfrm>
        </p:spPr>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b="1"/>
              <a:t>东南亚金融风暴与香港金融危机</a:t>
            </a:r>
          </a:p>
        </p:txBody>
      </p:sp>
      <p:sp>
        <p:nvSpPr>
          <p:cNvPr id="320515" name="Rectangle 3"/>
          <p:cNvSpPr>
            <a:spLocks noGrp="1" noChangeArrowheads="1"/>
          </p:cNvSpPr>
          <p:nvPr>
            <p:ph type="body" idx="4294967295"/>
          </p:nvPr>
        </p:nvSpPr>
        <p:spPr>
          <a:xfrm>
            <a:off x="1992314" y="1916113"/>
            <a:ext cx="8207375" cy="3600450"/>
          </a:xfrm>
        </p:spPr>
        <p:txBody>
          <a:bodyPr/>
          <a:lstStyle/>
          <a:p>
            <a:pPr eaLnBrk="1" hangingPunct="1">
              <a:buFont typeface="Wingdings" pitchFamily="2" charset="2"/>
              <a:buNone/>
            </a:pPr>
            <a:r>
              <a:rPr lang="zh-CN" altLang="en-US" b="1">
                <a:solidFill>
                  <a:schemeClr val="hlink"/>
                </a:solidFill>
                <a:latin typeface="方正姚体" pitchFamily="2" charset="-122"/>
                <a:ea typeface="方正姚体" pitchFamily="2" charset="-122"/>
              </a:rPr>
              <a:t>    泰铢风暴：</a:t>
            </a:r>
            <a:endParaRPr lang="zh-CN" altLang="en-US">
              <a:solidFill>
                <a:schemeClr val="hlink"/>
              </a:solidFill>
              <a:latin typeface="方正姚体" pitchFamily="2" charset="-122"/>
              <a:ea typeface="方正姚体" pitchFamily="2" charset="-122"/>
            </a:endParaRPr>
          </a:p>
          <a:p>
            <a:pPr eaLnBrk="1" hangingPunct="1">
              <a:buFont typeface="Wingdings" pitchFamily="2" charset="2"/>
              <a:buNone/>
            </a:pPr>
            <a:r>
              <a:rPr lang="zh-CN" altLang="en-US">
                <a:solidFill>
                  <a:srgbClr val="0000CC"/>
                </a:solidFill>
                <a:latin typeface="华文琥珀" pitchFamily="2" charset="-122"/>
                <a:ea typeface="华文琥珀" pitchFamily="2" charset="-122"/>
              </a:rPr>
              <a:t>      </a:t>
            </a:r>
          </a:p>
          <a:p>
            <a:pPr eaLnBrk="1" hangingPunct="1">
              <a:buFont typeface="Wingdings" pitchFamily="2" charset="2"/>
              <a:buNone/>
            </a:pPr>
            <a:r>
              <a:rPr lang="zh-CN" altLang="en-US">
                <a:solidFill>
                  <a:srgbClr val="0000CC"/>
                </a:solidFill>
                <a:latin typeface="华文琥珀" pitchFamily="2" charset="-122"/>
                <a:ea typeface="华文琥珀" pitchFamily="2" charset="-122"/>
              </a:rPr>
              <a:t>        开始，泰国中央银行与新加坡中央银行联手入</a:t>
            </a:r>
          </a:p>
          <a:p>
            <a:pPr eaLnBrk="1" hangingPunct="1">
              <a:buFont typeface="Wingdings" pitchFamily="2" charset="2"/>
              <a:buNone/>
            </a:pPr>
            <a:r>
              <a:rPr lang="zh-CN" altLang="en-US">
                <a:solidFill>
                  <a:srgbClr val="0000CC"/>
                </a:solidFill>
                <a:latin typeface="华文琥珀" pitchFamily="2" charset="-122"/>
                <a:ea typeface="华文琥珀" pitchFamily="2" charset="-122"/>
              </a:rPr>
              <a:t>市，采取一系列措施，包括动用</a:t>
            </a:r>
            <a:r>
              <a:rPr lang="en-US" altLang="zh-CN">
                <a:solidFill>
                  <a:srgbClr val="0000CC"/>
                </a:solidFill>
                <a:latin typeface="华文琥珀" pitchFamily="2" charset="-122"/>
                <a:ea typeface="华文琥珀" pitchFamily="2" charset="-122"/>
              </a:rPr>
              <a:t>120</a:t>
            </a:r>
            <a:r>
              <a:rPr lang="zh-CN" altLang="en-US">
                <a:solidFill>
                  <a:srgbClr val="0000CC"/>
                </a:solidFill>
                <a:latin typeface="华文琥珀" pitchFamily="2" charset="-122"/>
                <a:ea typeface="华文琥珀" pitchFamily="2" charset="-122"/>
              </a:rPr>
              <a:t>亿美元吸纳泰</a:t>
            </a:r>
          </a:p>
          <a:p>
            <a:pPr eaLnBrk="1" hangingPunct="1">
              <a:buFont typeface="Wingdings" pitchFamily="2" charset="2"/>
              <a:buNone/>
            </a:pPr>
            <a:r>
              <a:rPr lang="zh-CN" altLang="en-US">
                <a:solidFill>
                  <a:srgbClr val="0000CC"/>
                </a:solidFill>
                <a:latin typeface="华文琥珀" pitchFamily="2" charset="-122"/>
                <a:ea typeface="华文琥珀" pitchFamily="2" charset="-122"/>
              </a:rPr>
              <a:t>铢、禁止本地银行拆借泰铢给投机商、大幅调高利</a:t>
            </a:r>
          </a:p>
          <a:p>
            <a:pPr eaLnBrk="1" hangingPunct="1">
              <a:buFont typeface="Wingdings" pitchFamily="2" charset="2"/>
              <a:buNone/>
            </a:pPr>
            <a:r>
              <a:rPr lang="zh-CN" altLang="en-US">
                <a:solidFill>
                  <a:srgbClr val="0000CC"/>
                </a:solidFill>
                <a:latin typeface="华文琥珀" pitchFamily="2" charset="-122"/>
                <a:ea typeface="华文琥珀" pitchFamily="2" charset="-122"/>
              </a:rPr>
              <a:t>率以提高炒家资金借贷成本等等，以维系</a:t>
            </a:r>
            <a:r>
              <a:rPr lang="en-US" altLang="zh-CN">
                <a:solidFill>
                  <a:srgbClr val="0000CC"/>
                </a:solidFill>
                <a:latin typeface="华文琥珀" pitchFamily="2" charset="-122"/>
                <a:ea typeface="华文琥珀" pitchFamily="2" charset="-122"/>
              </a:rPr>
              <a:t>1</a:t>
            </a:r>
            <a:r>
              <a:rPr lang="zh-CN" altLang="en-US">
                <a:solidFill>
                  <a:srgbClr val="0000CC"/>
                </a:solidFill>
                <a:latin typeface="华文琥珀" pitchFamily="2" charset="-122"/>
                <a:ea typeface="华文琥珀" pitchFamily="2" charset="-122"/>
              </a:rPr>
              <a:t>：</a:t>
            </a:r>
            <a:r>
              <a:rPr lang="en-US" altLang="zh-CN">
                <a:solidFill>
                  <a:srgbClr val="0000CC"/>
                </a:solidFill>
                <a:latin typeface="华文琥珀" pitchFamily="2" charset="-122"/>
                <a:ea typeface="华文琥珀" pitchFamily="2" charset="-122"/>
              </a:rPr>
              <a:t>25</a:t>
            </a:r>
            <a:r>
              <a:rPr lang="zh-CN" altLang="en-US">
                <a:solidFill>
                  <a:srgbClr val="0000CC"/>
                </a:solidFill>
                <a:latin typeface="华文琥珀" pitchFamily="2" charset="-122"/>
                <a:ea typeface="华文琥珀" pitchFamily="2" charset="-122"/>
              </a:rPr>
              <a:t>的</a:t>
            </a:r>
          </a:p>
          <a:p>
            <a:pPr eaLnBrk="1" hangingPunct="1">
              <a:buFont typeface="Wingdings" pitchFamily="2" charset="2"/>
              <a:buNone/>
            </a:pPr>
            <a:r>
              <a:rPr lang="zh-CN" altLang="en-US">
                <a:solidFill>
                  <a:srgbClr val="0000CC"/>
                </a:solidFill>
                <a:latin typeface="华文琥珀" pitchFamily="2" charset="-122"/>
                <a:ea typeface="华文琥珀" pitchFamily="2" charset="-122"/>
              </a:rPr>
              <a:t>美元：泰铢的汇率。 </a:t>
            </a:r>
            <a:endParaRPr lang="zh-CN" altLang="en-US" smtClean="0">
              <a:solidFill>
                <a:srgbClr val="0000CC"/>
              </a:solidFill>
              <a:latin typeface="华文琥珀" pitchFamily="2" charset="-122"/>
              <a:ea typeface="华文琥珀" pitchFamily="2" charset="-122"/>
            </a:endParaRPr>
          </a:p>
        </p:txBody>
      </p:sp>
    </p:spTree>
    <p:extLst>
      <p:ext uri="{BB962C8B-B14F-4D97-AF65-F5344CB8AC3E}">
        <p14:creationId xmlns:p14="http://schemas.microsoft.com/office/powerpoint/2010/main" val="3467772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0515">
                                            <p:txEl>
                                              <p:pRg st="2" end="2"/>
                                            </p:txEl>
                                          </p:spTgt>
                                        </p:tgtEl>
                                        <p:attrNameLst>
                                          <p:attrName>style.visibility</p:attrName>
                                        </p:attrNameLst>
                                      </p:cBhvr>
                                      <p:to>
                                        <p:strVal val="visible"/>
                                      </p:to>
                                    </p:set>
                                    <p:animEffect transition="in" filter="blinds(horizontal)">
                                      <p:cBhvr>
                                        <p:cTn id="7" dur="500"/>
                                        <p:tgtEl>
                                          <p:spTgt spid="32051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20515">
                                            <p:txEl>
                                              <p:pRg st="3" end="3"/>
                                            </p:txEl>
                                          </p:spTgt>
                                        </p:tgtEl>
                                        <p:attrNameLst>
                                          <p:attrName>style.visibility</p:attrName>
                                        </p:attrNameLst>
                                      </p:cBhvr>
                                      <p:to>
                                        <p:strVal val="visible"/>
                                      </p:to>
                                    </p:set>
                                    <p:animEffect transition="in" filter="blinds(horizontal)">
                                      <p:cBhvr>
                                        <p:cTn id="10" dur="500"/>
                                        <p:tgtEl>
                                          <p:spTgt spid="320515">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20515">
                                            <p:txEl>
                                              <p:pRg st="4" end="4"/>
                                            </p:txEl>
                                          </p:spTgt>
                                        </p:tgtEl>
                                        <p:attrNameLst>
                                          <p:attrName>style.visibility</p:attrName>
                                        </p:attrNameLst>
                                      </p:cBhvr>
                                      <p:to>
                                        <p:strVal val="visible"/>
                                      </p:to>
                                    </p:set>
                                    <p:animEffect transition="in" filter="blinds(horizontal)">
                                      <p:cBhvr>
                                        <p:cTn id="13" dur="500"/>
                                        <p:tgtEl>
                                          <p:spTgt spid="320515">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20515">
                                            <p:txEl>
                                              <p:pRg st="5" end="5"/>
                                            </p:txEl>
                                          </p:spTgt>
                                        </p:tgtEl>
                                        <p:attrNameLst>
                                          <p:attrName>style.visibility</p:attrName>
                                        </p:attrNameLst>
                                      </p:cBhvr>
                                      <p:to>
                                        <p:strVal val="visible"/>
                                      </p:to>
                                    </p:set>
                                    <p:animEffect transition="in" filter="blinds(horizontal)">
                                      <p:cBhvr>
                                        <p:cTn id="16" dur="500"/>
                                        <p:tgtEl>
                                          <p:spTgt spid="320515">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20515">
                                            <p:txEl>
                                              <p:pRg st="6" end="6"/>
                                            </p:txEl>
                                          </p:spTgt>
                                        </p:tgtEl>
                                        <p:attrNameLst>
                                          <p:attrName>style.visibility</p:attrName>
                                        </p:attrNameLst>
                                      </p:cBhvr>
                                      <p:to>
                                        <p:strVal val="visible"/>
                                      </p:to>
                                    </p:set>
                                    <p:animEffect transition="in" filter="blinds(horizontal)">
                                      <p:cBhvr>
                                        <p:cTn id="19" dur="500"/>
                                        <p:tgtEl>
                                          <p:spTgt spid="3205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idx="4294967295"/>
          </p:nvPr>
        </p:nvSpPr>
        <p:spPr bwMode="auto">
          <a:xfrm>
            <a:off x="2208214" y="765176"/>
            <a:ext cx="7559675" cy="627063"/>
          </a:xfrm>
        </p:spPr>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b="1"/>
              <a:t>东南亚金融风暴与香港金融危机</a:t>
            </a:r>
          </a:p>
        </p:txBody>
      </p:sp>
      <p:sp>
        <p:nvSpPr>
          <p:cNvPr id="321539" name="Rectangle 3"/>
          <p:cNvSpPr>
            <a:spLocks noGrp="1" noChangeArrowheads="1"/>
          </p:cNvSpPr>
          <p:nvPr>
            <p:ph type="body" idx="4294967295"/>
          </p:nvPr>
        </p:nvSpPr>
        <p:spPr>
          <a:xfrm>
            <a:off x="1703389" y="1916113"/>
            <a:ext cx="9145587" cy="3313112"/>
          </a:xfrm>
        </p:spPr>
        <p:txBody>
          <a:bodyPr/>
          <a:lstStyle/>
          <a:p>
            <a:pPr eaLnBrk="1" hangingPunct="1">
              <a:buFont typeface="Wingdings" pitchFamily="2" charset="2"/>
              <a:buNone/>
            </a:pPr>
            <a:r>
              <a:rPr lang="zh-CN" altLang="en-US" b="1">
                <a:solidFill>
                  <a:schemeClr val="hlink"/>
                </a:solidFill>
                <a:latin typeface="方正姚体" pitchFamily="2" charset="-122"/>
                <a:ea typeface="方正姚体" pitchFamily="2" charset="-122"/>
              </a:rPr>
              <a:t>    泰铢风暴：</a:t>
            </a:r>
            <a:r>
              <a:rPr lang="zh-CN" altLang="en-US">
                <a:solidFill>
                  <a:srgbClr val="0000CC"/>
                </a:solidFill>
                <a:latin typeface="华文琥珀" pitchFamily="2" charset="-122"/>
                <a:ea typeface="华文琥珀" pitchFamily="2" charset="-122"/>
              </a:rPr>
              <a:t>      </a:t>
            </a:r>
          </a:p>
          <a:p>
            <a:pPr eaLnBrk="1" hangingPunct="1">
              <a:buFont typeface="Wingdings" pitchFamily="2" charset="2"/>
              <a:buNone/>
            </a:pPr>
            <a:r>
              <a:rPr lang="zh-CN" altLang="en-US">
                <a:solidFill>
                  <a:srgbClr val="0000CC"/>
                </a:solidFill>
                <a:latin typeface="华文琥珀" pitchFamily="2" charset="-122"/>
                <a:ea typeface="华文琥珀" pitchFamily="2" charset="-122"/>
              </a:rPr>
              <a:t>　</a:t>
            </a:r>
            <a:br>
              <a:rPr lang="zh-CN" altLang="en-US">
                <a:solidFill>
                  <a:srgbClr val="0000CC"/>
                </a:solidFill>
                <a:latin typeface="华文琥珀" pitchFamily="2" charset="-122"/>
                <a:ea typeface="华文琥珀" pitchFamily="2" charset="-122"/>
              </a:rPr>
            </a:br>
            <a:r>
              <a:rPr lang="zh-CN" altLang="en-US">
                <a:solidFill>
                  <a:srgbClr val="0000CC"/>
                </a:solidFill>
                <a:latin typeface="华文琥珀" pitchFamily="2" charset="-122"/>
                <a:ea typeface="华文琥珀" pitchFamily="2" charset="-122"/>
              </a:rPr>
              <a:t> 　   </a:t>
            </a:r>
            <a:r>
              <a:rPr lang="en-US" altLang="zh-CN">
                <a:solidFill>
                  <a:srgbClr val="0000CC"/>
                </a:solidFill>
                <a:latin typeface="华文琥珀" pitchFamily="2" charset="-122"/>
                <a:ea typeface="华文琥珀" pitchFamily="2" charset="-122"/>
              </a:rPr>
              <a:t>7</a:t>
            </a:r>
            <a:r>
              <a:rPr lang="zh-CN" altLang="en-US">
                <a:solidFill>
                  <a:srgbClr val="0000CC"/>
                </a:solidFill>
                <a:latin typeface="华文琥珀" pitchFamily="2" charset="-122"/>
                <a:ea typeface="华文琥珀" pitchFamily="2" charset="-122"/>
              </a:rPr>
              <a:t>月</a:t>
            </a:r>
            <a:r>
              <a:rPr lang="en-US" altLang="zh-CN">
                <a:solidFill>
                  <a:srgbClr val="0000CC"/>
                </a:solidFill>
                <a:latin typeface="华文琥珀" pitchFamily="2" charset="-122"/>
                <a:ea typeface="华文琥珀" pitchFamily="2" charset="-122"/>
              </a:rPr>
              <a:t>2</a:t>
            </a:r>
            <a:r>
              <a:rPr lang="zh-CN" altLang="en-US">
                <a:solidFill>
                  <a:srgbClr val="0000CC"/>
                </a:solidFill>
                <a:latin typeface="华文琥珀" pitchFamily="2" charset="-122"/>
                <a:ea typeface="华文琥珀" pitchFamily="2" charset="-122"/>
              </a:rPr>
              <a:t>日，在耗尽了</a:t>
            </a:r>
            <a:r>
              <a:rPr lang="en-US" altLang="zh-CN">
                <a:solidFill>
                  <a:srgbClr val="0000CC"/>
                </a:solidFill>
                <a:latin typeface="华文琥珀" pitchFamily="2" charset="-122"/>
                <a:ea typeface="华文琥珀" pitchFamily="2" charset="-122"/>
              </a:rPr>
              <a:t>300</a:t>
            </a:r>
            <a:r>
              <a:rPr lang="zh-CN" altLang="en-US">
                <a:solidFill>
                  <a:srgbClr val="0000CC"/>
                </a:solidFill>
                <a:latin typeface="华文琥珀" pitchFamily="2" charset="-122"/>
                <a:ea typeface="华文琥珀" pitchFamily="2" charset="-122"/>
              </a:rPr>
              <a:t>亿美元外汇储备之后，</a:t>
            </a:r>
          </a:p>
          <a:p>
            <a:pPr eaLnBrk="1" hangingPunct="1">
              <a:buFont typeface="Wingdings" pitchFamily="2" charset="2"/>
              <a:buNone/>
            </a:pPr>
            <a:r>
              <a:rPr lang="zh-CN" altLang="en-US">
                <a:solidFill>
                  <a:srgbClr val="0000CC"/>
                </a:solidFill>
                <a:latin typeface="华文琥珀" pitchFamily="2" charset="-122"/>
                <a:ea typeface="华文琥珀" pitchFamily="2" charset="-122"/>
              </a:rPr>
              <a:t>泰国央行宣布放弃长达</a:t>
            </a:r>
            <a:r>
              <a:rPr lang="en-US" altLang="zh-CN">
                <a:solidFill>
                  <a:srgbClr val="0000CC"/>
                </a:solidFill>
                <a:latin typeface="华文琥珀" pitchFamily="2" charset="-122"/>
                <a:ea typeface="华文琥珀" pitchFamily="2" charset="-122"/>
              </a:rPr>
              <a:t>13</a:t>
            </a:r>
            <a:r>
              <a:rPr lang="zh-CN" altLang="en-US">
                <a:solidFill>
                  <a:srgbClr val="0000CC"/>
                </a:solidFill>
                <a:latin typeface="华文琥珀" pitchFamily="2" charset="-122"/>
                <a:ea typeface="华文琥珀" pitchFamily="2" charset="-122"/>
              </a:rPr>
              <a:t>年之久的泰铢与美元挂钩的</a:t>
            </a:r>
          </a:p>
          <a:p>
            <a:pPr eaLnBrk="1" hangingPunct="1">
              <a:buFont typeface="Wingdings" pitchFamily="2" charset="2"/>
              <a:buNone/>
            </a:pPr>
            <a:r>
              <a:rPr lang="zh-CN" altLang="en-US">
                <a:solidFill>
                  <a:srgbClr val="0000CC"/>
                </a:solidFill>
                <a:latin typeface="华文琥珀" pitchFamily="2" charset="-122"/>
                <a:ea typeface="华文琥珀" pitchFamily="2" charset="-122"/>
              </a:rPr>
              <a:t>汇率制，实行浮动汇率制。当天，泰铢汇率重挫</a:t>
            </a:r>
            <a:r>
              <a:rPr lang="en-US" altLang="zh-CN">
                <a:solidFill>
                  <a:srgbClr val="0000CC"/>
                </a:solidFill>
                <a:latin typeface="华文琥珀" pitchFamily="2" charset="-122"/>
                <a:ea typeface="华文琥珀" pitchFamily="2" charset="-122"/>
              </a:rPr>
              <a:t>20%</a:t>
            </a:r>
            <a:r>
              <a:rPr lang="zh-CN" altLang="en-US">
                <a:solidFill>
                  <a:srgbClr val="0000CC"/>
                </a:solidFill>
                <a:latin typeface="华文琥珀" pitchFamily="2" charset="-122"/>
                <a:ea typeface="华文琥珀" pitchFamily="2" charset="-122"/>
              </a:rPr>
              <a:t>。</a:t>
            </a:r>
          </a:p>
          <a:p>
            <a:pPr eaLnBrk="1" hangingPunct="1">
              <a:buFont typeface="Wingdings" pitchFamily="2" charset="2"/>
              <a:buNone/>
            </a:pPr>
            <a:r>
              <a:rPr lang="zh-CN" altLang="en-US">
                <a:solidFill>
                  <a:srgbClr val="0000CC"/>
                </a:solidFill>
                <a:latin typeface="华文琥珀" pitchFamily="2" charset="-122"/>
                <a:ea typeface="华文琥珀" pitchFamily="2" charset="-122"/>
              </a:rPr>
              <a:t>亚洲金融风暴由此正式开始。</a:t>
            </a:r>
          </a:p>
        </p:txBody>
      </p:sp>
    </p:spTree>
    <p:extLst>
      <p:ext uri="{BB962C8B-B14F-4D97-AF65-F5344CB8AC3E}">
        <p14:creationId xmlns:p14="http://schemas.microsoft.com/office/powerpoint/2010/main" val="39765553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1539">
                                            <p:txEl>
                                              <p:pRg st="1" end="1"/>
                                            </p:txEl>
                                          </p:spTgt>
                                        </p:tgtEl>
                                        <p:attrNameLst>
                                          <p:attrName>style.visibility</p:attrName>
                                        </p:attrNameLst>
                                      </p:cBhvr>
                                      <p:to>
                                        <p:strVal val="visible"/>
                                      </p:to>
                                    </p:set>
                                    <p:animEffect transition="in" filter="blinds(horizontal)">
                                      <p:cBhvr>
                                        <p:cTn id="7" dur="500"/>
                                        <p:tgtEl>
                                          <p:spTgt spid="32153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21539">
                                            <p:txEl>
                                              <p:pRg st="2" end="2"/>
                                            </p:txEl>
                                          </p:spTgt>
                                        </p:tgtEl>
                                        <p:attrNameLst>
                                          <p:attrName>style.visibility</p:attrName>
                                        </p:attrNameLst>
                                      </p:cBhvr>
                                      <p:to>
                                        <p:strVal val="visible"/>
                                      </p:to>
                                    </p:set>
                                    <p:animEffect transition="in" filter="blinds(horizontal)">
                                      <p:cBhvr>
                                        <p:cTn id="10" dur="500"/>
                                        <p:tgtEl>
                                          <p:spTgt spid="32153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21539">
                                            <p:txEl>
                                              <p:pRg st="3" end="3"/>
                                            </p:txEl>
                                          </p:spTgt>
                                        </p:tgtEl>
                                        <p:attrNameLst>
                                          <p:attrName>style.visibility</p:attrName>
                                        </p:attrNameLst>
                                      </p:cBhvr>
                                      <p:to>
                                        <p:strVal val="visible"/>
                                      </p:to>
                                    </p:set>
                                    <p:animEffect transition="in" filter="blinds(horizontal)">
                                      <p:cBhvr>
                                        <p:cTn id="13" dur="500"/>
                                        <p:tgtEl>
                                          <p:spTgt spid="321539">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21539">
                                            <p:txEl>
                                              <p:pRg st="4" end="4"/>
                                            </p:txEl>
                                          </p:spTgt>
                                        </p:tgtEl>
                                        <p:attrNameLst>
                                          <p:attrName>style.visibility</p:attrName>
                                        </p:attrNameLst>
                                      </p:cBhvr>
                                      <p:to>
                                        <p:strVal val="visible"/>
                                      </p:to>
                                    </p:set>
                                    <p:animEffect transition="in" filter="blinds(horizontal)">
                                      <p:cBhvr>
                                        <p:cTn id="16" dur="500"/>
                                        <p:tgtEl>
                                          <p:spTgt spid="3215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idx="4294967295"/>
          </p:nvPr>
        </p:nvSpPr>
        <p:spPr bwMode="auto">
          <a:xfrm>
            <a:off x="2208214" y="765176"/>
            <a:ext cx="7559675" cy="555625"/>
          </a:xfrm>
        </p:spPr>
        <p:txBody>
          <a:bodyPr vert="horz" wrap="square" lIns="91440" tIns="45720" rIns="91440" bIns="45720" numCol="1" rtlCol="0" anchor="ctr" anchorCtr="0" compatLnSpc="1">
            <a:prstTxWarp prst="textNoShape">
              <a:avLst/>
            </a:prstTxWarp>
            <a:normAutofit fontScale="90000"/>
          </a:bodyPr>
          <a:lstStyle/>
          <a:p>
            <a:pPr eaLnBrk="1" hangingPunct="1">
              <a:defRPr/>
            </a:pPr>
            <a:r>
              <a:rPr lang="zh-CN" altLang="en-US" sz="3600" b="1"/>
              <a:t>东南亚金融风暴与香港金融危机</a:t>
            </a:r>
          </a:p>
        </p:txBody>
      </p:sp>
      <p:sp>
        <p:nvSpPr>
          <p:cNvPr id="322563" name="Rectangle 3"/>
          <p:cNvSpPr>
            <a:spLocks noGrp="1" noChangeArrowheads="1"/>
          </p:cNvSpPr>
          <p:nvPr>
            <p:ph type="body" idx="4294967295"/>
          </p:nvPr>
        </p:nvSpPr>
        <p:spPr>
          <a:xfrm>
            <a:off x="1992314" y="1916114"/>
            <a:ext cx="7775575" cy="4537075"/>
          </a:xfrm>
        </p:spPr>
        <p:txBody>
          <a:bodyPr>
            <a:normAutofit lnSpcReduction="10000"/>
          </a:bodyPr>
          <a:lstStyle/>
          <a:p>
            <a:pPr eaLnBrk="1" hangingPunct="1">
              <a:lnSpc>
                <a:spcPct val="90000"/>
              </a:lnSpc>
              <a:buFont typeface="Wingdings" pitchFamily="2" charset="2"/>
              <a:buNone/>
            </a:pPr>
            <a:r>
              <a:rPr lang="zh-CN" altLang="en-US" b="1">
                <a:solidFill>
                  <a:schemeClr val="hlink"/>
                </a:solidFill>
                <a:latin typeface="华文彩云" pitchFamily="2" charset="-122"/>
                <a:ea typeface="方正姚体" pitchFamily="2" charset="-122"/>
              </a:rPr>
              <a:t>香港金融保卫战：</a:t>
            </a:r>
            <a:r>
              <a:rPr lang="zh-CN" altLang="en-US">
                <a:solidFill>
                  <a:srgbClr val="0000CC"/>
                </a:solidFill>
                <a:latin typeface="华文琥珀" pitchFamily="2" charset="-122"/>
                <a:ea typeface="华文琥珀" pitchFamily="2" charset="-122"/>
              </a:rPr>
              <a:t>      </a:t>
            </a:r>
          </a:p>
          <a:p>
            <a:pPr eaLnBrk="1" hangingPunct="1">
              <a:lnSpc>
                <a:spcPct val="90000"/>
              </a:lnSpc>
              <a:buFont typeface="Wingdings" pitchFamily="2" charset="2"/>
              <a:buNone/>
            </a:pPr>
            <a:r>
              <a:rPr lang="zh-CN" altLang="en-US">
                <a:solidFill>
                  <a:srgbClr val="0000CC"/>
                </a:solidFill>
                <a:latin typeface="华文琥珀" pitchFamily="2" charset="-122"/>
                <a:ea typeface="华文琥珀" pitchFamily="2" charset="-122"/>
              </a:rPr>
              <a:t>        </a:t>
            </a:r>
            <a:r>
              <a:rPr lang="zh-CN" altLang="en-US">
                <a:latin typeface="华文细黑" pitchFamily="2" charset="-122"/>
                <a:ea typeface="华文细黑" pitchFamily="2" charset="-122"/>
              </a:rPr>
              <a:t>联汇制于</a:t>
            </a:r>
            <a:r>
              <a:rPr lang="en-US" altLang="zh-CN">
                <a:latin typeface="华文细黑" pitchFamily="2" charset="-122"/>
                <a:ea typeface="华文细黑" pitchFamily="2" charset="-122"/>
              </a:rPr>
              <a:t>1983</a:t>
            </a:r>
            <a:r>
              <a:rPr lang="zh-CN" altLang="en-US">
                <a:latin typeface="华文细黑" pitchFamily="2" charset="-122"/>
                <a:ea typeface="华文细黑" pitchFamily="2" charset="-122"/>
              </a:rPr>
              <a:t>年</a:t>
            </a:r>
            <a:r>
              <a:rPr lang="en-US" altLang="zh-CN">
                <a:latin typeface="华文细黑" pitchFamily="2" charset="-122"/>
                <a:ea typeface="华文细黑" pitchFamily="2" charset="-122"/>
              </a:rPr>
              <a:t>10</a:t>
            </a:r>
            <a:r>
              <a:rPr lang="zh-CN" altLang="en-US">
                <a:latin typeface="华文细黑" pitchFamily="2" charset="-122"/>
                <a:ea typeface="华文细黑" pitchFamily="2" charset="-122"/>
              </a:rPr>
              <a:t>月</a:t>
            </a:r>
            <a:r>
              <a:rPr lang="en-US" altLang="zh-CN">
                <a:latin typeface="华文细黑" pitchFamily="2" charset="-122"/>
                <a:ea typeface="华文细黑" pitchFamily="2" charset="-122"/>
              </a:rPr>
              <a:t>17</a:t>
            </a:r>
            <a:r>
              <a:rPr lang="zh-CN" altLang="en-US">
                <a:latin typeface="华文细黑" pitchFamily="2" charset="-122"/>
                <a:ea typeface="华文细黑" pitchFamily="2" charset="-122"/>
              </a:rPr>
              <a:t>日开始实施。香港</a:t>
            </a:r>
          </a:p>
          <a:p>
            <a:pPr eaLnBrk="1" hangingPunct="1">
              <a:lnSpc>
                <a:spcPct val="90000"/>
              </a:lnSpc>
              <a:buFont typeface="Wingdings" pitchFamily="2" charset="2"/>
              <a:buNone/>
            </a:pPr>
            <a:r>
              <a:rPr lang="zh-CN" altLang="en-US">
                <a:latin typeface="华文细黑" pitchFamily="2" charset="-122"/>
                <a:ea typeface="华文细黑" pitchFamily="2" charset="-122"/>
              </a:rPr>
              <a:t>三家发钞银行汇丰银行、渣打银行及中国银行发</a:t>
            </a:r>
          </a:p>
          <a:p>
            <a:pPr eaLnBrk="1" hangingPunct="1">
              <a:lnSpc>
                <a:spcPct val="90000"/>
              </a:lnSpc>
              <a:buFont typeface="Wingdings" pitchFamily="2" charset="2"/>
              <a:buNone/>
            </a:pPr>
            <a:r>
              <a:rPr lang="zh-CN" altLang="en-US">
                <a:latin typeface="华文细黑" pitchFamily="2" charset="-122"/>
                <a:ea typeface="华文细黑" pitchFamily="2" charset="-122"/>
              </a:rPr>
              <a:t>行货币时，必须根据</a:t>
            </a:r>
            <a:r>
              <a:rPr lang="en-US" altLang="zh-CN">
                <a:latin typeface="华文细黑" pitchFamily="2" charset="-122"/>
                <a:ea typeface="华文细黑" pitchFamily="2" charset="-122"/>
              </a:rPr>
              <a:t>1</a:t>
            </a:r>
            <a:r>
              <a:rPr lang="zh-CN" altLang="en-US">
                <a:latin typeface="华文细黑" pitchFamily="2" charset="-122"/>
                <a:ea typeface="华文细黑" pitchFamily="2" charset="-122"/>
              </a:rPr>
              <a:t>美元兑</a:t>
            </a:r>
            <a:r>
              <a:rPr lang="en-US" altLang="zh-CN">
                <a:latin typeface="华文细黑" pitchFamily="2" charset="-122"/>
                <a:ea typeface="华文细黑" pitchFamily="2" charset="-122"/>
              </a:rPr>
              <a:t>7.8</a:t>
            </a:r>
            <a:r>
              <a:rPr lang="zh-CN" altLang="en-US">
                <a:latin typeface="华文细黑" pitchFamily="2" charset="-122"/>
                <a:ea typeface="华文细黑" pitchFamily="2" charset="-122"/>
              </a:rPr>
              <a:t>港元的汇率，向</a:t>
            </a:r>
          </a:p>
          <a:p>
            <a:pPr eaLnBrk="1" hangingPunct="1">
              <a:lnSpc>
                <a:spcPct val="90000"/>
              </a:lnSpc>
              <a:buFont typeface="Wingdings" pitchFamily="2" charset="2"/>
              <a:buNone/>
            </a:pPr>
            <a:r>
              <a:rPr lang="zh-CN" altLang="en-US">
                <a:latin typeface="华文细黑" pitchFamily="2" charset="-122"/>
                <a:ea typeface="华文细黑" pitchFamily="2" charset="-122"/>
              </a:rPr>
              <a:t>香港金管局交付美元以换取负债证明书作为所发</a:t>
            </a:r>
          </a:p>
          <a:p>
            <a:pPr eaLnBrk="1" hangingPunct="1">
              <a:lnSpc>
                <a:spcPct val="90000"/>
              </a:lnSpc>
              <a:buFont typeface="Wingdings" pitchFamily="2" charset="2"/>
              <a:buNone/>
            </a:pPr>
            <a:r>
              <a:rPr lang="zh-CN" altLang="en-US">
                <a:latin typeface="华文细黑" pitchFamily="2" charset="-122"/>
                <a:ea typeface="华文细黑" pitchFamily="2" charset="-122"/>
              </a:rPr>
              <a:t>行货币的保证。同样，三家发钞银行可凭负债证</a:t>
            </a:r>
          </a:p>
          <a:p>
            <a:pPr eaLnBrk="1" hangingPunct="1">
              <a:lnSpc>
                <a:spcPct val="90000"/>
              </a:lnSpc>
              <a:buFont typeface="Wingdings" pitchFamily="2" charset="2"/>
              <a:buNone/>
            </a:pPr>
            <a:r>
              <a:rPr lang="zh-CN" altLang="en-US">
                <a:latin typeface="华文细黑" pitchFamily="2" charset="-122"/>
                <a:ea typeface="华文细黑" pitchFamily="2" charset="-122"/>
              </a:rPr>
              <a:t>明换回美元。金管局向银行体系保证，所有银行</a:t>
            </a:r>
          </a:p>
          <a:p>
            <a:pPr eaLnBrk="1" hangingPunct="1">
              <a:lnSpc>
                <a:spcPct val="90000"/>
              </a:lnSpc>
              <a:buFont typeface="Wingdings" pitchFamily="2" charset="2"/>
              <a:buNone/>
            </a:pPr>
            <a:r>
              <a:rPr lang="zh-CN" altLang="en-US">
                <a:latin typeface="华文细黑" pitchFamily="2" charset="-122"/>
                <a:ea typeface="华文细黑" pitchFamily="2" charset="-122"/>
              </a:rPr>
              <a:t>在金管局结算户口内的港元均可按</a:t>
            </a:r>
            <a:r>
              <a:rPr lang="en-US" altLang="zh-CN">
                <a:latin typeface="华文细黑" pitchFamily="2" charset="-122"/>
                <a:ea typeface="华文细黑" pitchFamily="2" charset="-122"/>
              </a:rPr>
              <a:t>1</a:t>
            </a:r>
            <a:r>
              <a:rPr lang="zh-CN" altLang="en-US">
                <a:latin typeface="华文细黑" pitchFamily="2" charset="-122"/>
                <a:ea typeface="华文细黑" pitchFamily="2" charset="-122"/>
              </a:rPr>
              <a:t>美元兑</a:t>
            </a:r>
            <a:r>
              <a:rPr lang="en-US" altLang="zh-CN">
                <a:latin typeface="华文细黑" pitchFamily="2" charset="-122"/>
                <a:ea typeface="华文细黑" pitchFamily="2" charset="-122"/>
              </a:rPr>
              <a:t>7.8</a:t>
            </a:r>
            <a:r>
              <a:rPr lang="zh-CN" altLang="en-US">
                <a:latin typeface="华文细黑" pitchFamily="2" charset="-122"/>
                <a:ea typeface="华文细黑" pitchFamily="2" charset="-122"/>
              </a:rPr>
              <a:t>港</a:t>
            </a:r>
          </a:p>
          <a:p>
            <a:pPr eaLnBrk="1" hangingPunct="1">
              <a:lnSpc>
                <a:spcPct val="90000"/>
              </a:lnSpc>
              <a:buFont typeface="Wingdings" pitchFamily="2" charset="2"/>
              <a:buNone/>
            </a:pPr>
            <a:r>
              <a:rPr lang="zh-CN" altLang="en-US">
                <a:latin typeface="华文细黑" pitchFamily="2" charset="-122"/>
                <a:ea typeface="华文细黑" pitchFamily="2" charset="-122"/>
              </a:rPr>
              <a:t>元水平自由兑换。</a:t>
            </a:r>
          </a:p>
        </p:txBody>
      </p:sp>
    </p:spTree>
    <p:extLst>
      <p:ext uri="{BB962C8B-B14F-4D97-AF65-F5344CB8AC3E}">
        <p14:creationId xmlns:p14="http://schemas.microsoft.com/office/powerpoint/2010/main" val="14763362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2563">
                                            <p:txEl>
                                              <p:pRg st="1" end="1"/>
                                            </p:txEl>
                                          </p:spTgt>
                                        </p:tgtEl>
                                        <p:attrNameLst>
                                          <p:attrName>style.visibility</p:attrName>
                                        </p:attrNameLst>
                                      </p:cBhvr>
                                      <p:to>
                                        <p:strVal val="visible"/>
                                      </p:to>
                                    </p:set>
                                    <p:animEffect transition="in" filter="blinds(horizontal)">
                                      <p:cBhvr>
                                        <p:cTn id="7" dur="500"/>
                                        <p:tgtEl>
                                          <p:spTgt spid="32256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22563">
                                            <p:txEl>
                                              <p:pRg st="2" end="2"/>
                                            </p:txEl>
                                          </p:spTgt>
                                        </p:tgtEl>
                                        <p:attrNameLst>
                                          <p:attrName>style.visibility</p:attrName>
                                        </p:attrNameLst>
                                      </p:cBhvr>
                                      <p:to>
                                        <p:strVal val="visible"/>
                                      </p:to>
                                    </p:set>
                                    <p:animEffect transition="in" filter="blinds(horizontal)">
                                      <p:cBhvr>
                                        <p:cTn id="10" dur="500"/>
                                        <p:tgtEl>
                                          <p:spTgt spid="32256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22563">
                                            <p:txEl>
                                              <p:pRg st="3" end="3"/>
                                            </p:txEl>
                                          </p:spTgt>
                                        </p:tgtEl>
                                        <p:attrNameLst>
                                          <p:attrName>style.visibility</p:attrName>
                                        </p:attrNameLst>
                                      </p:cBhvr>
                                      <p:to>
                                        <p:strVal val="visible"/>
                                      </p:to>
                                    </p:set>
                                    <p:animEffect transition="in" filter="blinds(horizontal)">
                                      <p:cBhvr>
                                        <p:cTn id="13" dur="500"/>
                                        <p:tgtEl>
                                          <p:spTgt spid="32256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22563">
                                            <p:txEl>
                                              <p:pRg st="4" end="4"/>
                                            </p:txEl>
                                          </p:spTgt>
                                        </p:tgtEl>
                                        <p:attrNameLst>
                                          <p:attrName>style.visibility</p:attrName>
                                        </p:attrNameLst>
                                      </p:cBhvr>
                                      <p:to>
                                        <p:strVal val="visible"/>
                                      </p:to>
                                    </p:set>
                                    <p:animEffect transition="in" filter="blinds(horizontal)">
                                      <p:cBhvr>
                                        <p:cTn id="16" dur="500"/>
                                        <p:tgtEl>
                                          <p:spTgt spid="32256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22563">
                                            <p:txEl>
                                              <p:pRg st="5" end="5"/>
                                            </p:txEl>
                                          </p:spTgt>
                                        </p:tgtEl>
                                        <p:attrNameLst>
                                          <p:attrName>style.visibility</p:attrName>
                                        </p:attrNameLst>
                                      </p:cBhvr>
                                      <p:to>
                                        <p:strVal val="visible"/>
                                      </p:to>
                                    </p:set>
                                    <p:animEffect transition="in" filter="blinds(horizontal)">
                                      <p:cBhvr>
                                        <p:cTn id="19" dur="500"/>
                                        <p:tgtEl>
                                          <p:spTgt spid="32256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22563">
                                            <p:txEl>
                                              <p:pRg st="6" end="6"/>
                                            </p:txEl>
                                          </p:spTgt>
                                        </p:tgtEl>
                                        <p:attrNameLst>
                                          <p:attrName>style.visibility</p:attrName>
                                        </p:attrNameLst>
                                      </p:cBhvr>
                                      <p:to>
                                        <p:strVal val="visible"/>
                                      </p:to>
                                    </p:set>
                                    <p:animEffect transition="in" filter="blinds(horizontal)">
                                      <p:cBhvr>
                                        <p:cTn id="22" dur="500"/>
                                        <p:tgtEl>
                                          <p:spTgt spid="32256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22563">
                                            <p:txEl>
                                              <p:pRg st="7" end="7"/>
                                            </p:txEl>
                                          </p:spTgt>
                                        </p:tgtEl>
                                        <p:attrNameLst>
                                          <p:attrName>style.visibility</p:attrName>
                                        </p:attrNameLst>
                                      </p:cBhvr>
                                      <p:to>
                                        <p:strVal val="visible"/>
                                      </p:to>
                                    </p:set>
                                    <p:animEffect transition="in" filter="blinds(horizontal)">
                                      <p:cBhvr>
                                        <p:cTn id="25" dur="500"/>
                                        <p:tgtEl>
                                          <p:spTgt spid="322563">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22563">
                                            <p:txEl>
                                              <p:pRg st="8" end="8"/>
                                            </p:txEl>
                                          </p:spTgt>
                                        </p:tgtEl>
                                        <p:attrNameLst>
                                          <p:attrName>style.visibility</p:attrName>
                                        </p:attrNameLst>
                                      </p:cBhvr>
                                      <p:to>
                                        <p:strVal val="visible"/>
                                      </p:to>
                                    </p:set>
                                    <p:animEffect transition="in" filter="blinds(horizontal)">
                                      <p:cBhvr>
                                        <p:cTn id="28" dur="500"/>
                                        <p:tgtEl>
                                          <p:spTgt spid="3225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idx="4294967295"/>
          </p:nvPr>
        </p:nvSpPr>
        <p:spPr bwMode="auto">
          <a:xfrm>
            <a:off x="2208214" y="620713"/>
            <a:ext cx="7559675" cy="627062"/>
          </a:xfrm>
        </p:spPr>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b="1"/>
              <a:t>东南亚金融风暴与香港金融危机</a:t>
            </a:r>
          </a:p>
        </p:txBody>
      </p:sp>
      <p:sp>
        <p:nvSpPr>
          <p:cNvPr id="323587" name="Rectangle 3"/>
          <p:cNvSpPr>
            <a:spLocks noGrp="1" noChangeArrowheads="1"/>
          </p:cNvSpPr>
          <p:nvPr>
            <p:ph type="body" idx="4294967295"/>
          </p:nvPr>
        </p:nvSpPr>
        <p:spPr>
          <a:xfrm>
            <a:off x="1774825" y="1484314"/>
            <a:ext cx="8351838" cy="4537075"/>
          </a:xfrm>
        </p:spPr>
        <p:txBody>
          <a:bodyPr/>
          <a:lstStyle/>
          <a:p>
            <a:pPr eaLnBrk="1" hangingPunct="1">
              <a:buFont typeface="Wingdings" pitchFamily="2" charset="2"/>
              <a:buNone/>
            </a:pPr>
            <a:r>
              <a:rPr lang="zh-CN" altLang="en-US" b="1">
                <a:latin typeface="华文细黑" pitchFamily="2" charset="-122"/>
                <a:ea typeface="华文细黑" pitchFamily="2" charset="-122"/>
              </a:rPr>
              <a:t>   </a:t>
            </a:r>
            <a:r>
              <a:rPr lang="zh-CN" altLang="en-US" b="1">
                <a:solidFill>
                  <a:schemeClr val="hlink"/>
                </a:solidFill>
                <a:latin typeface="方正姚体" pitchFamily="2" charset="-122"/>
                <a:ea typeface="方正姚体" pitchFamily="2" charset="-122"/>
              </a:rPr>
              <a:t>香港金融保卫战：</a:t>
            </a:r>
            <a:r>
              <a:rPr lang="zh-CN" altLang="en-US">
                <a:solidFill>
                  <a:srgbClr val="0000CC"/>
                </a:solidFill>
                <a:latin typeface="华文细黑" pitchFamily="2" charset="-122"/>
                <a:ea typeface="华文细黑" pitchFamily="2" charset="-122"/>
              </a:rPr>
              <a:t>      </a:t>
            </a:r>
          </a:p>
          <a:p>
            <a:pPr eaLnBrk="1" hangingPunct="1">
              <a:buFont typeface="Wingdings" pitchFamily="2" charset="2"/>
              <a:buNone/>
            </a:pPr>
            <a:r>
              <a:rPr lang="zh-CN" altLang="en-US">
                <a:solidFill>
                  <a:srgbClr val="0000CC"/>
                </a:solidFill>
                <a:latin typeface="华文细黑" pitchFamily="2" charset="-122"/>
                <a:ea typeface="华文细黑" pitchFamily="2" charset="-122"/>
              </a:rPr>
              <a:t>        联汇制对香港</a:t>
            </a:r>
            <a:r>
              <a:rPr lang="en-US" altLang="zh-CN">
                <a:solidFill>
                  <a:srgbClr val="0000CC"/>
                </a:solidFill>
                <a:latin typeface="华文细黑" pitchFamily="2" charset="-122"/>
                <a:ea typeface="华文细黑" pitchFamily="2" charset="-122"/>
              </a:rPr>
              <a:t>10</a:t>
            </a:r>
            <a:r>
              <a:rPr lang="zh-CN" altLang="en-US">
                <a:solidFill>
                  <a:srgbClr val="0000CC"/>
                </a:solidFill>
                <a:latin typeface="华文细黑" pitchFamily="2" charset="-122"/>
                <a:ea typeface="华文细黑" pitchFamily="2" charset="-122"/>
              </a:rPr>
              <a:t>余年的货币稳定居功至伟，但</a:t>
            </a:r>
          </a:p>
          <a:p>
            <a:pPr eaLnBrk="1" hangingPunct="1">
              <a:buFont typeface="Wingdings" pitchFamily="2" charset="2"/>
              <a:buNone/>
            </a:pPr>
            <a:r>
              <a:rPr lang="zh-CN" altLang="en-US">
                <a:solidFill>
                  <a:srgbClr val="0000CC"/>
                </a:solidFill>
                <a:latin typeface="华文细黑" pitchFamily="2" charset="-122"/>
                <a:ea typeface="华文细黑" pitchFamily="2" charset="-122"/>
              </a:rPr>
              <a:t>这一制度也存在先天缺陷。　</a:t>
            </a:r>
            <a:br>
              <a:rPr lang="zh-CN" altLang="en-US">
                <a:solidFill>
                  <a:srgbClr val="0000CC"/>
                </a:solidFill>
                <a:latin typeface="华文细黑" pitchFamily="2" charset="-122"/>
                <a:ea typeface="华文细黑" pitchFamily="2" charset="-122"/>
              </a:rPr>
            </a:br>
            <a:r>
              <a:rPr lang="zh-CN" altLang="en-US">
                <a:solidFill>
                  <a:srgbClr val="0000CC"/>
                </a:solidFill>
                <a:latin typeface="华文细黑" pitchFamily="2" charset="-122"/>
                <a:ea typeface="华文细黑" pitchFamily="2" charset="-122"/>
              </a:rPr>
              <a:t>　尽管香港流通的现钞有</a:t>
            </a:r>
            <a:r>
              <a:rPr lang="en-US" altLang="zh-CN">
                <a:solidFill>
                  <a:srgbClr val="0000CC"/>
                </a:solidFill>
                <a:latin typeface="华文细黑" pitchFamily="2" charset="-122"/>
                <a:ea typeface="华文细黑" pitchFamily="2" charset="-122"/>
              </a:rPr>
              <a:t>100%</a:t>
            </a:r>
            <a:r>
              <a:rPr lang="zh-CN" altLang="en-US">
                <a:solidFill>
                  <a:srgbClr val="0000CC"/>
                </a:solidFill>
                <a:latin typeface="华文细黑" pitchFamily="2" charset="-122"/>
                <a:ea typeface="华文细黑" pitchFamily="2" charset="-122"/>
              </a:rPr>
              <a:t>的美元外汇储备作</a:t>
            </a:r>
          </a:p>
          <a:p>
            <a:pPr eaLnBrk="1" hangingPunct="1">
              <a:buFont typeface="Wingdings" pitchFamily="2" charset="2"/>
              <a:buNone/>
            </a:pPr>
            <a:r>
              <a:rPr lang="zh-CN" altLang="en-US">
                <a:solidFill>
                  <a:srgbClr val="0000CC"/>
                </a:solidFill>
                <a:latin typeface="华文细黑" pitchFamily="2" charset="-122"/>
                <a:ea typeface="华文细黑" pitchFamily="2" charset="-122"/>
              </a:rPr>
              <a:t>支持，银行存款却并非如此。金管局收到</a:t>
            </a:r>
            <a:r>
              <a:rPr lang="en-US" altLang="zh-CN">
                <a:solidFill>
                  <a:srgbClr val="0000CC"/>
                </a:solidFill>
                <a:latin typeface="华文细黑" pitchFamily="2" charset="-122"/>
                <a:ea typeface="华文细黑" pitchFamily="2" charset="-122"/>
              </a:rPr>
              <a:t>1</a:t>
            </a:r>
            <a:r>
              <a:rPr lang="zh-CN" altLang="en-US">
                <a:solidFill>
                  <a:srgbClr val="0000CC"/>
                </a:solidFill>
                <a:latin typeface="华文细黑" pitchFamily="2" charset="-122"/>
                <a:ea typeface="华文细黑" pitchFamily="2" charset="-122"/>
              </a:rPr>
              <a:t>美元的抵</a:t>
            </a:r>
          </a:p>
          <a:p>
            <a:pPr eaLnBrk="1" hangingPunct="1">
              <a:buFont typeface="Wingdings" pitchFamily="2" charset="2"/>
              <a:buNone/>
            </a:pPr>
            <a:r>
              <a:rPr lang="zh-CN" altLang="en-US">
                <a:solidFill>
                  <a:srgbClr val="0000CC"/>
                </a:solidFill>
                <a:latin typeface="华文细黑" pitchFamily="2" charset="-122"/>
                <a:ea typeface="华文细黑" pitchFamily="2" charset="-122"/>
              </a:rPr>
              <a:t>押后，才容许发钞银行发行</a:t>
            </a:r>
            <a:r>
              <a:rPr lang="en-US" altLang="zh-CN">
                <a:solidFill>
                  <a:srgbClr val="0000CC"/>
                </a:solidFill>
                <a:latin typeface="华文细黑" pitchFamily="2" charset="-122"/>
                <a:ea typeface="华文细黑" pitchFamily="2" charset="-122"/>
              </a:rPr>
              <a:t>7.8</a:t>
            </a:r>
            <a:r>
              <a:rPr lang="zh-CN" altLang="en-US">
                <a:solidFill>
                  <a:srgbClr val="0000CC"/>
                </a:solidFill>
                <a:latin typeface="华文细黑" pitchFamily="2" charset="-122"/>
                <a:ea typeface="华文细黑" pitchFamily="2" charset="-122"/>
              </a:rPr>
              <a:t>港元现钞。在这基础</a:t>
            </a:r>
          </a:p>
          <a:p>
            <a:pPr eaLnBrk="1" hangingPunct="1">
              <a:buFont typeface="Wingdings" pitchFamily="2" charset="2"/>
              <a:buNone/>
            </a:pPr>
            <a:r>
              <a:rPr lang="zh-CN" altLang="en-US">
                <a:solidFill>
                  <a:srgbClr val="0000CC"/>
                </a:solidFill>
                <a:latin typeface="华文细黑" pitchFamily="2" charset="-122"/>
                <a:ea typeface="华文细黑" pitchFamily="2" charset="-122"/>
              </a:rPr>
              <a:t>货币之上，银行可通过信贷以倍数制造存款。</a:t>
            </a:r>
            <a:r>
              <a:rPr lang="en-US" altLang="zh-CN">
                <a:solidFill>
                  <a:srgbClr val="0000CC"/>
                </a:solidFill>
                <a:latin typeface="华文细黑" pitchFamily="2" charset="-122"/>
                <a:ea typeface="华文细黑" pitchFamily="2" charset="-122"/>
              </a:rPr>
              <a:t>1997</a:t>
            </a:r>
          </a:p>
          <a:p>
            <a:pPr eaLnBrk="1" hangingPunct="1">
              <a:buFont typeface="Wingdings" pitchFamily="2" charset="2"/>
              <a:buNone/>
            </a:pPr>
            <a:r>
              <a:rPr lang="zh-CN" altLang="en-US">
                <a:solidFill>
                  <a:srgbClr val="0000CC"/>
                </a:solidFill>
                <a:latin typeface="华文细黑" pitchFamily="2" charset="-122"/>
                <a:ea typeface="华文细黑" pitchFamily="2" charset="-122"/>
              </a:rPr>
              <a:t>年香港流通现金加各种存款总计超过</a:t>
            </a:r>
            <a:r>
              <a:rPr lang="en-US" altLang="zh-CN">
                <a:solidFill>
                  <a:srgbClr val="0000CC"/>
                </a:solidFill>
                <a:latin typeface="华文细黑" pitchFamily="2" charset="-122"/>
                <a:ea typeface="华文细黑" pitchFamily="2" charset="-122"/>
              </a:rPr>
              <a:t>1.7</a:t>
            </a:r>
            <a:r>
              <a:rPr lang="zh-CN" altLang="en-US">
                <a:solidFill>
                  <a:srgbClr val="0000CC"/>
                </a:solidFill>
                <a:latin typeface="华文细黑" pitchFamily="2" charset="-122"/>
                <a:ea typeface="华文细黑" pitchFamily="2" charset="-122"/>
              </a:rPr>
              <a:t>万亿港元，</a:t>
            </a:r>
          </a:p>
          <a:p>
            <a:pPr eaLnBrk="1" hangingPunct="1">
              <a:buFont typeface="Wingdings" pitchFamily="2" charset="2"/>
              <a:buNone/>
            </a:pPr>
            <a:r>
              <a:rPr lang="zh-CN" altLang="en-US">
                <a:solidFill>
                  <a:srgbClr val="0000CC"/>
                </a:solidFill>
                <a:latin typeface="华文细黑" pitchFamily="2" charset="-122"/>
                <a:ea typeface="华文细黑" pitchFamily="2" charset="-122"/>
              </a:rPr>
              <a:t>而外汇储备量折合港元低于</a:t>
            </a:r>
            <a:r>
              <a:rPr lang="en-US" altLang="zh-CN">
                <a:solidFill>
                  <a:srgbClr val="0000CC"/>
                </a:solidFill>
                <a:latin typeface="华文细黑" pitchFamily="2" charset="-122"/>
                <a:ea typeface="华文细黑" pitchFamily="2" charset="-122"/>
              </a:rPr>
              <a:t>7000</a:t>
            </a:r>
            <a:r>
              <a:rPr lang="zh-CN" altLang="en-US">
                <a:solidFill>
                  <a:srgbClr val="0000CC"/>
                </a:solidFill>
                <a:latin typeface="华文细黑" pitchFamily="2" charset="-122"/>
                <a:ea typeface="华文细黑" pitchFamily="2" charset="-122"/>
              </a:rPr>
              <a:t>亿。</a:t>
            </a:r>
            <a:endParaRPr lang="zh-CN" altLang="en-US">
              <a:latin typeface="华文细黑" pitchFamily="2" charset="-122"/>
              <a:ea typeface="华文细黑" pitchFamily="2" charset="-122"/>
            </a:endParaRPr>
          </a:p>
        </p:txBody>
      </p:sp>
      <p:sp>
        <p:nvSpPr>
          <p:cNvPr id="323589" name="AutoShape 5"/>
          <p:cNvSpPr>
            <a:spLocks/>
          </p:cNvSpPr>
          <p:nvPr/>
        </p:nvSpPr>
        <p:spPr bwMode="auto">
          <a:xfrm>
            <a:off x="4511675" y="5949950"/>
            <a:ext cx="5037138" cy="609600"/>
          </a:xfrm>
          <a:prstGeom prst="borderCallout1">
            <a:avLst>
              <a:gd name="adj1" fmla="val 18750"/>
              <a:gd name="adj2" fmla="val -1514"/>
              <a:gd name="adj3" fmla="val -82815"/>
              <a:gd name="adj4" fmla="val -8574"/>
            </a:avLst>
          </a:prstGeom>
          <a:solidFill>
            <a:schemeClr val="hlink"/>
          </a:solidFill>
          <a:ln w="9525" algn="ctr">
            <a:solidFill>
              <a:schemeClr val="tx1"/>
            </a:solidFill>
            <a:miter lim="800000"/>
            <a:headEnd/>
            <a:tailEnd/>
          </a:ln>
        </p:spPr>
        <p:txBody>
          <a:bodyPr/>
          <a:lstStyle/>
          <a:p>
            <a:pPr marL="639763" indent="-273050"/>
            <a:r>
              <a:rPr lang="zh-CN" altLang="en-US" sz="2800"/>
              <a:t>为炒家冲击港元提供了空间</a:t>
            </a:r>
          </a:p>
        </p:txBody>
      </p:sp>
    </p:spTree>
    <p:extLst>
      <p:ext uri="{BB962C8B-B14F-4D97-AF65-F5344CB8AC3E}">
        <p14:creationId xmlns:p14="http://schemas.microsoft.com/office/powerpoint/2010/main" val="40722161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3587">
                                            <p:txEl>
                                              <p:pRg st="1" end="1"/>
                                            </p:txEl>
                                          </p:spTgt>
                                        </p:tgtEl>
                                        <p:attrNameLst>
                                          <p:attrName>style.visibility</p:attrName>
                                        </p:attrNameLst>
                                      </p:cBhvr>
                                      <p:to>
                                        <p:strVal val="visible"/>
                                      </p:to>
                                    </p:set>
                                    <p:animEffect transition="in" filter="blinds(horizontal)">
                                      <p:cBhvr>
                                        <p:cTn id="7" dur="500"/>
                                        <p:tgtEl>
                                          <p:spTgt spid="32358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23587">
                                            <p:txEl>
                                              <p:pRg st="2" end="2"/>
                                            </p:txEl>
                                          </p:spTgt>
                                        </p:tgtEl>
                                        <p:attrNameLst>
                                          <p:attrName>style.visibility</p:attrName>
                                        </p:attrNameLst>
                                      </p:cBhvr>
                                      <p:to>
                                        <p:strVal val="visible"/>
                                      </p:to>
                                    </p:set>
                                    <p:animEffect transition="in" filter="blinds(horizontal)">
                                      <p:cBhvr>
                                        <p:cTn id="10" dur="500"/>
                                        <p:tgtEl>
                                          <p:spTgt spid="32358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23587">
                                            <p:txEl>
                                              <p:pRg st="3" end="3"/>
                                            </p:txEl>
                                          </p:spTgt>
                                        </p:tgtEl>
                                        <p:attrNameLst>
                                          <p:attrName>style.visibility</p:attrName>
                                        </p:attrNameLst>
                                      </p:cBhvr>
                                      <p:to>
                                        <p:strVal val="visible"/>
                                      </p:to>
                                    </p:set>
                                    <p:animEffect transition="in" filter="blinds(horizontal)">
                                      <p:cBhvr>
                                        <p:cTn id="13" dur="500"/>
                                        <p:tgtEl>
                                          <p:spTgt spid="323587">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23587">
                                            <p:txEl>
                                              <p:pRg st="4" end="4"/>
                                            </p:txEl>
                                          </p:spTgt>
                                        </p:tgtEl>
                                        <p:attrNameLst>
                                          <p:attrName>style.visibility</p:attrName>
                                        </p:attrNameLst>
                                      </p:cBhvr>
                                      <p:to>
                                        <p:strVal val="visible"/>
                                      </p:to>
                                    </p:set>
                                    <p:animEffect transition="in" filter="blinds(horizontal)">
                                      <p:cBhvr>
                                        <p:cTn id="16" dur="500"/>
                                        <p:tgtEl>
                                          <p:spTgt spid="323587">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23587">
                                            <p:txEl>
                                              <p:pRg st="5" end="5"/>
                                            </p:txEl>
                                          </p:spTgt>
                                        </p:tgtEl>
                                        <p:attrNameLst>
                                          <p:attrName>style.visibility</p:attrName>
                                        </p:attrNameLst>
                                      </p:cBhvr>
                                      <p:to>
                                        <p:strVal val="visible"/>
                                      </p:to>
                                    </p:set>
                                    <p:animEffect transition="in" filter="blinds(horizontal)">
                                      <p:cBhvr>
                                        <p:cTn id="19" dur="500"/>
                                        <p:tgtEl>
                                          <p:spTgt spid="323587">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23587">
                                            <p:txEl>
                                              <p:pRg st="6" end="6"/>
                                            </p:txEl>
                                          </p:spTgt>
                                        </p:tgtEl>
                                        <p:attrNameLst>
                                          <p:attrName>style.visibility</p:attrName>
                                        </p:attrNameLst>
                                      </p:cBhvr>
                                      <p:to>
                                        <p:strVal val="visible"/>
                                      </p:to>
                                    </p:set>
                                    <p:animEffect transition="in" filter="blinds(horizontal)">
                                      <p:cBhvr>
                                        <p:cTn id="22" dur="500"/>
                                        <p:tgtEl>
                                          <p:spTgt spid="323587">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23587">
                                            <p:txEl>
                                              <p:pRg st="7" end="7"/>
                                            </p:txEl>
                                          </p:spTgt>
                                        </p:tgtEl>
                                        <p:attrNameLst>
                                          <p:attrName>style.visibility</p:attrName>
                                        </p:attrNameLst>
                                      </p:cBhvr>
                                      <p:to>
                                        <p:strVal val="visible"/>
                                      </p:to>
                                    </p:set>
                                    <p:animEffect transition="in" filter="blinds(horizontal)">
                                      <p:cBhvr>
                                        <p:cTn id="25" dur="500"/>
                                        <p:tgtEl>
                                          <p:spTgt spid="323587">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23589"/>
                                        </p:tgtEl>
                                        <p:attrNameLst>
                                          <p:attrName>style.visibility</p:attrName>
                                        </p:attrNameLst>
                                      </p:cBhvr>
                                      <p:to>
                                        <p:strVal val="visible"/>
                                      </p:to>
                                    </p:set>
                                    <p:anim calcmode="lin" valueType="num">
                                      <p:cBhvr additive="base">
                                        <p:cTn id="30" dur="500" fill="hold"/>
                                        <p:tgtEl>
                                          <p:spTgt spid="323589"/>
                                        </p:tgtEl>
                                        <p:attrNameLst>
                                          <p:attrName>ppt_x</p:attrName>
                                        </p:attrNameLst>
                                      </p:cBhvr>
                                      <p:tavLst>
                                        <p:tav tm="0">
                                          <p:val>
                                            <p:strVal val="#ppt_x"/>
                                          </p:val>
                                        </p:tav>
                                        <p:tav tm="100000">
                                          <p:val>
                                            <p:strVal val="#ppt_x"/>
                                          </p:val>
                                        </p:tav>
                                      </p:tavLst>
                                    </p:anim>
                                    <p:anim calcmode="lin" valueType="num">
                                      <p:cBhvr additive="base">
                                        <p:cTn id="31" dur="500" fill="hold"/>
                                        <p:tgtEl>
                                          <p:spTgt spid="3235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3" name="Rectangle 3"/>
          <p:cNvSpPr>
            <a:spLocks noGrp="1" noChangeArrowheads="1"/>
          </p:cNvSpPr>
          <p:nvPr>
            <p:ph type="title" idx="4294967295"/>
          </p:nvPr>
        </p:nvSpPr>
        <p:spPr bwMode="auto">
          <a:xfrm>
            <a:off x="1919289" y="404814"/>
            <a:ext cx="7559675" cy="676275"/>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东南亚金融风暴与香港金融危机</a:t>
            </a:r>
          </a:p>
        </p:txBody>
      </p:sp>
      <p:sp>
        <p:nvSpPr>
          <p:cNvPr id="54284" name="Rectangle 4"/>
          <p:cNvSpPr>
            <a:spLocks noGrp="1" noChangeArrowheads="1"/>
          </p:cNvSpPr>
          <p:nvPr>
            <p:ph type="body" idx="4294967295"/>
          </p:nvPr>
        </p:nvSpPr>
        <p:spPr>
          <a:xfrm>
            <a:off x="1774825" y="1268414"/>
            <a:ext cx="7488238" cy="4537075"/>
          </a:xfrm>
        </p:spPr>
        <p:txBody>
          <a:bodyPr/>
          <a:lstStyle/>
          <a:p>
            <a:pPr eaLnBrk="1" hangingPunct="1">
              <a:buFont typeface="Wingdings" pitchFamily="2" charset="2"/>
              <a:buNone/>
            </a:pPr>
            <a:r>
              <a:rPr lang="zh-CN" altLang="en-US" sz="3200" b="1">
                <a:latin typeface="华文彩云" pitchFamily="2" charset="-122"/>
                <a:ea typeface="华文彩云" pitchFamily="2" charset="-122"/>
              </a:rPr>
              <a:t>   </a:t>
            </a:r>
            <a:r>
              <a:rPr lang="zh-CN" altLang="en-US" b="1">
                <a:solidFill>
                  <a:schemeClr val="hlink"/>
                </a:solidFill>
                <a:latin typeface="方正姚体" pitchFamily="2" charset="-122"/>
                <a:ea typeface="方正姚体" pitchFamily="2" charset="-122"/>
              </a:rPr>
              <a:t>香港保卫战：</a:t>
            </a:r>
            <a:endParaRPr lang="zh-CN" altLang="en-US">
              <a:solidFill>
                <a:schemeClr val="hlink"/>
              </a:solidFill>
              <a:latin typeface="方正姚体" pitchFamily="2" charset="-122"/>
              <a:ea typeface="方正姚体" pitchFamily="2" charset="-122"/>
            </a:endParaRPr>
          </a:p>
          <a:p>
            <a:pPr eaLnBrk="1" hangingPunct="1">
              <a:buFont typeface="Wingdings" pitchFamily="2" charset="2"/>
              <a:buNone/>
            </a:pPr>
            <a:r>
              <a:rPr lang="zh-CN" altLang="en-US" smtClean="0">
                <a:solidFill>
                  <a:srgbClr val="0000CC"/>
                </a:solidFill>
                <a:latin typeface="华文琥珀" pitchFamily="2" charset="-122"/>
                <a:ea typeface="华文琥珀" pitchFamily="2" charset="-122"/>
              </a:rPr>
              <a:t>　　</a:t>
            </a:r>
            <a:br>
              <a:rPr lang="zh-CN" altLang="en-US" smtClean="0">
                <a:solidFill>
                  <a:srgbClr val="0000CC"/>
                </a:solidFill>
                <a:latin typeface="华文琥珀" pitchFamily="2" charset="-122"/>
                <a:ea typeface="华文琥珀" pitchFamily="2" charset="-122"/>
              </a:rPr>
            </a:br>
            <a:r>
              <a:rPr lang="zh-CN" altLang="en-US" smtClean="0">
                <a:solidFill>
                  <a:srgbClr val="0000CC"/>
                </a:solidFill>
                <a:latin typeface="华文琥珀" pitchFamily="2" charset="-122"/>
                <a:ea typeface="华文琥珀" pitchFamily="2" charset="-122"/>
              </a:rPr>
              <a:t>　　　　　</a:t>
            </a:r>
            <a:br>
              <a:rPr lang="zh-CN" altLang="en-US" smtClean="0">
                <a:solidFill>
                  <a:srgbClr val="0000CC"/>
                </a:solidFill>
                <a:latin typeface="华文琥珀" pitchFamily="2" charset="-122"/>
                <a:ea typeface="华文琥珀" pitchFamily="2" charset="-122"/>
              </a:rPr>
            </a:br>
            <a:r>
              <a:rPr lang="zh-CN" altLang="en-US" smtClean="0">
                <a:solidFill>
                  <a:srgbClr val="0000CC"/>
                </a:solidFill>
                <a:latin typeface="华文琥珀" pitchFamily="2" charset="-122"/>
                <a:ea typeface="华文琥珀" pitchFamily="2" charset="-122"/>
              </a:rPr>
              <a:t>　　</a:t>
            </a:r>
          </a:p>
        </p:txBody>
      </p:sp>
      <p:sp>
        <p:nvSpPr>
          <p:cNvPr id="54285" name="Text Box 5"/>
          <p:cNvSpPr txBox="1">
            <a:spLocks noChangeArrowheads="1"/>
          </p:cNvSpPr>
          <p:nvPr/>
        </p:nvSpPr>
        <p:spPr bwMode="auto">
          <a:xfrm>
            <a:off x="3546774" y="4797426"/>
            <a:ext cx="461665" cy="1368425"/>
          </a:xfrm>
          <a:prstGeom prst="rect">
            <a:avLst/>
          </a:prstGeom>
          <a:noFill/>
          <a:ln w="9525" algn="ctr">
            <a:noFill/>
            <a:miter lim="800000"/>
            <a:headEnd/>
            <a:tailEnd/>
          </a:ln>
        </p:spPr>
        <p:txBody>
          <a:bodyPr vert="eaVert">
            <a:spAutoFit/>
          </a:bodyPr>
          <a:lstStyle/>
          <a:p>
            <a:pPr marL="639763" indent="-273050">
              <a:spcBef>
                <a:spcPct val="50000"/>
              </a:spcBef>
            </a:pPr>
            <a:endParaRPr lang="zh-CN" altLang="en-US"/>
          </a:p>
        </p:txBody>
      </p:sp>
      <p:graphicFrame>
        <p:nvGraphicFramePr>
          <p:cNvPr id="2" name="图示 1"/>
          <p:cNvGraphicFramePr/>
          <p:nvPr/>
        </p:nvGraphicFramePr>
        <p:xfrm>
          <a:off x="2208214" y="2205039"/>
          <a:ext cx="7164387" cy="3582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54761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p:cNvSpPr>
          <p:nvPr>
            <p:ph type="title" idx="4294967295"/>
          </p:nvPr>
        </p:nvSpPr>
        <p:spPr bwMode="auto">
          <a:xfrm>
            <a:off x="2135188" y="404814"/>
            <a:ext cx="7467600" cy="725487"/>
          </a:xfrm>
          <a:noFill/>
        </p:spPr>
        <p:txBody>
          <a:bodyPr vert="horz" wrap="square" lIns="91440" tIns="45720" rIns="91440" bIns="45720" numCol="1" rtlCol="0" anchor="ctr" anchorCtr="0" compatLnSpc="1">
            <a:prstTxWarp prst="textNoShape">
              <a:avLst/>
            </a:prstTxWarp>
            <a:normAutofit/>
          </a:bodyPr>
          <a:lstStyle/>
          <a:p>
            <a:pPr algn="ctr"/>
            <a:r>
              <a:rPr lang="zh-CN" altLang="en-US" sz="3400" b="1"/>
              <a:t> </a:t>
            </a:r>
            <a:r>
              <a:rPr lang="zh-CN" altLang="en-US" sz="3600" b="1"/>
              <a:t>国际炒家的投机策略（一）</a:t>
            </a:r>
          </a:p>
        </p:txBody>
      </p:sp>
      <p:sp>
        <p:nvSpPr>
          <p:cNvPr id="359443" name="Rectangle 19"/>
          <p:cNvSpPr>
            <a:spLocks noChangeArrowheads="1"/>
          </p:cNvSpPr>
          <p:nvPr/>
        </p:nvSpPr>
        <p:spPr bwMode="auto">
          <a:xfrm>
            <a:off x="4008438" y="5791200"/>
            <a:ext cx="3816350" cy="381000"/>
          </a:xfrm>
          <a:prstGeom prst="rect">
            <a:avLst/>
          </a:prstGeom>
          <a:solidFill>
            <a:schemeClr val="bg1"/>
          </a:solidFill>
          <a:ln w="9525">
            <a:solidFill>
              <a:schemeClr val="bg1"/>
            </a:solidFill>
            <a:miter lim="800000"/>
            <a:headEnd/>
            <a:tailEnd/>
          </a:ln>
        </p:spPr>
        <p:txBody>
          <a:bodyPr wrap="none" anchor="ctr"/>
          <a:lstStyle/>
          <a:p>
            <a:pPr>
              <a:spcBef>
                <a:spcPct val="0"/>
              </a:spcBef>
              <a:buClrTx/>
              <a:buSzTx/>
              <a:buFontTx/>
              <a:buNone/>
            </a:pPr>
            <a:r>
              <a:rPr lang="zh-CN" altLang="en-US" sz="2400" b="1">
                <a:latin typeface="Arial" charset="0"/>
                <a:ea typeface="黑体" pitchFamily="49" charset="-122"/>
              </a:rPr>
              <a:t>外汇头寸交易投机策略</a:t>
            </a:r>
          </a:p>
        </p:txBody>
      </p:sp>
      <p:grpSp>
        <p:nvGrpSpPr>
          <p:cNvPr id="2" name="Group 28"/>
          <p:cNvGrpSpPr>
            <a:grpSpLocks/>
          </p:cNvGrpSpPr>
          <p:nvPr/>
        </p:nvGrpSpPr>
        <p:grpSpPr bwMode="auto">
          <a:xfrm>
            <a:off x="2208213" y="1628775"/>
            <a:ext cx="7416800" cy="3760788"/>
            <a:chOff x="295" y="1082"/>
            <a:chExt cx="4672" cy="2369"/>
          </a:xfrm>
        </p:grpSpPr>
        <p:sp>
          <p:nvSpPr>
            <p:cNvPr id="333829" name="Rectangle 7"/>
            <p:cNvSpPr>
              <a:spLocks noChangeArrowheads="1"/>
            </p:cNvSpPr>
            <p:nvPr/>
          </p:nvSpPr>
          <p:spPr bwMode="auto">
            <a:xfrm>
              <a:off x="1746" y="3067"/>
              <a:ext cx="1950" cy="384"/>
            </a:xfrm>
            <a:prstGeom prst="rect">
              <a:avLst/>
            </a:prstGeom>
            <a:solidFill>
              <a:schemeClr val="bg1"/>
            </a:solidFill>
            <a:ln w="9525">
              <a:solidFill>
                <a:schemeClr val="tx1"/>
              </a:solidFill>
              <a:miter lim="800000"/>
              <a:headEnd/>
              <a:tailEnd/>
            </a:ln>
          </p:spPr>
          <p:txBody>
            <a:bodyPr wrap="none" anchor="ctr"/>
            <a:lstStyle/>
            <a:p>
              <a:pPr>
                <a:spcBef>
                  <a:spcPct val="0"/>
                </a:spcBef>
                <a:buClrTx/>
                <a:buSzTx/>
                <a:buFontTx/>
                <a:buNone/>
              </a:pPr>
              <a:r>
                <a:rPr lang="zh-CN" altLang="en-US" sz="2400" b="1">
                  <a:latin typeface="Arial" charset="0"/>
                  <a:ea typeface="黑体" pitchFamily="49" charset="-122"/>
                </a:rPr>
                <a:t>港元即期市场（抛售）</a:t>
              </a:r>
            </a:p>
          </p:txBody>
        </p:sp>
        <p:sp>
          <p:nvSpPr>
            <p:cNvPr id="333830" name="Rectangle 8"/>
            <p:cNvSpPr>
              <a:spLocks noChangeArrowheads="1"/>
            </p:cNvSpPr>
            <p:nvPr/>
          </p:nvSpPr>
          <p:spPr bwMode="auto">
            <a:xfrm>
              <a:off x="1927" y="1207"/>
              <a:ext cx="1923" cy="384"/>
            </a:xfrm>
            <a:prstGeom prst="rect">
              <a:avLst/>
            </a:prstGeom>
            <a:solidFill>
              <a:schemeClr val="bg1"/>
            </a:solidFill>
            <a:ln w="9525">
              <a:solidFill>
                <a:schemeClr val="tx1"/>
              </a:solidFill>
              <a:miter lim="800000"/>
              <a:headEnd/>
              <a:tailEnd/>
            </a:ln>
          </p:spPr>
          <p:txBody>
            <a:bodyPr wrap="none" anchor="ctr"/>
            <a:lstStyle/>
            <a:p>
              <a:pPr>
                <a:spcBef>
                  <a:spcPct val="0"/>
                </a:spcBef>
                <a:buClrTx/>
                <a:buSzTx/>
                <a:buFontTx/>
                <a:buNone/>
              </a:pPr>
              <a:r>
                <a:rPr lang="zh-CN" altLang="en-US" sz="2400" b="1">
                  <a:latin typeface="Arial" charset="0"/>
                  <a:ea typeface="黑体" pitchFamily="49" charset="-122"/>
                </a:rPr>
                <a:t>港元远期市场（做空）</a:t>
              </a:r>
            </a:p>
          </p:txBody>
        </p:sp>
        <p:sp>
          <p:nvSpPr>
            <p:cNvPr id="333831" name="Rectangle 9"/>
            <p:cNvSpPr>
              <a:spLocks noChangeArrowheads="1"/>
            </p:cNvSpPr>
            <p:nvPr/>
          </p:nvSpPr>
          <p:spPr bwMode="auto">
            <a:xfrm>
              <a:off x="1920" y="2064"/>
              <a:ext cx="1051" cy="384"/>
            </a:xfrm>
            <a:prstGeom prst="rect">
              <a:avLst/>
            </a:prstGeom>
            <a:solidFill>
              <a:schemeClr val="bg1"/>
            </a:solidFill>
            <a:ln w="9525">
              <a:solidFill>
                <a:schemeClr val="tx1"/>
              </a:solidFill>
              <a:miter lim="800000"/>
              <a:headEnd/>
              <a:tailEnd/>
            </a:ln>
          </p:spPr>
          <p:txBody>
            <a:bodyPr wrap="none" anchor="ctr"/>
            <a:lstStyle/>
            <a:p>
              <a:pPr>
                <a:spcBef>
                  <a:spcPct val="0"/>
                </a:spcBef>
                <a:buClrTx/>
                <a:buSzTx/>
                <a:buFontTx/>
                <a:buNone/>
              </a:pPr>
              <a:r>
                <a:rPr lang="zh-CN" altLang="en-US" sz="2400" b="1">
                  <a:latin typeface="Arial" charset="0"/>
                  <a:ea typeface="黑体" pitchFamily="49" charset="-122"/>
                </a:rPr>
                <a:t>国际炒家</a:t>
              </a:r>
            </a:p>
          </p:txBody>
        </p:sp>
        <p:sp>
          <p:nvSpPr>
            <p:cNvPr id="333832" name="Rectangle 10"/>
            <p:cNvSpPr>
              <a:spLocks noChangeArrowheads="1"/>
            </p:cNvSpPr>
            <p:nvPr/>
          </p:nvSpPr>
          <p:spPr bwMode="auto">
            <a:xfrm>
              <a:off x="4604" y="1525"/>
              <a:ext cx="363" cy="1488"/>
            </a:xfrm>
            <a:prstGeom prst="rect">
              <a:avLst/>
            </a:prstGeom>
            <a:solidFill>
              <a:schemeClr val="bg1"/>
            </a:solidFill>
            <a:ln w="9525">
              <a:solidFill>
                <a:schemeClr val="tx1"/>
              </a:solidFill>
              <a:miter lim="800000"/>
              <a:headEnd/>
              <a:tailEnd/>
            </a:ln>
          </p:spPr>
          <p:txBody>
            <a:bodyPr wrap="none" anchor="ctr"/>
            <a:lstStyle/>
            <a:p>
              <a:pPr>
                <a:spcBef>
                  <a:spcPct val="0"/>
                </a:spcBef>
                <a:buClrTx/>
                <a:buSzTx/>
                <a:buFontTx/>
                <a:buNone/>
              </a:pPr>
              <a:r>
                <a:rPr lang="zh-CN" altLang="en-US" sz="2400" b="1">
                  <a:latin typeface="Arial" charset="0"/>
                  <a:ea typeface="黑体" pitchFamily="49" charset="-122"/>
                </a:rPr>
                <a:t>远</a:t>
              </a:r>
            </a:p>
            <a:p>
              <a:pPr>
                <a:spcBef>
                  <a:spcPct val="0"/>
                </a:spcBef>
                <a:buClrTx/>
                <a:buSzTx/>
                <a:buFontTx/>
                <a:buNone/>
              </a:pPr>
              <a:r>
                <a:rPr lang="zh-CN" altLang="en-US" sz="2400" b="1">
                  <a:latin typeface="Arial" charset="0"/>
                  <a:ea typeface="黑体" pitchFamily="49" charset="-122"/>
                </a:rPr>
                <a:t>期</a:t>
              </a:r>
            </a:p>
            <a:p>
              <a:pPr>
                <a:spcBef>
                  <a:spcPct val="0"/>
                </a:spcBef>
                <a:buClrTx/>
                <a:buSzTx/>
                <a:buFontTx/>
                <a:buNone/>
              </a:pPr>
              <a:r>
                <a:rPr lang="zh-CN" altLang="en-US" sz="2400" b="1">
                  <a:latin typeface="Arial" charset="0"/>
                  <a:ea typeface="黑体" pitchFamily="49" charset="-122"/>
                </a:rPr>
                <a:t>平</a:t>
              </a:r>
            </a:p>
            <a:p>
              <a:pPr>
                <a:spcBef>
                  <a:spcPct val="0"/>
                </a:spcBef>
                <a:buClrTx/>
                <a:buSzTx/>
                <a:buFontTx/>
                <a:buNone/>
              </a:pPr>
              <a:r>
                <a:rPr lang="zh-CN" altLang="en-US" sz="2400" b="1">
                  <a:latin typeface="Arial" charset="0"/>
                  <a:ea typeface="黑体" pitchFamily="49" charset="-122"/>
                </a:rPr>
                <a:t>仓</a:t>
              </a:r>
            </a:p>
            <a:p>
              <a:pPr>
                <a:spcBef>
                  <a:spcPct val="0"/>
                </a:spcBef>
                <a:buClrTx/>
                <a:buSzTx/>
                <a:buFontTx/>
                <a:buNone/>
              </a:pPr>
              <a:r>
                <a:rPr lang="zh-CN" altLang="en-US" sz="2400" b="1">
                  <a:latin typeface="Arial" charset="0"/>
                  <a:ea typeface="黑体" pitchFamily="49" charset="-122"/>
                </a:rPr>
                <a:t>获</a:t>
              </a:r>
            </a:p>
            <a:p>
              <a:pPr>
                <a:spcBef>
                  <a:spcPct val="0"/>
                </a:spcBef>
                <a:buClrTx/>
                <a:buSzTx/>
                <a:buFontTx/>
                <a:buNone/>
              </a:pPr>
              <a:r>
                <a:rPr lang="zh-CN" altLang="en-US" sz="2400" b="1">
                  <a:latin typeface="Arial" charset="0"/>
                  <a:ea typeface="黑体" pitchFamily="49" charset="-122"/>
                </a:rPr>
                <a:t>利</a:t>
              </a:r>
            </a:p>
          </p:txBody>
        </p:sp>
        <p:sp>
          <p:nvSpPr>
            <p:cNvPr id="333833" name="Rectangle 11"/>
            <p:cNvSpPr>
              <a:spLocks noChangeArrowheads="1"/>
            </p:cNvSpPr>
            <p:nvPr/>
          </p:nvSpPr>
          <p:spPr bwMode="auto">
            <a:xfrm>
              <a:off x="3742" y="1797"/>
              <a:ext cx="363" cy="1134"/>
            </a:xfrm>
            <a:prstGeom prst="rect">
              <a:avLst/>
            </a:prstGeom>
            <a:solidFill>
              <a:schemeClr val="bg1"/>
            </a:solidFill>
            <a:ln w="9525">
              <a:solidFill>
                <a:schemeClr val="tx1"/>
              </a:solidFill>
              <a:miter lim="800000"/>
              <a:headEnd/>
              <a:tailEnd/>
            </a:ln>
          </p:spPr>
          <p:txBody>
            <a:bodyPr wrap="none" anchor="ctr"/>
            <a:lstStyle/>
            <a:p>
              <a:pPr>
                <a:spcBef>
                  <a:spcPct val="0"/>
                </a:spcBef>
                <a:buClrTx/>
                <a:buSzTx/>
                <a:buFontTx/>
                <a:buNone/>
              </a:pPr>
              <a:r>
                <a:rPr lang="zh-CN" altLang="en-US" sz="2400" b="1">
                  <a:latin typeface="Arial" charset="0"/>
                  <a:ea typeface="黑体" pitchFamily="49" charset="-122"/>
                </a:rPr>
                <a:t>港</a:t>
              </a:r>
            </a:p>
            <a:p>
              <a:pPr>
                <a:spcBef>
                  <a:spcPct val="0"/>
                </a:spcBef>
                <a:buClrTx/>
                <a:buSzTx/>
                <a:buFontTx/>
                <a:buNone/>
              </a:pPr>
              <a:r>
                <a:rPr lang="zh-CN" altLang="en-US" sz="2400" b="1">
                  <a:latin typeface="Arial" charset="0"/>
                  <a:ea typeface="黑体" pitchFamily="49" charset="-122"/>
                </a:rPr>
                <a:t>元</a:t>
              </a:r>
            </a:p>
            <a:p>
              <a:pPr>
                <a:spcBef>
                  <a:spcPct val="0"/>
                </a:spcBef>
                <a:buClrTx/>
                <a:buSzTx/>
                <a:buFontTx/>
                <a:buNone/>
              </a:pPr>
              <a:r>
                <a:rPr lang="zh-CN" altLang="en-US" sz="2400" b="1">
                  <a:latin typeface="Arial" charset="0"/>
                  <a:ea typeface="黑体" pitchFamily="49" charset="-122"/>
                </a:rPr>
                <a:t>贬</a:t>
              </a:r>
            </a:p>
            <a:p>
              <a:pPr>
                <a:spcBef>
                  <a:spcPct val="0"/>
                </a:spcBef>
                <a:buClrTx/>
                <a:buSzTx/>
                <a:buFontTx/>
                <a:buNone/>
              </a:pPr>
              <a:r>
                <a:rPr lang="zh-CN" altLang="en-US" sz="2400" b="1">
                  <a:latin typeface="Arial" charset="0"/>
                  <a:ea typeface="黑体" pitchFamily="49" charset="-122"/>
                </a:rPr>
                <a:t>值</a:t>
              </a:r>
            </a:p>
          </p:txBody>
        </p:sp>
        <p:sp>
          <p:nvSpPr>
            <p:cNvPr id="333834" name="Line 16"/>
            <p:cNvSpPr>
              <a:spLocks noChangeShapeType="1"/>
            </p:cNvSpPr>
            <p:nvPr/>
          </p:nvSpPr>
          <p:spPr bwMode="auto">
            <a:xfrm flipV="1">
              <a:off x="3061" y="2387"/>
              <a:ext cx="681" cy="680"/>
            </a:xfrm>
            <a:prstGeom prst="line">
              <a:avLst/>
            </a:prstGeom>
            <a:noFill/>
            <a:ln w="9525">
              <a:solidFill>
                <a:schemeClr val="tx1"/>
              </a:solidFill>
              <a:round/>
              <a:headEnd/>
              <a:tailEnd type="triangle" w="med" len="med"/>
            </a:ln>
          </p:spPr>
          <p:txBody>
            <a:bodyPr/>
            <a:lstStyle/>
            <a:p>
              <a:endParaRPr lang="zh-CN" altLang="en-US"/>
            </a:p>
          </p:txBody>
        </p:sp>
        <p:sp>
          <p:nvSpPr>
            <p:cNvPr id="333835" name="Line 17"/>
            <p:cNvSpPr>
              <a:spLocks noChangeShapeType="1"/>
            </p:cNvSpPr>
            <p:nvPr/>
          </p:nvSpPr>
          <p:spPr bwMode="auto">
            <a:xfrm>
              <a:off x="3016" y="1616"/>
              <a:ext cx="726" cy="589"/>
            </a:xfrm>
            <a:prstGeom prst="line">
              <a:avLst/>
            </a:prstGeom>
            <a:noFill/>
            <a:ln w="9525">
              <a:solidFill>
                <a:schemeClr val="tx1"/>
              </a:solidFill>
              <a:round/>
              <a:headEnd/>
              <a:tailEnd type="triangle" w="med" len="med"/>
            </a:ln>
          </p:spPr>
          <p:txBody>
            <a:bodyPr/>
            <a:lstStyle/>
            <a:p>
              <a:endParaRPr lang="zh-CN" altLang="en-US"/>
            </a:p>
          </p:txBody>
        </p:sp>
        <p:sp>
          <p:nvSpPr>
            <p:cNvPr id="333836" name="Line 18"/>
            <p:cNvSpPr>
              <a:spLocks noChangeShapeType="1"/>
            </p:cNvSpPr>
            <p:nvPr/>
          </p:nvSpPr>
          <p:spPr bwMode="auto">
            <a:xfrm>
              <a:off x="4105" y="2296"/>
              <a:ext cx="480" cy="0"/>
            </a:xfrm>
            <a:prstGeom prst="line">
              <a:avLst/>
            </a:prstGeom>
            <a:noFill/>
            <a:ln w="9525">
              <a:solidFill>
                <a:schemeClr val="tx1"/>
              </a:solidFill>
              <a:round/>
              <a:headEnd/>
              <a:tailEnd type="triangle" w="med" len="med"/>
            </a:ln>
          </p:spPr>
          <p:txBody>
            <a:bodyPr/>
            <a:lstStyle/>
            <a:p>
              <a:endParaRPr lang="zh-CN" altLang="en-US"/>
            </a:p>
          </p:txBody>
        </p:sp>
        <p:sp>
          <p:nvSpPr>
            <p:cNvPr id="333837" name="Line 20"/>
            <p:cNvSpPr>
              <a:spLocks noChangeShapeType="1"/>
            </p:cNvSpPr>
            <p:nvPr/>
          </p:nvSpPr>
          <p:spPr bwMode="auto">
            <a:xfrm flipV="1">
              <a:off x="2472" y="1616"/>
              <a:ext cx="0" cy="453"/>
            </a:xfrm>
            <a:prstGeom prst="line">
              <a:avLst/>
            </a:prstGeom>
            <a:noFill/>
            <a:ln w="9525">
              <a:solidFill>
                <a:schemeClr val="tx1"/>
              </a:solidFill>
              <a:round/>
              <a:headEnd/>
              <a:tailEnd type="triangle" w="med" len="med"/>
            </a:ln>
          </p:spPr>
          <p:txBody>
            <a:bodyPr/>
            <a:lstStyle/>
            <a:p>
              <a:endParaRPr lang="zh-CN" altLang="en-US"/>
            </a:p>
          </p:txBody>
        </p:sp>
        <p:sp>
          <p:nvSpPr>
            <p:cNvPr id="333838" name="Line 21"/>
            <p:cNvSpPr>
              <a:spLocks noChangeShapeType="1"/>
            </p:cNvSpPr>
            <p:nvPr/>
          </p:nvSpPr>
          <p:spPr bwMode="auto">
            <a:xfrm>
              <a:off x="2472" y="2478"/>
              <a:ext cx="0" cy="589"/>
            </a:xfrm>
            <a:prstGeom prst="line">
              <a:avLst/>
            </a:prstGeom>
            <a:noFill/>
            <a:ln w="9525">
              <a:solidFill>
                <a:schemeClr val="tx1"/>
              </a:solidFill>
              <a:round/>
              <a:headEnd/>
              <a:tailEnd type="triangle" w="med" len="med"/>
            </a:ln>
          </p:spPr>
          <p:txBody>
            <a:bodyPr/>
            <a:lstStyle/>
            <a:p>
              <a:endParaRPr lang="zh-CN" altLang="en-US"/>
            </a:p>
          </p:txBody>
        </p:sp>
        <p:sp>
          <p:nvSpPr>
            <p:cNvPr id="333839" name="Rectangle 22"/>
            <p:cNvSpPr>
              <a:spLocks noChangeArrowheads="1"/>
            </p:cNvSpPr>
            <p:nvPr/>
          </p:nvSpPr>
          <p:spPr bwMode="auto">
            <a:xfrm>
              <a:off x="295" y="1082"/>
              <a:ext cx="1360" cy="705"/>
            </a:xfrm>
            <a:prstGeom prst="rect">
              <a:avLst/>
            </a:prstGeom>
            <a:solidFill>
              <a:schemeClr val="bg1"/>
            </a:solidFill>
            <a:ln w="9525">
              <a:solidFill>
                <a:schemeClr val="tx1"/>
              </a:solidFill>
              <a:miter lim="800000"/>
              <a:headEnd/>
              <a:tailEnd/>
            </a:ln>
          </p:spPr>
          <p:txBody>
            <a:bodyPr wrap="none" anchor="ctr"/>
            <a:lstStyle/>
            <a:p>
              <a:pPr>
                <a:spcBef>
                  <a:spcPct val="0"/>
                </a:spcBef>
                <a:buClrTx/>
                <a:buSzTx/>
                <a:buFontTx/>
                <a:buNone/>
              </a:pPr>
              <a:r>
                <a:rPr lang="en-US" altLang="zh-CN" sz="2400" b="1">
                  <a:latin typeface="黑体" pitchFamily="49" charset="-122"/>
                  <a:ea typeface="黑体" pitchFamily="49" charset="-122"/>
                </a:rPr>
                <a:t>BIBF</a:t>
              </a:r>
            </a:p>
            <a:p>
              <a:pPr>
                <a:spcBef>
                  <a:spcPct val="0"/>
                </a:spcBef>
                <a:buClrTx/>
                <a:buSzTx/>
                <a:buFontTx/>
                <a:buNone/>
              </a:pPr>
              <a:r>
                <a:rPr lang="zh-CN" altLang="en-US" sz="2400" b="1">
                  <a:latin typeface="黑体" pitchFamily="49" charset="-122"/>
                  <a:ea typeface="黑体" pitchFamily="49" charset="-122"/>
                </a:rPr>
                <a:t>（离岸金融中心）</a:t>
              </a:r>
            </a:p>
          </p:txBody>
        </p:sp>
        <p:sp>
          <p:nvSpPr>
            <p:cNvPr id="333840" name="Rectangle 23"/>
            <p:cNvSpPr>
              <a:spLocks noChangeArrowheads="1"/>
            </p:cNvSpPr>
            <p:nvPr/>
          </p:nvSpPr>
          <p:spPr bwMode="auto">
            <a:xfrm>
              <a:off x="295" y="2075"/>
              <a:ext cx="1179" cy="384"/>
            </a:xfrm>
            <a:prstGeom prst="rect">
              <a:avLst/>
            </a:prstGeom>
            <a:solidFill>
              <a:schemeClr val="bg1"/>
            </a:solidFill>
            <a:ln w="9525">
              <a:solidFill>
                <a:schemeClr val="tx1"/>
              </a:solidFill>
              <a:miter lim="800000"/>
              <a:headEnd/>
              <a:tailEnd/>
            </a:ln>
          </p:spPr>
          <p:txBody>
            <a:bodyPr wrap="none" anchor="ctr"/>
            <a:lstStyle/>
            <a:p>
              <a:pPr>
                <a:spcBef>
                  <a:spcPct val="0"/>
                </a:spcBef>
                <a:buClrTx/>
                <a:buSzTx/>
                <a:buFontTx/>
                <a:buNone/>
              </a:pPr>
              <a:r>
                <a:rPr lang="zh-CN" altLang="en-US" sz="2400" b="1">
                  <a:latin typeface="Arial" charset="0"/>
                  <a:ea typeface="黑体" pitchFamily="49" charset="-122"/>
                </a:rPr>
                <a:t>当地银行</a:t>
              </a:r>
            </a:p>
          </p:txBody>
        </p:sp>
        <p:sp>
          <p:nvSpPr>
            <p:cNvPr id="333841" name="Rectangle 24"/>
            <p:cNvSpPr>
              <a:spLocks noChangeArrowheads="1"/>
            </p:cNvSpPr>
            <p:nvPr/>
          </p:nvSpPr>
          <p:spPr bwMode="auto">
            <a:xfrm>
              <a:off x="295" y="2795"/>
              <a:ext cx="1134" cy="384"/>
            </a:xfrm>
            <a:prstGeom prst="rect">
              <a:avLst/>
            </a:prstGeom>
            <a:solidFill>
              <a:schemeClr val="bg1"/>
            </a:solidFill>
            <a:ln w="9525">
              <a:solidFill>
                <a:schemeClr val="tx1"/>
              </a:solidFill>
              <a:miter lim="800000"/>
              <a:headEnd/>
              <a:tailEnd/>
            </a:ln>
          </p:spPr>
          <p:txBody>
            <a:bodyPr wrap="none" anchor="ctr"/>
            <a:lstStyle/>
            <a:p>
              <a:pPr>
                <a:spcBef>
                  <a:spcPct val="0"/>
                </a:spcBef>
                <a:buClrTx/>
                <a:buSzTx/>
                <a:buFontTx/>
                <a:buNone/>
              </a:pPr>
              <a:r>
                <a:rPr lang="zh-CN" altLang="en-US" sz="2400" b="1">
                  <a:latin typeface="Arial" charset="0"/>
                  <a:ea typeface="黑体" pitchFamily="49" charset="-122"/>
                </a:rPr>
                <a:t>自有资金</a:t>
              </a:r>
            </a:p>
          </p:txBody>
        </p:sp>
        <p:sp>
          <p:nvSpPr>
            <p:cNvPr id="333842" name="Line 25"/>
            <p:cNvSpPr>
              <a:spLocks noChangeShapeType="1"/>
            </p:cNvSpPr>
            <p:nvPr/>
          </p:nvSpPr>
          <p:spPr bwMode="auto">
            <a:xfrm>
              <a:off x="1655" y="1763"/>
              <a:ext cx="265" cy="504"/>
            </a:xfrm>
            <a:prstGeom prst="line">
              <a:avLst/>
            </a:prstGeom>
            <a:noFill/>
            <a:ln w="9525">
              <a:solidFill>
                <a:schemeClr val="tx1"/>
              </a:solidFill>
              <a:round/>
              <a:headEnd/>
              <a:tailEnd type="triangle" w="med" len="med"/>
            </a:ln>
          </p:spPr>
          <p:txBody>
            <a:bodyPr/>
            <a:lstStyle/>
            <a:p>
              <a:endParaRPr lang="zh-CN" altLang="en-US"/>
            </a:p>
          </p:txBody>
        </p:sp>
        <p:sp>
          <p:nvSpPr>
            <p:cNvPr id="333843" name="Line 26"/>
            <p:cNvSpPr>
              <a:spLocks noChangeShapeType="1"/>
            </p:cNvSpPr>
            <p:nvPr/>
          </p:nvSpPr>
          <p:spPr bwMode="auto">
            <a:xfrm>
              <a:off x="1488" y="2267"/>
              <a:ext cx="432" cy="0"/>
            </a:xfrm>
            <a:prstGeom prst="line">
              <a:avLst/>
            </a:prstGeom>
            <a:noFill/>
            <a:ln w="9525">
              <a:solidFill>
                <a:schemeClr val="tx1"/>
              </a:solidFill>
              <a:round/>
              <a:headEnd/>
              <a:tailEnd type="triangle" w="med" len="med"/>
            </a:ln>
          </p:spPr>
          <p:txBody>
            <a:bodyPr/>
            <a:lstStyle/>
            <a:p>
              <a:endParaRPr lang="zh-CN" altLang="en-US"/>
            </a:p>
          </p:txBody>
        </p:sp>
        <p:sp>
          <p:nvSpPr>
            <p:cNvPr id="333844" name="Line 27"/>
            <p:cNvSpPr>
              <a:spLocks noChangeShapeType="1"/>
            </p:cNvSpPr>
            <p:nvPr/>
          </p:nvSpPr>
          <p:spPr bwMode="auto">
            <a:xfrm flipV="1">
              <a:off x="1488" y="2315"/>
              <a:ext cx="384" cy="672"/>
            </a:xfrm>
            <a:prstGeom prst="line">
              <a:avLst/>
            </a:prstGeom>
            <a:noFill/>
            <a:ln w="9525">
              <a:solidFill>
                <a:schemeClr val="tx1"/>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22106271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9443"/>
                                        </p:tgtEl>
                                        <p:attrNameLst>
                                          <p:attrName>style.visibility</p:attrName>
                                        </p:attrNameLst>
                                      </p:cBhvr>
                                      <p:to>
                                        <p:strVal val="visible"/>
                                      </p:to>
                                    </p:set>
                                    <p:animEffect transition="in" filter="blinds(horizontal)">
                                      <p:cBhvr>
                                        <p:cTn id="12" dur="500"/>
                                        <p:tgtEl>
                                          <p:spTgt spid="359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4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p:cNvSpPr>
          <p:nvPr>
            <p:ph type="title" idx="4294967295"/>
          </p:nvPr>
        </p:nvSpPr>
        <p:spPr bwMode="auto">
          <a:xfrm>
            <a:off x="2063750" y="333376"/>
            <a:ext cx="7467600" cy="652463"/>
          </a:xfrm>
          <a:noFill/>
        </p:spPr>
        <p:txBody>
          <a:bodyPr vert="horz" wrap="square" lIns="91440" tIns="45720" rIns="91440" bIns="45720" numCol="1" rtlCol="0" anchor="ctr" anchorCtr="0" compatLnSpc="1">
            <a:prstTxWarp prst="textNoShape">
              <a:avLst/>
            </a:prstTxWarp>
            <a:normAutofit/>
          </a:bodyPr>
          <a:lstStyle/>
          <a:p>
            <a:pPr algn="ctr"/>
            <a:r>
              <a:rPr lang="zh-CN" altLang="en-US" sz="3600" b="1"/>
              <a:t>国际炒家的投机策略（二）</a:t>
            </a:r>
          </a:p>
        </p:txBody>
      </p:sp>
      <p:sp>
        <p:nvSpPr>
          <p:cNvPr id="363529" name="Rectangle 9"/>
          <p:cNvSpPr>
            <a:spLocks noChangeArrowheads="1"/>
          </p:cNvSpPr>
          <p:nvPr/>
        </p:nvSpPr>
        <p:spPr bwMode="auto">
          <a:xfrm>
            <a:off x="4295776" y="5805488"/>
            <a:ext cx="3527425" cy="381000"/>
          </a:xfrm>
          <a:prstGeom prst="rect">
            <a:avLst/>
          </a:prstGeom>
          <a:solidFill>
            <a:schemeClr val="bg1"/>
          </a:solidFill>
          <a:ln w="9525">
            <a:solidFill>
              <a:schemeClr val="bg1"/>
            </a:solidFill>
            <a:miter lim="800000"/>
            <a:headEnd/>
            <a:tailEnd/>
          </a:ln>
        </p:spPr>
        <p:txBody>
          <a:bodyPr wrap="none" anchor="ctr"/>
          <a:lstStyle/>
          <a:p>
            <a:pPr>
              <a:spcBef>
                <a:spcPct val="0"/>
              </a:spcBef>
              <a:buClrTx/>
              <a:buSzTx/>
              <a:buFontTx/>
              <a:buNone/>
            </a:pPr>
            <a:r>
              <a:rPr lang="zh-CN" altLang="en-US" sz="2400" b="1">
                <a:latin typeface="Arial" charset="0"/>
                <a:ea typeface="黑体" pitchFamily="49" charset="-122"/>
              </a:rPr>
              <a:t>股票头寸交易投机策略</a:t>
            </a:r>
          </a:p>
        </p:txBody>
      </p:sp>
      <p:grpSp>
        <p:nvGrpSpPr>
          <p:cNvPr id="2" name="Group 32"/>
          <p:cNvGrpSpPr>
            <a:grpSpLocks/>
          </p:cNvGrpSpPr>
          <p:nvPr/>
        </p:nvGrpSpPr>
        <p:grpSpPr bwMode="auto">
          <a:xfrm>
            <a:off x="1919288" y="1484314"/>
            <a:ext cx="7118350" cy="3811587"/>
            <a:chOff x="249" y="935"/>
            <a:chExt cx="4484" cy="2401"/>
          </a:xfrm>
        </p:grpSpPr>
        <p:sp>
          <p:nvSpPr>
            <p:cNvPr id="334853" name="Line 27"/>
            <p:cNvSpPr>
              <a:spLocks noChangeShapeType="1"/>
            </p:cNvSpPr>
            <p:nvPr/>
          </p:nvSpPr>
          <p:spPr bwMode="auto">
            <a:xfrm flipV="1">
              <a:off x="3424" y="2296"/>
              <a:ext cx="0" cy="363"/>
            </a:xfrm>
            <a:prstGeom prst="line">
              <a:avLst/>
            </a:prstGeom>
            <a:noFill/>
            <a:ln w="9525">
              <a:solidFill>
                <a:schemeClr val="tx1"/>
              </a:solidFill>
              <a:round/>
              <a:headEnd/>
              <a:tailEnd type="triangle" w="med" len="med"/>
            </a:ln>
          </p:spPr>
          <p:txBody>
            <a:bodyPr/>
            <a:lstStyle/>
            <a:p>
              <a:endParaRPr lang="zh-CN" altLang="en-US"/>
            </a:p>
          </p:txBody>
        </p:sp>
        <p:grpSp>
          <p:nvGrpSpPr>
            <p:cNvPr id="334854" name="Group 31"/>
            <p:cNvGrpSpPr>
              <a:grpSpLocks/>
            </p:cNvGrpSpPr>
            <p:nvPr/>
          </p:nvGrpSpPr>
          <p:grpSpPr bwMode="auto">
            <a:xfrm>
              <a:off x="249" y="935"/>
              <a:ext cx="4484" cy="2401"/>
              <a:chOff x="249" y="1071"/>
              <a:chExt cx="4484" cy="2401"/>
            </a:xfrm>
          </p:grpSpPr>
          <p:sp>
            <p:nvSpPr>
              <p:cNvPr id="334855" name="Rectangle 16"/>
              <p:cNvSpPr>
                <a:spLocks noChangeArrowheads="1"/>
              </p:cNvSpPr>
              <p:nvPr/>
            </p:nvSpPr>
            <p:spPr bwMode="auto">
              <a:xfrm>
                <a:off x="1383" y="2115"/>
                <a:ext cx="616" cy="240"/>
              </a:xfrm>
              <a:prstGeom prst="rect">
                <a:avLst/>
              </a:prstGeom>
              <a:solidFill>
                <a:schemeClr val="bg1"/>
              </a:solidFill>
              <a:ln w="9525">
                <a:solidFill>
                  <a:schemeClr val="bg1"/>
                </a:solidFill>
                <a:miter lim="800000"/>
                <a:headEnd/>
                <a:tailEnd/>
              </a:ln>
            </p:spPr>
            <p:txBody>
              <a:bodyPr wrap="none" anchor="ctr"/>
              <a:lstStyle/>
              <a:p>
                <a:pPr>
                  <a:spcBef>
                    <a:spcPct val="0"/>
                  </a:spcBef>
                  <a:buClrTx/>
                  <a:buSzTx/>
                  <a:buFontTx/>
                  <a:buNone/>
                </a:pPr>
                <a:r>
                  <a:rPr lang="zh-CN" altLang="en-US" b="1">
                    <a:latin typeface="Arial" charset="0"/>
                    <a:ea typeface="宋体" charset="-122"/>
                  </a:rPr>
                  <a:t>借股票</a:t>
                </a:r>
              </a:p>
            </p:txBody>
          </p:sp>
          <p:sp>
            <p:nvSpPr>
              <p:cNvPr id="334856" name="Oval 14"/>
              <p:cNvSpPr>
                <a:spLocks noChangeArrowheads="1"/>
              </p:cNvSpPr>
              <p:nvPr/>
            </p:nvSpPr>
            <p:spPr bwMode="auto">
              <a:xfrm>
                <a:off x="249" y="2659"/>
                <a:ext cx="1181" cy="272"/>
              </a:xfrm>
              <a:prstGeom prst="ellipse">
                <a:avLst/>
              </a:prstGeom>
              <a:solidFill>
                <a:schemeClr val="bg1"/>
              </a:solidFill>
              <a:ln w="9525">
                <a:solidFill>
                  <a:schemeClr val="bg1"/>
                </a:solidFill>
                <a:round/>
                <a:headEnd/>
                <a:tailEnd/>
              </a:ln>
            </p:spPr>
            <p:txBody>
              <a:bodyPr wrap="none" anchor="ctr"/>
              <a:lstStyle/>
              <a:p>
                <a:pPr>
                  <a:spcBef>
                    <a:spcPct val="0"/>
                  </a:spcBef>
                  <a:buClrTx/>
                  <a:buSzTx/>
                  <a:buFontTx/>
                  <a:buNone/>
                </a:pPr>
                <a:r>
                  <a:rPr lang="zh-CN" altLang="en-US" sz="1600" b="1">
                    <a:latin typeface="Arial" charset="0"/>
                    <a:ea typeface="宋体" charset="-122"/>
                  </a:rPr>
                  <a:t>抛售港元</a:t>
                </a:r>
              </a:p>
            </p:txBody>
          </p:sp>
          <p:grpSp>
            <p:nvGrpSpPr>
              <p:cNvPr id="334857" name="Group 30"/>
              <p:cNvGrpSpPr>
                <a:grpSpLocks/>
              </p:cNvGrpSpPr>
              <p:nvPr/>
            </p:nvGrpSpPr>
            <p:grpSpPr bwMode="auto">
              <a:xfrm>
                <a:off x="340" y="1071"/>
                <a:ext cx="4393" cy="2401"/>
                <a:chOff x="336" y="1056"/>
                <a:chExt cx="4393" cy="2401"/>
              </a:xfrm>
            </p:grpSpPr>
            <p:sp>
              <p:nvSpPr>
                <p:cNvPr id="334858" name="Line 11"/>
                <p:cNvSpPr>
                  <a:spLocks noChangeShapeType="1"/>
                </p:cNvSpPr>
                <p:nvPr/>
              </p:nvSpPr>
              <p:spPr bwMode="auto">
                <a:xfrm>
                  <a:off x="864" y="2400"/>
                  <a:ext cx="474" cy="713"/>
                </a:xfrm>
                <a:prstGeom prst="line">
                  <a:avLst/>
                </a:prstGeom>
                <a:noFill/>
                <a:ln w="9525">
                  <a:solidFill>
                    <a:schemeClr val="tx1"/>
                  </a:solidFill>
                  <a:round/>
                  <a:headEnd/>
                  <a:tailEnd type="triangle" w="med" len="med"/>
                </a:ln>
              </p:spPr>
              <p:txBody>
                <a:bodyPr/>
                <a:lstStyle/>
                <a:p>
                  <a:endParaRPr lang="zh-CN" altLang="en-US"/>
                </a:p>
              </p:txBody>
            </p:sp>
            <p:grpSp>
              <p:nvGrpSpPr>
                <p:cNvPr id="334859" name="Group 29"/>
                <p:cNvGrpSpPr>
                  <a:grpSpLocks/>
                </p:cNvGrpSpPr>
                <p:nvPr/>
              </p:nvGrpSpPr>
              <p:grpSpPr bwMode="auto">
                <a:xfrm>
                  <a:off x="336" y="1056"/>
                  <a:ext cx="4393" cy="2401"/>
                  <a:chOff x="336" y="1056"/>
                  <a:chExt cx="4393" cy="2401"/>
                </a:xfrm>
              </p:grpSpPr>
              <p:sp>
                <p:nvSpPr>
                  <p:cNvPr id="334860" name="Rectangle 4"/>
                  <p:cNvSpPr>
                    <a:spLocks noChangeArrowheads="1"/>
                  </p:cNvSpPr>
                  <p:nvPr/>
                </p:nvSpPr>
                <p:spPr bwMode="auto">
                  <a:xfrm>
                    <a:off x="336" y="1968"/>
                    <a:ext cx="1093" cy="432"/>
                  </a:xfrm>
                  <a:prstGeom prst="rect">
                    <a:avLst/>
                  </a:prstGeom>
                  <a:solidFill>
                    <a:schemeClr val="bg1"/>
                  </a:solidFill>
                  <a:ln w="9525">
                    <a:solidFill>
                      <a:schemeClr val="tx1"/>
                    </a:solidFill>
                    <a:miter lim="800000"/>
                    <a:headEnd/>
                    <a:tailEnd/>
                  </a:ln>
                </p:spPr>
                <p:txBody>
                  <a:bodyPr wrap="none" anchor="ctr"/>
                  <a:lstStyle/>
                  <a:p>
                    <a:pPr>
                      <a:spcBef>
                        <a:spcPct val="0"/>
                      </a:spcBef>
                      <a:buClrTx/>
                      <a:buSzTx/>
                      <a:buFontTx/>
                      <a:buNone/>
                    </a:pPr>
                    <a:r>
                      <a:rPr lang="zh-CN" altLang="en-US" sz="2400" b="1">
                        <a:latin typeface="Arial" charset="0"/>
                        <a:ea typeface="黑体" pitchFamily="49" charset="-122"/>
                      </a:rPr>
                      <a:t>国际炒家</a:t>
                    </a:r>
                  </a:p>
                </p:txBody>
              </p:sp>
              <p:sp>
                <p:nvSpPr>
                  <p:cNvPr id="334861" name="Rectangle 5"/>
                  <p:cNvSpPr>
                    <a:spLocks noChangeArrowheads="1"/>
                  </p:cNvSpPr>
                  <p:nvPr/>
                </p:nvSpPr>
                <p:spPr bwMode="auto">
                  <a:xfrm>
                    <a:off x="1927" y="1933"/>
                    <a:ext cx="772" cy="499"/>
                  </a:xfrm>
                  <a:prstGeom prst="rect">
                    <a:avLst/>
                  </a:prstGeom>
                  <a:solidFill>
                    <a:schemeClr val="bg1"/>
                  </a:solidFill>
                  <a:ln w="9525">
                    <a:solidFill>
                      <a:schemeClr val="tx1"/>
                    </a:solidFill>
                    <a:miter lim="800000"/>
                    <a:headEnd/>
                    <a:tailEnd/>
                  </a:ln>
                </p:spPr>
                <p:txBody>
                  <a:bodyPr wrap="none" anchor="ctr"/>
                  <a:lstStyle/>
                  <a:p>
                    <a:pPr>
                      <a:spcBef>
                        <a:spcPct val="0"/>
                      </a:spcBef>
                      <a:buClrTx/>
                      <a:buSzTx/>
                      <a:buFontTx/>
                      <a:buNone/>
                    </a:pPr>
                    <a:r>
                      <a:rPr lang="zh-CN" altLang="en-US" sz="2400" b="1">
                        <a:latin typeface="Arial" charset="0"/>
                        <a:ea typeface="黑体" pitchFamily="49" charset="-122"/>
                      </a:rPr>
                      <a:t>股票托</a:t>
                    </a:r>
                  </a:p>
                  <a:p>
                    <a:pPr>
                      <a:spcBef>
                        <a:spcPct val="0"/>
                      </a:spcBef>
                      <a:buClrTx/>
                      <a:buSzTx/>
                      <a:buFontTx/>
                      <a:buNone/>
                    </a:pPr>
                    <a:r>
                      <a:rPr lang="zh-CN" altLang="en-US" sz="2400" b="1">
                        <a:latin typeface="Arial" charset="0"/>
                        <a:ea typeface="黑体" pitchFamily="49" charset="-122"/>
                      </a:rPr>
                      <a:t>管机构</a:t>
                    </a:r>
                  </a:p>
                </p:txBody>
              </p:sp>
              <p:sp>
                <p:nvSpPr>
                  <p:cNvPr id="334862" name="Rectangle 6"/>
                  <p:cNvSpPr>
                    <a:spLocks noChangeArrowheads="1"/>
                  </p:cNvSpPr>
                  <p:nvPr/>
                </p:nvSpPr>
                <p:spPr bwMode="auto">
                  <a:xfrm>
                    <a:off x="1338" y="3022"/>
                    <a:ext cx="949" cy="288"/>
                  </a:xfrm>
                  <a:prstGeom prst="rect">
                    <a:avLst/>
                  </a:prstGeom>
                  <a:solidFill>
                    <a:schemeClr val="bg1"/>
                  </a:solidFill>
                  <a:ln w="9525">
                    <a:solidFill>
                      <a:schemeClr val="tx1"/>
                    </a:solidFill>
                    <a:miter lim="800000"/>
                    <a:headEnd/>
                    <a:tailEnd/>
                  </a:ln>
                </p:spPr>
                <p:txBody>
                  <a:bodyPr wrap="none" anchor="ctr"/>
                  <a:lstStyle/>
                  <a:p>
                    <a:pPr>
                      <a:spcBef>
                        <a:spcPct val="0"/>
                      </a:spcBef>
                      <a:buClrTx/>
                      <a:buSzTx/>
                      <a:buFontTx/>
                      <a:buNone/>
                    </a:pPr>
                    <a:r>
                      <a:rPr lang="zh-CN" altLang="en-US" sz="2400" b="1">
                        <a:latin typeface="Arial" charset="0"/>
                        <a:ea typeface="黑体" pitchFamily="49" charset="-122"/>
                      </a:rPr>
                      <a:t>外汇市场</a:t>
                    </a:r>
                  </a:p>
                </p:txBody>
              </p:sp>
              <p:sp>
                <p:nvSpPr>
                  <p:cNvPr id="334863" name="Rectangle 7"/>
                  <p:cNvSpPr>
                    <a:spLocks noChangeArrowheads="1"/>
                  </p:cNvSpPr>
                  <p:nvPr/>
                </p:nvSpPr>
                <p:spPr bwMode="auto">
                  <a:xfrm>
                    <a:off x="2016" y="1056"/>
                    <a:ext cx="2043" cy="432"/>
                  </a:xfrm>
                  <a:prstGeom prst="rect">
                    <a:avLst/>
                  </a:prstGeom>
                  <a:solidFill>
                    <a:schemeClr val="bg1"/>
                  </a:solidFill>
                  <a:ln w="9525">
                    <a:solidFill>
                      <a:schemeClr val="tx1"/>
                    </a:solidFill>
                    <a:miter lim="800000"/>
                    <a:headEnd/>
                    <a:tailEnd/>
                  </a:ln>
                </p:spPr>
                <p:txBody>
                  <a:bodyPr wrap="none" anchor="ctr"/>
                  <a:lstStyle/>
                  <a:p>
                    <a:pPr>
                      <a:spcBef>
                        <a:spcPct val="0"/>
                      </a:spcBef>
                      <a:buClrTx/>
                      <a:buSzTx/>
                      <a:buFontTx/>
                      <a:buNone/>
                    </a:pPr>
                    <a:r>
                      <a:rPr lang="zh-CN" altLang="en-US" sz="2400" b="1">
                        <a:latin typeface="Arial" charset="0"/>
                        <a:ea typeface="黑体" pitchFamily="49" charset="-122"/>
                      </a:rPr>
                      <a:t>抛售股票</a:t>
                    </a:r>
                    <a:r>
                      <a:rPr lang="en-US" altLang="zh-CN" sz="2400" b="1">
                        <a:latin typeface="Arial" charset="0"/>
                        <a:ea typeface="黑体" pitchFamily="49" charset="-122"/>
                      </a:rPr>
                      <a:t>/</a:t>
                    </a:r>
                    <a:r>
                      <a:rPr lang="zh-CN" altLang="en-US" sz="2400" b="1">
                        <a:latin typeface="Arial" charset="0"/>
                        <a:ea typeface="黑体" pitchFamily="49" charset="-122"/>
                      </a:rPr>
                      <a:t>做空股指期货</a:t>
                    </a:r>
                  </a:p>
                </p:txBody>
              </p:sp>
              <p:sp>
                <p:nvSpPr>
                  <p:cNvPr id="334864" name="Rectangle 8"/>
                  <p:cNvSpPr>
                    <a:spLocks noChangeArrowheads="1"/>
                  </p:cNvSpPr>
                  <p:nvPr/>
                </p:nvSpPr>
                <p:spPr bwMode="auto">
                  <a:xfrm>
                    <a:off x="3061" y="1933"/>
                    <a:ext cx="726" cy="499"/>
                  </a:xfrm>
                  <a:prstGeom prst="rect">
                    <a:avLst/>
                  </a:prstGeom>
                  <a:solidFill>
                    <a:schemeClr val="bg1"/>
                  </a:solidFill>
                  <a:ln w="9525">
                    <a:solidFill>
                      <a:schemeClr val="tx1"/>
                    </a:solidFill>
                    <a:miter lim="800000"/>
                    <a:headEnd/>
                    <a:tailEnd/>
                  </a:ln>
                </p:spPr>
                <p:txBody>
                  <a:bodyPr wrap="none" anchor="ctr"/>
                  <a:lstStyle/>
                  <a:p>
                    <a:pPr>
                      <a:spcBef>
                        <a:spcPct val="0"/>
                      </a:spcBef>
                      <a:buClrTx/>
                      <a:buSzTx/>
                      <a:buFontTx/>
                      <a:buNone/>
                    </a:pPr>
                    <a:r>
                      <a:rPr lang="zh-CN" altLang="en-US" sz="2400" b="1">
                        <a:latin typeface="Arial" charset="0"/>
                        <a:ea typeface="黑体" pitchFamily="49" charset="-122"/>
                      </a:rPr>
                      <a:t>股票市</a:t>
                    </a:r>
                  </a:p>
                  <a:p>
                    <a:pPr>
                      <a:spcBef>
                        <a:spcPct val="0"/>
                      </a:spcBef>
                      <a:buClrTx/>
                      <a:buSzTx/>
                      <a:buFontTx/>
                      <a:buNone/>
                    </a:pPr>
                    <a:r>
                      <a:rPr lang="zh-CN" altLang="en-US" sz="2400" b="1">
                        <a:latin typeface="Arial" charset="0"/>
                        <a:ea typeface="黑体" pitchFamily="49" charset="-122"/>
                      </a:rPr>
                      <a:t>场下跌</a:t>
                    </a:r>
                  </a:p>
                </p:txBody>
              </p:sp>
              <p:sp>
                <p:nvSpPr>
                  <p:cNvPr id="334865" name="Line 12"/>
                  <p:cNvSpPr>
                    <a:spLocks noChangeShapeType="1"/>
                  </p:cNvSpPr>
                  <p:nvPr/>
                </p:nvSpPr>
                <p:spPr bwMode="auto">
                  <a:xfrm>
                    <a:off x="3515" y="1480"/>
                    <a:ext cx="0" cy="453"/>
                  </a:xfrm>
                  <a:prstGeom prst="line">
                    <a:avLst/>
                  </a:prstGeom>
                  <a:noFill/>
                  <a:ln w="9525">
                    <a:solidFill>
                      <a:schemeClr val="tx1"/>
                    </a:solidFill>
                    <a:round/>
                    <a:headEnd/>
                    <a:tailEnd type="triangle" w="med" len="med"/>
                  </a:ln>
                </p:spPr>
                <p:txBody>
                  <a:bodyPr/>
                  <a:lstStyle/>
                  <a:p>
                    <a:endParaRPr lang="zh-CN" altLang="en-US"/>
                  </a:p>
                </p:txBody>
              </p:sp>
              <p:sp>
                <p:nvSpPr>
                  <p:cNvPr id="334866" name="Line 15"/>
                  <p:cNvSpPr>
                    <a:spLocks noChangeShapeType="1"/>
                  </p:cNvSpPr>
                  <p:nvPr/>
                </p:nvSpPr>
                <p:spPr bwMode="auto">
                  <a:xfrm flipH="1" flipV="1">
                    <a:off x="1429" y="2115"/>
                    <a:ext cx="498" cy="0"/>
                  </a:xfrm>
                  <a:prstGeom prst="line">
                    <a:avLst/>
                  </a:prstGeom>
                  <a:noFill/>
                  <a:ln w="9525">
                    <a:solidFill>
                      <a:schemeClr val="tx1"/>
                    </a:solidFill>
                    <a:round/>
                    <a:headEnd/>
                    <a:tailEnd type="triangle" w="med" len="med"/>
                  </a:ln>
                </p:spPr>
                <p:txBody>
                  <a:bodyPr/>
                  <a:lstStyle/>
                  <a:p>
                    <a:endParaRPr lang="zh-CN" altLang="en-US"/>
                  </a:p>
                </p:txBody>
              </p:sp>
              <p:sp>
                <p:nvSpPr>
                  <p:cNvPr id="334867" name="Text Box 19"/>
                  <p:cNvSpPr txBox="1">
                    <a:spLocks noChangeArrowheads="1"/>
                  </p:cNvSpPr>
                  <p:nvPr/>
                </p:nvSpPr>
                <p:spPr bwMode="auto">
                  <a:xfrm>
                    <a:off x="2562" y="2795"/>
                    <a:ext cx="1406" cy="662"/>
                  </a:xfrm>
                  <a:prstGeom prst="rect">
                    <a:avLst/>
                  </a:prstGeom>
                  <a:noFill/>
                  <a:ln w="9525" algn="ctr">
                    <a:solidFill>
                      <a:schemeClr val="tx1"/>
                    </a:solidFill>
                    <a:miter lim="800000"/>
                    <a:headEnd/>
                    <a:tailEnd/>
                  </a:ln>
                </p:spPr>
                <p:txBody>
                  <a:bodyPr>
                    <a:spAutoFit/>
                  </a:bodyPr>
                  <a:lstStyle/>
                  <a:p>
                    <a:pPr marL="342900" indent="-342900">
                      <a:lnSpc>
                        <a:spcPct val="130000"/>
                      </a:lnSpc>
                      <a:spcBef>
                        <a:spcPct val="50000"/>
                      </a:spcBef>
                      <a:buSzPct val="65000"/>
                    </a:pPr>
                    <a:r>
                      <a:rPr lang="zh-CN" altLang="en-US" sz="2400" b="1">
                        <a:latin typeface="Arial" charset="0"/>
                        <a:ea typeface="黑体" pitchFamily="49" charset="-122"/>
                      </a:rPr>
                      <a:t>  本币贬值，港府提高利率    </a:t>
                    </a:r>
                  </a:p>
                </p:txBody>
              </p:sp>
              <p:sp>
                <p:nvSpPr>
                  <p:cNvPr id="334868" name="Text Box 23"/>
                  <p:cNvSpPr txBox="1">
                    <a:spLocks noChangeArrowheads="1"/>
                  </p:cNvSpPr>
                  <p:nvPr/>
                </p:nvSpPr>
                <p:spPr bwMode="auto">
                  <a:xfrm>
                    <a:off x="4380" y="1525"/>
                    <a:ext cx="349" cy="1815"/>
                  </a:xfrm>
                  <a:prstGeom prst="rect">
                    <a:avLst/>
                  </a:prstGeom>
                  <a:noFill/>
                  <a:ln w="9525" algn="ctr">
                    <a:solidFill>
                      <a:schemeClr val="tx1"/>
                    </a:solidFill>
                    <a:miter lim="800000"/>
                    <a:headEnd/>
                    <a:tailEnd/>
                  </a:ln>
                </p:spPr>
                <p:txBody>
                  <a:bodyPr vert="eaVert" tIns="0">
                    <a:spAutoFit/>
                  </a:bodyPr>
                  <a:lstStyle/>
                  <a:p>
                    <a:pPr marL="639763" indent="-273050">
                      <a:spcBef>
                        <a:spcPct val="50000"/>
                      </a:spcBef>
                    </a:pPr>
                    <a:r>
                      <a:rPr lang="zh-CN" altLang="en-US" sz="2400" b="1">
                        <a:latin typeface="黑体" pitchFamily="49" charset="-122"/>
                        <a:ea typeface="黑体" pitchFamily="49" charset="-122"/>
                      </a:rPr>
                      <a:t>股指期货平仓获利   </a:t>
                    </a:r>
                  </a:p>
                </p:txBody>
              </p:sp>
              <p:sp>
                <p:nvSpPr>
                  <p:cNvPr id="334869" name="Line 25"/>
                  <p:cNvSpPr>
                    <a:spLocks noChangeShapeType="1"/>
                  </p:cNvSpPr>
                  <p:nvPr/>
                </p:nvSpPr>
                <p:spPr bwMode="auto">
                  <a:xfrm flipV="1">
                    <a:off x="839" y="1298"/>
                    <a:ext cx="1179" cy="681"/>
                  </a:xfrm>
                  <a:prstGeom prst="line">
                    <a:avLst/>
                  </a:prstGeom>
                  <a:noFill/>
                  <a:ln w="9525">
                    <a:solidFill>
                      <a:schemeClr val="tx1"/>
                    </a:solidFill>
                    <a:round/>
                    <a:headEnd/>
                    <a:tailEnd type="triangle" w="med" len="med"/>
                  </a:ln>
                </p:spPr>
                <p:txBody>
                  <a:bodyPr/>
                  <a:lstStyle/>
                  <a:p>
                    <a:endParaRPr lang="zh-CN" altLang="en-US"/>
                  </a:p>
                </p:txBody>
              </p:sp>
              <p:sp>
                <p:nvSpPr>
                  <p:cNvPr id="334870" name="Line 26"/>
                  <p:cNvSpPr>
                    <a:spLocks noChangeShapeType="1"/>
                  </p:cNvSpPr>
                  <p:nvPr/>
                </p:nvSpPr>
                <p:spPr bwMode="auto">
                  <a:xfrm flipV="1">
                    <a:off x="2290" y="3191"/>
                    <a:ext cx="293" cy="12"/>
                  </a:xfrm>
                  <a:prstGeom prst="line">
                    <a:avLst/>
                  </a:prstGeom>
                  <a:noFill/>
                  <a:ln w="9525">
                    <a:solidFill>
                      <a:schemeClr val="tx1"/>
                    </a:solidFill>
                    <a:round/>
                    <a:headEnd/>
                    <a:tailEnd type="triangle" w="med" len="med"/>
                  </a:ln>
                </p:spPr>
                <p:txBody>
                  <a:bodyPr/>
                  <a:lstStyle/>
                  <a:p>
                    <a:endParaRPr lang="zh-CN" altLang="en-US"/>
                  </a:p>
                </p:txBody>
              </p:sp>
              <p:sp>
                <p:nvSpPr>
                  <p:cNvPr id="334871" name="Line 28"/>
                  <p:cNvSpPr>
                    <a:spLocks noChangeShapeType="1"/>
                  </p:cNvSpPr>
                  <p:nvPr/>
                </p:nvSpPr>
                <p:spPr bwMode="auto">
                  <a:xfrm flipV="1">
                    <a:off x="3787" y="2160"/>
                    <a:ext cx="565" cy="0"/>
                  </a:xfrm>
                  <a:prstGeom prst="line">
                    <a:avLst/>
                  </a:prstGeom>
                  <a:noFill/>
                  <a:ln w="9525">
                    <a:solidFill>
                      <a:schemeClr val="tx1"/>
                    </a:solidFill>
                    <a:round/>
                    <a:headEnd/>
                    <a:tailEnd type="triangle" w="med" len="med"/>
                  </a:ln>
                </p:spPr>
                <p:txBody>
                  <a:bodyPr/>
                  <a:lstStyle/>
                  <a:p>
                    <a:endParaRPr lang="zh-CN" altLang="en-US"/>
                  </a:p>
                </p:txBody>
              </p:sp>
            </p:grpSp>
          </p:grpSp>
        </p:grpSp>
      </p:grpSp>
    </p:spTree>
    <p:extLst>
      <p:ext uri="{BB962C8B-B14F-4D97-AF65-F5344CB8AC3E}">
        <p14:creationId xmlns:p14="http://schemas.microsoft.com/office/powerpoint/2010/main" val="1094162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63529"/>
                                        </p:tgtEl>
                                        <p:attrNameLst>
                                          <p:attrName>style.visibility</p:attrName>
                                        </p:attrNameLst>
                                      </p:cBhvr>
                                      <p:to>
                                        <p:strVal val="visible"/>
                                      </p:to>
                                    </p:set>
                                    <p:animEffect transition="in" filter="blinds(horizontal)">
                                      <p:cBhvr>
                                        <p:cTn id="13" dur="500"/>
                                        <p:tgtEl>
                                          <p:spTgt spid="363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p:cNvSpPr>
          <p:nvPr>
            <p:ph type="title" idx="4294967295"/>
          </p:nvPr>
        </p:nvSpPr>
        <p:spPr bwMode="auto">
          <a:xfrm>
            <a:off x="2063750" y="476250"/>
            <a:ext cx="7467600" cy="654050"/>
          </a:xfrm>
          <a:noFill/>
        </p:spPr>
        <p:txBody>
          <a:bodyPr vert="horz" wrap="square" lIns="91440" tIns="45720" rIns="91440" bIns="45720" numCol="1" rtlCol="0" anchor="ctr" anchorCtr="0" compatLnSpc="1">
            <a:prstTxWarp prst="textNoShape">
              <a:avLst/>
            </a:prstTxWarp>
            <a:normAutofit/>
          </a:bodyPr>
          <a:lstStyle/>
          <a:p>
            <a:pPr algn="ctr"/>
            <a:r>
              <a:rPr lang="zh-CN" altLang="en-US" sz="3600" b="1"/>
              <a:t>国际炒家的投机策略（三）</a:t>
            </a:r>
          </a:p>
        </p:txBody>
      </p:sp>
      <p:sp>
        <p:nvSpPr>
          <p:cNvPr id="364553" name="Rectangle 9"/>
          <p:cNvSpPr>
            <a:spLocks noChangeArrowheads="1"/>
          </p:cNvSpPr>
          <p:nvPr/>
        </p:nvSpPr>
        <p:spPr bwMode="auto">
          <a:xfrm>
            <a:off x="4224338" y="5805488"/>
            <a:ext cx="3744912" cy="381000"/>
          </a:xfrm>
          <a:prstGeom prst="rect">
            <a:avLst/>
          </a:prstGeom>
          <a:solidFill>
            <a:schemeClr val="bg1"/>
          </a:solidFill>
          <a:ln w="9525">
            <a:solidFill>
              <a:schemeClr val="bg1"/>
            </a:solidFill>
            <a:miter lim="800000"/>
            <a:headEnd/>
            <a:tailEnd/>
          </a:ln>
        </p:spPr>
        <p:txBody>
          <a:bodyPr wrap="none" anchor="ctr"/>
          <a:lstStyle/>
          <a:p>
            <a:pPr>
              <a:spcBef>
                <a:spcPct val="0"/>
              </a:spcBef>
              <a:buClrTx/>
              <a:buSzTx/>
              <a:buFontTx/>
              <a:buNone/>
            </a:pPr>
            <a:r>
              <a:rPr lang="zh-CN" altLang="en-US" sz="2400" b="1">
                <a:ea typeface="黑体" pitchFamily="49" charset="-122"/>
              </a:rPr>
              <a:t>利率头寸交易投机策略</a:t>
            </a:r>
          </a:p>
        </p:txBody>
      </p:sp>
      <p:grpSp>
        <p:nvGrpSpPr>
          <p:cNvPr id="2" name="Group 19"/>
          <p:cNvGrpSpPr>
            <a:grpSpLocks/>
          </p:cNvGrpSpPr>
          <p:nvPr/>
        </p:nvGrpSpPr>
        <p:grpSpPr bwMode="auto">
          <a:xfrm>
            <a:off x="1992313" y="1557339"/>
            <a:ext cx="7974012" cy="3787775"/>
            <a:chOff x="336" y="1026"/>
            <a:chExt cx="5023" cy="2386"/>
          </a:xfrm>
        </p:grpSpPr>
        <p:sp>
          <p:nvSpPr>
            <p:cNvPr id="335877" name="Rectangle 4"/>
            <p:cNvSpPr>
              <a:spLocks noChangeArrowheads="1"/>
            </p:cNvSpPr>
            <p:nvPr/>
          </p:nvSpPr>
          <p:spPr bwMode="auto">
            <a:xfrm>
              <a:off x="336" y="1968"/>
              <a:ext cx="1093" cy="432"/>
            </a:xfrm>
            <a:prstGeom prst="rect">
              <a:avLst/>
            </a:prstGeom>
            <a:solidFill>
              <a:schemeClr val="bg1"/>
            </a:solidFill>
            <a:ln w="9525">
              <a:solidFill>
                <a:schemeClr val="tx1"/>
              </a:solidFill>
              <a:miter lim="800000"/>
              <a:headEnd/>
              <a:tailEnd/>
            </a:ln>
          </p:spPr>
          <p:txBody>
            <a:bodyPr wrap="none" anchor="ctr"/>
            <a:lstStyle/>
            <a:p>
              <a:pPr>
                <a:spcBef>
                  <a:spcPct val="0"/>
                </a:spcBef>
                <a:buClrTx/>
                <a:buSzTx/>
                <a:buFontTx/>
                <a:buNone/>
              </a:pPr>
              <a:r>
                <a:rPr lang="zh-CN" altLang="en-US" sz="2400" b="1">
                  <a:latin typeface="Arial" charset="0"/>
                  <a:ea typeface="黑体" pitchFamily="49" charset="-122"/>
                </a:rPr>
                <a:t>对冲基金</a:t>
              </a:r>
            </a:p>
          </p:txBody>
        </p:sp>
        <p:sp>
          <p:nvSpPr>
            <p:cNvPr id="335878" name="Rectangle 5"/>
            <p:cNvSpPr>
              <a:spLocks noChangeArrowheads="1"/>
            </p:cNvSpPr>
            <p:nvPr/>
          </p:nvSpPr>
          <p:spPr bwMode="auto">
            <a:xfrm>
              <a:off x="2064" y="1026"/>
              <a:ext cx="1531" cy="432"/>
            </a:xfrm>
            <a:prstGeom prst="rect">
              <a:avLst/>
            </a:prstGeom>
            <a:solidFill>
              <a:schemeClr val="bg1"/>
            </a:solidFill>
            <a:ln w="9525">
              <a:solidFill>
                <a:schemeClr val="tx1"/>
              </a:solidFill>
              <a:miter lim="800000"/>
              <a:headEnd/>
              <a:tailEnd/>
            </a:ln>
          </p:spPr>
          <p:txBody>
            <a:bodyPr wrap="none" anchor="ctr"/>
            <a:lstStyle/>
            <a:p>
              <a:pPr>
                <a:spcBef>
                  <a:spcPct val="0"/>
                </a:spcBef>
                <a:buClrTx/>
                <a:buSzTx/>
                <a:buFontTx/>
                <a:buNone/>
              </a:pPr>
              <a:r>
                <a:rPr lang="zh-CN" altLang="en-US" sz="2400" b="1">
                  <a:latin typeface="Arial" charset="0"/>
                  <a:ea typeface="黑体" pitchFamily="49" charset="-122"/>
                </a:rPr>
                <a:t>外汇市场抛出港币</a:t>
              </a:r>
            </a:p>
          </p:txBody>
        </p:sp>
        <p:sp>
          <p:nvSpPr>
            <p:cNvPr id="335879" name="Rectangle 6"/>
            <p:cNvSpPr>
              <a:spLocks noChangeArrowheads="1"/>
            </p:cNvSpPr>
            <p:nvPr/>
          </p:nvSpPr>
          <p:spPr bwMode="auto">
            <a:xfrm>
              <a:off x="2154" y="2840"/>
              <a:ext cx="998" cy="453"/>
            </a:xfrm>
            <a:prstGeom prst="rect">
              <a:avLst/>
            </a:prstGeom>
            <a:solidFill>
              <a:schemeClr val="bg1"/>
            </a:solidFill>
            <a:ln w="9525">
              <a:solidFill>
                <a:schemeClr val="tx1"/>
              </a:solidFill>
              <a:miter lim="800000"/>
              <a:headEnd/>
              <a:tailEnd/>
            </a:ln>
          </p:spPr>
          <p:txBody>
            <a:bodyPr wrap="none" anchor="ctr"/>
            <a:lstStyle/>
            <a:p>
              <a:pPr>
                <a:spcBef>
                  <a:spcPct val="0"/>
                </a:spcBef>
                <a:buClrTx/>
                <a:buSzTx/>
                <a:buFontTx/>
                <a:buNone/>
              </a:pPr>
              <a:r>
                <a:rPr lang="zh-CN" altLang="en-US" sz="2400" b="1">
                  <a:latin typeface="Arial" charset="0"/>
                  <a:ea typeface="黑体" pitchFamily="49" charset="-122"/>
                </a:rPr>
                <a:t>互换市场</a:t>
              </a:r>
            </a:p>
          </p:txBody>
        </p:sp>
        <p:sp>
          <p:nvSpPr>
            <p:cNvPr id="335880" name="Rectangle 7"/>
            <p:cNvSpPr>
              <a:spLocks noChangeArrowheads="1"/>
            </p:cNvSpPr>
            <p:nvPr/>
          </p:nvSpPr>
          <p:spPr bwMode="auto">
            <a:xfrm>
              <a:off x="2064" y="1933"/>
              <a:ext cx="952" cy="499"/>
            </a:xfrm>
            <a:prstGeom prst="rect">
              <a:avLst/>
            </a:prstGeom>
            <a:solidFill>
              <a:schemeClr val="bg1"/>
            </a:solidFill>
            <a:ln w="9525">
              <a:solidFill>
                <a:schemeClr val="tx1"/>
              </a:solidFill>
              <a:miter lim="800000"/>
              <a:headEnd/>
              <a:tailEnd/>
            </a:ln>
          </p:spPr>
          <p:txBody>
            <a:bodyPr wrap="none" anchor="ctr"/>
            <a:lstStyle/>
            <a:p>
              <a:pPr>
                <a:spcBef>
                  <a:spcPct val="0"/>
                </a:spcBef>
                <a:buClrTx/>
                <a:buSzTx/>
                <a:buFontTx/>
                <a:buNone/>
              </a:pPr>
              <a:r>
                <a:rPr lang="zh-CN" altLang="en-US" sz="2400" b="1">
                  <a:latin typeface="Arial" charset="0"/>
                  <a:ea typeface="黑体" pitchFamily="49" charset="-122"/>
                </a:rPr>
                <a:t>货币市场</a:t>
              </a:r>
            </a:p>
            <a:p>
              <a:pPr>
                <a:spcBef>
                  <a:spcPct val="0"/>
                </a:spcBef>
                <a:buClrTx/>
                <a:buSzTx/>
                <a:buFontTx/>
                <a:buNone/>
              </a:pPr>
              <a:r>
                <a:rPr lang="zh-CN" altLang="en-US" sz="2400" b="1">
                  <a:latin typeface="Arial" charset="0"/>
                  <a:ea typeface="黑体" pitchFamily="49" charset="-122"/>
                </a:rPr>
                <a:t>借入港币</a:t>
              </a:r>
            </a:p>
          </p:txBody>
        </p:sp>
        <p:sp>
          <p:nvSpPr>
            <p:cNvPr id="335881" name="Rectangle 8"/>
            <p:cNvSpPr>
              <a:spLocks noChangeArrowheads="1"/>
            </p:cNvSpPr>
            <p:nvPr/>
          </p:nvSpPr>
          <p:spPr bwMode="auto">
            <a:xfrm>
              <a:off x="4014" y="1933"/>
              <a:ext cx="1345" cy="545"/>
            </a:xfrm>
            <a:prstGeom prst="rect">
              <a:avLst/>
            </a:prstGeom>
            <a:solidFill>
              <a:schemeClr val="bg1"/>
            </a:solidFill>
            <a:ln w="9525">
              <a:solidFill>
                <a:schemeClr val="tx1"/>
              </a:solidFill>
              <a:miter lim="800000"/>
              <a:headEnd/>
              <a:tailEnd/>
            </a:ln>
          </p:spPr>
          <p:txBody>
            <a:bodyPr wrap="none" anchor="ctr"/>
            <a:lstStyle/>
            <a:p>
              <a:pPr>
                <a:spcBef>
                  <a:spcPct val="0"/>
                </a:spcBef>
                <a:buClrTx/>
                <a:buSzTx/>
                <a:buFontTx/>
                <a:buNone/>
              </a:pPr>
              <a:r>
                <a:rPr lang="zh-CN" altLang="en-US" sz="2400" b="1">
                  <a:latin typeface="Arial" charset="0"/>
                  <a:ea typeface="黑体" pitchFamily="49" charset="-122"/>
                </a:rPr>
                <a:t>本币贬值，港府</a:t>
              </a:r>
            </a:p>
            <a:p>
              <a:pPr>
                <a:spcBef>
                  <a:spcPct val="0"/>
                </a:spcBef>
                <a:buClrTx/>
                <a:buSzTx/>
                <a:buFontTx/>
                <a:buNone/>
              </a:pPr>
              <a:r>
                <a:rPr lang="zh-CN" altLang="en-US" sz="2400" b="1">
                  <a:latin typeface="Arial" charset="0"/>
                  <a:ea typeface="黑体" pitchFamily="49" charset="-122"/>
                </a:rPr>
                <a:t>被迫提高利率</a:t>
              </a:r>
            </a:p>
          </p:txBody>
        </p:sp>
        <p:sp>
          <p:nvSpPr>
            <p:cNvPr id="335882" name="Line 10"/>
            <p:cNvSpPr>
              <a:spLocks noChangeShapeType="1"/>
            </p:cNvSpPr>
            <p:nvPr/>
          </p:nvSpPr>
          <p:spPr bwMode="auto">
            <a:xfrm flipV="1">
              <a:off x="864" y="1253"/>
              <a:ext cx="1200" cy="715"/>
            </a:xfrm>
            <a:prstGeom prst="line">
              <a:avLst/>
            </a:prstGeom>
            <a:noFill/>
            <a:ln w="9525">
              <a:solidFill>
                <a:schemeClr val="tx1"/>
              </a:solidFill>
              <a:round/>
              <a:headEnd/>
              <a:tailEnd/>
            </a:ln>
          </p:spPr>
          <p:txBody>
            <a:bodyPr/>
            <a:lstStyle/>
            <a:p>
              <a:endParaRPr lang="zh-CN" altLang="en-US"/>
            </a:p>
          </p:txBody>
        </p:sp>
        <p:sp>
          <p:nvSpPr>
            <p:cNvPr id="335883" name="Line 11"/>
            <p:cNvSpPr>
              <a:spLocks noChangeShapeType="1"/>
            </p:cNvSpPr>
            <p:nvPr/>
          </p:nvSpPr>
          <p:spPr bwMode="auto">
            <a:xfrm>
              <a:off x="864" y="2400"/>
              <a:ext cx="1248" cy="672"/>
            </a:xfrm>
            <a:prstGeom prst="line">
              <a:avLst/>
            </a:prstGeom>
            <a:noFill/>
            <a:ln w="9525">
              <a:solidFill>
                <a:schemeClr val="tx1"/>
              </a:solidFill>
              <a:round/>
              <a:headEnd/>
              <a:tailEnd type="triangle" w="med" len="med"/>
            </a:ln>
          </p:spPr>
          <p:txBody>
            <a:bodyPr/>
            <a:lstStyle/>
            <a:p>
              <a:endParaRPr lang="zh-CN" altLang="en-US"/>
            </a:p>
          </p:txBody>
        </p:sp>
        <p:sp>
          <p:nvSpPr>
            <p:cNvPr id="335884" name="Line 12"/>
            <p:cNvSpPr>
              <a:spLocks noChangeShapeType="1"/>
            </p:cNvSpPr>
            <p:nvPr/>
          </p:nvSpPr>
          <p:spPr bwMode="auto">
            <a:xfrm>
              <a:off x="3606" y="1162"/>
              <a:ext cx="1146" cy="758"/>
            </a:xfrm>
            <a:prstGeom prst="line">
              <a:avLst/>
            </a:prstGeom>
            <a:noFill/>
            <a:ln w="9525">
              <a:solidFill>
                <a:schemeClr val="tx1"/>
              </a:solidFill>
              <a:round/>
              <a:headEnd/>
              <a:tailEnd type="triangle" w="med" len="med"/>
            </a:ln>
          </p:spPr>
          <p:txBody>
            <a:bodyPr/>
            <a:lstStyle/>
            <a:p>
              <a:endParaRPr lang="zh-CN" altLang="en-US"/>
            </a:p>
          </p:txBody>
        </p:sp>
        <p:sp>
          <p:nvSpPr>
            <p:cNvPr id="335885" name="Line 14"/>
            <p:cNvSpPr>
              <a:spLocks noChangeShapeType="1"/>
            </p:cNvSpPr>
            <p:nvPr/>
          </p:nvSpPr>
          <p:spPr bwMode="auto">
            <a:xfrm flipH="1">
              <a:off x="1429" y="2160"/>
              <a:ext cx="636" cy="0"/>
            </a:xfrm>
            <a:prstGeom prst="line">
              <a:avLst/>
            </a:prstGeom>
            <a:noFill/>
            <a:ln w="9525">
              <a:solidFill>
                <a:schemeClr val="tx1"/>
              </a:solidFill>
              <a:round/>
              <a:headEnd/>
              <a:tailEnd type="triangle" w="med" len="med"/>
            </a:ln>
          </p:spPr>
          <p:txBody>
            <a:bodyPr/>
            <a:lstStyle/>
            <a:p>
              <a:endParaRPr lang="zh-CN" altLang="en-US"/>
            </a:p>
          </p:txBody>
        </p:sp>
        <p:sp>
          <p:nvSpPr>
            <p:cNvPr id="335886" name="Line 15"/>
            <p:cNvSpPr>
              <a:spLocks noChangeShapeType="1"/>
            </p:cNvSpPr>
            <p:nvPr/>
          </p:nvSpPr>
          <p:spPr bwMode="auto">
            <a:xfrm flipV="1">
              <a:off x="3152" y="3022"/>
              <a:ext cx="544" cy="0"/>
            </a:xfrm>
            <a:prstGeom prst="line">
              <a:avLst/>
            </a:prstGeom>
            <a:noFill/>
            <a:ln w="9525">
              <a:solidFill>
                <a:schemeClr val="tx1"/>
              </a:solidFill>
              <a:round/>
              <a:headEnd/>
              <a:tailEnd type="triangle" w="med" len="med"/>
            </a:ln>
          </p:spPr>
          <p:txBody>
            <a:bodyPr/>
            <a:lstStyle/>
            <a:p>
              <a:endParaRPr lang="zh-CN" altLang="en-US"/>
            </a:p>
          </p:txBody>
        </p:sp>
        <p:sp>
          <p:nvSpPr>
            <p:cNvPr id="335887" name="Text Box 16"/>
            <p:cNvSpPr txBox="1">
              <a:spLocks noChangeArrowheads="1"/>
            </p:cNvSpPr>
            <p:nvPr/>
          </p:nvSpPr>
          <p:spPr bwMode="auto">
            <a:xfrm>
              <a:off x="476" y="2886"/>
              <a:ext cx="1497" cy="250"/>
            </a:xfrm>
            <a:prstGeom prst="rect">
              <a:avLst/>
            </a:prstGeom>
            <a:noFill/>
            <a:ln w="9525" algn="ctr">
              <a:noFill/>
              <a:miter lim="800000"/>
              <a:headEnd/>
              <a:tailEnd/>
            </a:ln>
          </p:spPr>
          <p:txBody>
            <a:bodyPr>
              <a:spAutoFit/>
            </a:bodyPr>
            <a:lstStyle/>
            <a:p>
              <a:pPr marL="342900" indent="-342900">
                <a:spcBef>
                  <a:spcPct val="0"/>
                </a:spcBef>
              </a:pPr>
              <a:r>
                <a:rPr lang="zh-CN" altLang="en-US" sz="2000" b="1">
                  <a:latin typeface="Arial" charset="0"/>
                  <a:ea typeface="宋体" charset="-122"/>
                </a:rPr>
                <a:t>购买利率互换合约</a:t>
              </a:r>
              <a:endParaRPr lang="zh-CN" altLang="en-US" sz="2000">
                <a:solidFill>
                  <a:srgbClr val="FFFF00"/>
                </a:solidFill>
                <a:latin typeface="Arial" charset="0"/>
                <a:ea typeface="宋体" charset="-122"/>
              </a:endParaRPr>
            </a:p>
          </p:txBody>
        </p:sp>
        <p:sp>
          <p:nvSpPr>
            <p:cNvPr id="335888" name="Text Box 17"/>
            <p:cNvSpPr txBox="1">
              <a:spLocks noChangeArrowheads="1"/>
            </p:cNvSpPr>
            <p:nvPr/>
          </p:nvSpPr>
          <p:spPr bwMode="auto">
            <a:xfrm>
              <a:off x="3696" y="2750"/>
              <a:ext cx="1587" cy="662"/>
            </a:xfrm>
            <a:prstGeom prst="rect">
              <a:avLst/>
            </a:prstGeom>
            <a:noFill/>
            <a:ln w="9525" algn="ctr">
              <a:solidFill>
                <a:schemeClr val="tx1"/>
              </a:solidFill>
              <a:miter lim="800000"/>
              <a:headEnd/>
              <a:tailEnd/>
            </a:ln>
          </p:spPr>
          <p:txBody>
            <a:bodyPr>
              <a:spAutoFit/>
            </a:bodyPr>
            <a:lstStyle/>
            <a:p>
              <a:pPr marL="342900" indent="-342900">
                <a:lnSpc>
                  <a:spcPct val="130000"/>
                </a:lnSpc>
                <a:spcBef>
                  <a:spcPct val="50000"/>
                </a:spcBef>
                <a:buSzPct val="65000"/>
              </a:pPr>
              <a:r>
                <a:rPr lang="zh-CN" altLang="en-US" sz="2400" b="1">
                  <a:latin typeface="Arial" charset="0"/>
                  <a:ea typeface="黑体" pitchFamily="49" charset="-122"/>
                </a:rPr>
                <a:t>利率上升，利率互换合约溢价</a:t>
              </a:r>
            </a:p>
          </p:txBody>
        </p:sp>
        <p:sp>
          <p:nvSpPr>
            <p:cNvPr id="335889" name="Line 18"/>
            <p:cNvSpPr>
              <a:spLocks noChangeShapeType="1"/>
            </p:cNvSpPr>
            <p:nvPr/>
          </p:nvSpPr>
          <p:spPr bwMode="auto">
            <a:xfrm>
              <a:off x="4558" y="2478"/>
              <a:ext cx="0" cy="272"/>
            </a:xfrm>
            <a:prstGeom prst="line">
              <a:avLst/>
            </a:prstGeom>
            <a:noFill/>
            <a:ln w="9525">
              <a:solidFill>
                <a:schemeClr val="tx1"/>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24537542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64553"/>
                                        </p:tgtEl>
                                        <p:attrNameLst>
                                          <p:attrName>style.visibility</p:attrName>
                                        </p:attrNameLst>
                                      </p:cBhvr>
                                      <p:to>
                                        <p:strVal val="visible"/>
                                      </p:to>
                                    </p:set>
                                    <p:animEffect transition="in" filter="blinds(horizontal)">
                                      <p:cBhvr>
                                        <p:cTn id="13" dur="500"/>
                                        <p:tgtEl>
                                          <p:spTgt spid="364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5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p:cNvSpPr>
          <p:nvPr>
            <p:ph type="title" idx="4294967295"/>
          </p:nvPr>
        </p:nvSpPr>
        <p:spPr bwMode="auto">
          <a:xfrm>
            <a:off x="1703388" y="404813"/>
            <a:ext cx="8507412" cy="652462"/>
          </a:xfrm>
          <a:noFill/>
        </p:spPr>
        <p:txBody>
          <a:bodyPr vert="horz" wrap="square" lIns="91440" tIns="45720" rIns="91440" bIns="45720" numCol="1" rtlCol="0" anchor="ctr" anchorCtr="0" compatLnSpc="1">
            <a:prstTxWarp prst="textNoShape">
              <a:avLst/>
            </a:prstTxWarp>
            <a:normAutofit/>
          </a:bodyPr>
          <a:lstStyle/>
          <a:p>
            <a:pPr algn="ctr"/>
            <a:r>
              <a:rPr lang="zh-CN" altLang="en-US" sz="3600" b="1"/>
              <a:t>国际炒家冲击香港金融市场（恶性循环）</a:t>
            </a:r>
          </a:p>
        </p:txBody>
      </p:sp>
      <p:sp>
        <p:nvSpPr>
          <p:cNvPr id="368643" name="Rectangle 3"/>
          <p:cNvSpPr>
            <a:spLocks noGrp="1"/>
          </p:cNvSpPr>
          <p:nvPr>
            <p:ph type="body" idx="4294967295"/>
          </p:nvPr>
        </p:nvSpPr>
        <p:spPr>
          <a:xfrm>
            <a:off x="1847850" y="1557338"/>
            <a:ext cx="8218488" cy="3816350"/>
          </a:xfrm>
        </p:spPr>
        <p:txBody>
          <a:bodyPr/>
          <a:lstStyle/>
          <a:p>
            <a:pPr>
              <a:lnSpc>
                <a:spcPct val="135000"/>
              </a:lnSpc>
            </a:pPr>
            <a:r>
              <a:rPr lang="zh-CN" altLang="en-US" b="1">
                <a:latin typeface="黑体" pitchFamily="49" charset="-122"/>
                <a:ea typeface="黑体" pitchFamily="49" charset="-122"/>
              </a:rPr>
              <a:t>先在拆借市场上借入港币，抛售港币，迫使香港政府拉高利率，利率上升引起股票市场下跌，同时引起衍生市场上恒生指数下跌，恒指期货价格下跌加速股票市场下跌；外国投资者对香港经济和港币信心锐减，纷纷抛出港股换回美元，使港币面临新一轮贬值压力</a:t>
            </a:r>
            <a:r>
              <a:rPr lang="en-US" altLang="zh-CN" b="1">
                <a:ea typeface="黑体" pitchFamily="49" charset="-122"/>
              </a:rPr>
              <a:t>……</a:t>
            </a:r>
            <a:r>
              <a:rPr lang="en-US" altLang="zh-CN" b="1">
                <a:latin typeface="黑体" pitchFamily="49" charset="-122"/>
                <a:ea typeface="黑体" pitchFamily="49" charset="-122"/>
              </a:rPr>
              <a:t>..</a:t>
            </a:r>
            <a:endParaRPr lang="en-US" altLang="zh-CN"/>
          </a:p>
        </p:txBody>
      </p:sp>
    </p:spTree>
    <p:extLst>
      <p:ext uri="{BB962C8B-B14F-4D97-AF65-F5344CB8AC3E}">
        <p14:creationId xmlns:p14="http://schemas.microsoft.com/office/powerpoint/2010/main" val="3522093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643">
                                            <p:txEl>
                                              <p:pRg st="0" end="0"/>
                                            </p:txEl>
                                          </p:spTgt>
                                        </p:tgtEl>
                                        <p:attrNameLst>
                                          <p:attrName>style.visibility</p:attrName>
                                        </p:attrNameLst>
                                      </p:cBhvr>
                                      <p:to>
                                        <p:strVal val="visible"/>
                                      </p:to>
                                    </p:set>
                                    <p:animEffect transition="in" filter="blinds(horizontal)">
                                      <p:cBhvr>
                                        <p:cTn id="7" dur="500"/>
                                        <p:tgtEl>
                                          <p:spTgt spid="3686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p:cNvSpPr>
          <p:nvPr>
            <p:ph type="title" idx="4294967295"/>
          </p:nvPr>
        </p:nvSpPr>
        <p:spPr bwMode="auto">
          <a:xfrm>
            <a:off x="1992313" y="260350"/>
            <a:ext cx="7467600" cy="725488"/>
          </a:xfrm>
          <a:noFill/>
        </p:spPr>
        <p:txBody>
          <a:bodyPr vert="horz" wrap="square" lIns="91440" tIns="45720" rIns="91440" bIns="45720" numCol="1" rtlCol="0" anchor="ctr" anchorCtr="0" compatLnSpc="1">
            <a:prstTxWarp prst="textNoShape">
              <a:avLst/>
            </a:prstTxWarp>
            <a:normAutofit/>
          </a:bodyPr>
          <a:lstStyle/>
          <a:p>
            <a:r>
              <a:rPr lang="zh-CN" altLang="en-US" sz="3600" b="1"/>
              <a:t>汇率波动风险案例</a:t>
            </a:r>
          </a:p>
        </p:txBody>
      </p:sp>
      <p:sp>
        <p:nvSpPr>
          <p:cNvPr id="335875" name="Rectangle 3"/>
          <p:cNvSpPr>
            <a:spLocks noGrp="1"/>
          </p:cNvSpPr>
          <p:nvPr>
            <p:ph type="body" idx="4294967295"/>
          </p:nvPr>
        </p:nvSpPr>
        <p:spPr>
          <a:xfrm>
            <a:off x="1992314" y="1196976"/>
            <a:ext cx="8002587" cy="4873625"/>
          </a:xfrm>
        </p:spPr>
        <p:txBody>
          <a:bodyPr/>
          <a:lstStyle/>
          <a:p>
            <a:pPr>
              <a:buFont typeface="Wingdings" pitchFamily="2" charset="2"/>
              <a:buNone/>
            </a:pPr>
            <a:r>
              <a:rPr lang="zh-CN" altLang="en-US" b="1">
                <a:ea typeface="楷体_GB2312" pitchFamily="49" charset="-122"/>
              </a:rPr>
              <a:t>兑美元累计上涨</a:t>
            </a:r>
            <a:r>
              <a:rPr lang="en-US" altLang="zh-CN" b="1">
                <a:ea typeface="楷体_GB2312" pitchFamily="49" charset="-122"/>
              </a:rPr>
              <a:t>26%</a:t>
            </a:r>
            <a:r>
              <a:rPr lang="zh-CN" altLang="en-US" b="1">
                <a:ea typeface="楷体_GB2312" pitchFamily="49" charset="-122"/>
              </a:rPr>
              <a:t>，以及</a:t>
            </a:r>
            <a:r>
              <a:rPr lang="en-US" altLang="zh-CN" b="1">
                <a:ea typeface="楷体_GB2312" pitchFamily="49" charset="-122"/>
              </a:rPr>
              <a:t>2003</a:t>
            </a:r>
            <a:r>
              <a:rPr lang="zh-CN" altLang="en-US" b="1">
                <a:ea typeface="楷体_GB2312" pitchFamily="49" charset="-122"/>
              </a:rPr>
              <a:t>年</a:t>
            </a:r>
            <a:r>
              <a:rPr lang="en-US" altLang="zh-CN" b="1">
                <a:ea typeface="楷体_GB2312" pitchFamily="49" charset="-122"/>
              </a:rPr>
              <a:t>1-5</a:t>
            </a:r>
            <a:r>
              <a:rPr lang="zh-CN" altLang="en-US" b="1">
                <a:ea typeface="楷体_GB2312" pitchFamily="49" charset="-122"/>
              </a:rPr>
              <a:t>月欧元兑美</a:t>
            </a:r>
          </a:p>
          <a:p>
            <a:pPr>
              <a:buFont typeface="Wingdings" pitchFamily="2" charset="2"/>
              <a:buNone/>
            </a:pPr>
            <a:r>
              <a:rPr lang="zh-CN" altLang="en-US" b="1">
                <a:ea typeface="楷体_GB2312" pitchFamily="49" charset="-122"/>
              </a:rPr>
              <a:t>元上涨</a:t>
            </a:r>
            <a:r>
              <a:rPr lang="en-US" altLang="zh-CN" b="1">
                <a:ea typeface="楷体_GB2312" pitchFamily="49" charset="-122"/>
              </a:rPr>
              <a:t>14%</a:t>
            </a:r>
            <a:r>
              <a:rPr lang="zh-CN" altLang="en-US" b="1">
                <a:ea typeface="楷体_GB2312" pitchFamily="49" charset="-122"/>
              </a:rPr>
              <a:t>，与美元结算相比，此期间绍兴全市纺</a:t>
            </a:r>
          </a:p>
          <a:p>
            <a:pPr>
              <a:buFont typeface="Wingdings" pitchFamily="2" charset="2"/>
              <a:buNone/>
            </a:pPr>
            <a:r>
              <a:rPr lang="zh-CN" altLang="en-US" b="1">
                <a:ea typeface="楷体_GB2312" pitchFamily="49" charset="-122"/>
              </a:rPr>
              <a:t>织企业白白多支付了</a:t>
            </a:r>
            <a:r>
              <a:rPr lang="en-US" altLang="zh-CN" b="1">
                <a:ea typeface="楷体_GB2312" pitchFamily="49" charset="-122"/>
              </a:rPr>
              <a:t>2.37</a:t>
            </a:r>
            <a:r>
              <a:rPr lang="zh-CN" altLang="en-US" b="1">
                <a:ea typeface="楷体_GB2312" pitchFamily="49" charset="-122"/>
              </a:rPr>
              <a:t>亿元人民币。</a:t>
            </a:r>
          </a:p>
          <a:p>
            <a:pPr>
              <a:buFont typeface="Wingdings" pitchFamily="2" charset="2"/>
              <a:buNone/>
            </a:pPr>
            <a:endParaRPr lang="zh-CN" altLang="en-US" b="1">
              <a:ea typeface="楷体_GB2312" pitchFamily="49" charset="-122"/>
            </a:endParaRPr>
          </a:p>
          <a:p>
            <a:pPr>
              <a:buFont typeface="Wingdings" pitchFamily="2" charset="2"/>
              <a:buNone/>
            </a:pPr>
            <a:r>
              <a:rPr lang="zh-CN" altLang="en-US" b="1">
                <a:ea typeface="楷体_GB2312" pitchFamily="49" charset="-122"/>
              </a:rPr>
              <a:t>  </a:t>
            </a:r>
            <a:r>
              <a:rPr lang="zh-CN" altLang="en-US" b="1">
                <a:solidFill>
                  <a:schemeClr val="hlink"/>
                </a:solidFill>
                <a:ea typeface="华文细黑" pitchFamily="2" charset="-122"/>
              </a:rPr>
              <a:t>问：绍兴的纺织企业可采取什么措施规避上述欧</a:t>
            </a:r>
          </a:p>
          <a:p>
            <a:pPr>
              <a:buFont typeface="Wingdings" pitchFamily="2" charset="2"/>
              <a:buNone/>
            </a:pPr>
            <a:r>
              <a:rPr lang="zh-CN" altLang="en-US" b="1">
                <a:solidFill>
                  <a:schemeClr val="hlink"/>
                </a:solidFill>
                <a:ea typeface="华文细黑" pitchFamily="2" charset="-122"/>
              </a:rPr>
              <a:t>元汇率波动风险？</a:t>
            </a:r>
          </a:p>
        </p:txBody>
      </p:sp>
    </p:spTree>
    <p:extLst>
      <p:ext uri="{BB962C8B-B14F-4D97-AF65-F5344CB8AC3E}">
        <p14:creationId xmlns:p14="http://schemas.microsoft.com/office/powerpoint/2010/main" val="3433846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5875">
                                            <p:txEl>
                                              <p:pRg st="0" end="0"/>
                                            </p:txEl>
                                          </p:spTgt>
                                        </p:tgtEl>
                                        <p:attrNameLst>
                                          <p:attrName>style.visibility</p:attrName>
                                        </p:attrNameLst>
                                      </p:cBhvr>
                                      <p:to>
                                        <p:strVal val="visible"/>
                                      </p:to>
                                    </p:set>
                                    <p:animEffect transition="in" filter="blinds(horizontal)">
                                      <p:cBhvr>
                                        <p:cTn id="7" dur="500"/>
                                        <p:tgtEl>
                                          <p:spTgt spid="33587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35875">
                                            <p:txEl>
                                              <p:pRg st="1" end="1"/>
                                            </p:txEl>
                                          </p:spTgt>
                                        </p:tgtEl>
                                        <p:attrNameLst>
                                          <p:attrName>style.visibility</p:attrName>
                                        </p:attrNameLst>
                                      </p:cBhvr>
                                      <p:to>
                                        <p:strVal val="visible"/>
                                      </p:to>
                                    </p:set>
                                    <p:animEffect transition="in" filter="blinds(horizontal)">
                                      <p:cBhvr>
                                        <p:cTn id="10" dur="500"/>
                                        <p:tgtEl>
                                          <p:spTgt spid="33587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35875">
                                            <p:txEl>
                                              <p:pRg st="2" end="2"/>
                                            </p:txEl>
                                          </p:spTgt>
                                        </p:tgtEl>
                                        <p:attrNameLst>
                                          <p:attrName>style.visibility</p:attrName>
                                        </p:attrNameLst>
                                      </p:cBhvr>
                                      <p:to>
                                        <p:strVal val="visible"/>
                                      </p:to>
                                    </p:set>
                                    <p:animEffect transition="in" filter="blinds(horizontal)">
                                      <p:cBhvr>
                                        <p:cTn id="13" dur="500"/>
                                        <p:tgtEl>
                                          <p:spTgt spid="33587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35875">
                                            <p:txEl>
                                              <p:pRg st="4" end="4"/>
                                            </p:txEl>
                                          </p:spTgt>
                                        </p:tgtEl>
                                        <p:attrNameLst>
                                          <p:attrName>style.visibility</p:attrName>
                                        </p:attrNameLst>
                                      </p:cBhvr>
                                      <p:to>
                                        <p:strVal val="visible"/>
                                      </p:to>
                                    </p:set>
                                    <p:anim calcmode="lin" valueType="num">
                                      <p:cBhvr additive="base">
                                        <p:cTn id="18" dur="500" fill="hold"/>
                                        <p:tgtEl>
                                          <p:spTgt spid="335875">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35875">
                                            <p:txEl>
                                              <p:pRg st="4" end="4"/>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35875">
                                            <p:txEl>
                                              <p:pRg st="5" end="5"/>
                                            </p:txEl>
                                          </p:spTgt>
                                        </p:tgtEl>
                                        <p:attrNameLst>
                                          <p:attrName>style.visibility</p:attrName>
                                        </p:attrNameLst>
                                      </p:cBhvr>
                                      <p:to>
                                        <p:strVal val="visible"/>
                                      </p:to>
                                    </p:set>
                                    <p:anim calcmode="lin" valueType="num">
                                      <p:cBhvr additive="base">
                                        <p:cTn id="22" dur="500" fill="hold"/>
                                        <p:tgtEl>
                                          <p:spTgt spid="335875">
                                            <p:txEl>
                                              <p:pRg st="5" end="5"/>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3587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idx="4294967295"/>
          </p:nvPr>
        </p:nvSpPr>
        <p:spPr bwMode="auto">
          <a:xfrm>
            <a:off x="2135189" y="692151"/>
            <a:ext cx="7559675" cy="627063"/>
          </a:xfrm>
        </p:spPr>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b="1"/>
              <a:t>东南亚金融风暴与香港金融危机</a:t>
            </a:r>
          </a:p>
        </p:txBody>
      </p:sp>
      <p:sp>
        <p:nvSpPr>
          <p:cNvPr id="326659" name="Rectangle 3"/>
          <p:cNvSpPr>
            <a:spLocks noGrp="1" noChangeArrowheads="1"/>
          </p:cNvSpPr>
          <p:nvPr>
            <p:ph type="body" idx="4294967295"/>
          </p:nvPr>
        </p:nvSpPr>
        <p:spPr>
          <a:xfrm>
            <a:off x="1992313" y="1916114"/>
            <a:ext cx="8064500" cy="4537075"/>
          </a:xfrm>
        </p:spPr>
        <p:txBody>
          <a:bodyPr/>
          <a:lstStyle/>
          <a:p>
            <a:pPr eaLnBrk="1" hangingPunct="1">
              <a:buFont typeface="Wingdings" pitchFamily="2" charset="2"/>
              <a:buNone/>
            </a:pPr>
            <a:r>
              <a:rPr lang="zh-CN" altLang="en-US" b="1">
                <a:solidFill>
                  <a:schemeClr val="hlink"/>
                </a:solidFill>
                <a:latin typeface="方正姚体" pitchFamily="2" charset="-122"/>
                <a:ea typeface="方正姚体" pitchFamily="2" charset="-122"/>
              </a:rPr>
              <a:t>香港金融保卫战</a:t>
            </a:r>
            <a:r>
              <a:rPr lang="en-US" altLang="zh-CN" b="1">
                <a:solidFill>
                  <a:schemeClr val="hlink"/>
                </a:solidFill>
                <a:latin typeface="方正姚体" pitchFamily="2" charset="-122"/>
                <a:ea typeface="方正姚体" pitchFamily="2" charset="-122"/>
              </a:rPr>
              <a:t>(</a:t>
            </a:r>
            <a:r>
              <a:rPr lang="zh-CN" altLang="en-US" b="1">
                <a:solidFill>
                  <a:schemeClr val="hlink"/>
                </a:solidFill>
                <a:latin typeface="方正姚体" pitchFamily="2" charset="-122"/>
                <a:ea typeface="方正姚体" pitchFamily="2" charset="-122"/>
              </a:rPr>
              <a:t>汇市预演</a:t>
            </a:r>
            <a:r>
              <a:rPr lang="en-US" altLang="zh-CN" b="1">
                <a:solidFill>
                  <a:schemeClr val="hlink"/>
                </a:solidFill>
                <a:latin typeface="方正姚体" pitchFamily="2" charset="-122"/>
                <a:ea typeface="方正姚体" pitchFamily="2" charset="-122"/>
              </a:rPr>
              <a:t>)</a:t>
            </a:r>
            <a:r>
              <a:rPr lang="zh-CN" altLang="en-US" b="1">
                <a:solidFill>
                  <a:schemeClr val="hlink"/>
                </a:solidFill>
                <a:latin typeface="方正姚体" pitchFamily="2" charset="-122"/>
                <a:ea typeface="方正姚体" pitchFamily="2" charset="-122"/>
              </a:rPr>
              <a:t>：</a:t>
            </a:r>
          </a:p>
          <a:p>
            <a:pPr eaLnBrk="1" hangingPunct="1">
              <a:buFont typeface="Wingdings" pitchFamily="2" charset="2"/>
              <a:buNone/>
            </a:pPr>
            <a:r>
              <a:rPr lang="zh-CN" altLang="en-US">
                <a:solidFill>
                  <a:srgbClr val="0000CC"/>
                </a:solidFill>
                <a:latin typeface="华文琥珀" pitchFamily="2" charset="-122"/>
                <a:ea typeface="华文琥珀" pitchFamily="2" charset="-122"/>
              </a:rPr>
              <a:t>      </a:t>
            </a:r>
            <a:br>
              <a:rPr lang="zh-CN" altLang="en-US">
                <a:solidFill>
                  <a:srgbClr val="0000CC"/>
                </a:solidFill>
                <a:latin typeface="华文琥珀" pitchFamily="2" charset="-122"/>
                <a:ea typeface="华文琥珀" pitchFamily="2" charset="-122"/>
              </a:rPr>
            </a:br>
            <a:r>
              <a:rPr lang="zh-CN" altLang="en-US">
                <a:solidFill>
                  <a:srgbClr val="0000CC"/>
                </a:solidFill>
                <a:latin typeface="华文琥珀" pitchFamily="2" charset="-122"/>
                <a:ea typeface="华文琥珀" pitchFamily="2" charset="-122"/>
              </a:rPr>
              <a:t>　　</a:t>
            </a:r>
            <a:r>
              <a:rPr lang="en-US" altLang="zh-CN">
                <a:solidFill>
                  <a:srgbClr val="0000CC"/>
                </a:solidFill>
                <a:latin typeface="华文琥珀" pitchFamily="2" charset="-122"/>
                <a:ea typeface="华文琥珀" pitchFamily="2" charset="-122"/>
              </a:rPr>
              <a:t>1997</a:t>
            </a:r>
            <a:r>
              <a:rPr lang="zh-CN" altLang="en-US">
                <a:solidFill>
                  <a:srgbClr val="0000CC"/>
                </a:solidFill>
                <a:latin typeface="华文琥珀" pitchFamily="2" charset="-122"/>
                <a:ea typeface="华文琥珀" pitchFamily="2" charset="-122"/>
              </a:rPr>
              <a:t>年</a:t>
            </a:r>
            <a:r>
              <a:rPr lang="en-US" altLang="zh-CN">
                <a:solidFill>
                  <a:srgbClr val="0000CC"/>
                </a:solidFill>
                <a:latin typeface="华文琥珀" pitchFamily="2" charset="-122"/>
                <a:ea typeface="华文琥珀" pitchFamily="2" charset="-122"/>
              </a:rPr>
              <a:t>8</a:t>
            </a:r>
            <a:r>
              <a:rPr lang="zh-CN" altLang="en-US">
                <a:solidFill>
                  <a:srgbClr val="0000CC"/>
                </a:solidFill>
                <a:latin typeface="华文琥珀" pitchFamily="2" charset="-122"/>
                <a:ea typeface="华文琥珀" pitchFamily="2" charset="-122"/>
              </a:rPr>
              <a:t>月</a:t>
            </a:r>
            <a:r>
              <a:rPr lang="en-US" altLang="zh-CN">
                <a:solidFill>
                  <a:srgbClr val="0000CC"/>
                </a:solidFill>
                <a:latin typeface="华文琥珀" pitchFamily="2" charset="-122"/>
                <a:ea typeface="华文琥珀" pitchFamily="2" charset="-122"/>
              </a:rPr>
              <a:t>14</a:t>
            </a:r>
            <a:r>
              <a:rPr lang="zh-CN" altLang="en-US">
                <a:solidFill>
                  <a:srgbClr val="0000CC"/>
                </a:solidFill>
                <a:latin typeface="华文琥珀" pitchFamily="2" charset="-122"/>
                <a:ea typeface="华文琥珀" pitchFamily="2" charset="-122"/>
              </a:rPr>
              <a:t>日、</a:t>
            </a:r>
            <a:r>
              <a:rPr lang="en-US" altLang="zh-CN">
                <a:solidFill>
                  <a:srgbClr val="0000CC"/>
                </a:solidFill>
                <a:latin typeface="华文琥珀" pitchFamily="2" charset="-122"/>
                <a:ea typeface="华文琥珀" pitchFamily="2" charset="-122"/>
              </a:rPr>
              <a:t>15</a:t>
            </a:r>
            <a:r>
              <a:rPr lang="zh-CN" altLang="en-US">
                <a:solidFill>
                  <a:srgbClr val="0000CC"/>
                </a:solidFill>
                <a:latin typeface="华文琥珀" pitchFamily="2" charset="-122"/>
                <a:ea typeface="华文琥珀" pitchFamily="2" charset="-122"/>
              </a:rPr>
              <a:t>日两天，港元对美元的</a:t>
            </a:r>
          </a:p>
          <a:p>
            <a:pPr eaLnBrk="1" hangingPunct="1">
              <a:buFont typeface="Wingdings" pitchFamily="2" charset="2"/>
              <a:buNone/>
            </a:pPr>
            <a:r>
              <a:rPr lang="zh-CN" altLang="en-US">
                <a:solidFill>
                  <a:srgbClr val="0000CC"/>
                </a:solidFill>
                <a:latin typeface="华文琥珀" pitchFamily="2" charset="-122"/>
                <a:ea typeface="华文琥珀" pitchFamily="2" charset="-122"/>
              </a:rPr>
              <a:t>汇率不寻常地快速下跌，港元远期汇率也相应下</a:t>
            </a:r>
          </a:p>
          <a:p>
            <a:pPr eaLnBrk="1" hangingPunct="1">
              <a:buFont typeface="Wingdings" pitchFamily="2" charset="2"/>
              <a:buNone/>
            </a:pPr>
            <a:r>
              <a:rPr lang="zh-CN" altLang="en-US">
                <a:solidFill>
                  <a:srgbClr val="0000CC"/>
                </a:solidFill>
                <a:latin typeface="华文琥珀" pitchFamily="2" charset="-122"/>
                <a:ea typeface="华文琥珀" pitchFamily="2" charset="-122"/>
              </a:rPr>
              <a:t>跌。市场上发现一些对冲基金大手沽空港币。香港</a:t>
            </a:r>
          </a:p>
          <a:p>
            <a:pPr eaLnBrk="1" hangingPunct="1">
              <a:buFont typeface="Wingdings" pitchFamily="2" charset="2"/>
              <a:buNone/>
            </a:pPr>
            <a:r>
              <a:rPr lang="zh-CN" altLang="en-US">
                <a:solidFill>
                  <a:srgbClr val="0000CC"/>
                </a:solidFill>
                <a:latin typeface="华文琥珀" pitchFamily="2" charset="-122"/>
                <a:ea typeface="华文琥珀" pitchFamily="2" charset="-122"/>
              </a:rPr>
              <a:t>金融管理局迅速反击，</a:t>
            </a:r>
            <a:r>
              <a:rPr lang="zh-CN" altLang="en-US">
                <a:solidFill>
                  <a:schemeClr val="hlink"/>
                </a:solidFill>
                <a:latin typeface="华文琥珀" pitchFamily="2" charset="-122"/>
                <a:ea typeface="华文琥珀" pitchFamily="2" charset="-122"/>
              </a:rPr>
              <a:t>提高银行的贷款利息，</a:t>
            </a:r>
            <a:r>
              <a:rPr lang="zh-CN" altLang="en-US">
                <a:solidFill>
                  <a:srgbClr val="0000CC"/>
                </a:solidFill>
                <a:latin typeface="华文琥珀" pitchFamily="2" charset="-122"/>
                <a:ea typeface="华文琥珀" pitchFamily="2" charset="-122"/>
              </a:rPr>
              <a:t>迫使</a:t>
            </a:r>
          </a:p>
          <a:p>
            <a:pPr eaLnBrk="1" hangingPunct="1">
              <a:buFont typeface="Wingdings" pitchFamily="2" charset="2"/>
              <a:buNone/>
            </a:pPr>
            <a:r>
              <a:rPr lang="zh-CN" altLang="en-US">
                <a:solidFill>
                  <a:srgbClr val="0000CC"/>
                </a:solidFill>
                <a:latin typeface="华文琥珀" pitchFamily="2" charset="-122"/>
                <a:ea typeface="华文琥珀" pitchFamily="2" charset="-122"/>
              </a:rPr>
              <a:t>银行把多余的头寸交回来，逼迫货币投机商在极高</a:t>
            </a:r>
          </a:p>
          <a:p>
            <a:pPr eaLnBrk="1" hangingPunct="1">
              <a:buFont typeface="Wingdings" pitchFamily="2" charset="2"/>
              <a:buNone/>
            </a:pPr>
            <a:r>
              <a:rPr lang="zh-CN" altLang="en-US">
                <a:solidFill>
                  <a:srgbClr val="0000CC"/>
                </a:solidFill>
                <a:latin typeface="华文琥珀" pitchFamily="2" charset="-122"/>
                <a:ea typeface="华文琥珀" pitchFamily="2" charset="-122"/>
              </a:rPr>
              <a:t>的贷款</a:t>
            </a:r>
            <a:r>
              <a:rPr lang="en-US" altLang="zh-CN">
                <a:solidFill>
                  <a:srgbClr val="0000CC"/>
                </a:solidFill>
                <a:latin typeface="华文琥珀" pitchFamily="2" charset="-122"/>
                <a:ea typeface="华文琥珀" pitchFamily="2" charset="-122"/>
              </a:rPr>
              <a:t>(</a:t>
            </a:r>
            <a:r>
              <a:rPr lang="zh-CN" altLang="en-US">
                <a:solidFill>
                  <a:srgbClr val="0000CC"/>
                </a:solidFill>
                <a:latin typeface="华文琥珀" pitchFamily="2" charset="-122"/>
                <a:ea typeface="华文琥珀" pitchFamily="2" charset="-122"/>
              </a:rPr>
              <a:t>投机</a:t>
            </a:r>
            <a:r>
              <a:rPr lang="en-US" altLang="zh-CN">
                <a:solidFill>
                  <a:srgbClr val="0000CC"/>
                </a:solidFill>
                <a:latin typeface="华文琥珀" pitchFamily="2" charset="-122"/>
                <a:ea typeface="华文琥珀" pitchFamily="2" charset="-122"/>
              </a:rPr>
              <a:t>)</a:t>
            </a:r>
            <a:r>
              <a:rPr lang="zh-CN" altLang="en-US">
                <a:solidFill>
                  <a:srgbClr val="0000CC"/>
                </a:solidFill>
                <a:latin typeface="华文琥珀" pitchFamily="2" charset="-122"/>
                <a:ea typeface="华文琥珀" pitchFamily="2" charset="-122"/>
              </a:rPr>
              <a:t>成本下平仓。</a:t>
            </a:r>
          </a:p>
          <a:p>
            <a:pPr eaLnBrk="1" hangingPunct="1">
              <a:buFont typeface="Wingdings" pitchFamily="2" charset="2"/>
              <a:buNone/>
            </a:pPr>
            <a:r>
              <a:rPr lang="zh-CN" altLang="en-US" sz="2000">
                <a:solidFill>
                  <a:srgbClr val="0000CC"/>
                </a:solidFill>
                <a:latin typeface="华文琥珀" pitchFamily="2" charset="-122"/>
                <a:ea typeface="华文琥珀" pitchFamily="2" charset="-122"/>
              </a:rPr>
              <a:t>               </a:t>
            </a:r>
          </a:p>
        </p:txBody>
      </p:sp>
    </p:spTree>
    <p:extLst>
      <p:ext uri="{BB962C8B-B14F-4D97-AF65-F5344CB8AC3E}">
        <p14:creationId xmlns:p14="http://schemas.microsoft.com/office/powerpoint/2010/main" val="771091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6659">
                                            <p:txEl>
                                              <p:pRg st="1" end="1"/>
                                            </p:txEl>
                                          </p:spTgt>
                                        </p:tgtEl>
                                        <p:attrNameLst>
                                          <p:attrName>style.visibility</p:attrName>
                                        </p:attrNameLst>
                                      </p:cBhvr>
                                      <p:to>
                                        <p:strVal val="visible"/>
                                      </p:to>
                                    </p:set>
                                    <p:animEffect transition="in" filter="blinds(horizontal)">
                                      <p:cBhvr>
                                        <p:cTn id="7" dur="500"/>
                                        <p:tgtEl>
                                          <p:spTgt spid="32665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26659">
                                            <p:txEl>
                                              <p:pRg st="2" end="2"/>
                                            </p:txEl>
                                          </p:spTgt>
                                        </p:tgtEl>
                                        <p:attrNameLst>
                                          <p:attrName>style.visibility</p:attrName>
                                        </p:attrNameLst>
                                      </p:cBhvr>
                                      <p:to>
                                        <p:strVal val="visible"/>
                                      </p:to>
                                    </p:set>
                                    <p:animEffect transition="in" filter="blinds(horizontal)">
                                      <p:cBhvr>
                                        <p:cTn id="10" dur="500"/>
                                        <p:tgtEl>
                                          <p:spTgt spid="32665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26659">
                                            <p:txEl>
                                              <p:pRg st="3" end="3"/>
                                            </p:txEl>
                                          </p:spTgt>
                                        </p:tgtEl>
                                        <p:attrNameLst>
                                          <p:attrName>style.visibility</p:attrName>
                                        </p:attrNameLst>
                                      </p:cBhvr>
                                      <p:to>
                                        <p:strVal val="visible"/>
                                      </p:to>
                                    </p:set>
                                    <p:animEffect transition="in" filter="blinds(horizontal)">
                                      <p:cBhvr>
                                        <p:cTn id="13" dur="500"/>
                                        <p:tgtEl>
                                          <p:spTgt spid="326659">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26659">
                                            <p:txEl>
                                              <p:pRg st="4" end="4"/>
                                            </p:txEl>
                                          </p:spTgt>
                                        </p:tgtEl>
                                        <p:attrNameLst>
                                          <p:attrName>style.visibility</p:attrName>
                                        </p:attrNameLst>
                                      </p:cBhvr>
                                      <p:to>
                                        <p:strVal val="visible"/>
                                      </p:to>
                                    </p:set>
                                    <p:animEffect transition="in" filter="blinds(horizontal)">
                                      <p:cBhvr>
                                        <p:cTn id="16" dur="500"/>
                                        <p:tgtEl>
                                          <p:spTgt spid="326659">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26659">
                                            <p:txEl>
                                              <p:pRg st="5" end="5"/>
                                            </p:txEl>
                                          </p:spTgt>
                                        </p:tgtEl>
                                        <p:attrNameLst>
                                          <p:attrName>style.visibility</p:attrName>
                                        </p:attrNameLst>
                                      </p:cBhvr>
                                      <p:to>
                                        <p:strVal val="visible"/>
                                      </p:to>
                                    </p:set>
                                    <p:animEffect transition="in" filter="blinds(horizontal)">
                                      <p:cBhvr>
                                        <p:cTn id="19" dur="500"/>
                                        <p:tgtEl>
                                          <p:spTgt spid="326659">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26659">
                                            <p:txEl>
                                              <p:pRg st="6" end="6"/>
                                            </p:txEl>
                                          </p:spTgt>
                                        </p:tgtEl>
                                        <p:attrNameLst>
                                          <p:attrName>style.visibility</p:attrName>
                                        </p:attrNameLst>
                                      </p:cBhvr>
                                      <p:to>
                                        <p:strVal val="visible"/>
                                      </p:to>
                                    </p:set>
                                    <p:animEffect transition="in" filter="blinds(horizontal)">
                                      <p:cBhvr>
                                        <p:cTn id="22" dur="500"/>
                                        <p:tgtEl>
                                          <p:spTgt spid="3266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idx="4294967295"/>
          </p:nvPr>
        </p:nvSpPr>
        <p:spPr bwMode="auto">
          <a:xfrm>
            <a:off x="2279651" y="620714"/>
            <a:ext cx="7559675" cy="700087"/>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东南亚金融风暴与香港金融危机</a:t>
            </a:r>
          </a:p>
        </p:txBody>
      </p:sp>
      <p:sp>
        <p:nvSpPr>
          <p:cNvPr id="327683" name="Rectangle 3"/>
          <p:cNvSpPr>
            <a:spLocks noGrp="1" noChangeArrowheads="1"/>
          </p:cNvSpPr>
          <p:nvPr>
            <p:ph type="body" idx="4294967295"/>
          </p:nvPr>
        </p:nvSpPr>
        <p:spPr>
          <a:xfrm>
            <a:off x="1919288" y="1628776"/>
            <a:ext cx="8064500" cy="4537075"/>
          </a:xfrm>
        </p:spPr>
        <p:txBody>
          <a:bodyPr/>
          <a:lstStyle/>
          <a:p>
            <a:pPr eaLnBrk="1" hangingPunct="1">
              <a:buFont typeface="Wingdings" pitchFamily="2" charset="2"/>
              <a:buNone/>
            </a:pPr>
            <a:r>
              <a:rPr lang="zh-CN" altLang="en-US" b="1">
                <a:solidFill>
                  <a:schemeClr val="hlink"/>
                </a:solidFill>
                <a:latin typeface="方正姚体" pitchFamily="2" charset="-122"/>
                <a:ea typeface="方正姚体" pitchFamily="2" charset="-122"/>
              </a:rPr>
              <a:t>香港金融保卫战</a:t>
            </a:r>
            <a:r>
              <a:rPr lang="en-US" altLang="zh-CN" b="1">
                <a:solidFill>
                  <a:schemeClr val="hlink"/>
                </a:solidFill>
                <a:latin typeface="方正姚体" pitchFamily="2" charset="-122"/>
                <a:ea typeface="方正姚体" pitchFamily="2" charset="-122"/>
              </a:rPr>
              <a:t>(</a:t>
            </a:r>
            <a:r>
              <a:rPr lang="zh-CN" altLang="en-US" b="1">
                <a:solidFill>
                  <a:schemeClr val="hlink"/>
                </a:solidFill>
                <a:latin typeface="方正姚体" pitchFamily="2" charset="-122"/>
                <a:ea typeface="方正姚体" pitchFamily="2" charset="-122"/>
              </a:rPr>
              <a:t>汇市预演</a:t>
            </a:r>
            <a:r>
              <a:rPr lang="en-US" altLang="zh-CN" b="1">
                <a:solidFill>
                  <a:schemeClr val="hlink"/>
                </a:solidFill>
                <a:latin typeface="方正姚体" pitchFamily="2" charset="-122"/>
                <a:ea typeface="方正姚体" pitchFamily="2" charset="-122"/>
              </a:rPr>
              <a:t>)</a:t>
            </a:r>
            <a:r>
              <a:rPr lang="zh-CN" altLang="en-US" b="1">
                <a:solidFill>
                  <a:schemeClr val="hlink"/>
                </a:solidFill>
                <a:latin typeface="方正姚体" pitchFamily="2" charset="-122"/>
                <a:ea typeface="方正姚体" pitchFamily="2" charset="-122"/>
              </a:rPr>
              <a:t>：</a:t>
            </a:r>
          </a:p>
          <a:p>
            <a:pPr eaLnBrk="1" hangingPunct="1">
              <a:buFont typeface="Wingdings" pitchFamily="2" charset="2"/>
              <a:buNone/>
            </a:pPr>
            <a:r>
              <a:rPr lang="zh-CN" altLang="en-US">
                <a:solidFill>
                  <a:srgbClr val="0000CC"/>
                </a:solidFill>
                <a:latin typeface="华文琥珀" pitchFamily="2" charset="-122"/>
                <a:ea typeface="华文琥珀" pitchFamily="2" charset="-122"/>
              </a:rPr>
              <a:t>      </a:t>
            </a:r>
            <a:br>
              <a:rPr lang="zh-CN" altLang="en-US">
                <a:solidFill>
                  <a:srgbClr val="0000CC"/>
                </a:solidFill>
                <a:latin typeface="华文琥珀" pitchFamily="2" charset="-122"/>
                <a:ea typeface="华文琥珀" pitchFamily="2" charset="-122"/>
              </a:rPr>
            </a:br>
            <a:r>
              <a:rPr lang="zh-CN" altLang="en-US">
                <a:solidFill>
                  <a:srgbClr val="0000CC"/>
                </a:solidFill>
                <a:latin typeface="华文琥珀" pitchFamily="2" charset="-122"/>
                <a:ea typeface="华文琥珀" pitchFamily="2" charset="-122"/>
              </a:rPr>
              <a:t>　 </a:t>
            </a:r>
            <a:r>
              <a:rPr lang="en-US" altLang="zh-CN">
                <a:solidFill>
                  <a:srgbClr val="0000CC"/>
                </a:solidFill>
                <a:latin typeface="华文琥珀" pitchFamily="2" charset="-122"/>
                <a:ea typeface="华文琥珀" pitchFamily="2" charset="-122"/>
              </a:rPr>
              <a:t>1997</a:t>
            </a:r>
            <a:r>
              <a:rPr lang="zh-CN" altLang="en-US">
                <a:solidFill>
                  <a:srgbClr val="0000CC"/>
                </a:solidFill>
                <a:latin typeface="华文琥珀" pitchFamily="2" charset="-122"/>
                <a:ea typeface="华文琥珀" pitchFamily="2" charset="-122"/>
              </a:rPr>
              <a:t>年</a:t>
            </a:r>
            <a:r>
              <a:rPr lang="en-US" altLang="zh-CN">
                <a:solidFill>
                  <a:srgbClr val="0000CC"/>
                </a:solidFill>
                <a:latin typeface="华文琥珀" pitchFamily="2" charset="-122"/>
                <a:ea typeface="华文琥珀" pitchFamily="2" charset="-122"/>
              </a:rPr>
              <a:t>10</a:t>
            </a:r>
            <a:r>
              <a:rPr lang="zh-CN" altLang="en-US">
                <a:solidFill>
                  <a:srgbClr val="0000CC"/>
                </a:solidFill>
                <a:latin typeface="华文琥珀" pitchFamily="2" charset="-122"/>
                <a:ea typeface="华文琥珀" pitchFamily="2" charset="-122"/>
              </a:rPr>
              <a:t>月下旬，市场上又见大手沽空港</a:t>
            </a:r>
          </a:p>
          <a:p>
            <a:pPr eaLnBrk="1" hangingPunct="1">
              <a:buFont typeface="Wingdings" pitchFamily="2" charset="2"/>
              <a:buNone/>
            </a:pPr>
            <a:r>
              <a:rPr lang="zh-CN" altLang="en-US">
                <a:solidFill>
                  <a:srgbClr val="0000CC"/>
                </a:solidFill>
                <a:latin typeface="华文琥珀" pitchFamily="2" charset="-122"/>
                <a:ea typeface="华文琥珀" pitchFamily="2" charset="-122"/>
              </a:rPr>
              <a:t>元期货。为了重挫炒汇投机者，金管局抽紧银根，</a:t>
            </a:r>
          </a:p>
          <a:p>
            <a:pPr eaLnBrk="1" hangingPunct="1">
              <a:buFont typeface="Wingdings" pitchFamily="2" charset="2"/>
              <a:buNone/>
            </a:pPr>
            <a:r>
              <a:rPr lang="zh-CN" altLang="en-US">
                <a:solidFill>
                  <a:srgbClr val="0000CC"/>
                </a:solidFill>
                <a:latin typeface="华文琥珀" pitchFamily="2" charset="-122"/>
                <a:ea typeface="华文琥珀" pitchFamily="2" charset="-122"/>
              </a:rPr>
              <a:t>当日</a:t>
            </a:r>
            <a:r>
              <a:rPr lang="zh-CN" altLang="en-US">
                <a:solidFill>
                  <a:schemeClr val="hlink"/>
                </a:solidFill>
                <a:latin typeface="华文琥珀" pitchFamily="2" charset="-122"/>
                <a:ea typeface="华文琥珀" pitchFamily="2" charset="-122"/>
              </a:rPr>
              <a:t>同业拆借利率一度曾飚升至</a:t>
            </a:r>
            <a:r>
              <a:rPr lang="en-US" altLang="zh-CN">
                <a:solidFill>
                  <a:schemeClr val="hlink"/>
                </a:solidFill>
                <a:latin typeface="华文琥珀" pitchFamily="2" charset="-122"/>
                <a:ea typeface="华文琥珀" pitchFamily="2" charset="-122"/>
              </a:rPr>
              <a:t>300%(</a:t>
            </a:r>
            <a:r>
              <a:rPr lang="zh-CN" altLang="en-US">
                <a:solidFill>
                  <a:schemeClr val="hlink"/>
                </a:solidFill>
                <a:latin typeface="华文琥珀" pitchFamily="2" charset="-122"/>
                <a:ea typeface="华文琥珀" pitchFamily="2" charset="-122"/>
              </a:rPr>
              <a:t>按年率折</a:t>
            </a:r>
          </a:p>
          <a:p>
            <a:pPr eaLnBrk="1" hangingPunct="1">
              <a:buFont typeface="Wingdings" pitchFamily="2" charset="2"/>
              <a:buNone/>
            </a:pPr>
            <a:r>
              <a:rPr lang="zh-CN" altLang="en-US">
                <a:solidFill>
                  <a:schemeClr val="hlink"/>
                </a:solidFill>
                <a:latin typeface="华文琥珀" pitchFamily="2" charset="-122"/>
                <a:ea typeface="华文琥珀" pitchFamily="2" charset="-122"/>
              </a:rPr>
              <a:t>算</a:t>
            </a:r>
            <a:r>
              <a:rPr lang="en-US" altLang="zh-CN">
                <a:solidFill>
                  <a:schemeClr val="hlink"/>
                </a:solidFill>
                <a:latin typeface="华文琥珀" pitchFamily="2" charset="-122"/>
                <a:ea typeface="华文琥珀" pitchFamily="2" charset="-122"/>
              </a:rPr>
              <a:t>)</a:t>
            </a:r>
            <a:r>
              <a:rPr lang="zh-CN" altLang="en-US">
                <a:solidFill>
                  <a:schemeClr val="hlink"/>
                </a:solidFill>
                <a:latin typeface="华文琥珀" pitchFamily="2" charset="-122"/>
                <a:ea typeface="华文琥珀" pitchFamily="2" charset="-122"/>
              </a:rPr>
              <a:t>。</a:t>
            </a:r>
            <a:r>
              <a:rPr lang="zh-CN" altLang="en-US">
                <a:solidFill>
                  <a:srgbClr val="0000CC"/>
                </a:solidFill>
                <a:latin typeface="华文琥珀" pitchFamily="2" charset="-122"/>
                <a:ea typeface="华文琥珀" pitchFamily="2" charset="-122"/>
              </a:rPr>
              <a:t>高息尽管增加了炒汇投机者的成本，但是亦</a:t>
            </a:r>
          </a:p>
          <a:p>
            <a:pPr eaLnBrk="1" hangingPunct="1">
              <a:buFont typeface="Wingdings" pitchFamily="2" charset="2"/>
              <a:buNone/>
            </a:pPr>
            <a:r>
              <a:rPr lang="zh-CN" altLang="en-US">
                <a:solidFill>
                  <a:srgbClr val="0000CC"/>
                </a:solidFill>
                <a:latin typeface="华文琥珀" pitchFamily="2" charset="-122"/>
                <a:ea typeface="华文琥珀" pitchFamily="2" charset="-122"/>
              </a:rPr>
              <a:t>重创股市。市场上沽盘如潮，在</a:t>
            </a:r>
            <a:r>
              <a:rPr lang="en-US" altLang="zh-CN">
                <a:solidFill>
                  <a:srgbClr val="0000CC"/>
                </a:solidFill>
                <a:latin typeface="华文琥珀" pitchFamily="2" charset="-122"/>
                <a:ea typeface="华文琥珀" pitchFamily="2" charset="-122"/>
              </a:rPr>
              <a:t>1997</a:t>
            </a:r>
            <a:r>
              <a:rPr lang="zh-CN" altLang="en-US">
                <a:solidFill>
                  <a:srgbClr val="0000CC"/>
                </a:solidFill>
                <a:latin typeface="华文琥珀" pitchFamily="2" charset="-122"/>
                <a:ea typeface="华文琥珀" pitchFamily="2" charset="-122"/>
              </a:rPr>
              <a:t>年</a:t>
            </a:r>
            <a:r>
              <a:rPr lang="en-US" altLang="zh-CN">
                <a:solidFill>
                  <a:srgbClr val="0000CC"/>
                </a:solidFill>
                <a:latin typeface="华文琥珀" pitchFamily="2" charset="-122"/>
                <a:ea typeface="华文琥珀" pitchFamily="2" charset="-122"/>
              </a:rPr>
              <a:t>10</a:t>
            </a:r>
            <a:r>
              <a:rPr lang="zh-CN" altLang="en-US">
                <a:solidFill>
                  <a:srgbClr val="0000CC"/>
                </a:solidFill>
                <a:latin typeface="华文琥珀" pitchFamily="2" charset="-122"/>
                <a:ea typeface="华文琥珀" pitchFamily="2" charset="-122"/>
              </a:rPr>
              <a:t>月下</a:t>
            </a:r>
          </a:p>
          <a:p>
            <a:pPr eaLnBrk="1" hangingPunct="1">
              <a:buFont typeface="Wingdings" pitchFamily="2" charset="2"/>
              <a:buNone/>
            </a:pPr>
            <a:r>
              <a:rPr lang="zh-CN" altLang="en-US">
                <a:solidFill>
                  <a:srgbClr val="0000CC"/>
                </a:solidFill>
                <a:latin typeface="华文琥珀" pitchFamily="2" charset="-122"/>
                <a:ea typeface="华文琥珀" pitchFamily="2" charset="-122"/>
              </a:rPr>
              <a:t>旬，</a:t>
            </a:r>
            <a:r>
              <a:rPr lang="zh-CN" altLang="en-US">
                <a:solidFill>
                  <a:schemeClr val="hlink"/>
                </a:solidFill>
                <a:latin typeface="华文琥珀" pitchFamily="2" charset="-122"/>
                <a:ea typeface="华文琥珀" pitchFamily="2" charset="-122"/>
              </a:rPr>
              <a:t>恒生指数狂泻</a:t>
            </a:r>
            <a:r>
              <a:rPr lang="en-US" altLang="zh-CN">
                <a:solidFill>
                  <a:schemeClr val="hlink"/>
                </a:solidFill>
                <a:latin typeface="华文琥珀" pitchFamily="2" charset="-122"/>
                <a:ea typeface="华文琥珀" pitchFamily="2" charset="-122"/>
              </a:rPr>
              <a:t>4000</a:t>
            </a:r>
            <a:r>
              <a:rPr lang="zh-CN" altLang="en-US">
                <a:solidFill>
                  <a:schemeClr val="hlink"/>
                </a:solidFill>
                <a:latin typeface="华文琥珀" pitchFamily="2" charset="-122"/>
                <a:ea typeface="华文琥珀" pitchFamily="2" charset="-122"/>
              </a:rPr>
              <a:t>多点，更在</a:t>
            </a:r>
            <a:r>
              <a:rPr lang="en-US" altLang="zh-CN">
                <a:solidFill>
                  <a:schemeClr val="hlink"/>
                </a:solidFill>
                <a:latin typeface="华文琥珀" pitchFamily="2" charset="-122"/>
                <a:ea typeface="华文琥珀" pitchFamily="2" charset="-122"/>
              </a:rPr>
              <a:t>10</a:t>
            </a:r>
            <a:r>
              <a:rPr lang="zh-CN" altLang="en-US">
                <a:solidFill>
                  <a:schemeClr val="hlink"/>
                </a:solidFill>
                <a:latin typeface="华文琥珀" pitchFamily="2" charset="-122"/>
                <a:ea typeface="华文琥珀" pitchFamily="2" charset="-122"/>
              </a:rPr>
              <a:t>月</a:t>
            </a:r>
            <a:r>
              <a:rPr lang="en-US" altLang="zh-CN">
                <a:solidFill>
                  <a:schemeClr val="hlink"/>
                </a:solidFill>
                <a:latin typeface="华文琥珀" pitchFamily="2" charset="-122"/>
                <a:ea typeface="华文琥珀" pitchFamily="2" charset="-122"/>
              </a:rPr>
              <a:t>28</a:t>
            </a:r>
            <a:r>
              <a:rPr lang="zh-CN" altLang="en-US">
                <a:solidFill>
                  <a:schemeClr val="hlink"/>
                </a:solidFill>
                <a:latin typeface="华文琥珀" pitchFamily="2" charset="-122"/>
                <a:ea typeface="华文琥珀" pitchFamily="2" charset="-122"/>
              </a:rPr>
              <a:t>日创下</a:t>
            </a:r>
          </a:p>
          <a:p>
            <a:pPr eaLnBrk="1" hangingPunct="1">
              <a:buFont typeface="Wingdings" pitchFamily="2" charset="2"/>
              <a:buNone/>
            </a:pPr>
            <a:r>
              <a:rPr lang="zh-CN" altLang="en-US">
                <a:solidFill>
                  <a:schemeClr val="hlink"/>
                </a:solidFill>
                <a:latin typeface="华文琥珀" pitchFamily="2" charset="-122"/>
                <a:ea typeface="华文琥珀" pitchFamily="2" charset="-122"/>
              </a:rPr>
              <a:t>日跌</a:t>
            </a:r>
            <a:r>
              <a:rPr lang="en-US" altLang="zh-CN">
                <a:solidFill>
                  <a:schemeClr val="hlink"/>
                </a:solidFill>
                <a:latin typeface="华文琥珀" pitchFamily="2" charset="-122"/>
                <a:ea typeface="华文琥珀" pitchFamily="2" charset="-122"/>
              </a:rPr>
              <a:t>1400</a:t>
            </a:r>
            <a:r>
              <a:rPr lang="zh-CN" altLang="en-US">
                <a:solidFill>
                  <a:schemeClr val="hlink"/>
                </a:solidFill>
                <a:latin typeface="华文琥珀" pitchFamily="2" charset="-122"/>
                <a:ea typeface="华文琥珀" pitchFamily="2" charset="-122"/>
              </a:rPr>
              <a:t>多点、跌幅</a:t>
            </a:r>
            <a:r>
              <a:rPr lang="en-US" altLang="zh-CN">
                <a:solidFill>
                  <a:schemeClr val="hlink"/>
                </a:solidFill>
                <a:latin typeface="华文琥珀" pitchFamily="2" charset="-122"/>
                <a:ea typeface="华文琥珀" pitchFamily="2" charset="-122"/>
              </a:rPr>
              <a:t>13.7%</a:t>
            </a:r>
            <a:r>
              <a:rPr lang="zh-CN" altLang="en-US">
                <a:solidFill>
                  <a:schemeClr val="hlink"/>
                </a:solidFill>
                <a:latin typeface="华文琥珀" pitchFamily="2" charset="-122"/>
                <a:ea typeface="华文琥珀" pitchFamily="2" charset="-122"/>
              </a:rPr>
              <a:t>的纪录。</a:t>
            </a:r>
          </a:p>
        </p:txBody>
      </p:sp>
    </p:spTree>
    <p:extLst>
      <p:ext uri="{BB962C8B-B14F-4D97-AF65-F5344CB8AC3E}">
        <p14:creationId xmlns:p14="http://schemas.microsoft.com/office/powerpoint/2010/main" val="11316528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7683">
                                            <p:txEl>
                                              <p:pRg st="1" end="1"/>
                                            </p:txEl>
                                          </p:spTgt>
                                        </p:tgtEl>
                                        <p:attrNameLst>
                                          <p:attrName>style.visibility</p:attrName>
                                        </p:attrNameLst>
                                      </p:cBhvr>
                                      <p:to>
                                        <p:strVal val="visible"/>
                                      </p:to>
                                    </p:set>
                                    <p:animEffect transition="in" filter="blinds(horizontal)">
                                      <p:cBhvr>
                                        <p:cTn id="7" dur="500"/>
                                        <p:tgtEl>
                                          <p:spTgt spid="32768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27683">
                                            <p:txEl>
                                              <p:pRg st="2" end="2"/>
                                            </p:txEl>
                                          </p:spTgt>
                                        </p:tgtEl>
                                        <p:attrNameLst>
                                          <p:attrName>style.visibility</p:attrName>
                                        </p:attrNameLst>
                                      </p:cBhvr>
                                      <p:to>
                                        <p:strVal val="visible"/>
                                      </p:to>
                                    </p:set>
                                    <p:animEffect transition="in" filter="blinds(horizontal)">
                                      <p:cBhvr>
                                        <p:cTn id="10" dur="500"/>
                                        <p:tgtEl>
                                          <p:spTgt spid="32768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27683">
                                            <p:txEl>
                                              <p:pRg st="3" end="3"/>
                                            </p:txEl>
                                          </p:spTgt>
                                        </p:tgtEl>
                                        <p:attrNameLst>
                                          <p:attrName>style.visibility</p:attrName>
                                        </p:attrNameLst>
                                      </p:cBhvr>
                                      <p:to>
                                        <p:strVal val="visible"/>
                                      </p:to>
                                    </p:set>
                                    <p:animEffect transition="in" filter="blinds(horizontal)">
                                      <p:cBhvr>
                                        <p:cTn id="13" dur="500"/>
                                        <p:tgtEl>
                                          <p:spTgt spid="32768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27683">
                                            <p:txEl>
                                              <p:pRg st="4" end="4"/>
                                            </p:txEl>
                                          </p:spTgt>
                                        </p:tgtEl>
                                        <p:attrNameLst>
                                          <p:attrName>style.visibility</p:attrName>
                                        </p:attrNameLst>
                                      </p:cBhvr>
                                      <p:to>
                                        <p:strVal val="visible"/>
                                      </p:to>
                                    </p:set>
                                    <p:animEffect transition="in" filter="blinds(horizontal)">
                                      <p:cBhvr>
                                        <p:cTn id="16" dur="500"/>
                                        <p:tgtEl>
                                          <p:spTgt spid="32768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27683">
                                            <p:txEl>
                                              <p:pRg st="5" end="5"/>
                                            </p:txEl>
                                          </p:spTgt>
                                        </p:tgtEl>
                                        <p:attrNameLst>
                                          <p:attrName>style.visibility</p:attrName>
                                        </p:attrNameLst>
                                      </p:cBhvr>
                                      <p:to>
                                        <p:strVal val="visible"/>
                                      </p:to>
                                    </p:set>
                                    <p:animEffect transition="in" filter="blinds(horizontal)">
                                      <p:cBhvr>
                                        <p:cTn id="19" dur="500"/>
                                        <p:tgtEl>
                                          <p:spTgt spid="32768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27683">
                                            <p:txEl>
                                              <p:pRg st="6" end="6"/>
                                            </p:txEl>
                                          </p:spTgt>
                                        </p:tgtEl>
                                        <p:attrNameLst>
                                          <p:attrName>style.visibility</p:attrName>
                                        </p:attrNameLst>
                                      </p:cBhvr>
                                      <p:to>
                                        <p:strVal val="visible"/>
                                      </p:to>
                                    </p:set>
                                    <p:animEffect transition="in" filter="blinds(horizontal)">
                                      <p:cBhvr>
                                        <p:cTn id="22" dur="500"/>
                                        <p:tgtEl>
                                          <p:spTgt spid="32768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27683">
                                            <p:txEl>
                                              <p:pRg st="7" end="7"/>
                                            </p:txEl>
                                          </p:spTgt>
                                        </p:tgtEl>
                                        <p:attrNameLst>
                                          <p:attrName>style.visibility</p:attrName>
                                        </p:attrNameLst>
                                      </p:cBhvr>
                                      <p:to>
                                        <p:strVal val="visible"/>
                                      </p:to>
                                    </p:set>
                                    <p:animEffect transition="in" filter="blinds(horizontal)">
                                      <p:cBhvr>
                                        <p:cTn id="25" dur="500"/>
                                        <p:tgtEl>
                                          <p:spTgt spid="3276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idx="4294967295"/>
          </p:nvPr>
        </p:nvSpPr>
        <p:spPr bwMode="auto">
          <a:xfrm>
            <a:off x="2351089" y="692151"/>
            <a:ext cx="7559675" cy="555625"/>
          </a:xfrm>
        </p:spPr>
        <p:txBody>
          <a:bodyPr vert="horz" wrap="square" lIns="91440" tIns="45720" rIns="91440" bIns="45720" numCol="1" rtlCol="0" anchor="ctr" anchorCtr="0" compatLnSpc="1">
            <a:prstTxWarp prst="textNoShape">
              <a:avLst/>
            </a:prstTxWarp>
            <a:normAutofit fontScale="90000"/>
          </a:bodyPr>
          <a:lstStyle/>
          <a:p>
            <a:pPr eaLnBrk="1" hangingPunct="1">
              <a:defRPr/>
            </a:pPr>
            <a:r>
              <a:rPr lang="zh-CN" altLang="en-US" sz="3600" b="1"/>
              <a:t>东南亚金融风暴与香港金融危机</a:t>
            </a:r>
          </a:p>
        </p:txBody>
      </p:sp>
      <p:sp>
        <p:nvSpPr>
          <p:cNvPr id="328707" name="Rectangle 3"/>
          <p:cNvSpPr>
            <a:spLocks noGrp="1" noChangeArrowheads="1"/>
          </p:cNvSpPr>
          <p:nvPr>
            <p:ph type="body" idx="4294967295"/>
          </p:nvPr>
        </p:nvSpPr>
        <p:spPr>
          <a:xfrm>
            <a:off x="1992313" y="1700213"/>
            <a:ext cx="8280400" cy="3744912"/>
          </a:xfrm>
        </p:spPr>
        <p:txBody>
          <a:bodyPr/>
          <a:lstStyle/>
          <a:p>
            <a:pPr eaLnBrk="1" hangingPunct="1">
              <a:buFont typeface="Wingdings" pitchFamily="2" charset="2"/>
              <a:buNone/>
            </a:pPr>
            <a:r>
              <a:rPr lang="zh-CN" altLang="en-US" b="1">
                <a:solidFill>
                  <a:schemeClr val="hlink"/>
                </a:solidFill>
                <a:latin typeface="方正姚体" pitchFamily="2" charset="-122"/>
                <a:ea typeface="方正姚体" pitchFamily="2" charset="-122"/>
              </a:rPr>
              <a:t>   投机时机（ </a:t>
            </a:r>
            <a:r>
              <a:rPr lang="en-US" altLang="zh-CN">
                <a:solidFill>
                  <a:schemeClr val="hlink"/>
                </a:solidFill>
                <a:latin typeface="华文琥珀" pitchFamily="2" charset="-122"/>
                <a:ea typeface="华文琥珀" pitchFamily="2" charset="-122"/>
              </a:rPr>
              <a:t>1998</a:t>
            </a:r>
            <a:r>
              <a:rPr lang="zh-CN" altLang="en-US">
                <a:solidFill>
                  <a:schemeClr val="hlink"/>
                </a:solidFill>
                <a:latin typeface="华文琥珀" pitchFamily="2" charset="-122"/>
                <a:ea typeface="华文琥珀" pitchFamily="2" charset="-122"/>
              </a:rPr>
              <a:t>年</a:t>
            </a:r>
            <a:r>
              <a:rPr lang="en-US" altLang="zh-CN">
                <a:solidFill>
                  <a:schemeClr val="hlink"/>
                </a:solidFill>
                <a:latin typeface="华文琥珀" pitchFamily="2" charset="-122"/>
                <a:ea typeface="华文琥珀" pitchFamily="2" charset="-122"/>
              </a:rPr>
              <a:t>8</a:t>
            </a:r>
            <a:r>
              <a:rPr lang="zh-CN" altLang="en-US">
                <a:solidFill>
                  <a:schemeClr val="hlink"/>
                </a:solidFill>
                <a:latin typeface="华文琥珀" pitchFamily="2" charset="-122"/>
                <a:ea typeface="华文琥珀" pitchFamily="2" charset="-122"/>
              </a:rPr>
              <a:t>月中旬</a:t>
            </a:r>
            <a:r>
              <a:rPr lang="zh-CN" altLang="en-US" b="1">
                <a:solidFill>
                  <a:schemeClr val="hlink"/>
                </a:solidFill>
                <a:latin typeface="方正姚体" pitchFamily="2" charset="-122"/>
                <a:ea typeface="方正姚体" pitchFamily="2" charset="-122"/>
              </a:rPr>
              <a:t>）：</a:t>
            </a:r>
            <a:endParaRPr lang="zh-CN" altLang="en-US">
              <a:solidFill>
                <a:schemeClr val="hlink"/>
              </a:solidFill>
              <a:latin typeface="方正姚体" pitchFamily="2" charset="-122"/>
              <a:ea typeface="方正姚体" pitchFamily="2" charset="-122"/>
            </a:endParaRPr>
          </a:p>
          <a:p>
            <a:pPr eaLnBrk="1" hangingPunct="1">
              <a:buFont typeface="Wingdings" pitchFamily="2" charset="2"/>
              <a:buNone/>
            </a:pPr>
            <a:r>
              <a:rPr lang="zh-CN" altLang="en-US">
                <a:solidFill>
                  <a:srgbClr val="0000CC"/>
                </a:solidFill>
                <a:latin typeface="华文琥珀" pitchFamily="2" charset="-122"/>
                <a:ea typeface="华文琥珀" pitchFamily="2" charset="-122"/>
              </a:rPr>
              <a:t>      </a:t>
            </a:r>
          </a:p>
          <a:p>
            <a:pPr eaLnBrk="1" hangingPunct="1">
              <a:buFont typeface="Wingdings" pitchFamily="2" charset="2"/>
              <a:buNone/>
            </a:pPr>
            <a:r>
              <a:rPr lang="zh-CN" altLang="en-US">
                <a:solidFill>
                  <a:srgbClr val="0000CC"/>
                </a:solidFill>
                <a:latin typeface="华文琥珀" pitchFamily="2" charset="-122"/>
                <a:ea typeface="华文琥珀" pitchFamily="2" charset="-122"/>
              </a:rPr>
              <a:t>         </a:t>
            </a:r>
            <a:r>
              <a:rPr lang="en-US" altLang="zh-CN">
                <a:solidFill>
                  <a:schemeClr val="hlink"/>
                </a:solidFill>
                <a:latin typeface="华文琥珀" pitchFamily="2" charset="-122"/>
                <a:ea typeface="华文琥珀" pitchFamily="2" charset="-122"/>
              </a:rPr>
              <a:t>1998</a:t>
            </a:r>
            <a:r>
              <a:rPr lang="zh-CN" altLang="en-US">
                <a:solidFill>
                  <a:schemeClr val="hlink"/>
                </a:solidFill>
                <a:latin typeface="华文琥珀" pitchFamily="2" charset="-122"/>
                <a:ea typeface="华文琥珀" pitchFamily="2" charset="-122"/>
              </a:rPr>
              <a:t>年</a:t>
            </a:r>
            <a:r>
              <a:rPr lang="en-US" altLang="zh-CN">
                <a:solidFill>
                  <a:schemeClr val="hlink"/>
                </a:solidFill>
                <a:latin typeface="华文琥珀" pitchFamily="2" charset="-122"/>
                <a:ea typeface="华文琥珀" pitchFamily="2" charset="-122"/>
              </a:rPr>
              <a:t>8</a:t>
            </a:r>
            <a:r>
              <a:rPr lang="zh-CN" altLang="en-US">
                <a:solidFill>
                  <a:schemeClr val="hlink"/>
                </a:solidFill>
                <a:latin typeface="华文琥珀" pitchFamily="2" charset="-122"/>
                <a:ea typeface="华文琥珀" pitchFamily="2" charset="-122"/>
              </a:rPr>
              <a:t>月中旬，</a:t>
            </a:r>
            <a:r>
              <a:rPr lang="zh-CN" altLang="en-US">
                <a:solidFill>
                  <a:srgbClr val="0000CC"/>
                </a:solidFill>
                <a:latin typeface="华文琥珀" pitchFamily="2" charset="-122"/>
                <a:ea typeface="华文琥珀" pitchFamily="2" charset="-122"/>
              </a:rPr>
              <a:t>日元兑美元下滑至</a:t>
            </a:r>
            <a:r>
              <a:rPr lang="en-US" altLang="zh-CN">
                <a:solidFill>
                  <a:srgbClr val="0000CC"/>
                </a:solidFill>
                <a:latin typeface="华文琥珀" pitchFamily="2" charset="-122"/>
                <a:ea typeface="华文琥珀" pitchFamily="2" charset="-122"/>
              </a:rPr>
              <a:t>1∶145</a:t>
            </a:r>
            <a:r>
              <a:rPr lang="zh-CN" altLang="en-US">
                <a:solidFill>
                  <a:srgbClr val="0000CC"/>
                </a:solidFill>
                <a:latin typeface="华文琥珀" pitchFamily="2" charset="-122"/>
                <a:ea typeface="华文琥珀" pitchFamily="2" charset="-122"/>
              </a:rPr>
              <a:t>左</a:t>
            </a:r>
          </a:p>
          <a:p>
            <a:pPr eaLnBrk="1" hangingPunct="1">
              <a:buFont typeface="Wingdings" pitchFamily="2" charset="2"/>
              <a:buNone/>
            </a:pPr>
            <a:r>
              <a:rPr lang="zh-CN" altLang="en-US">
                <a:solidFill>
                  <a:srgbClr val="0000CC"/>
                </a:solidFill>
                <a:latin typeface="华文琥珀" pitchFamily="2" charset="-122"/>
                <a:ea typeface="华文琥珀" pitchFamily="2" charset="-122"/>
              </a:rPr>
              <a:t>右水平</a:t>
            </a:r>
          </a:p>
          <a:p>
            <a:pPr eaLnBrk="1" hangingPunct="1">
              <a:buFont typeface="Wingdings" pitchFamily="2" charset="2"/>
              <a:buNone/>
            </a:pPr>
            <a:r>
              <a:rPr lang="zh-CN" altLang="en-US">
                <a:solidFill>
                  <a:srgbClr val="0000CC"/>
                </a:solidFill>
                <a:latin typeface="华文琥珀" pitchFamily="2" charset="-122"/>
                <a:ea typeface="华文琥珀" pitchFamily="2" charset="-122"/>
              </a:rPr>
              <a:t>         </a:t>
            </a:r>
            <a:r>
              <a:rPr lang="en-US" altLang="zh-CN">
                <a:solidFill>
                  <a:srgbClr val="0000CC"/>
                </a:solidFill>
                <a:latin typeface="华文琥珀" pitchFamily="2" charset="-122"/>
                <a:ea typeface="华文琥珀" pitchFamily="2" charset="-122"/>
              </a:rPr>
              <a:t>1998</a:t>
            </a:r>
            <a:r>
              <a:rPr lang="zh-CN" altLang="en-US">
                <a:solidFill>
                  <a:srgbClr val="0000CC"/>
                </a:solidFill>
                <a:latin typeface="华文琥珀" pitchFamily="2" charset="-122"/>
                <a:ea typeface="华文琥珀" pitchFamily="2" charset="-122"/>
              </a:rPr>
              <a:t>年</a:t>
            </a:r>
            <a:r>
              <a:rPr lang="en-US" altLang="zh-CN">
                <a:solidFill>
                  <a:srgbClr val="0000CC"/>
                </a:solidFill>
                <a:latin typeface="华文琥珀" pitchFamily="2" charset="-122"/>
                <a:ea typeface="华文琥珀" pitchFamily="2" charset="-122"/>
              </a:rPr>
              <a:t>8</a:t>
            </a:r>
            <a:r>
              <a:rPr lang="zh-CN" altLang="en-US">
                <a:solidFill>
                  <a:srgbClr val="0000CC"/>
                </a:solidFill>
                <a:latin typeface="华文琥珀" pitchFamily="2" charset="-122"/>
                <a:ea typeface="华文琥珀" pitchFamily="2" charset="-122"/>
              </a:rPr>
              <a:t>月中旬，俄罗斯宣布暂停支付外债利</a:t>
            </a:r>
          </a:p>
          <a:p>
            <a:pPr eaLnBrk="1" hangingPunct="1">
              <a:buFont typeface="Wingdings" pitchFamily="2" charset="2"/>
              <a:buNone/>
            </a:pPr>
            <a:r>
              <a:rPr lang="zh-CN" altLang="en-US">
                <a:solidFill>
                  <a:srgbClr val="0000CC"/>
                </a:solidFill>
                <a:latin typeface="华文琥珀" pitchFamily="2" charset="-122"/>
                <a:ea typeface="华文琥珀" pitchFamily="2" charset="-122"/>
              </a:rPr>
              <a:t>息，危机冲击全球</a:t>
            </a:r>
            <a:r>
              <a:rPr lang="zh-CN" altLang="en-US"/>
              <a:t> </a:t>
            </a:r>
            <a:r>
              <a:rPr lang="zh-CN" altLang="en-US">
                <a:solidFill>
                  <a:srgbClr val="0000CC"/>
                </a:solidFill>
                <a:latin typeface="华文琥珀" pitchFamily="2" charset="-122"/>
                <a:ea typeface="华文琥珀" pitchFamily="2" charset="-122"/>
              </a:rPr>
              <a:t>。</a:t>
            </a:r>
          </a:p>
          <a:p>
            <a:pPr eaLnBrk="1" hangingPunct="1">
              <a:buFont typeface="Wingdings" pitchFamily="2" charset="2"/>
              <a:buNone/>
            </a:pPr>
            <a:r>
              <a:rPr lang="zh-CN" altLang="en-US">
                <a:solidFill>
                  <a:srgbClr val="0000CC"/>
                </a:solidFill>
                <a:latin typeface="华文琥珀" pitchFamily="2" charset="-122"/>
                <a:ea typeface="华文琥珀" pitchFamily="2" charset="-122"/>
              </a:rPr>
              <a:t>         港府将公布预期十分糟糕的第二季</a:t>
            </a:r>
            <a:r>
              <a:rPr lang="en-US" altLang="zh-CN">
                <a:solidFill>
                  <a:srgbClr val="0000CC"/>
                </a:solidFill>
                <a:latin typeface="华文琥珀" pitchFamily="2" charset="-122"/>
                <a:ea typeface="华文琥珀" pitchFamily="2" charset="-122"/>
              </a:rPr>
              <a:t>GDP</a:t>
            </a:r>
            <a:r>
              <a:rPr lang="zh-CN" altLang="en-US">
                <a:solidFill>
                  <a:srgbClr val="0000CC"/>
                </a:solidFill>
                <a:latin typeface="华文琥珀" pitchFamily="2" charset="-122"/>
                <a:ea typeface="华文琥珀" pitchFamily="2" charset="-122"/>
              </a:rPr>
              <a:t>数字。</a:t>
            </a:r>
            <a:r>
              <a:rPr lang="zh-CN" altLang="en-US"/>
              <a:t> </a:t>
            </a:r>
          </a:p>
        </p:txBody>
      </p:sp>
      <p:sp>
        <p:nvSpPr>
          <p:cNvPr id="328708" name="AutoShape 4"/>
          <p:cNvSpPr>
            <a:spLocks/>
          </p:cNvSpPr>
          <p:nvPr/>
        </p:nvSpPr>
        <p:spPr bwMode="auto">
          <a:xfrm>
            <a:off x="6027739" y="2162176"/>
            <a:ext cx="4029075" cy="474663"/>
          </a:xfrm>
          <a:prstGeom prst="borderCallout1">
            <a:avLst>
              <a:gd name="adj1" fmla="val 24079"/>
              <a:gd name="adj2" fmla="val -1894"/>
              <a:gd name="adj3" fmla="val -51838"/>
              <a:gd name="adj4" fmla="val -37630"/>
            </a:avLst>
          </a:prstGeom>
          <a:solidFill>
            <a:schemeClr val="hlink"/>
          </a:solidFill>
          <a:ln w="9525" algn="ctr">
            <a:solidFill>
              <a:schemeClr val="tx1"/>
            </a:solidFill>
            <a:miter lim="800000"/>
            <a:headEnd/>
            <a:tailEnd/>
          </a:ln>
        </p:spPr>
        <p:txBody>
          <a:bodyPr/>
          <a:lstStyle/>
          <a:p>
            <a:pPr marL="639763" indent="-273050"/>
            <a:r>
              <a:rPr lang="zh-CN" altLang="en-US" sz="2800"/>
              <a:t>信心动摇和丧失之际</a:t>
            </a:r>
          </a:p>
        </p:txBody>
      </p:sp>
    </p:spTree>
    <p:extLst>
      <p:ext uri="{BB962C8B-B14F-4D97-AF65-F5344CB8AC3E}">
        <p14:creationId xmlns:p14="http://schemas.microsoft.com/office/powerpoint/2010/main" val="12830528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8707">
                                            <p:txEl>
                                              <p:pRg st="2" end="2"/>
                                            </p:txEl>
                                          </p:spTgt>
                                        </p:tgtEl>
                                        <p:attrNameLst>
                                          <p:attrName>style.visibility</p:attrName>
                                        </p:attrNameLst>
                                      </p:cBhvr>
                                      <p:to>
                                        <p:strVal val="visible"/>
                                      </p:to>
                                    </p:set>
                                    <p:anim calcmode="lin" valueType="num">
                                      <p:cBhvr additive="base">
                                        <p:cTn id="7" dur="500" fill="hold"/>
                                        <p:tgtEl>
                                          <p:spTgt spid="32870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870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8707">
                                            <p:txEl>
                                              <p:pRg st="3" end="3"/>
                                            </p:txEl>
                                          </p:spTgt>
                                        </p:tgtEl>
                                        <p:attrNameLst>
                                          <p:attrName>style.visibility</p:attrName>
                                        </p:attrNameLst>
                                      </p:cBhvr>
                                      <p:to>
                                        <p:strVal val="visible"/>
                                      </p:to>
                                    </p:set>
                                    <p:anim calcmode="lin" valueType="num">
                                      <p:cBhvr additive="base">
                                        <p:cTn id="11" dur="500" fill="hold"/>
                                        <p:tgtEl>
                                          <p:spTgt spid="32870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287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28707">
                                            <p:txEl>
                                              <p:pRg st="4" end="4"/>
                                            </p:txEl>
                                          </p:spTgt>
                                        </p:tgtEl>
                                        <p:attrNameLst>
                                          <p:attrName>style.visibility</p:attrName>
                                        </p:attrNameLst>
                                      </p:cBhvr>
                                      <p:to>
                                        <p:strVal val="visible"/>
                                      </p:to>
                                    </p:set>
                                    <p:anim calcmode="lin" valueType="num">
                                      <p:cBhvr additive="base">
                                        <p:cTn id="17" dur="500" fill="hold"/>
                                        <p:tgtEl>
                                          <p:spTgt spid="328707">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28707">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28707">
                                            <p:txEl>
                                              <p:pRg st="5" end="5"/>
                                            </p:txEl>
                                          </p:spTgt>
                                        </p:tgtEl>
                                        <p:attrNameLst>
                                          <p:attrName>style.visibility</p:attrName>
                                        </p:attrNameLst>
                                      </p:cBhvr>
                                      <p:to>
                                        <p:strVal val="visible"/>
                                      </p:to>
                                    </p:set>
                                    <p:anim calcmode="lin" valueType="num">
                                      <p:cBhvr additive="base">
                                        <p:cTn id="21" dur="500" fill="hold"/>
                                        <p:tgtEl>
                                          <p:spTgt spid="328707">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287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28707">
                                            <p:txEl>
                                              <p:pRg st="6" end="6"/>
                                            </p:txEl>
                                          </p:spTgt>
                                        </p:tgtEl>
                                        <p:attrNameLst>
                                          <p:attrName>style.visibility</p:attrName>
                                        </p:attrNameLst>
                                      </p:cBhvr>
                                      <p:to>
                                        <p:strVal val="visible"/>
                                      </p:to>
                                    </p:set>
                                    <p:anim calcmode="lin" valueType="num">
                                      <p:cBhvr additive="base">
                                        <p:cTn id="27" dur="500" fill="hold"/>
                                        <p:tgtEl>
                                          <p:spTgt spid="328707">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2870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28708"/>
                                        </p:tgtEl>
                                        <p:attrNameLst>
                                          <p:attrName>style.visibility</p:attrName>
                                        </p:attrNameLst>
                                      </p:cBhvr>
                                      <p:to>
                                        <p:strVal val="visible"/>
                                      </p:to>
                                    </p:set>
                                    <p:animEffect transition="in" filter="blinds(horizontal)">
                                      <p:cBhvr>
                                        <p:cTn id="33" dur="500"/>
                                        <p:tgtEl>
                                          <p:spTgt spid="328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idx="4294967295"/>
          </p:nvPr>
        </p:nvSpPr>
        <p:spPr bwMode="auto">
          <a:xfrm>
            <a:off x="2351089" y="620713"/>
            <a:ext cx="7559675" cy="627062"/>
          </a:xfrm>
        </p:spPr>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b="1"/>
              <a:t>东南亚金融风暴与香港金融危机</a:t>
            </a:r>
          </a:p>
        </p:txBody>
      </p:sp>
      <p:sp>
        <p:nvSpPr>
          <p:cNvPr id="329731" name="Rectangle 3"/>
          <p:cNvSpPr>
            <a:spLocks noGrp="1" noChangeArrowheads="1"/>
          </p:cNvSpPr>
          <p:nvPr>
            <p:ph type="body" idx="4294967295"/>
          </p:nvPr>
        </p:nvSpPr>
        <p:spPr>
          <a:xfrm>
            <a:off x="1774825" y="1844676"/>
            <a:ext cx="8496300" cy="4537075"/>
          </a:xfrm>
        </p:spPr>
        <p:txBody>
          <a:bodyPr/>
          <a:lstStyle/>
          <a:p>
            <a:pPr eaLnBrk="1" hangingPunct="1">
              <a:buFont typeface="Wingdings" pitchFamily="2" charset="2"/>
              <a:buNone/>
            </a:pPr>
            <a:r>
              <a:rPr lang="zh-CN" altLang="en-US" b="1">
                <a:solidFill>
                  <a:schemeClr val="hlink"/>
                </a:solidFill>
                <a:latin typeface="方正姚体" pitchFamily="2" charset="-122"/>
                <a:ea typeface="方正姚体" pitchFamily="2" charset="-122"/>
              </a:rPr>
              <a:t>香港金融保卫战</a:t>
            </a:r>
            <a:r>
              <a:rPr lang="en-US" altLang="zh-CN" b="1">
                <a:solidFill>
                  <a:schemeClr val="hlink"/>
                </a:solidFill>
                <a:latin typeface="方正姚体" pitchFamily="2" charset="-122"/>
                <a:ea typeface="方正姚体" pitchFamily="2" charset="-122"/>
              </a:rPr>
              <a:t>(</a:t>
            </a:r>
            <a:r>
              <a:rPr lang="zh-CN" altLang="en-US" b="1">
                <a:solidFill>
                  <a:schemeClr val="hlink"/>
                </a:solidFill>
                <a:latin typeface="方正姚体" pitchFamily="2" charset="-122"/>
                <a:ea typeface="方正姚体" pitchFamily="2" charset="-122"/>
              </a:rPr>
              <a:t>汇市投机</a:t>
            </a:r>
            <a:r>
              <a:rPr lang="en-US" altLang="zh-CN" b="1">
                <a:solidFill>
                  <a:schemeClr val="hlink"/>
                </a:solidFill>
                <a:latin typeface="方正姚体" pitchFamily="2" charset="-122"/>
                <a:ea typeface="方正姚体" pitchFamily="2" charset="-122"/>
              </a:rPr>
              <a:t>)</a:t>
            </a:r>
            <a:r>
              <a:rPr lang="zh-CN" altLang="en-US" b="1">
                <a:solidFill>
                  <a:schemeClr val="hlink"/>
                </a:solidFill>
                <a:latin typeface="方正姚体" pitchFamily="2" charset="-122"/>
                <a:ea typeface="方正姚体" pitchFamily="2" charset="-122"/>
              </a:rPr>
              <a:t>：</a:t>
            </a:r>
          </a:p>
          <a:p>
            <a:pPr eaLnBrk="1" hangingPunct="1">
              <a:buFont typeface="Wingdings" pitchFamily="2" charset="2"/>
              <a:buNone/>
            </a:pPr>
            <a:r>
              <a:rPr lang="zh-CN" altLang="en-US">
                <a:solidFill>
                  <a:srgbClr val="0000CC"/>
                </a:solidFill>
                <a:latin typeface="华文琥珀" pitchFamily="2" charset="-122"/>
                <a:ea typeface="华文琥珀" pitchFamily="2" charset="-122"/>
              </a:rPr>
              <a:t>      </a:t>
            </a:r>
          </a:p>
          <a:p>
            <a:pPr eaLnBrk="1" hangingPunct="1">
              <a:buFont typeface="Wingdings" pitchFamily="2" charset="2"/>
              <a:buNone/>
            </a:pPr>
            <a:r>
              <a:rPr lang="en-US" altLang="zh-CN">
                <a:solidFill>
                  <a:srgbClr val="0000CC"/>
                </a:solidFill>
                <a:latin typeface="华文琥珀" pitchFamily="2" charset="-122"/>
                <a:ea typeface="华文琥珀" pitchFamily="2" charset="-122"/>
              </a:rPr>
              <a:t>        </a:t>
            </a:r>
            <a:r>
              <a:rPr lang="en-US" altLang="zh-CN">
                <a:solidFill>
                  <a:srgbClr val="3333FF"/>
                </a:solidFill>
                <a:latin typeface="华文琥珀" pitchFamily="2" charset="-122"/>
                <a:ea typeface="华文琥珀" pitchFamily="2" charset="-122"/>
              </a:rPr>
              <a:t>1998</a:t>
            </a:r>
            <a:r>
              <a:rPr lang="zh-CN" altLang="en-US">
                <a:solidFill>
                  <a:srgbClr val="3333FF"/>
                </a:solidFill>
                <a:latin typeface="华文琥珀" pitchFamily="2" charset="-122"/>
                <a:ea typeface="华文琥珀" pitchFamily="2" charset="-122"/>
              </a:rPr>
              <a:t>年</a:t>
            </a:r>
            <a:r>
              <a:rPr lang="en-US" altLang="zh-CN">
                <a:solidFill>
                  <a:srgbClr val="3333FF"/>
                </a:solidFill>
                <a:latin typeface="华文琥珀" pitchFamily="2" charset="-122"/>
                <a:ea typeface="华文琥珀" pitchFamily="2" charset="-122"/>
              </a:rPr>
              <a:t>8</a:t>
            </a:r>
            <a:r>
              <a:rPr lang="zh-CN" altLang="en-US">
                <a:solidFill>
                  <a:srgbClr val="3333FF"/>
                </a:solidFill>
                <a:latin typeface="华文琥珀" pitchFamily="2" charset="-122"/>
                <a:ea typeface="华文琥珀" pitchFamily="2" charset="-122"/>
              </a:rPr>
              <a:t>月</a:t>
            </a:r>
            <a:r>
              <a:rPr lang="en-US" altLang="zh-CN">
                <a:solidFill>
                  <a:srgbClr val="3333FF"/>
                </a:solidFill>
                <a:latin typeface="华文琥珀" pitchFamily="2" charset="-122"/>
                <a:ea typeface="华文琥珀" pitchFamily="2" charset="-122"/>
              </a:rPr>
              <a:t>5</a:t>
            </a:r>
            <a:r>
              <a:rPr lang="zh-CN" altLang="en-US">
                <a:solidFill>
                  <a:srgbClr val="3333FF"/>
                </a:solidFill>
                <a:latin typeface="华文琥珀" pitchFamily="2" charset="-122"/>
                <a:ea typeface="华文琥珀" pitchFamily="2" charset="-122"/>
              </a:rPr>
              <a:t>日香港开市前，美国股票市场大挫，</a:t>
            </a:r>
          </a:p>
          <a:p>
            <a:pPr eaLnBrk="1" hangingPunct="1">
              <a:buFont typeface="Wingdings" pitchFamily="2" charset="2"/>
              <a:buNone/>
            </a:pPr>
            <a:r>
              <a:rPr lang="zh-CN" altLang="en-US">
                <a:solidFill>
                  <a:srgbClr val="3333FF"/>
                </a:solidFill>
                <a:latin typeface="华文琥珀" pitchFamily="2" charset="-122"/>
                <a:ea typeface="华文琥珀" pitchFamily="2" charset="-122"/>
              </a:rPr>
              <a:t>道指下跌近</a:t>
            </a:r>
            <a:r>
              <a:rPr lang="en-US" altLang="zh-CN">
                <a:solidFill>
                  <a:srgbClr val="3333FF"/>
                </a:solidFill>
                <a:latin typeface="华文琥珀" pitchFamily="2" charset="-122"/>
                <a:ea typeface="华文琥珀" pitchFamily="2" charset="-122"/>
              </a:rPr>
              <a:t>300</a:t>
            </a:r>
            <a:r>
              <a:rPr lang="zh-CN" altLang="en-US">
                <a:solidFill>
                  <a:srgbClr val="3333FF"/>
                </a:solidFill>
                <a:latin typeface="华文琥珀" pitchFamily="2" charset="-122"/>
                <a:ea typeface="华文琥珀" pitchFamily="2" charset="-122"/>
              </a:rPr>
              <a:t>点。国际货币炒家在半天之间，在货</a:t>
            </a:r>
          </a:p>
          <a:p>
            <a:pPr eaLnBrk="1" hangingPunct="1">
              <a:buFont typeface="Wingdings" pitchFamily="2" charset="2"/>
              <a:buNone/>
            </a:pPr>
            <a:r>
              <a:rPr lang="zh-CN" altLang="en-US">
                <a:solidFill>
                  <a:srgbClr val="3333FF"/>
                </a:solidFill>
                <a:latin typeface="华文琥珀" pitchFamily="2" charset="-122"/>
                <a:ea typeface="华文琥珀" pitchFamily="2" charset="-122"/>
              </a:rPr>
              <a:t>币市场上沽出近</a:t>
            </a:r>
            <a:r>
              <a:rPr lang="en-US" altLang="zh-CN">
                <a:solidFill>
                  <a:srgbClr val="3333FF"/>
                </a:solidFill>
                <a:latin typeface="华文琥珀" pitchFamily="2" charset="-122"/>
                <a:ea typeface="华文琥珀" pitchFamily="2" charset="-122"/>
              </a:rPr>
              <a:t>290</a:t>
            </a:r>
            <a:r>
              <a:rPr lang="zh-CN" altLang="en-US">
                <a:solidFill>
                  <a:srgbClr val="3333FF"/>
                </a:solidFill>
                <a:latin typeface="华文琥珀" pitchFamily="2" charset="-122"/>
                <a:ea typeface="华文琥珀" pitchFamily="2" charset="-122"/>
              </a:rPr>
              <a:t>亿港元。香港金管局利用外汇储</a:t>
            </a:r>
          </a:p>
          <a:p>
            <a:pPr eaLnBrk="1" hangingPunct="1">
              <a:buFont typeface="Wingdings" pitchFamily="2" charset="2"/>
              <a:buNone/>
            </a:pPr>
            <a:r>
              <a:rPr lang="zh-CN" altLang="en-US">
                <a:solidFill>
                  <a:srgbClr val="3333FF"/>
                </a:solidFill>
                <a:latin typeface="华文琥珀" pitchFamily="2" charset="-122"/>
                <a:ea typeface="华文琥珀" pitchFamily="2" charset="-122"/>
              </a:rPr>
              <a:t>备</a:t>
            </a:r>
            <a:r>
              <a:rPr lang="zh-CN" altLang="en-US">
                <a:solidFill>
                  <a:schemeClr val="hlink"/>
                </a:solidFill>
                <a:latin typeface="华文琥珀" pitchFamily="2" charset="-122"/>
                <a:ea typeface="华文琥珀" pitchFamily="2" charset="-122"/>
              </a:rPr>
              <a:t>接起了</a:t>
            </a:r>
            <a:r>
              <a:rPr lang="en-US" altLang="zh-CN">
                <a:solidFill>
                  <a:schemeClr val="hlink"/>
                </a:solidFill>
                <a:latin typeface="华文琥珀" pitchFamily="2" charset="-122"/>
                <a:ea typeface="华文琥珀" pitchFamily="2" charset="-122"/>
              </a:rPr>
              <a:t>240</a:t>
            </a:r>
            <a:r>
              <a:rPr lang="zh-CN" altLang="en-US">
                <a:solidFill>
                  <a:schemeClr val="hlink"/>
                </a:solidFill>
                <a:latin typeface="华文琥珀" pitchFamily="2" charset="-122"/>
                <a:ea typeface="华文琥珀" pitchFamily="2" charset="-122"/>
              </a:rPr>
              <a:t>亿港元沽盘</a:t>
            </a:r>
            <a:r>
              <a:rPr lang="zh-CN" altLang="en-US">
                <a:solidFill>
                  <a:srgbClr val="3333FF"/>
                </a:solidFill>
                <a:latin typeface="华文琥珀" pitchFamily="2" charset="-122"/>
                <a:ea typeface="华文琥珀" pitchFamily="2" charset="-122"/>
              </a:rPr>
              <a:t>。</a:t>
            </a:r>
            <a:r>
              <a:rPr lang="en-US" altLang="zh-CN">
                <a:solidFill>
                  <a:srgbClr val="3333FF"/>
                </a:solidFill>
                <a:latin typeface="华文琥珀" pitchFamily="2" charset="-122"/>
                <a:ea typeface="华文琥珀" pitchFamily="2" charset="-122"/>
              </a:rPr>
              <a:t>8</a:t>
            </a:r>
            <a:r>
              <a:rPr lang="zh-CN" altLang="en-US">
                <a:solidFill>
                  <a:srgbClr val="3333FF"/>
                </a:solidFill>
                <a:latin typeface="华文琥珀" pitchFamily="2" charset="-122"/>
                <a:ea typeface="华文琥珀" pitchFamily="2" charset="-122"/>
              </a:rPr>
              <a:t>月</a:t>
            </a:r>
            <a:r>
              <a:rPr lang="en-US" altLang="zh-CN">
                <a:solidFill>
                  <a:srgbClr val="3333FF"/>
                </a:solidFill>
                <a:latin typeface="华文琥珀" pitchFamily="2" charset="-122"/>
                <a:ea typeface="华文琥珀" pitchFamily="2" charset="-122"/>
              </a:rPr>
              <a:t>6</a:t>
            </a:r>
            <a:r>
              <a:rPr lang="zh-CN" altLang="en-US">
                <a:solidFill>
                  <a:srgbClr val="3333FF"/>
                </a:solidFill>
                <a:latin typeface="华文琥珀" pitchFamily="2" charset="-122"/>
                <a:ea typeface="华文琥珀" pitchFamily="2" charset="-122"/>
              </a:rPr>
              <a:t>日、</a:t>
            </a:r>
            <a:r>
              <a:rPr lang="en-US" altLang="zh-CN">
                <a:solidFill>
                  <a:srgbClr val="3333FF"/>
                </a:solidFill>
                <a:latin typeface="华文琥珀" pitchFamily="2" charset="-122"/>
                <a:ea typeface="华文琥珀" pitchFamily="2" charset="-122"/>
              </a:rPr>
              <a:t>7</a:t>
            </a:r>
            <a:r>
              <a:rPr lang="zh-CN" altLang="en-US">
                <a:solidFill>
                  <a:srgbClr val="3333FF"/>
                </a:solidFill>
                <a:latin typeface="华文琥珀" pitchFamily="2" charset="-122"/>
                <a:ea typeface="华文琥珀" pitchFamily="2" charset="-122"/>
              </a:rPr>
              <a:t>日，对冲基金</a:t>
            </a:r>
          </a:p>
          <a:p>
            <a:pPr eaLnBrk="1" hangingPunct="1">
              <a:buFont typeface="Wingdings" pitchFamily="2" charset="2"/>
              <a:buNone/>
            </a:pPr>
            <a:r>
              <a:rPr lang="zh-CN" altLang="en-US">
                <a:solidFill>
                  <a:srgbClr val="3333FF"/>
                </a:solidFill>
                <a:latin typeface="华文琥珀" pitchFamily="2" charset="-122"/>
                <a:ea typeface="华文琥珀" pitchFamily="2" charset="-122"/>
              </a:rPr>
              <a:t>再次沽出近</a:t>
            </a:r>
            <a:r>
              <a:rPr lang="en-US" altLang="zh-CN">
                <a:solidFill>
                  <a:srgbClr val="3333FF"/>
                </a:solidFill>
                <a:latin typeface="华文琥珀" pitchFamily="2" charset="-122"/>
                <a:ea typeface="华文琥珀" pitchFamily="2" charset="-122"/>
              </a:rPr>
              <a:t>200</a:t>
            </a:r>
            <a:r>
              <a:rPr lang="zh-CN" altLang="en-US">
                <a:solidFill>
                  <a:srgbClr val="3333FF"/>
                </a:solidFill>
                <a:latin typeface="华文琥珀" pitchFamily="2" charset="-122"/>
                <a:ea typeface="华文琥珀" pitchFamily="2" charset="-122"/>
              </a:rPr>
              <a:t>亿港元沽盘，金管局</a:t>
            </a:r>
            <a:r>
              <a:rPr lang="zh-CN" altLang="en-US">
                <a:solidFill>
                  <a:schemeClr val="hlink"/>
                </a:solidFill>
                <a:latin typeface="华文琥珀" pitchFamily="2" charset="-122"/>
                <a:ea typeface="华文琥珀" pitchFamily="2" charset="-122"/>
              </a:rPr>
              <a:t>累计接盘超过</a:t>
            </a:r>
            <a:r>
              <a:rPr lang="en-US" altLang="zh-CN">
                <a:solidFill>
                  <a:schemeClr val="hlink"/>
                </a:solidFill>
                <a:latin typeface="华文琥珀" pitchFamily="2" charset="-122"/>
                <a:ea typeface="华文琥珀" pitchFamily="2" charset="-122"/>
              </a:rPr>
              <a:t>60</a:t>
            </a:r>
          </a:p>
          <a:p>
            <a:pPr eaLnBrk="1" hangingPunct="1">
              <a:buFont typeface="Wingdings" pitchFamily="2" charset="2"/>
              <a:buNone/>
            </a:pPr>
            <a:r>
              <a:rPr lang="zh-CN" altLang="en-US">
                <a:solidFill>
                  <a:schemeClr val="hlink"/>
                </a:solidFill>
                <a:latin typeface="华文琥珀" pitchFamily="2" charset="-122"/>
                <a:ea typeface="华文琥珀" pitchFamily="2" charset="-122"/>
              </a:rPr>
              <a:t>亿美元。 </a:t>
            </a:r>
          </a:p>
        </p:txBody>
      </p:sp>
    </p:spTree>
    <p:extLst>
      <p:ext uri="{BB962C8B-B14F-4D97-AF65-F5344CB8AC3E}">
        <p14:creationId xmlns:p14="http://schemas.microsoft.com/office/powerpoint/2010/main" val="14942565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9731">
                                            <p:txEl>
                                              <p:pRg st="2" end="2"/>
                                            </p:txEl>
                                          </p:spTgt>
                                        </p:tgtEl>
                                        <p:attrNameLst>
                                          <p:attrName>style.visibility</p:attrName>
                                        </p:attrNameLst>
                                      </p:cBhvr>
                                      <p:to>
                                        <p:strVal val="visible"/>
                                      </p:to>
                                    </p:set>
                                    <p:animEffect transition="in" filter="blinds(horizontal)">
                                      <p:cBhvr>
                                        <p:cTn id="7" dur="500"/>
                                        <p:tgtEl>
                                          <p:spTgt spid="32973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29731">
                                            <p:txEl>
                                              <p:pRg st="3" end="3"/>
                                            </p:txEl>
                                          </p:spTgt>
                                        </p:tgtEl>
                                        <p:attrNameLst>
                                          <p:attrName>style.visibility</p:attrName>
                                        </p:attrNameLst>
                                      </p:cBhvr>
                                      <p:to>
                                        <p:strVal val="visible"/>
                                      </p:to>
                                    </p:set>
                                    <p:animEffect transition="in" filter="blinds(horizontal)">
                                      <p:cBhvr>
                                        <p:cTn id="10" dur="500"/>
                                        <p:tgtEl>
                                          <p:spTgt spid="329731">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29731">
                                            <p:txEl>
                                              <p:pRg st="4" end="4"/>
                                            </p:txEl>
                                          </p:spTgt>
                                        </p:tgtEl>
                                        <p:attrNameLst>
                                          <p:attrName>style.visibility</p:attrName>
                                        </p:attrNameLst>
                                      </p:cBhvr>
                                      <p:to>
                                        <p:strVal val="visible"/>
                                      </p:to>
                                    </p:set>
                                    <p:animEffect transition="in" filter="blinds(horizontal)">
                                      <p:cBhvr>
                                        <p:cTn id="13" dur="500"/>
                                        <p:tgtEl>
                                          <p:spTgt spid="329731">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29731">
                                            <p:txEl>
                                              <p:pRg st="5" end="5"/>
                                            </p:txEl>
                                          </p:spTgt>
                                        </p:tgtEl>
                                        <p:attrNameLst>
                                          <p:attrName>style.visibility</p:attrName>
                                        </p:attrNameLst>
                                      </p:cBhvr>
                                      <p:to>
                                        <p:strVal val="visible"/>
                                      </p:to>
                                    </p:set>
                                    <p:animEffect transition="in" filter="blinds(horizontal)">
                                      <p:cBhvr>
                                        <p:cTn id="16" dur="500"/>
                                        <p:tgtEl>
                                          <p:spTgt spid="329731">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29731">
                                            <p:txEl>
                                              <p:pRg st="6" end="6"/>
                                            </p:txEl>
                                          </p:spTgt>
                                        </p:tgtEl>
                                        <p:attrNameLst>
                                          <p:attrName>style.visibility</p:attrName>
                                        </p:attrNameLst>
                                      </p:cBhvr>
                                      <p:to>
                                        <p:strVal val="visible"/>
                                      </p:to>
                                    </p:set>
                                    <p:animEffect transition="in" filter="blinds(horizontal)">
                                      <p:cBhvr>
                                        <p:cTn id="19" dur="500"/>
                                        <p:tgtEl>
                                          <p:spTgt spid="329731">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29731">
                                            <p:txEl>
                                              <p:pRg st="7" end="7"/>
                                            </p:txEl>
                                          </p:spTgt>
                                        </p:tgtEl>
                                        <p:attrNameLst>
                                          <p:attrName>style.visibility</p:attrName>
                                        </p:attrNameLst>
                                      </p:cBhvr>
                                      <p:to>
                                        <p:strVal val="visible"/>
                                      </p:to>
                                    </p:set>
                                    <p:animEffect transition="in" filter="blinds(horizontal)">
                                      <p:cBhvr>
                                        <p:cTn id="22" dur="500"/>
                                        <p:tgtEl>
                                          <p:spTgt spid="3297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idx="4294967295"/>
          </p:nvPr>
        </p:nvSpPr>
        <p:spPr bwMode="auto">
          <a:xfrm>
            <a:off x="2279651" y="188913"/>
            <a:ext cx="7559675" cy="698500"/>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东南亚金融风暴与香港金融危机</a:t>
            </a:r>
          </a:p>
        </p:txBody>
      </p:sp>
      <p:sp>
        <p:nvSpPr>
          <p:cNvPr id="330755" name="Rectangle 3"/>
          <p:cNvSpPr>
            <a:spLocks noGrp="1" noChangeArrowheads="1"/>
          </p:cNvSpPr>
          <p:nvPr>
            <p:ph type="body" idx="4294967295"/>
          </p:nvPr>
        </p:nvSpPr>
        <p:spPr>
          <a:xfrm>
            <a:off x="1774825" y="1052513"/>
            <a:ext cx="8567738" cy="4824412"/>
          </a:xfrm>
        </p:spPr>
        <p:txBody>
          <a:bodyPr>
            <a:normAutofit fontScale="85000" lnSpcReduction="10000"/>
          </a:bodyPr>
          <a:lstStyle/>
          <a:p>
            <a:pPr eaLnBrk="1" hangingPunct="1">
              <a:lnSpc>
                <a:spcPct val="80000"/>
              </a:lnSpc>
              <a:buFont typeface="Wingdings" pitchFamily="2" charset="2"/>
              <a:buNone/>
            </a:pPr>
            <a:r>
              <a:rPr lang="zh-CN" altLang="en-US" b="1">
                <a:solidFill>
                  <a:schemeClr val="hlink"/>
                </a:solidFill>
                <a:latin typeface="方正姚体" pitchFamily="2" charset="-122"/>
                <a:ea typeface="方正姚体" pitchFamily="2" charset="-122"/>
              </a:rPr>
              <a:t>香港金融保卫战</a:t>
            </a:r>
            <a:r>
              <a:rPr lang="en-US" altLang="zh-CN" b="1">
                <a:solidFill>
                  <a:schemeClr val="hlink"/>
                </a:solidFill>
                <a:latin typeface="方正姚体" pitchFamily="2" charset="-122"/>
                <a:ea typeface="方正姚体" pitchFamily="2" charset="-122"/>
              </a:rPr>
              <a:t>(</a:t>
            </a:r>
            <a:r>
              <a:rPr lang="zh-CN" altLang="en-US" b="1">
                <a:solidFill>
                  <a:schemeClr val="hlink"/>
                </a:solidFill>
                <a:latin typeface="方正姚体" pitchFamily="2" charset="-122"/>
                <a:ea typeface="方正姚体" pitchFamily="2" charset="-122"/>
              </a:rPr>
              <a:t>股市阻击</a:t>
            </a:r>
            <a:r>
              <a:rPr lang="en-US" altLang="zh-CN" b="1">
                <a:solidFill>
                  <a:schemeClr val="hlink"/>
                </a:solidFill>
                <a:latin typeface="方正姚体" pitchFamily="2" charset="-122"/>
                <a:ea typeface="方正姚体" pitchFamily="2" charset="-122"/>
              </a:rPr>
              <a:t>)</a:t>
            </a:r>
            <a:r>
              <a:rPr lang="zh-CN" altLang="en-US" b="1">
                <a:solidFill>
                  <a:schemeClr val="hlink"/>
                </a:solidFill>
                <a:latin typeface="方正姚体" pitchFamily="2" charset="-122"/>
                <a:ea typeface="方正姚体" pitchFamily="2" charset="-122"/>
              </a:rPr>
              <a:t>：</a:t>
            </a:r>
          </a:p>
          <a:p>
            <a:pPr eaLnBrk="1" hangingPunct="1">
              <a:lnSpc>
                <a:spcPct val="80000"/>
              </a:lnSpc>
              <a:buFont typeface="Wingdings" pitchFamily="2" charset="2"/>
              <a:buNone/>
            </a:pPr>
            <a:r>
              <a:rPr lang="zh-CN" altLang="en-US">
                <a:solidFill>
                  <a:srgbClr val="0000CC"/>
                </a:solidFill>
                <a:latin typeface="华文琥珀" pitchFamily="2" charset="-122"/>
                <a:ea typeface="华文琥珀" pitchFamily="2" charset="-122"/>
              </a:rPr>
              <a:t>      </a:t>
            </a:r>
            <a:br>
              <a:rPr lang="zh-CN" altLang="en-US">
                <a:solidFill>
                  <a:srgbClr val="0000CC"/>
                </a:solidFill>
                <a:latin typeface="华文琥珀" pitchFamily="2" charset="-122"/>
                <a:ea typeface="华文琥珀" pitchFamily="2" charset="-122"/>
              </a:rPr>
            </a:br>
            <a:r>
              <a:rPr lang="zh-CN" altLang="en-US">
                <a:solidFill>
                  <a:srgbClr val="0000CC"/>
                </a:solidFill>
                <a:latin typeface="华文琥珀" pitchFamily="2" charset="-122"/>
                <a:ea typeface="华文琥珀" pitchFamily="2" charset="-122"/>
              </a:rPr>
              <a:t>    </a:t>
            </a:r>
            <a:r>
              <a:rPr lang="en-US" altLang="zh-CN" smtClean="0">
                <a:latin typeface="华文细黑" pitchFamily="2" charset="-122"/>
                <a:ea typeface="华文细黑" pitchFamily="2" charset="-122"/>
              </a:rPr>
              <a:t>8</a:t>
            </a:r>
            <a:r>
              <a:rPr lang="zh-CN" altLang="en-US" smtClean="0">
                <a:latin typeface="华文细黑" pitchFamily="2" charset="-122"/>
                <a:ea typeface="华文细黑" pitchFamily="2" charset="-122"/>
              </a:rPr>
              <a:t>月</a:t>
            </a:r>
            <a:r>
              <a:rPr lang="en-US" altLang="zh-CN" smtClean="0">
                <a:latin typeface="华文细黑" pitchFamily="2" charset="-122"/>
                <a:ea typeface="华文细黑" pitchFamily="2" charset="-122"/>
              </a:rPr>
              <a:t>10</a:t>
            </a:r>
            <a:r>
              <a:rPr lang="zh-CN" altLang="en-US" smtClean="0">
                <a:latin typeface="华文细黑" pitchFamily="2" charset="-122"/>
                <a:ea typeface="华文细黑" pitchFamily="2" charset="-122"/>
              </a:rPr>
              <a:t>日开始，阵地</a:t>
            </a:r>
            <a:r>
              <a:rPr lang="zh-CN" altLang="en-US" b="1" smtClean="0">
                <a:solidFill>
                  <a:schemeClr val="hlink"/>
                </a:solidFill>
                <a:latin typeface="华文细黑" pitchFamily="2" charset="-122"/>
                <a:ea typeface="华文细黑" pitchFamily="2" charset="-122"/>
              </a:rPr>
              <a:t>从汇市转向股市。</a:t>
            </a:r>
            <a:r>
              <a:rPr lang="zh-CN" altLang="en-US" smtClean="0">
                <a:latin typeface="华文细黑" pitchFamily="2" charset="-122"/>
                <a:ea typeface="华文细黑" pitchFamily="2" charset="-122"/>
              </a:rPr>
              <a:t>由于炒家大笔沽</a:t>
            </a:r>
          </a:p>
          <a:p>
            <a:pPr eaLnBrk="1" hangingPunct="1">
              <a:lnSpc>
                <a:spcPct val="80000"/>
              </a:lnSpc>
              <a:buFont typeface="Wingdings" pitchFamily="2" charset="2"/>
              <a:buNone/>
            </a:pPr>
            <a:r>
              <a:rPr lang="zh-CN" altLang="en-US" smtClean="0">
                <a:latin typeface="华文细黑" pitchFamily="2" charset="-122"/>
                <a:ea typeface="华文细黑" pitchFamily="2" charset="-122"/>
              </a:rPr>
              <a:t>售港元，冲压港股在</a:t>
            </a:r>
            <a:r>
              <a:rPr lang="en-US" altLang="zh-CN" smtClean="0">
                <a:latin typeface="华文细黑" pitchFamily="2" charset="-122"/>
                <a:ea typeface="华文细黑" pitchFamily="2" charset="-122"/>
              </a:rPr>
              <a:t>7000</a:t>
            </a:r>
            <a:r>
              <a:rPr lang="zh-CN" altLang="en-US" smtClean="0">
                <a:latin typeface="华文细黑" pitchFamily="2" charset="-122"/>
                <a:ea typeface="华文细黑" pitchFamily="2" charset="-122"/>
              </a:rPr>
              <a:t>大关失守，</a:t>
            </a:r>
            <a:r>
              <a:rPr lang="en-US" altLang="zh-CN" smtClean="0">
                <a:latin typeface="华文细黑" pitchFamily="2" charset="-122"/>
                <a:ea typeface="华文细黑" pitchFamily="2" charset="-122"/>
              </a:rPr>
              <a:t>8</a:t>
            </a:r>
            <a:r>
              <a:rPr lang="zh-CN" altLang="en-US" smtClean="0">
                <a:latin typeface="华文细黑" pitchFamily="2" charset="-122"/>
                <a:ea typeface="华文细黑" pitchFamily="2" charset="-122"/>
              </a:rPr>
              <a:t>月</a:t>
            </a:r>
            <a:r>
              <a:rPr lang="en-US" altLang="zh-CN" smtClean="0">
                <a:latin typeface="华文细黑" pitchFamily="2" charset="-122"/>
                <a:ea typeface="华文细黑" pitchFamily="2" charset="-122"/>
              </a:rPr>
              <a:t>13</a:t>
            </a:r>
            <a:r>
              <a:rPr lang="zh-CN" altLang="en-US" smtClean="0">
                <a:latin typeface="华文细黑" pitchFamily="2" charset="-122"/>
                <a:ea typeface="华文细黑" pitchFamily="2" charset="-122"/>
              </a:rPr>
              <a:t>日收市报</a:t>
            </a:r>
            <a:r>
              <a:rPr lang="en-US" altLang="zh-CN" smtClean="0">
                <a:latin typeface="华文细黑" pitchFamily="2" charset="-122"/>
                <a:ea typeface="华文细黑" pitchFamily="2" charset="-122"/>
              </a:rPr>
              <a:t>6660</a:t>
            </a:r>
            <a:r>
              <a:rPr lang="zh-CN" altLang="en-US" smtClean="0">
                <a:latin typeface="华文细黑" pitchFamily="2" charset="-122"/>
                <a:ea typeface="华文细黑" pitchFamily="2" charset="-122"/>
              </a:rPr>
              <a:t>点</a:t>
            </a:r>
          </a:p>
          <a:p>
            <a:pPr eaLnBrk="1" hangingPunct="1">
              <a:lnSpc>
                <a:spcPct val="80000"/>
              </a:lnSpc>
              <a:buFont typeface="Wingdings" pitchFamily="2" charset="2"/>
              <a:buNone/>
            </a:pPr>
            <a:r>
              <a:rPr lang="zh-CN" altLang="en-US" smtClean="0">
                <a:latin typeface="华文细黑" pitchFamily="2" charset="-122"/>
                <a:ea typeface="华文细黑" pitchFamily="2" charset="-122"/>
              </a:rPr>
              <a:t>低位。</a:t>
            </a:r>
          </a:p>
          <a:p>
            <a:pPr eaLnBrk="1" hangingPunct="1">
              <a:lnSpc>
                <a:spcPct val="80000"/>
              </a:lnSpc>
              <a:buFont typeface="Wingdings" pitchFamily="2" charset="2"/>
              <a:buNone/>
            </a:pPr>
            <a:r>
              <a:rPr lang="zh-CN" altLang="en-US" smtClean="0">
                <a:latin typeface="华文细黑" pitchFamily="2" charset="-122"/>
                <a:ea typeface="华文细黑" pitchFamily="2" charset="-122"/>
              </a:rPr>
              <a:t>       见此情形，香港金管局一方面规劝银行勿向炒家借出港</a:t>
            </a:r>
          </a:p>
          <a:p>
            <a:pPr eaLnBrk="1" hangingPunct="1">
              <a:lnSpc>
                <a:spcPct val="80000"/>
              </a:lnSpc>
              <a:buFont typeface="Wingdings" pitchFamily="2" charset="2"/>
              <a:buNone/>
            </a:pPr>
            <a:r>
              <a:rPr lang="zh-CN" altLang="en-US" smtClean="0">
                <a:latin typeface="华文细黑" pitchFamily="2" charset="-122"/>
                <a:ea typeface="华文细黑" pitchFamily="2" charset="-122"/>
              </a:rPr>
              <a:t>元，使炒家难以获取弹药；另一方面，直接入市狙击。</a:t>
            </a:r>
          </a:p>
          <a:p>
            <a:pPr eaLnBrk="1" hangingPunct="1">
              <a:lnSpc>
                <a:spcPct val="80000"/>
              </a:lnSpc>
              <a:buFont typeface="Wingdings" pitchFamily="2" charset="2"/>
              <a:buNone/>
            </a:pPr>
            <a:r>
              <a:rPr lang="zh-CN" altLang="en-US" smtClean="0">
                <a:latin typeface="华文细黑" pitchFamily="2" charset="-122"/>
                <a:ea typeface="华文细黑" pitchFamily="2" charset="-122"/>
              </a:rPr>
              <a:t>        </a:t>
            </a:r>
            <a:r>
              <a:rPr lang="en-US" altLang="zh-CN" smtClean="0">
                <a:latin typeface="华文细黑" pitchFamily="2" charset="-122"/>
                <a:ea typeface="华文细黑" pitchFamily="2" charset="-122"/>
              </a:rPr>
              <a:t>8</a:t>
            </a:r>
            <a:r>
              <a:rPr lang="zh-CN" altLang="en-US" smtClean="0">
                <a:latin typeface="华文细黑" pitchFamily="2" charset="-122"/>
                <a:ea typeface="华文细黑" pitchFamily="2" charset="-122"/>
              </a:rPr>
              <a:t>月</a:t>
            </a:r>
            <a:r>
              <a:rPr lang="en-US" altLang="zh-CN" smtClean="0">
                <a:latin typeface="华文细黑" pitchFamily="2" charset="-122"/>
                <a:ea typeface="华文细黑" pitchFamily="2" charset="-122"/>
              </a:rPr>
              <a:t>14</a:t>
            </a:r>
            <a:r>
              <a:rPr lang="zh-CN" altLang="en-US" smtClean="0">
                <a:latin typeface="华文细黑" pitchFamily="2" charset="-122"/>
                <a:ea typeface="华文细黑" pitchFamily="2" charset="-122"/>
              </a:rPr>
              <a:t>日是一个星期五，</a:t>
            </a:r>
            <a:r>
              <a:rPr lang="zh-CN" altLang="en-US" b="1" smtClean="0">
                <a:solidFill>
                  <a:schemeClr val="hlink"/>
                </a:solidFill>
                <a:latin typeface="华文细黑" pitchFamily="2" charset="-122"/>
                <a:ea typeface="华文细黑" pitchFamily="2" charset="-122"/>
              </a:rPr>
              <a:t>在港府“买手”的操纵下，</a:t>
            </a:r>
            <a:r>
              <a:rPr lang="zh-CN" altLang="en-US" smtClean="0">
                <a:latin typeface="华文细黑" pitchFamily="2" charset="-122"/>
                <a:ea typeface="华文细黑" pitchFamily="2" charset="-122"/>
              </a:rPr>
              <a:t>恒指</a:t>
            </a:r>
          </a:p>
          <a:p>
            <a:pPr eaLnBrk="1" hangingPunct="1">
              <a:lnSpc>
                <a:spcPct val="80000"/>
              </a:lnSpc>
              <a:buFont typeface="Wingdings" pitchFamily="2" charset="2"/>
              <a:buNone/>
            </a:pPr>
            <a:r>
              <a:rPr lang="zh-CN" altLang="en-US" smtClean="0">
                <a:latin typeface="华文细黑" pitchFamily="2" charset="-122"/>
                <a:ea typeface="华文细黑" pitchFamily="2" charset="-122"/>
              </a:rPr>
              <a:t>重磅股汇丰控股一路攀升，上午</a:t>
            </a:r>
            <a:r>
              <a:rPr lang="en-US" altLang="zh-CN" smtClean="0">
                <a:latin typeface="华文细黑" pitchFamily="2" charset="-122"/>
                <a:ea typeface="华文细黑" pitchFamily="2" charset="-122"/>
              </a:rPr>
              <a:t>11</a:t>
            </a:r>
            <a:r>
              <a:rPr lang="zh-CN" altLang="en-US" smtClean="0">
                <a:latin typeface="华文细黑" pitchFamily="2" charset="-122"/>
                <a:ea typeface="华文细黑" pitchFamily="2" charset="-122"/>
              </a:rPr>
              <a:t>时已收报</a:t>
            </a:r>
            <a:r>
              <a:rPr lang="en-US" altLang="zh-CN" smtClean="0">
                <a:latin typeface="华文细黑" pitchFamily="2" charset="-122"/>
                <a:ea typeface="华文细黑" pitchFamily="2" charset="-122"/>
              </a:rPr>
              <a:t>157</a:t>
            </a:r>
            <a:r>
              <a:rPr lang="zh-CN" altLang="en-US" smtClean="0">
                <a:latin typeface="华文细黑" pitchFamily="2" charset="-122"/>
                <a:ea typeface="华文细黑" pitchFamily="2" charset="-122"/>
              </a:rPr>
              <a:t>元，升</a:t>
            </a:r>
            <a:r>
              <a:rPr lang="en-US" altLang="zh-CN" smtClean="0">
                <a:latin typeface="华文细黑" pitchFamily="2" charset="-122"/>
                <a:ea typeface="华文细黑" pitchFamily="2" charset="-122"/>
              </a:rPr>
              <a:t>6</a:t>
            </a:r>
            <a:r>
              <a:rPr lang="zh-CN" altLang="en-US" smtClean="0">
                <a:latin typeface="华文细黑" pitchFamily="2" charset="-122"/>
                <a:ea typeface="华文细黑" pitchFamily="2" charset="-122"/>
              </a:rPr>
              <a:t>元多。</a:t>
            </a:r>
          </a:p>
          <a:p>
            <a:pPr eaLnBrk="1" hangingPunct="1">
              <a:lnSpc>
                <a:spcPct val="80000"/>
              </a:lnSpc>
              <a:buFont typeface="Wingdings" pitchFamily="2" charset="2"/>
              <a:buNone/>
            </a:pPr>
            <a:r>
              <a:rPr lang="zh-CN" altLang="en-US" smtClean="0">
                <a:latin typeface="华文细黑" pitchFamily="2" charset="-122"/>
                <a:ea typeface="华文细黑" pitchFamily="2" charset="-122"/>
              </a:rPr>
              <a:t>下午股市续升，没有任何回吐，汇丰似有无穷买盘。收市埋</a:t>
            </a:r>
          </a:p>
          <a:p>
            <a:pPr eaLnBrk="1" hangingPunct="1">
              <a:lnSpc>
                <a:spcPct val="80000"/>
              </a:lnSpc>
              <a:buFont typeface="Wingdings" pitchFamily="2" charset="2"/>
              <a:buNone/>
            </a:pPr>
            <a:r>
              <a:rPr lang="zh-CN" altLang="en-US" smtClean="0">
                <a:latin typeface="华文细黑" pitchFamily="2" charset="-122"/>
                <a:ea typeface="华文细黑" pitchFamily="2" charset="-122"/>
              </a:rPr>
              <a:t>单，恒生指数上升</a:t>
            </a:r>
            <a:r>
              <a:rPr lang="en-US" altLang="zh-CN" smtClean="0">
                <a:latin typeface="华文细黑" pitchFamily="2" charset="-122"/>
                <a:ea typeface="华文细黑" pitchFamily="2" charset="-122"/>
              </a:rPr>
              <a:t>584</a:t>
            </a:r>
            <a:r>
              <a:rPr lang="zh-CN" altLang="en-US" smtClean="0">
                <a:latin typeface="华文细黑" pitchFamily="2" charset="-122"/>
                <a:ea typeface="华文细黑" pitchFamily="2" charset="-122"/>
              </a:rPr>
              <a:t>点，收报</a:t>
            </a:r>
            <a:r>
              <a:rPr lang="en-US" altLang="zh-CN" smtClean="0">
                <a:latin typeface="华文细黑" pitchFamily="2" charset="-122"/>
                <a:ea typeface="华文细黑" pitchFamily="2" charset="-122"/>
              </a:rPr>
              <a:t>7224</a:t>
            </a:r>
            <a:r>
              <a:rPr lang="zh-CN" altLang="en-US" smtClean="0">
                <a:latin typeface="华文细黑" pitchFamily="2" charset="-122"/>
                <a:ea typeface="华文细黑" pitchFamily="2" charset="-122"/>
              </a:rPr>
              <a:t>点，升幅</a:t>
            </a:r>
            <a:r>
              <a:rPr lang="en-US" altLang="zh-CN" smtClean="0">
                <a:latin typeface="华文细黑" pitchFamily="2" charset="-122"/>
                <a:ea typeface="华文细黑" pitchFamily="2" charset="-122"/>
              </a:rPr>
              <a:t>8.3%</a:t>
            </a:r>
            <a:r>
              <a:rPr lang="zh-CN" altLang="en-US" smtClean="0">
                <a:latin typeface="华文细黑" pitchFamily="2" charset="-122"/>
                <a:ea typeface="华文细黑" pitchFamily="2" charset="-122"/>
              </a:rPr>
              <a:t>。其中汇丰</a:t>
            </a:r>
          </a:p>
          <a:p>
            <a:pPr eaLnBrk="1" hangingPunct="1">
              <a:lnSpc>
                <a:spcPct val="80000"/>
              </a:lnSpc>
              <a:buFont typeface="Wingdings" pitchFamily="2" charset="2"/>
              <a:buNone/>
            </a:pPr>
            <a:r>
              <a:rPr lang="zh-CN" altLang="en-US" smtClean="0">
                <a:latin typeface="华文细黑" pitchFamily="2" charset="-122"/>
                <a:ea typeface="华文细黑" pitchFamily="2" charset="-122"/>
              </a:rPr>
              <a:t>控股成交占总成交近</a:t>
            </a:r>
            <a:r>
              <a:rPr lang="en-US" altLang="zh-CN" smtClean="0">
                <a:latin typeface="华文细黑" pitchFamily="2" charset="-122"/>
                <a:ea typeface="华文细黑" pitchFamily="2" charset="-122"/>
              </a:rPr>
              <a:t>1/3</a:t>
            </a:r>
            <a:r>
              <a:rPr lang="zh-CN" altLang="en-US" smtClean="0">
                <a:latin typeface="华文细黑" pitchFamily="2" charset="-122"/>
                <a:ea typeface="华文细黑" pitchFamily="2" charset="-122"/>
              </a:rPr>
              <a:t>，上升</a:t>
            </a:r>
            <a:r>
              <a:rPr lang="en-US" altLang="zh-CN" smtClean="0">
                <a:latin typeface="华文细黑" pitchFamily="2" charset="-122"/>
                <a:ea typeface="华文细黑" pitchFamily="2" charset="-122"/>
              </a:rPr>
              <a:t>4.6%</a:t>
            </a:r>
            <a:r>
              <a:rPr lang="zh-CN" altLang="en-US" smtClean="0">
                <a:latin typeface="华文细黑" pitchFamily="2" charset="-122"/>
                <a:ea typeface="华文细黑" pitchFamily="2" charset="-122"/>
              </a:rPr>
              <a:t>，报收</a:t>
            </a:r>
            <a:r>
              <a:rPr lang="en-US" altLang="zh-CN" smtClean="0">
                <a:latin typeface="华文细黑" pitchFamily="2" charset="-122"/>
                <a:ea typeface="华文细黑" pitchFamily="2" charset="-122"/>
              </a:rPr>
              <a:t>158</a:t>
            </a:r>
            <a:r>
              <a:rPr lang="zh-CN" altLang="en-US" smtClean="0">
                <a:latin typeface="华文细黑" pitchFamily="2" charset="-122"/>
                <a:ea typeface="华文细黑" pitchFamily="2" charset="-122"/>
              </a:rPr>
              <a:t>元。</a:t>
            </a:r>
          </a:p>
        </p:txBody>
      </p:sp>
    </p:spTree>
    <p:extLst>
      <p:ext uri="{BB962C8B-B14F-4D97-AF65-F5344CB8AC3E}">
        <p14:creationId xmlns:p14="http://schemas.microsoft.com/office/powerpoint/2010/main" val="29645924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0755">
                                            <p:txEl>
                                              <p:pRg st="1" end="1"/>
                                            </p:txEl>
                                          </p:spTgt>
                                        </p:tgtEl>
                                        <p:attrNameLst>
                                          <p:attrName>style.visibility</p:attrName>
                                        </p:attrNameLst>
                                      </p:cBhvr>
                                      <p:to>
                                        <p:strVal val="visible"/>
                                      </p:to>
                                    </p:set>
                                    <p:animEffect transition="in" filter="blinds(horizontal)">
                                      <p:cBhvr>
                                        <p:cTn id="7" dur="500"/>
                                        <p:tgtEl>
                                          <p:spTgt spid="33075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30755">
                                            <p:txEl>
                                              <p:pRg st="2" end="2"/>
                                            </p:txEl>
                                          </p:spTgt>
                                        </p:tgtEl>
                                        <p:attrNameLst>
                                          <p:attrName>style.visibility</p:attrName>
                                        </p:attrNameLst>
                                      </p:cBhvr>
                                      <p:to>
                                        <p:strVal val="visible"/>
                                      </p:to>
                                    </p:set>
                                    <p:animEffect transition="in" filter="blinds(horizontal)">
                                      <p:cBhvr>
                                        <p:cTn id="10" dur="500"/>
                                        <p:tgtEl>
                                          <p:spTgt spid="33075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30755">
                                            <p:txEl>
                                              <p:pRg st="3" end="3"/>
                                            </p:txEl>
                                          </p:spTgt>
                                        </p:tgtEl>
                                        <p:attrNameLst>
                                          <p:attrName>style.visibility</p:attrName>
                                        </p:attrNameLst>
                                      </p:cBhvr>
                                      <p:to>
                                        <p:strVal val="visible"/>
                                      </p:to>
                                    </p:set>
                                    <p:animEffect transition="in" filter="blinds(horizontal)">
                                      <p:cBhvr>
                                        <p:cTn id="13" dur="500"/>
                                        <p:tgtEl>
                                          <p:spTgt spid="33075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30755">
                                            <p:txEl>
                                              <p:pRg st="4" end="4"/>
                                            </p:txEl>
                                          </p:spTgt>
                                        </p:tgtEl>
                                        <p:attrNameLst>
                                          <p:attrName>style.visibility</p:attrName>
                                        </p:attrNameLst>
                                      </p:cBhvr>
                                      <p:to>
                                        <p:strVal val="visible"/>
                                      </p:to>
                                    </p:set>
                                    <p:anim calcmode="lin" valueType="num">
                                      <p:cBhvr additive="base">
                                        <p:cTn id="18" dur="500" fill="hold"/>
                                        <p:tgtEl>
                                          <p:spTgt spid="330755">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30755">
                                            <p:txEl>
                                              <p:pRg st="4" end="4"/>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30755">
                                            <p:txEl>
                                              <p:pRg st="5" end="5"/>
                                            </p:txEl>
                                          </p:spTgt>
                                        </p:tgtEl>
                                        <p:attrNameLst>
                                          <p:attrName>style.visibility</p:attrName>
                                        </p:attrNameLst>
                                      </p:cBhvr>
                                      <p:to>
                                        <p:strVal val="visible"/>
                                      </p:to>
                                    </p:set>
                                    <p:anim calcmode="lin" valueType="num">
                                      <p:cBhvr additive="base">
                                        <p:cTn id="22" dur="500" fill="hold"/>
                                        <p:tgtEl>
                                          <p:spTgt spid="330755">
                                            <p:txEl>
                                              <p:pRg st="5" end="5"/>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3075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30755">
                                            <p:txEl>
                                              <p:pRg st="6" end="6"/>
                                            </p:txEl>
                                          </p:spTgt>
                                        </p:tgtEl>
                                        <p:attrNameLst>
                                          <p:attrName>style.visibility</p:attrName>
                                        </p:attrNameLst>
                                      </p:cBhvr>
                                      <p:to>
                                        <p:strVal val="visible"/>
                                      </p:to>
                                    </p:set>
                                    <p:animEffect transition="in" filter="blinds(horizontal)">
                                      <p:cBhvr>
                                        <p:cTn id="28" dur="500"/>
                                        <p:tgtEl>
                                          <p:spTgt spid="330755">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30755">
                                            <p:txEl>
                                              <p:pRg st="7" end="7"/>
                                            </p:txEl>
                                          </p:spTgt>
                                        </p:tgtEl>
                                        <p:attrNameLst>
                                          <p:attrName>style.visibility</p:attrName>
                                        </p:attrNameLst>
                                      </p:cBhvr>
                                      <p:to>
                                        <p:strVal val="visible"/>
                                      </p:to>
                                    </p:set>
                                    <p:animEffect transition="in" filter="blinds(horizontal)">
                                      <p:cBhvr>
                                        <p:cTn id="31" dur="500"/>
                                        <p:tgtEl>
                                          <p:spTgt spid="330755">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30755">
                                            <p:txEl>
                                              <p:pRg st="8" end="8"/>
                                            </p:txEl>
                                          </p:spTgt>
                                        </p:tgtEl>
                                        <p:attrNameLst>
                                          <p:attrName>style.visibility</p:attrName>
                                        </p:attrNameLst>
                                      </p:cBhvr>
                                      <p:to>
                                        <p:strVal val="visible"/>
                                      </p:to>
                                    </p:set>
                                    <p:animEffect transition="in" filter="blinds(horizontal)">
                                      <p:cBhvr>
                                        <p:cTn id="34" dur="500"/>
                                        <p:tgtEl>
                                          <p:spTgt spid="330755">
                                            <p:txEl>
                                              <p:pRg st="8" end="8"/>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30755">
                                            <p:txEl>
                                              <p:pRg st="9" end="9"/>
                                            </p:txEl>
                                          </p:spTgt>
                                        </p:tgtEl>
                                        <p:attrNameLst>
                                          <p:attrName>style.visibility</p:attrName>
                                        </p:attrNameLst>
                                      </p:cBhvr>
                                      <p:to>
                                        <p:strVal val="visible"/>
                                      </p:to>
                                    </p:set>
                                    <p:animEffect transition="in" filter="blinds(horizontal)">
                                      <p:cBhvr>
                                        <p:cTn id="37" dur="500"/>
                                        <p:tgtEl>
                                          <p:spTgt spid="330755">
                                            <p:txEl>
                                              <p:pRg st="9" end="9"/>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30755">
                                            <p:txEl>
                                              <p:pRg st="10" end="10"/>
                                            </p:txEl>
                                          </p:spTgt>
                                        </p:tgtEl>
                                        <p:attrNameLst>
                                          <p:attrName>style.visibility</p:attrName>
                                        </p:attrNameLst>
                                      </p:cBhvr>
                                      <p:to>
                                        <p:strVal val="visible"/>
                                      </p:to>
                                    </p:set>
                                    <p:animEffect transition="in" filter="blinds(horizontal)">
                                      <p:cBhvr>
                                        <p:cTn id="40" dur="500"/>
                                        <p:tgtEl>
                                          <p:spTgt spid="33075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idx="4294967295"/>
          </p:nvPr>
        </p:nvSpPr>
        <p:spPr bwMode="auto">
          <a:xfrm>
            <a:off x="2351089" y="549276"/>
            <a:ext cx="7559675" cy="627063"/>
          </a:xfrm>
        </p:spPr>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b="1"/>
              <a:t>东南亚金融风暴与香港金融危机</a:t>
            </a:r>
          </a:p>
        </p:txBody>
      </p:sp>
      <p:sp>
        <p:nvSpPr>
          <p:cNvPr id="331779" name="Rectangle 3"/>
          <p:cNvSpPr>
            <a:spLocks noGrp="1" noChangeArrowheads="1"/>
          </p:cNvSpPr>
          <p:nvPr>
            <p:ph type="body" idx="4294967295"/>
          </p:nvPr>
        </p:nvSpPr>
        <p:spPr>
          <a:xfrm>
            <a:off x="1631951" y="1484314"/>
            <a:ext cx="8893175" cy="4681537"/>
          </a:xfrm>
        </p:spPr>
        <p:txBody>
          <a:bodyPr>
            <a:normAutofit fontScale="92500" lnSpcReduction="10000"/>
          </a:bodyPr>
          <a:lstStyle/>
          <a:p>
            <a:pPr eaLnBrk="1" hangingPunct="1">
              <a:lnSpc>
                <a:spcPct val="90000"/>
              </a:lnSpc>
              <a:buFont typeface="Wingdings" pitchFamily="2" charset="2"/>
              <a:buNone/>
            </a:pPr>
            <a:r>
              <a:rPr lang="zh-CN" altLang="en-US" b="1">
                <a:solidFill>
                  <a:schemeClr val="hlink"/>
                </a:solidFill>
                <a:latin typeface="方正姚体" pitchFamily="2" charset="-122"/>
                <a:ea typeface="方正姚体" pitchFamily="2" charset="-122"/>
              </a:rPr>
              <a:t>香港保金融卫战</a:t>
            </a:r>
            <a:r>
              <a:rPr lang="en-US" altLang="zh-CN" b="1">
                <a:solidFill>
                  <a:schemeClr val="hlink"/>
                </a:solidFill>
                <a:latin typeface="方正姚体" pitchFamily="2" charset="-122"/>
                <a:ea typeface="方正姚体" pitchFamily="2" charset="-122"/>
              </a:rPr>
              <a:t>(</a:t>
            </a:r>
            <a:r>
              <a:rPr lang="zh-CN" altLang="en-US" b="1">
                <a:solidFill>
                  <a:schemeClr val="hlink"/>
                </a:solidFill>
                <a:latin typeface="方正姚体" pitchFamily="2" charset="-122"/>
                <a:ea typeface="方正姚体" pitchFamily="2" charset="-122"/>
              </a:rPr>
              <a:t>股市阻击</a:t>
            </a:r>
            <a:r>
              <a:rPr lang="en-US" altLang="zh-CN" b="1">
                <a:solidFill>
                  <a:schemeClr val="hlink"/>
                </a:solidFill>
                <a:latin typeface="方正姚体" pitchFamily="2" charset="-122"/>
                <a:ea typeface="方正姚体" pitchFamily="2" charset="-122"/>
              </a:rPr>
              <a:t>) </a:t>
            </a:r>
            <a:r>
              <a:rPr lang="zh-CN" altLang="en-US" b="1">
                <a:solidFill>
                  <a:schemeClr val="hlink"/>
                </a:solidFill>
                <a:latin typeface="方正姚体" pitchFamily="2" charset="-122"/>
                <a:ea typeface="方正姚体" pitchFamily="2" charset="-122"/>
              </a:rPr>
              <a:t>：</a:t>
            </a:r>
            <a:endParaRPr lang="zh-CN" altLang="en-US">
              <a:solidFill>
                <a:schemeClr val="hlink"/>
              </a:solidFill>
              <a:latin typeface="方正姚体" pitchFamily="2" charset="-122"/>
              <a:ea typeface="方正姚体" pitchFamily="2" charset="-122"/>
            </a:endParaRPr>
          </a:p>
          <a:p>
            <a:pPr eaLnBrk="1" hangingPunct="1">
              <a:lnSpc>
                <a:spcPct val="90000"/>
              </a:lnSpc>
              <a:buFont typeface="Wingdings" pitchFamily="2" charset="2"/>
              <a:buNone/>
            </a:pPr>
            <a:r>
              <a:rPr lang="en-US" altLang="zh-CN">
                <a:solidFill>
                  <a:srgbClr val="0000CC"/>
                </a:solidFill>
                <a:latin typeface="华文琥珀" pitchFamily="2" charset="-122"/>
                <a:ea typeface="华文琥珀" pitchFamily="2" charset="-122"/>
              </a:rPr>
              <a:t>       </a:t>
            </a:r>
          </a:p>
          <a:p>
            <a:pPr eaLnBrk="1" hangingPunct="1">
              <a:lnSpc>
                <a:spcPct val="90000"/>
              </a:lnSpc>
              <a:buFont typeface="Wingdings" pitchFamily="2" charset="2"/>
              <a:buNone/>
            </a:pPr>
            <a:r>
              <a:rPr lang="en-US" altLang="zh-CN">
                <a:solidFill>
                  <a:srgbClr val="0000CC"/>
                </a:solidFill>
                <a:latin typeface="华文琥珀" pitchFamily="2" charset="-122"/>
                <a:ea typeface="华文琥珀" pitchFamily="2" charset="-122"/>
              </a:rPr>
              <a:t>        8</a:t>
            </a:r>
            <a:r>
              <a:rPr lang="zh-CN" altLang="en-US">
                <a:solidFill>
                  <a:srgbClr val="0000CC"/>
                </a:solidFill>
                <a:latin typeface="华文琥珀" pitchFamily="2" charset="-122"/>
                <a:ea typeface="华文琥珀" pitchFamily="2" charset="-122"/>
              </a:rPr>
              <a:t>月</a:t>
            </a:r>
            <a:r>
              <a:rPr lang="en-US" altLang="zh-CN">
                <a:solidFill>
                  <a:srgbClr val="0000CC"/>
                </a:solidFill>
                <a:latin typeface="华文琥珀" pitchFamily="2" charset="-122"/>
                <a:ea typeface="华文琥珀" pitchFamily="2" charset="-122"/>
              </a:rPr>
              <a:t>24</a:t>
            </a:r>
            <a:r>
              <a:rPr lang="zh-CN" altLang="en-US">
                <a:solidFill>
                  <a:srgbClr val="0000CC"/>
                </a:solidFill>
                <a:latin typeface="华文琥珀" pitchFamily="2" charset="-122"/>
                <a:ea typeface="华文琥珀" pitchFamily="2" charset="-122"/>
              </a:rPr>
              <a:t>日，周一。恒生指数在外围全线暴跌之下，</a:t>
            </a:r>
          </a:p>
          <a:p>
            <a:pPr eaLnBrk="1" hangingPunct="1">
              <a:lnSpc>
                <a:spcPct val="90000"/>
              </a:lnSpc>
              <a:buFont typeface="Wingdings" pitchFamily="2" charset="2"/>
              <a:buNone/>
            </a:pPr>
            <a:r>
              <a:rPr lang="zh-CN" altLang="en-US">
                <a:solidFill>
                  <a:srgbClr val="0000CC"/>
                </a:solidFill>
                <a:latin typeface="华文琥珀" pitchFamily="2" charset="-122"/>
                <a:ea typeface="华文琥珀" pitchFamily="2" charset="-122"/>
              </a:rPr>
              <a:t>上午回落</a:t>
            </a:r>
            <a:r>
              <a:rPr lang="en-US" altLang="zh-CN">
                <a:solidFill>
                  <a:srgbClr val="0000CC"/>
                </a:solidFill>
                <a:latin typeface="华文琥珀" pitchFamily="2" charset="-122"/>
                <a:ea typeface="华文琥珀" pitchFamily="2" charset="-122"/>
              </a:rPr>
              <a:t>89</a:t>
            </a:r>
            <a:r>
              <a:rPr lang="zh-CN" altLang="en-US">
                <a:solidFill>
                  <a:srgbClr val="0000CC"/>
                </a:solidFill>
                <a:latin typeface="华文琥珀" pitchFamily="2" charset="-122"/>
                <a:ea typeface="华文琥珀" pitchFamily="2" charset="-122"/>
              </a:rPr>
              <a:t>点，报</a:t>
            </a:r>
            <a:r>
              <a:rPr lang="en-US" altLang="zh-CN">
                <a:solidFill>
                  <a:srgbClr val="0000CC"/>
                </a:solidFill>
                <a:latin typeface="华文琥珀" pitchFamily="2" charset="-122"/>
                <a:ea typeface="华文琥珀" pitchFamily="2" charset="-122"/>
              </a:rPr>
              <a:t>7438</a:t>
            </a:r>
            <a:r>
              <a:rPr lang="zh-CN" altLang="en-US">
                <a:solidFill>
                  <a:srgbClr val="0000CC"/>
                </a:solidFill>
                <a:latin typeface="华文琥珀" pitchFamily="2" charset="-122"/>
                <a:ea typeface="华文琥珀" pitchFamily="2" charset="-122"/>
              </a:rPr>
              <a:t>点。午饭后，港府的</a:t>
            </a:r>
            <a:r>
              <a:rPr lang="zh-CN" altLang="en-US">
                <a:solidFill>
                  <a:srgbClr val="0000CC"/>
                </a:solidFill>
                <a:ea typeface="华文琥珀" pitchFamily="2" charset="-122"/>
              </a:rPr>
              <a:t>“</a:t>
            </a:r>
            <a:r>
              <a:rPr lang="zh-CN" altLang="en-US">
                <a:solidFill>
                  <a:srgbClr val="0000CC"/>
                </a:solidFill>
                <a:latin typeface="华文琥珀" pitchFamily="2" charset="-122"/>
                <a:ea typeface="华文琥珀" pitchFamily="2" charset="-122"/>
              </a:rPr>
              <a:t>买手</a:t>
            </a:r>
            <a:r>
              <a:rPr lang="zh-CN" altLang="en-US">
                <a:solidFill>
                  <a:srgbClr val="0000CC"/>
                </a:solidFill>
                <a:ea typeface="华文琥珀" pitchFamily="2" charset="-122"/>
              </a:rPr>
              <a:t>”</a:t>
            </a:r>
            <a:r>
              <a:rPr lang="zh-CN" altLang="en-US">
                <a:solidFill>
                  <a:srgbClr val="0000CC"/>
                </a:solidFill>
                <a:latin typeface="华文琥珀" pitchFamily="2" charset="-122"/>
                <a:ea typeface="华文琥珀" pitchFamily="2" charset="-122"/>
              </a:rPr>
              <a:t> 狂</a:t>
            </a:r>
          </a:p>
          <a:p>
            <a:pPr eaLnBrk="1" hangingPunct="1">
              <a:lnSpc>
                <a:spcPct val="90000"/>
              </a:lnSpc>
              <a:buFont typeface="Wingdings" pitchFamily="2" charset="2"/>
              <a:buNone/>
            </a:pPr>
            <a:r>
              <a:rPr lang="zh-CN" altLang="en-US">
                <a:solidFill>
                  <a:srgbClr val="0000CC"/>
                </a:solidFill>
                <a:latin typeface="华文琥珀" pitchFamily="2" charset="-122"/>
                <a:ea typeface="华文琥珀" pitchFamily="2" charset="-122"/>
              </a:rPr>
              <a:t>扫恒指蓝筹重磅汇丰和香港电讯，收市恒指报收</a:t>
            </a:r>
            <a:r>
              <a:rPr lang="en-US" altLang="zh-CN">
                <a:solidFill>
                  <a:srgbClr val="0000CC"/>
                </a:solidFill>
                <a:latin typeface="华文琥珀" pitchFamily="2" charset="-122"/>
                <a:ea typeface="华文琥珀" pitchFamily="2" charset="-122"/>
              </a:rPr>
              <a:t>7845</a:t>
            </a:r>
          </a:p>
          <a:p>
            <a:pPr eaLnBrk="1" hangingPunct="1">
              <a:lnSpc>
                <a:spcPct val="90000"/>
              </a:lnSpc>
              <a:buFont typeface="Wingdings" pitchFamily="2" charset="2"/>
              <a:buNone/>
            </a:pPr>
            <a:r>
              <a:rPr lang="zh-CN" altLang="en-US">
                <a:solidFill>
                  <a:srgbClr val="0000CC"/>
                </a:solidFill>
                <a:latin typeface="华文琥珀" pitchFamily="2" charset="-122"/>
                <a:ea typeface="华文琥珀" pitchFamily="2" charset="-122"/>
              </a:rPr>
              <a:t>点，劲升</a:t>
            </a:r>
            <a:r>
              <a:rPr lang="en-US" altLang="zh-CN">
                <a:solidFill>
                  <a:srgbClr val="0000CC"/>
                </a:solidFill>
                <a:latin typeface="华文琥珀" pitchFamily="2" charset="-122"/>
                <a:ea typeface="华文琥珀" pitchFamily="2" charset="-122"/>
              </a:rPr>
              <a:t>300</a:t>
            </a:r>
            <a:r>
              <a:rPr lang="zh-CN" altLang="en-US">
                <a:solidFill>
                  <a:srgbClr val="0000CC"/>
                </a:solidFill>
                <a:latin typeface="华文琥珀" pitchFamily="2" charset="-122"/>
                <a:ea typeface="华文琥珀" pitchFamily="2" charset="-122"/>
              </a:rPr>
              <a:t>多点。</a:t>
            </a:r>
          </a:p>
          <a:p>
            <a:pPr eaLnBrk="1" hangingPunct="1">
              <a:lnSpc>
                <a:spcPct val="90000"/>
              </a:lnSpc>
              <a:buFont typeface="Wingdings" pitchFamily="2" charset="2"/>
              <a:buNone/>
            </a:pPr>
            <a:r>
              <a:rPr lang="zh-CN" altLang="en-US">
                <a:solidFill>
                  <a:srgbClr val="0000CC"/>
                </a:solidFill>
                <a:latin typeface="华文琥珀" pitchFamily="2" charset="-122"/>
                <a:ea typeface="华文琥珀" pitchFamily="2" charset="-122"/>
              </a:rPr>
              <a:t>        </a:t>
            </a:r>
            <a:r>
              <a:rPr lang="en-US" altLang="zh-CN">
                <a:solidFill>
                  <a:srgbClr val="0000CC"/>
                </a:solidFill>
                <a:latin typeface="华文琥珀" pitchFamily="2" charset="-122"/>
                <a:ea typeface="华文琥珀" pitchFamily="2" charset="-122"/>
              </a:rPr>
              <a:t>8</a:t>
            </a:r>
            <a:r>
              <a:rPr lang="zh-CN" altLang="en-US">
                <a:solidFill>
                  <a:srgbClr val="0000CC"/>
                </a:solidFill>
                <a:latin typeface="华文琥珀" pitchFamily="2" charset="-122"/>
                <a:ea typeface="华文琥珀" pitchFamily="2" charset="-122"/>
              </a:rPr>
              <a:t>月</a:t>
            </a:r>
            <a:r>
              <a:rPr lang="en-US" altLang="zh-CN">
                <a:solidFill>
                  <a:srgbClr val="0000CC"/>
                </a:solidFill>
                <a:latin typeface="华文琥珀" pitchFamily="2" charset="-122"/>
                <a:ea typeface="华文琥珀" pitchFamily="2" charset="-122"/>
              </a:rPr>
              <a:t>25</a:t>
            </a:r>
            <a:r>
              <a:rPr lang="zh-CN" altLang="en-US">
                <a:solidFill>
                  <a:srgbClr val="0000CC"/>
                </a:solidFill>
                <a:latin typeface="华文琥珀" pitchFamily="2" charset="-122"/>
                <a:ea typeface="华文琥珀" pitchFamily="2" charset="-122"/>
              </a:rPr>
              <a:t>日，周二。金管局突施一招，突然收紧港元</a:t>
            </a:r>
          </a:p>
          <a:p>
            <a:pPr eaLnBrk="1" hangingPunct="1">
              <a:lnSpc>
                <a:spcPct val="90000"/>
              </a:lnSpc>
              <a:buFont typeface="Wingdings" pitchFamily="2" charset="2"/>
              <a:buNone/>
            </a:pPr>
            <a:r>
              <a:rPr lang="zh-CN" altLang="en-US">
                <a:solidFill>
                  <a:srgbClr val="0000CC"/>
                </a:solidFill>
                <a:latin typeface="华文琥珀" pitchFamily="2" charset="-122"/>
                <a:ea typeface="华文琥珀" pitchFamily="2" charset="-122"/>
              </a:rPr>
              <a:t>供应，挟高利息。隔夜息大幅上升至</a:t>
            </a:r>
            <a:r>
              <a:rPr lang="en-US" altLang="zh-CN">
                <a:solidFill>
                  <a:srgbClr val="0000CC"/>
                </a:solidFill>
                <a:latin typeface="华文琥珀" pitchFamily="2" charset="-122"/>
                <a:ea typeface="华文琥珀" pitchFamily="2" charset="-122"/>
              </a:rPr>
              <a:t>15</a:t>
            </a:r>
            <a:r>
              <a:rPr lang="zh-CN" altLang="en-US">
                <a:solidFill>
                  <a:srgbClr val="0000CC"/>
                </a:solidFill>
                <a:latin typeface="华文琥珀" pitchFamily="2" charset="-122"/>
                <a:ea typeface="华文琥珀" pitchFamily="2" charset="-122"/>
              </a:rPr>
              <a:t>厘，试图使依</a:t>
            </a:r>
          </a:p>
          <a:p>
            <a:pPr eaLnBrk="1" hangingPunct="1">
              <a:lnSpc>
                <a:spcPct val="90000"/>
              </a:lnSpc>
              <a:buFont typeface="Wingdings" pitchFamily="2" charset="2"/>
              <a:buNone/>
            </a:pPr>
            <a:r>
              <a:rPr lang="zh-CN" altLang="en-US">
                <a:solidFill>
                  <a:srgbClr val="0000CC"/>
                </a:solidFill>
                <a:latin typeface="华文琥珀" pitchFamily="2" charset="-122"/>
                <a:ea typeface="华文琥珀" pitchFamily="2" charset="-122"/>
              </a:rPr>
              <a:t>靠短期融资沽空港股期指的炒家无法同港府打持久战。</a:t>
            </a:r>
          </a:p>
          <a:p>
            <a:pPr eaLnBrk="1" hangingPunct="1">
              <a:lnSpc>
                <a:spcPct val="90000"/>
              </a:lnSpc>
              <a:buFont typeface="Wingdings" pitchFamily="2" charset="2"/>
              <a:buNone/>
            </a:pPr>
            <a:r>
              <a:rPr lang="zh-CN" altLang="en-US">
                <a:solidFill>
                  <a:srgbClr val="0000CC"/>
                </a:solidFill>
                <a:latin typeface="华文琥珀" pitchFamily="2" charset="-122"/>
                <a:ea typeface="华文琥珀" pitchFamily="2" charset="-122"/>
              </a:rPr>
              <a:t>             </a:t>
            </a:r>
          </a:p>
        </p:txBody>
      </p:sp>
    </p:spTree>
    <p:extLst>
      <p:ext uri="{BB962C8B-B14F-4D97-AF65-F5344CB8AC3E}">
        <p14:creationId xmlns:p14="http://schemas.microsoft.com/office/powerpoint/2010/main" val="19849650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1779">
                                            <p:txEl>
                                              <p:pRg st="2" end="2"/>
                                            </p:txEl>
                                          </p:spTgt>
                                        </p:tgtEl>
                                        <p:attrNameLst>
                                          <p:attrName>style.visibility</p:attrName>
                                        </p:attrNameLst>
                                      </p:cBhvr>
                                      <p:to>
                                        <p:strVal val="visible"/>
                                      </p:to>
                                    </p:set>
                                    <p:animEffect transition="in" filter="blinds(horizontal)">
                                      <p:cBhvr>
                                        <p:cTn id="7" dur="500"/>
                                        <p:tgtEl>
                                          <p:spTgt spid="33177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31779">
                                            <p:txEl>
                                              <p:pRg st="3" end="3"/>
                                            </p:txEl>
                                          </p:spTgt>
                                        </p:tgtEl>
                                        <p:attrNameLst>
                                          <p:attrName>style.visibility</p:attrName>
                                        </p:attrNameLst>
                                      </p:cBhvr>
                                      <p:to>
                                        <p:strVal val="visible"/>
                                      </p:to>
                                    </p:set>
                                    <p:animEffect transition="in" filter="blinds(horizontal)">
                                      <p:cBhvr>
                                        <p:cTn id="10" dur="500"/>
                                        <p:tgtEl>
                                          <p:spTgt spid="331779">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31779">
                                            <p:txEl>
                                              <p:pRg st="4" end="4"/>
                                            </p:txEl>
                                          </p:spTgt>
                                        </p:tgtEl>
                                        <p:attrNameLst>
                                          <p:attrName>style.visibility</p:attrName>
                                        </p:attrNameLst>
                                      </p:cBhvr>
                                      <p:to>
                                        <p:strVal val="visible"/>
                                      </p:to>
                                    </p:set>
                                    <p:animEffect transition="in" filter="blinds(horizontal)">
                                      <p:cBhvr>
                                        <p:cTn id="13" dur="500"/>
                                        <p:tgtEl>
                                          <p:spTgt spid="331779">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31779">
                                            <p:txEl>
                                              <p:pRg st="5" end="5"/>
                                            </p:txEl>
                                          </p:spTgt>
                                        </p:tgtEl>
                                        <p:attrNameLst>
                                          <p:attrName>style.visibility</p:attrName>
                                        </p:attrNameLst>
                                      </p:cBhvr>
                                      <p:to>
                                        <p:strVal val="visible"/>
                                      </p:to>
                                    </p:set>
                                    <p:animEffect transition="in" filter="blinds(horizontal)">
                                      <p:cBhvr>
                                        <p:cTn id="16" dur="500"/>
                                        <p:tgtEl>
                                          <p:spTgt spid="331779">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31779">
                                            <p:txEl>
                                              <p:pRg st="6" end="6"/>
                                            </p:txEl>
                                          </p:spTgt>
                                        </p:tgtEl>
                                        <p:attrNameLst>
                                          <p:attrName>style.visibility</p:attrName>
                                        </p:attrNameLst>
                                      </p:cBhvr>
                                      <p:to>
                                        <p:strVal val="visible"/>
                                      </p:to>
                                    </p:set>
                                    <p:animEffect transition="in" filter="blinds(horizontal)">
                                      <p:cBhvr>
                                        <p:cTn id="21" dur="500"/>
                                        <p:tgtEl>
                                          <p:spTgt spid="331779">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31779">
                                            <p:txEl>
                                              <p:pRg st="7" end="7"/>
                                            </p:txEl>
                                          </p:spTgt>
                                        </p:tgtEl>
                                        <p:attrNameLst>
                                          <p:attrName>style.visibility</p:attrName>
                                        </p:attrNameLst>
                                      </p:cBhvr>
                                      <p:to>
                                        <p:strVal val="visible"/>
                                      </p:to>
                                    </p:set>
                                    <p:animEffect transition="in" filter="blinds(horizontal)">
                                      <p:cBhvr>
                                        <p:cTn id="24" dur="500"/>
                                        <p:tgtEl>
                                          <p:spTgt spid="331779">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31779">
                                            <p:txEl>
                                              <p:pRg st="8" end="8"/>
                                            </p:txEl>
                                          </p:spTgt>
                                        </p:tgtEl>
                                        <p:attrNameLst>
                                          <p:attrName>style.visibility</p:attrName>
                                        </p:attrNameLst>
                                      </p:cBhvr>
                                      <p:to>
                                        <p:strVal val="visible"/>
                                      </p:to>
                                    </p:set>
                                    <p:animEffect transition="in" filter="blinds(horizontal)">
                                      <p:cBhvr>
                                        <p:cTn id="27" dur="500"/>
                                        <p:tgtEl>
                                          <p:spTgt spid="3317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idx="4294967295"/>
          </p:nvPr>
        </p:nvSpPr>
        <p:spPr bwMode="auto">
          <a:xfrm>
            <a:off x="2279651" y="549276"/>
            <a:ext cx="7559675" cy="627063"/>
          </a:xfrm>
        </p:spPr>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b="1"/>
              <a:t>东南亚金融风暴与香港金融危机</a:t>
            </a:r>
          </a:p>
        </p:txBody>
      </p:sp>
      <p:sp>
        <p:nvSpPr>
          <p:cNvPr id="332803" name="Rectangle 3"/>
          <p:cNvSpPr>
            <a:spLocks noGrp="1" noChangeArrowheads="1"/>
          </p:cNvSpPr>
          <p:nvPr>
            <p:ph type="body" idx="4294967295"/>
          </p:nvPr>
        </p:nvSpPr>
        <p:spPr>
          <a:xfrm>
            <a:off x="1703388" y="1341438"/>
            <a:ext cx="8820150" cy="4824412"/>
          </a:xfrm>
        </p:spPr>
        <p:txBody>
          <a:bodyPr>
            <a:normAutofit lnSpcReduction="10000"/>
          </a:bodyPr>
          <a:lstStyle/>
          <a:p>
            <a:pPr eaLnBrk="1" hangingPunct="1">
              <a:lnSpc>
                <a:spcPct val="80000"/>
              </a:lnSpc>
              <a:buFont typeface="Wingdings" pitchFamily="2" charset="2"/>
              <a:buNone/>
            </a:pPr>
            <a:r>
              <a:rPr lang="zh-CN" altLang="en-US" b="1">
                <a:solidFill>
                  <a:schemeClr val="hlink"/>
                </a:solidFill>
                <a:latin typeface="方正姚体" pitchFamily="2" charset="-122"/>
                <a:ea typeface="方正姚体" pitchFamily="2" charset="-122"/>
              </a:rPr>
              <a:t>香港金融保卫战</a:t>
            </a:r>
            <a:r>
              <a:rPr lang="en-US" altLang="zh-CN" b="1">
                <a:solidFill>
                  <a:schemeClr val="hlink"/>
                </a:solidFill>
                <a:latin typeface="方正姚体" pitchFamily="2" charset="-122"/>
                <a:ea typeface="方正姚体" pitchFamily="2" charset="-122"/>
              </a:rPr>
              <a:t>(8.28</a:t>
            </a:r>
            <a:r>
              <a:rPr lang="zh-CN" altLang="en-US" b="1">
                <a:solidFill>
                  <a:schemeClr val="hlink"/>
                </a:solidFill>
                <a:latin typeface="方正姚体" pitchFamily="2" charset="-122"/>
                <a:ea typeface="方正姚体" pitchFamily="2" charset="-122"/>
              </a:rPr>
              <a:t>保卫战</a:t>
            </a:r>
            <a:r>
              <a:rPr lang="en-US" altLang="zh-CN" b="1">
                <a:solidFill>
                  <a:schemeClr val="hlink"/>
                </a:solidFill>
                <a:latin typeface="方正姚体" pitchFamily="2" charset="-122"/>
                <a:ea typeface="方正姚体" pitchFamily="2" charset="-122"/>
              </a:rPr>
              <a:t>) </a:t>
            </a:r>
            <a:r>
              <a:rPr lang="zh-CN" altLang="en-US" b="1">
                <a:solidFill>
                  <a:schemeClr val="hlink"/>
                </a:solidFill>
                <a:latin typeface="方正姚体" pitchFamily="2" charset="-122"/>
                <a:ea typeface="方正姚体" pitchFamily="2" charset="-122"/>
              </a:rPr>
              <a:t>：</a:t>
            </a:r>
            <a:endParaRPr lang="zh-CN" altLang="en-US">
              <a:solidFill>
                <a:schemeClr val="hlink"/>
              </a:solidFill>
              <a:latin typeface="方正姚体" pitchFamily="2" charset="-122"/>
              <a:ea typeface="方正姚体" pitchFamily="2" charset="-122"/>
            </a:endParaRPr>
          </a:p>
          <a:p>
            <a:pPr eaLnBrk="1" hangingPunct="1">
              <a:lnSpc>
                <a:spcPct val="80000"/>
              </a:lnSpc>
              <a:buFont typeface="Wingdings" pitchFamily="2" charset="2"/>
              <a:buNone/>
            </a:pPr>
            <a:r>
              <a:rPr lang="zh-CN" altLang="en-US">
                <a:solidFill>
                  <a:srgbClr val="0000CC"/>
                </a:solidFill>
                <a:latin typeface="华文琥珀" pitchFamily="2" charset="-122"/>
                <a:ea typeface="华文琥珀" pitchFamily="2" charset="-122"/>
              </a:rPr>
              <a:t>      </a:t>
            </a:r>
            <a:br>
              <a:rPr lang="zh-CN" altLang="en-US">
                <a:solidFill>
                  <a:srgbClr val="0000CC"/>
                </a:solidFill>
                <a:latin typeface="华文琥珀" pitchFamily="2" charset="-122"/>
                <a:ea typeface="华文琥珀" pitchFamily="2" charset="-122"/>
              </a:rPr>
            </a:br>
            <a:r>
              <a:rPr lang="zh-CN" altLang="en-US">
                <a:solidFill>
                  <a:srgbClr val="0000CC"/>
                </a:solidFill>
                <a:latin typeface="华文琥珀" pitchFamily="2" charset="-122"/>
                <a:ea typeface="华文琥珀" pitchFamily="2" charset="-122"/>
              </a:rPr>
              <a:t>　</a:t>
            </a:r>
            <a:r>
              <a:rPr lang="en-US" altLang="zh-CN">
                <a:solidFill>
                  <a:srgbClr val="0000CC"/>
                </a:solidFill>
                <a:latin typeface="华文琥珀" pitchFamily="2" charset="-122"/>
                <a:ea typeface="华文琥珀" pitchFamily="2" charset="-122"/>
              </a:rPr>
              <a:t>8</a:t>
            </a:r>
            <a:r>
              <a:rPr lang="zh-CN" altLang="en-US">
                <a:solidFill>
                  <a:srgbClr val="0000CC"/>
                </a:solidFill>
                <a:latin typeface="华文琥珀" pitchFamily="2" charset="-122"/>
                <a:ea typeface="华文琥珀" pitchFamily="2" charset="-122"/>
              </a:rPr>
              <a:t>月</a:t>
            </a:r>
            <a:r>
              <a:rPr lang="en-US" altLang="zh-CN">
                <a:solidFill>
                  <a:srgbClr val="0000CC"/>
                </a:solidFill>
                <a:latin typeface="华文琥珀" pitchFamily="2" charset="-122"/>
                <a:ea typeface="华文琥珀" pitchFamily="2" charset="-122"/>
              </a:rPr>
              <a:t>28</a:t>
            </a:r>
            <a:r>
              <a:rPr lang="zh-CN" altLang="en-US">
                <a:solidFill>
                  <a:srgbClr val="0000CC"/>
                </a:solidFill>
                <a:latin typeface="华文琥珀" pitchFamily="2" charset="-122"/>
                <a:ea typeface="华文琥珀" pitchFamily="2" charset="-122"/>
              </a:rPr>
              <a:t>日，星期五。早上现货市场较活跃，下午</a:t>
            </a:r>
          </a:p>
          <a:p>
            <a:pPr eaLnBrk="1" hangingPunct="1">
              <a:lnSpc>
                <a:spcPct val="80000"/>
              </a:lnSpc>
              <a:buFont typeface="Wingdings" pitchFamily="2" charset="2"/>
              <a:buNone/>
            </a:pPr>
            <a:r>
              <a:rPr lang="zh-CN" altLang="en-US">
                <a:solidFill>
                  <a:srgbClr val="0000CC"/>
                </a:solidFill>
                <a:latin typeface="华文琥珀" pitchFamily="2" charset="-122"/>
                <a:ea typeface="华文琥珀" pitchFamily="2" charset="-122"/>
              </a:rPr>
              <a:t>则以期指市场较为激烈。政府在午后狂沽</a:t>
            </a:r>
            <a:r>
              <a:rPr lang="en-US" altLang="zh-CN">
                <a:solidFill>
                  <a:srgbClr val="0000CC"/>
                </a:solidFill>
                <a:latin typeface="华文琥珀" pitchFamily="2" charset="-122"/>
                <a:ea typeface="华文琥珀" pitchFamily="2" charset="-122"/>
              </a:rPr>
              <a:t>9</a:t>
            </a:r>
            <a:r>
              <a:rPr lang="zh-CN" altLang="en-US">
                <a:solidFill>
                  <a:srgbClr val="0000CC"/>
                </a:solidFill>
                <a:latin typeface="华文琥珀" pitchFamily="2" charset="-122"/>
                <a:ea typeface="华文琥珀" pitchFamily="2" charset="-122"/>
              </a:rPr>
              <a:t>月期指，指</a:t>
            </a:r>
          </a:p>
          <a:p>
            <a:pPr eaLnBrk="1" hangingPunct="1">
              <a:lnSpc>
                <a:spcPct val="80000"/>
              </a:lnSpc>
              <a:buFont typeface="Wingdings" pitchFamily="2" charset="2"/>
              <a:buNone/>
            </a:pPr>
            <a:r>
              <a:rPr lang="zh-CN" altLang="en-US">
                <a:solidFill>
                  <a:srgbClr val="0000CC"/>
                </a:solidFill>
                <a:latin typeface="华文琥珀" pitchFamily="2" charset="-122"/>
                <a:ea typeface="华文琥珀" pitchFamily="2" charset="-122"/>
              </a:rPr>
              <a:t>数下挫至</a:t>
            </a:r>
            <a:r>
              <a:rPr lang="en-US" altLang="zh-CN">
                <a:solidFill>
                  <a:srgbClr val="0000CC"/>
                </a:solidFill>
                <a:latin typeface="华文琥珀" pitchFamily="2" charset="-122"/>
                <a:ea typeface="华文琥珀" pitchFamily="2" charset="-122"/>
              </a:rPr>
              <a:t>7100</a:t>
            </a:r>
            <a:r>
              <a:rPr lang="zh-CN" altLang="en-US">
                <a:solidFill>
                  <a:srgbClr val="0000CC"/>
                </a:solidFill>
                <a:latin typeface="华文琥珀" pitchFamily="2" charset="-122"/>
                <a:ea typeface="华文琥珀" pitchFamily="2" charset="-122"/>
              </a:rPr>
              <a:t>水平，收市报</a:t>
            </a:r>
            <a:r>
              <a:rPr lang="en-US" altLang="zh-CN">
                <a:solidFill>
                  <a:srgbClr val="0000CC"/>
                </a:solidFill>
                <a:latin typeface="华文琥珀" pitchFamily="2" charset="-122"/>
                <a:ea typeface="华文琥珀" pitchFamily="2" charset="-122"/>
              </a:rPr>
              <a:t>7210</a:t>
            </a:r>
            <a:r>
              <a:rPr lang="zh-CN" altLang="en-US">
                <a:solidFill>
                  <a:srgbClr val="0000CC"/>
                </a:solidFill>
                <a:latin typeface="华文琥珀" pitchFamily="2" charset="-122"/>
                <a:ea typeface="华文琥珀" pitchFamily="2" charset="-122"/>
              </a:rPr>
              <a:t>点，跌</a:t>
            </a:r>
            <a:r>
              <a:rPr lang="en-US" altLang="zh-CN">
                <a:solidFill>
                  <a:srgbClr val="0000CC"/>
                </a:solidFill>
                <a:latin typeface="华文琥珀" pitchFamily="2" charset="-122"/>
                <a:ea typeface="华文琥珀" pitchFamily="2" charset="-122"/>
              </a:rPr>
              <a:t>400</a:t>
            </a:r>
            <a:r>
              <a:rPr lang="zh-CN" altLang="en-US">
                <a:solidFill>
                  <a:srgbClr val="0000CC"/>
                </a:solidFill>
                <a:latin typeface="华文琥珀" pitchFamily="2" charset="-122"/>
                <a:ea typeface="华文琥珀" pitchFamily="2" charset="-122"/>
              </a:rPr>
              <a:t>点，低水</a:t>
            </a:r>
          </a:p>
          <a:p>
            <a:pPr eaLnBrk="1" hangingPunct="1">
              <a:lnSpc>
                <a:spcPct val="80000"/>
              </a:lnSpc>
              <a:buFont typeface="Wingdings" pitchFamily="2" charset="2"/>
              <a:buNone/>
            </a:pPr>
            <a:r>
              <a:rPr lang="en-US" altLang="zh-CN">
                <a:solidFill>
                  <a:srgbClr val="0000CC"/>
                </a:solidFill>
                <a:latin typeface="华文琥珀" pitchFamily="2" charset="-122"/>
                <a:ea typeface="华文琥珀" pitchFamily="2" charset="-122"/>
              </a:rPr>
              <a:t>600</a:t>
            </a:r>
            <a:r>
              <a:rPr lang="zh-CN" altLang="en-US">
                <a:solidFill>
                  <a:srgbClr val="0000CC"/>
                </a:solidFill>
                <a:latin typeface="华文琥珀" pitchFamily="2" charset="-122"/>
                <a:ea typeface="华文琥珀" pitchFamily="2" charset="-122"/>
              </a:rPr>
              <a:t>点，成交为</a:t>
            </a:r>
            <a:r>
              <a:rPr lang="en-US" altLang="zh-CN">
                <a:solidFill>
                  <a:srgbClr val="0000CC"/>
                </a:solidFill>
                <a:latin typeface="华文琥珀" pitchFamily="2" charset="-122"/>
                <a:ea typeface="华文琥珀" pitchFamily="2" charset="-122"/>
              </a:rPr>
              <a:t>33900</a:t>
            </a:r>
            <a:r>
              <a:rPr lang="zh-CN" altLang="en-US">
                <a:solidFill>
                  <a:srgbClr val="0000CC"/>
                </a:solidFill>
                <a:latin typeface="华文琥珀" pitchFamily="2" charset="-122"/>
                <a:ea typeface="华文琥珀" pitchFamily="2" charset="-122"/>
              </a:rPr>
              <a:t>张。港府沽售</a:t>
            </a:r>
            <a:r>
              <a:rPr lang="en-US" altLang="zh-CN">
                <a:solidFill>
                  <a:srgbClr val="0000CC"/>
                </a:solidFill>
                <a:latin typeface="华文琥珀" pitchFamily="2" charset="-122"/>
                <a:ea typeface="华文琥珀" pitchFamily="2" charset="-122"/>
              </a:rPr>
              <a:t>9</a:t>
            </a:r>
            <a:r>
              <a:rPr lang="zh-CN" altLang="en-US">
                <a:solidFill>
                  <a:srgbClr val="0000CC"/>
                </a:solidFill>
                <a:latin typeface="华文琥珀" pitchFamily="2" charset="-122"/>
                <a:ea typeface="华文琥珀" pitchFamily="2" charset="-122"/>
              </a:rPr>
              <a:t>月期指的目的，</a:t>
            </a:r>
          </a:p>
          <a:p>
            <a:pPr eaLnBrk="1" hangingPunct="1">
              <a:lnSpc>
                <a:spcPct val="80000"/>
              </a:lnSpc>
              <a:buFont typeface="Wingdings" pitchFamily="2" charset="2"/>
              <a:buNone/>
            </a:pPr>
            <a:r>
              <a:rPr lang="zh-CN" altLang="en-US">
                <a:solidFill>
                  <a:srgbClr val="0000CC"/>
                </a:solidFill>
                <a:latin typeface="华文琥珀" pitchFamily="2" charset="-122"/>
                <a:ea typeface="华文琥珀" pitchFamily="2" charset="-122"/>
              </a:rPr>
              <a:t>是不让对冲基金逢高沽售，增加其沽空成本，也是对</a:t>
            </a:r>
          </a:p>
          <a:p>
            <a:pPr eaLnBrk="1" hangingPunct="1">
              <a:lnSpc>
                <a:spcPct val="80000"/>
              </a:lnSpc>
              <a:buFont typeface="Wingdings" pitchFamily="2" charset="2"/>
              <a:buNone/>
            </a:pPr>
            <a:r>
              <a:rPr lang="zh-CN" altLang="en-US">
                <a:solidFill>
                  <a:srgbClr val="0000CC"/>
                </a:solidFill>
                <a:latin typeface="华文琥珀" pitchFamily="2" charset="-122"/>
                <a:ea typeface="华文琥珀" pitchFamily="2" charset="-122"/>
              </a:rPr>
              <a:t>自身手持现货</a:t>
            </a:r>
            <a:r>
              <a:rPr lang="en-US" altLang="zh-CN">
                <a:solidFill>
                  <a:schemeClr val="hlink"/>
                </a:solidFill>
                <a:latin typeface="华文琥珀" pitchFamily="2" charset="-122"/>
                <a:ea typeface="华文琥珀" pitchFamily="2" charset="-122"/>
              </a:rPr>
              <a:t>[</a:t>
            </a:r>
            <a:r>
              <a:rPr lang="zh-CN" altLang="en-US">
                <a:solidFill>
                  <a:schemeClr val="hlink"/>
                </a:solidFill>
                <a:latin typeface="华文琥珀" pitchFamily="2" charset="-122"/>
                <a:ea typeface="华文琥珀" pitchFamily="2" charset="-122"/>
              </a:rPr>
              <a:t>已购入的</a:t>
            </a:r>
            <a:r>
              <a:rPr lang="en-US" altLang="zh-CN">
                <a:solidFill>
                  <a:schemeClr val="hlink"/>
                </a:solidFill>
                <a:latin typeface="华文琥珀" pitchFamily="2" charset="-122"/>
                <a:ea typeface="华文琥珀" pitchFamily="2" charset="-122"/>
              </a:rPr>
              <a:t>9</a:t>
            </a:r>
            <a:r>
              <a:rPr lang="zh-CN" altLang="en-US">
                <a:solidFill>
                  <a:schemeClr val="hlink"/>
                </a:solidFill>
                <a:latin typeface="华文琥珀" pitchFamily="2" charset="-122"/>
                <a:ea typeface="华文琥珀" pitchFamily="2" charset="-122"/>
              </a:rPr>
              <a:t>月期指合约</a:t>
            </a:r>
            <a:r>
              <a:rPr lang="en-US" altLang="zh-CN">
                <a:solidFill>
                  <a:schemeClr val="hlink"/>
                </a:solidFill>
                <a:latin typeface="华文琥珀" pitchFamily="2" charset="-122"/>
                <a:ea typeface="华文琥珀" pitchFamily="2" charset="-122"/>
              </a:rPr>
              <a:t>]</a:t>
            </a:r>
            <a:r>
              <a:rPr lang="zh-CN" altLang="en-US">
                <a:solidFill>
                  <a:srgbClr val="0000CC"/>
                </a:solidFill>
                <a:latin typeface="华文琥珀" pitchFamily="2" charset="-122"/>
                <a:ea typeface="华文琥珀" pitchFamily="2" charset="-122"/>
              </a:rPr>
              <a:t>的对冲。</a:t>
            </a:r>
          </a:p>
          <a:p>
            <a:pPr eaLnBrk="1" hangingPunct="1">
              <a:lnSpc>
                <a:spcPct val="80000"/>
              </a:lnSpc>
              <a:buFont typeface="Wingdings" pitchFamily="2" charset="2"/>
              <a:buNone/>
            </a:pPr>
            <a:r>
              <a:rPr lang="zh-CN" altLang="en-US">
                <a:solidFill>
                  <a:srgbClr val="0000CC"/>
                </a:solidFill>
                <a:latin typeface="华文琥珀" pitchFamily="2" charset="-122"/>
                <a:ea typeface="华文琥珀" pitchFamily="2" charset="-122"/>
              </a:rPr>
              <a:t>         当日大市总成交量达</a:t>
            </a:r>
            <a:r>
              <a:rPr lang="en-US" altLang="zh-CN">
                <a:solidFill>
                  <a:srgbClr val="0000CC"/>
                </a:solidFill>
                <a:latin typeface="华文琥珀" pitchFamily="2" charset="-122"/>
                <a:ea typeface="华文琥珀" pitchFamily="2" charset="-122"/>
              </a:rPr>
              <a:t>790</a:t>
            </a:r>
            <a:r>
              <a:rPr lang="zh-CN" altLang="en-US">
                <a:solidFill>
                  <a:srgbClr val="0000CC"/>
                </a:solidFill>
                <a:latin typeface="华文琥珀" pitchFamily="2" charset="-122"/>
                <a:ea typeface="华文琥珀" pitchFamily="2" charset="-122"/>
              </a:rPr>
              <a:t>亿港元。恒指回落</a:t>
            </a:r>
            <a:r>
              <a:rPr lang="en-US" altLang="zh-CN">
                <a:solidFill>
                  <a:srgbClr val="0000CC"/>
                </a:solidFill>
                <a:latin typeface="华文琥珀" pitchFamily="2" charset="-122"/>
                <a:ea typeface="华文琥珀" pitchFamily="2" charset="-122"/>
              </a:rPr>
              <a:t>93</a:t>
            </a:r>
            <a:r>
              <a:rPr lang="zh-CN" altLang="en-US">
                <a:solidFill>
                  <a:srgbClr val="0000CC"/>
                </a:solidFill>
                <a:latin typeface="华文琥珀" pitchFamily="2" charset="-122"/>
                <a:ea typeface="华文琥珀" pitchFamily="2" charset="-122"/>
              </a:rPr>
              <a:t>点，</a:t>
            </a:r>
          </a:p>
          <a:p>
            <a:pPr eaLnBrk="1" hangingPunct="1">
              <a:lnSpc>
                <a:spcPct val="80000"/>
              </a:lnSpc>
              <a:buFont typeface="Wingdings" pitchFamily="2" charset="2"/>
              <a:buNone/>
            </a:pPr>
            <a:r>
              <a:rPr lang="zh-CN" altLang="en-US">
                <a:solidFill>
                  <a:srgbClr val="0000CC"/>
                </a:solidFill>
                <a:latin typeface="华文琥珀" pitchFamily="2" charset="-122"/>
                <a:ea typeface="华文琥珀" pitchFamily="2" charset="-122"/>
              </a:rPr>
              <a:t>报收</a:t>
            </a:r>
            <a:r>
              <a:rPr lang="en-US" altLang="zh-CN">
                <a:solidFill>
                  <a:srgbClr val="0000CC"/>
                </a:solidFill>
                <a:latin typeface="华文琥珀" pitchFamily="2" charset="-122"/>
                <a:ea typeface="华文琥珀" pitchFamily="2" charset="-122"/>
              </a:rPr>
              <a:t>7851</a:t>
            </a:r>
            <a:r>
              <a:rPr lang="zh-CN" altLang="en-US">
                <a:solidFill>
                  <a:srgbClr val="0000CC"/>
                </a:solidFill>
                <a:latin typeface="华文琥珀" pitchFamily="2" charset="-122"/>
                <a:ea typeface="华文琥珀" pitchFamily="2" charset="-122"/>
              </a:rPr>
              <a:t>点。香港金管局主席曾荫权事后称，港府在</a:t>
            </a:r>
          </a:p>
          <a:p>
            <a:pPr eaLnBrk="1" hangingPunct="1">
              <a:lnSpc>
                <a:spcPct val="80000"/>
              </a:lnSpc>
              <a:buFont typeface="Wingdings" pitchFamily="2" charset="2"/>
              <a:buNone/>
            </a:pPr>
            <a:r>
              <a:rPr lang="zh-CN" altLang="en-US">
                <a:solidFill>
                  <a:srgbClr val="0000CC"/>
                </a:solidFill>
                <a:latin typeface="华文琥珀" pitchFamily="2" charset="-122"/>
                <a:ea typeface="华文琥珀" pitchFamily="2" charset="-122"/>
              </a:rPr>
              <a:t>与炒家的对决中</a:t>
            </a:r>
            <a:r>
              <a:rPr lang="zh-CN" altLang="en-US">
                <a:solidFill>
                  <a:schemeClr val="hlink"/>
                </a:solidFill>
                <a:ea typeface="华文琥珀" pitchFamily="2" charset="-122"/>
              </a:rPr>
              <a:t>“</a:t>
            </a:r>
            <a:r>
              <a:rPr lang="zh-CN" altLang="en-US">
                <a:solidFill>
                  <a:schemeClr val="hlink"/>
                </a:solidFill>
                <a:latin typeface="华文琥珀" pitchFamily="2" charset="-122"/>
                <a:ea typeface="华文琥珀" pitchFamily="2" charset="-122"/>
              </a:rPr>
              <a:t>惨胜</a:t>
            </a:r>
            <a:r>
              <a:rPr lang="zh-CN" altLang="en-US">
                <a:solidFill>
                  <a:schemeClr val="hlink"/>
                </a:solidFill>
                <a:ea typeface="华文琥珀" pitchFamily="2" charset="-122"/>
              </a:rPr>
              <a:t>”</a:t>
            </a:r>
            <a:r>
              <a:rPr lang="zh-CN" altLang="en-US">
                <a:solidFill>
                  <a:srgbClr val="0000CC"/>
                </a:solidFill>
                <a:latin typeface="华文琥珀" pitchFamily="2" charset="-122"/>
                <a:ea typeface="华文琥珀" pitchFamily="2" charset="-122"/>
              </a:rPr>
              <a:t>。</a:t>
            </a:r>
            <a:r>
              <a:rPr lang="zh-CN" altLang="en-US"/>
              <a:t> </a:t>
            </a:r>
          </a:p>
        </p:txBody>
      </p:sp>
    </p:spTree>
    <p:extLst>
      <p:ext uri="{BB962C8B-B14F-4D97-AF65-F5344CB8AC3E}">
        <p14:creationId xmlns:p14="http://schemas.microsoft.com/office/powerpoint/2010/main" val="21812364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2803">
                                            <p:txEl>
                                              <p:pRg st="1" end="1"/>
                                            </p:txEl>
                                          </p:spTgt>
                                        </p:tgtEl>
                                        <p:attrNameLst>
                                          <p:attrName>style.visibility</p:attrName>
                                        </p:attrNameLst>
                                      </p:cBhvr>
                                      <p:to>
                                        <p:strVal val="visible"/>
                                      </p:to>
                                    </p:set>
                                    <p:animEffect transition="in" filter="blinds(horizontal)">
                                      <p:cBhvr>
                                        <p:cTn id="7" dur="500"/>
                                        <p:tgtEl>
                                          <p:spTgt spid="33280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32803">
                                            <p:txEl>
                                              <p:pRg st="2" end="2"/>
                                            </p:txEl>
                                          </p:spTgt>
                                        </p:tgtEl>
                                        <p:attrNameLst>
                                          <p:attrName>style.visibility</p:attrName>
                                        </p:attrNameLst>
                                      </p:cBhvr>
                                      <p:to>
                                        <p:strVal val="visible"/>
                                      </p:to>
                                    </p:set>
                                    <p:animEffect transition="in" filter="blinds(horizontal)">
                                      <p:cBhvr>
                                        <p:cTn id="10" dur="500"/>
                                        <p:tgtEl>
                                          <p:spTgt spid="33280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32803">
                                            <p:txEl>
                                              <p:pRg st="3" end="3"/>
                                            </p:txEl>
                                          </p:spTgt>
                                        </p:tgtEl>
                                        <p:attrNameLst>
                                          <p:attrName>style.visibility</p:attrName>
                                        </p:attrNameLst>
                                      </p:cBhvr>
                                      <p:to>
                                        <p:strVal val="visible"/>
                                      </p:to>
                                    </p:set>
                                    <p:animEffect transition="in" filter="blinds(horizontal)">
                                      <p:cBhvr>
                                        <p:cTn id="13" dur="500"/>
                                        <p:tgtEl>
                                          <p:spTgt spid="33280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32803">
                                            <p:txEl>
                                              <p:pRg st="4" end="4"/>
                                            </p:txEl>
                                          </p:spTgt>
                                        </p:tgtEl>
                                        <p:attrNameLst>
                                          <p:attrName>style.visibility</p:attrName>
                                        </p:attrNameLst>
                                      </p:cBhvr>
                                      <p:to>
                                        <p:strVal val="visible"/>
                                      </p:to>
                                    </p:set>
                                    <p:animEffect transition="in" filter="blinds(horizontal)">
                                      <p:cBhvr>
                                        <p:cTn id="16" dur="500"/>
                                        <p:tgtEl>
                                          <p:spTgt spid="33280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32803">
                                            <p:txEl>
                                              <p:pRg st="5" end="5"/>
                                            </p:txEl>
                                          </p:spTgt>
                                        </p:tgtEl>
                                        <p:attrNameLst>
                                          <p:attrName>style.visibility</p:attrName>
                                        </p:attrNameLst>
                                      </p:cBhvr>
                                      <p:to>
                                        <p:strVal val="visible"/>
                                      </p:to>
                                    </p:set>
                                    <p:animEffect transition="in" filter="blinds(horizontal)">
                                      <p:cBhvr>
                                        <p:cTn id="19" dur="500"/>
                                        <p:tgtEl>
                                          <p:spTgt spid="33280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32803">
                                            <p:txEl>
                                              <p:pRg st="6" end="6"/>
                                            </p:txEl>
                                          </p:spTgt>
                                        </p:tgtEl>
                                        <p:attrNameLst>
                                          <p:attrName>style.visibility</p:attrName>
                                        </p:attrNameLst>
                                      </p:cBhvr>
                                      <p:to>
                                        <p:strVal val="visible"/>
                                      </p:to>
                                    </p:set>
                                    <p:animEffect transition="in" filter="blinds(horizontal)">
                                      <p:cBhvr>
                                        <p:cTn id="22" dur="500"/>
                                        <p:tgtEl>
                                          <p:spTgt spid="33280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32803">
                                            <p:txEl>
                                              <p:pRg st="7" end="7"/>
                                            </p:txEl>
                                          </p:spTgt>
                                        </p:tgtEl>
                                        <p:attrNameLst>
                                          <p:attrName>style.visibility</p:attrName>
                                        </p:attrNameLst>
                                      </p:cBhvr>
                                      <p:to>
                                        <p:strVal val="visible"/>
                                      </p:to>
                                    </p:set>
                                    <p:animEffect transition="in" filter="blinds(horizontal)">
                                      <p:cBhvr>
                                        <p:cTn id="27" dur="500"/>
                                        <p:tgtEl>
                                          <p:spTgt spid="332803">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32803">
                                            <p:txEl>
                                              <p:pRg st="8" end="8"/>
                                            </p:txEl>
                                          </p:spTgt>
                                        </p:tgtEl>
                                        <p:attrNameLst>
                                          <p:attrName>style.visibility</p:attrName>
                                        </p:attrNameLst>
                                      </p:cBhvr>
                                      <p:to>
                                        <p:strVal val="visible"/>
                                      </p:to>
                                    </p:set>
                                    <p:animEffect transition="in" filter="blinds(horizontal)">
                                      <p:cBhvr>
                                        <p:cTn id="30" dur="500"/>
                                        <p:tgtEl>
                                          <p:spTgt spid="332803">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32803">
                                            <p:txEl>
                                              <p:pRg st="9" end="9"/>
                                            </p:txEl>
                                          </p:spTgt>
                                        </p:tgtEl>
                                        <p:attrNameLst>
                                          <p:attrName>style.visibility</p:attrName>
                                        </p:attrNameLst>
                                      </p:cBhvr>
                                      <p:to>
                                        <p:strVal val="visible"/>
                                      </p:to>
                                    </p:set>
                                    <p:animEffect transition="in" filter="blinds(horizontal)">
                                      <p:cBhvr>
                                        <p:cTn id="33" dur="500"/>
                                        <p:tgtEl>
                                          <p:spTgt spid="33280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idx="4294967295"/>
          </p:nvPr>
        </p:nvSpPr>
        <p:spPr bwMode="auto">
          <a:xfrm>
            <a:off x="2279651" y="836613"/>
            <a:ext cx="7559675" cy="627062"/>
          </a:xfrm>
        </p:spPr>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b="1"/>
              <a:t>东南亚金融风暴与香港金融危机</a:t>
            </a:r>
          </a:p>
        </p:txBody>
      </p:sp>
      <p:sp>
        <p:nvSpPr>
          <p:cNvPr id="333827" name="Rectangle 3"/>
          <p:cNvSpPr>
            <a:spLocks noGrp="1" noChangeArrowheads="1"/>
          </p:cNvSpPr>
          <p:nvPr>
            <p:ph type="body" idx="4294967295"/>
          </p:nvPr>
        </p:nvSpPr>
        <p:spPr>
          <a:xfrm>
            <a:off x="1992314" y="2205038"/>
            <a:ext cx="8207375" cy="3384550"/>
          </a:xfrm>
        </p:spPr>
        <p:txBody>
          <a:bodyPr/>
          <a:lstStyle/>
          <a:p>
            <a:pPr eaLnBrk="1" hangingPunct="1">
              <a:lnSpc>
                <a:spcPct val="90000"/>
              </a:lnSpc>
              <a:buFont typeface="Wingdings" pitchFamily="2" charset="2"/>
              <a:buNone/>
            </a:pPr>
            <a:r>
              <a:rPr lang="zh-CN" altLang="en-US" b="1">
                <a:solidFill>
                  <a:schemeClr val="hlink"/>
                </a:solidFill>
                <a:latin typeface="方正姚体" pitchFamily="2" charset="-122"/>
                <a:ea typeface="方正姚体" pitchFamily="2" charset="-122"/>
              </a:rPr>
              <a:t>香港金融保卫战胜利总结：</a:t>
            </a:r>
            <a:endParaRPr lang="zh-CN" altLang="en-US">
              <a:solidFill>
                <a:schemeClr val="hlink"/>
              </a:solidFill>
              <a:latin typeface="方正姚体" pitchFamily="2" charset="-122"/>
              <a:ea typeface="方正姚体" pitchFamily="2" charset="-122"/>
            </a:endParaRPr>
          </a:p>
          <a:p>
            <a:pPr eaLnBrk="1" hangingPunct="1">
              <a:lnSpc>
                <a:spcPct val="90000"/>
              </a:lnSpc>
              <a:buFont typeface="Wingdings" pitchFamily="2" charset="2"/>
              <a:buNone/>
            </a:pPr>
            <a:r>
              <a:rPr lang="zh-CN" altLang="en-US">
                <a:solidFill>
                  <a:schemeClr val="hlink"/>
                </a:solidFill>
                <a:latin typeface="方正姚体" pitchFamily="2" charset="-122"/>
                <a:ea typeface="方正姚体" pitchFamily="2" charset="-122"/>
              </a:rPr>
              <a:t>      </a:t>
            </a:r>
            <a:br>
              <a:rPr lang="zh-CN" altLang="en-US">
                <a:solidFill>
                  <a:schemeClr val="hlink"/>
                </a:solidFill>
                <a:latin typeface="方正姚体" pitchFamily="2" charset="-122"/>
                <a:ea typeface="方正姚体" pitchFamily="2" charset="-122"/>
              </a:rPr>
            </a:br>
            <a:r>
              <a:rPr lang="zh-CN" altLang="en-US">
                <a:solidFill>
                  <a:schemeClr val="hlink"/>
                </a:solidFill>
                <a:latin typeface="方正姚体" pitchFamily="2" charset="-122"/>
                <a:ea typeface="方正姚体" pitchFamily="2" charset="-122"/>
              </a:rPr>
              <a:t>　　   </a:t>
            </a:r>
            <a:r>
              <a:rPr lang="en-US" altLang="zh-CN">
                <a:latin typeface="华文细黑" pitchFamily="2" charset="-122"/>
                <a:ea typeface="华文细黑" pitchFamily="2" charset="-122"/>
              </a:rPr>
              <a:t>1</a:t>
            </a:r>
            <a:r>
              <a:rPr lang="zh-CN" altLang="en-US">
                <a:latin typeface="华文细黑" pitchFamily="2" charset="-122"/>
                <a:ea typeface="华文细黑" pitchFamily="2" charset="-122"/>
              </a:rPr>
              <a:t>：日元升值</a:t>
            </a:r>
            <a:r>
              <a:rPr lang="en-US" altLang="zh-CN">
                <a:latin typeface="华文细黑" pitchFamily="2" charset="-122"/>
                <a:ea typeface="华文细黑" pitchFamily="2" charset="-122"/>
              </a:rPr>
              <a:t>(145~117:1)</a:t>
            </a:r>
          </a:p>
          <a:p>
            <a:pPr eaLnBrk="1" hangingPunct="1">
              <a:lnSpc>
                <a:spcPct val="90000"/>
              </a:lnSpc>
              <a:buFont typeface="Wingdings" pitchFamily="2" charset="2"/>
              <a:buNone/>
            </a:pPr>
            <a:r>
              <a:rPr lang="en-US" altLang="zh-CN">
                <a:latin typeface="华文细黑" pitchFamily="2" charset="-122"/>
                <a:ea typeface="华文细黑" pitchFamily="2" charset="-122"/>
              </a:rPr>
              <a:t>              2</a:t>
            </a:r>
            <a:r>
              <a:rPr lang="zh-CN" altLang="en-US">
                <a:latin typeface="华文细黑" pitchFamily="2" charset="-122"/>
                <a:ea typeface="华文细黑" pitchFamily="2" charset="-122"/>
              </a:rPr>
              <a:t>：</a:t>
            </a:r>
            <a:r>
              <a:rPr lang="en-US" altLang="zh-CN">
                <a:latin typeface="华文细黑" pitchFamily="2" charset="-122"/>
                <a:ea typeface="华文细黑" pitchFamily="2" charset="-122"/>
              </a:rPr>
              <a:t>LTCM</a:t>
            </a:r>
            <a:r>
              <a:rPr lang="zh-CN" altLang="en-US">
                <a:latin typeface="华文细黑" pitchFamily="2" charset="-122"/>
                <a:ea typeface="华文细黑" pitchFamily="2" charset="-122"/>
              </a:rPr>
              <a:t>（长期资本管理公司）破产危机</a:t>
            </a:r>
            <a:r>
              <a:rPr lang="en-US" altLang="zh-CN">
                <a:latin typeface="华文细黑" pitchFamily="2" charset="-122"/>
                <a:ea typeface="华文细黑" pitchFamily="2" charset="-122"/>
              </a:rPr>
              <a:t>(1</a:t>
            </a:r>
            <a:r>
              <a:rPr lang="zh-CN" altLang="en-US">
                <a:latin typeface="华文细黑" pitchFamily="2" charset="-122"/>
                <a:ea typeface="华文细黑" pitchFamily="2" charset="-122"/>
              </a:rPr>
              <a:t>万亿美金</a:t>
            </a:r>
            <a:r>
              <a:rPr lang="en-US" altLang="zh-CN">
                <a:latin typeface="华文细黑" pitchFamily="2" charset="-122"/>
                <a:ea typeface="华文细黑" pitchFamily="2" charset="-122"/>
              </a:rPr>
              <a:t>)</a:t>
            </a:r>
          </a:p>
          <a:p>
            <a:pPr eaLnBrk="1" hangingPunct="1">
              <a:lnSpc>
                <a:spcPct val="90000"/>
              </a:lnSpc>
              <a:buFont typeface="Wingdings" pitchFamily="2" charset="2"/>
              <a:buNone/>
            </a:pPr>
            <a:r>
              <a:rPr lang="en-US" altLang="zh-CN">
                <a:latin typeface="华文细黑" pitchFamily="2" charset="-122"/>
                <a:ea typeface="华文细黑" pitchFamily="2" charset="-122"/>
              </a:rPr>
              <a:t>              3</a:t>
            </a:r>
            <a:r>
              <a:rPr lang="zh-CN" altLang="en-US">
                <a:latin typeface="华文细黑" pitchFamily="2" charset="-122"/>
                <a:ea typeface="华文细黑" pitchFamily="2" charset="-122"/>
              </a:rPr>
              <a:t>：中国中央政府全力支持</a:t>
            </a:r>
          </a:p>
          <a:p>
            <a:pPr eaLnBrk="1" hangingPunct="1">
              <a:lnSpc>
                <a:spcPct val="90000"/>
              </a:lnSpc>
              <a:buFont typeface="Wingdings" pitchFamily="2" charset="2"/>
              <a:buNone/>
            </a:pPr>
            <a:r>
              <a:rPr lang="zh-CN" altLang="en-US">
                <a:latin typeface="华文细黑" pitchFamily="2" charset="-122"/>
                <a:ea typeface="华文细黑" pitchFamily="2" charset="-122"/>
              </a:rPr>
              <a:t>    </a:t>
            </a:r>
            <a:r>
              <a:rPr lang="en-US" altLang="zh-CN">
                <a:latin typeface="华文细黑" pitchFamily="2" charset="-122"/>
                <a:ea typeface="华文细黑" pitchFamily="2" charset="-122"/>
              </a:rPr>
              <a:t>(1400</a:t>
            </a:r>
            <a:r>
              <a:rPr lang="zh-CN" altLang="en-US">
                <a:latin typeface="华文细黑" pitchFamily="2" charset="-122"/>
                <a:ea typeface="华文细黑" pitchFamily="2" charset="-122"/>
              </a:rPr>
              <a:t>＋</a:t>
            </a:r>
            <a:r>
              <a:rPr lang="en-US" altLang="zh-CN">
                <a:latin typeface="华文细黑" pitchFamily="2" charset="-122"/>
                <a:ea typeface="华文细黑" pitchFamily="2" charset="-122"/>
              </a:rPr>
              <a:t>700</a:t>
            </a:r>
            <a:r>
              <a:rPr lang="zh-CN" altLang="en-US">
                <a:latin typeface="华文细黑" pitchFamily="2" charset="-122"/>
                <a:ea typeface="华文细黑" pitchFamily="2" charset="-122"/>
              </a:rPr>
              <a:t>亿美金储备；</a:t>
            </a:r>
            <a:r>
              <a:rPr lang="en-US" altLang="zh-CN">
                <a:latin typeface="华文细黑" pitchFamily="2" charset="-122"/>
                <a:ea typeface="华文细黑" pitchFamily="2" charset="-122"/>
              </a:rPr>
              <a:t>1181</a:t>
            </a:r>
            <a:r>
              <a:rPr lang="zh-CN" altLang="en-US">
                <a:latin typeface="华文细黑" pitchFamily="2" charset="-122"/>
                <a:ea typeface="华文细黑" pitchFamily="2" charset="-122"/>
              </a:rPr>
              <a:t>亿港元股票</a:t>
            </a:r>
            <a:r>
              <a:rPr lang="en-US" altLang="zh-CN">
                <a:latin typeface="华文细黑" pitchFamily="2" charset="-122"/>
                <a:ea typeface="华文细黑" pitchFamily="2" charset="-122"/>
              </a:rPr>
              <a:t>)</a:t>
            </a:r>
            <a:r>
              <a:rPr lang="en-US" altLang="zh-CN">
                <a:solidFill>
                  <a:schemeClr val="hlink"/>
                </a:solidFill>
                <a:latin typeface="方正姚体" pitchFamily="2" charset="-122"/>
                <a:ea typeface="方正姚体" pitchFamily="2" charset="-122"/>
              </a:rPr>
              <a:t> </a:t>
            </a:r>
          </a:p>
        </p:txBody>
      </p:sp>
      <p:sp>
        <p:nvSpPr>
          <p:cNvPr id="4" name="线形标注 1 3"/>
          <p:cNvSpPr>
            <a:spLocks/>
          </p:cNvSpPr>
          <p:nvPr/>
        </p:nvSpPr>
        <p:spPr bwMode="auto">
          <a:xfrm>
            <a:off x="4295775" y="5516564"/>
            <a:ext cx="4103688" cy="865187"/>
          </a:xfrm>
          <a:prstGeom prst="borderCallout1">
            <a:avLst>
              <a:gd name="adj1" fmla="val 13213"/>
              <a:gd name="adj2" fmla="val -1856"/>
              <a:gd name="adj3" fmla="val -97796"/>
              <a:gd name="adj4" fmla="val -10718"/>
            </a:avLst>
          </a:prstGeom>
          <a:solidFill>
            <a:schemeClr val="accent1"/>
          </a:solidFill>
          <a:ln w="25400" algn="ctr">
            <a:solidFill>
              <a:schemeClr val="tx1"/>
            </a:solidFill>
            <a:miter lim="800000"/>
            <a:headEnd/>
            <a:tailEnd/>
          </a:ln>
        </p:spPr>
        <p:txBody>
          <a:bodyPr anchor="ctr"/>
          <a:lstStyle/>
          <a:p>
            <a:pPr>
              <a:defRPr/>
            </a:pPr>
            <a:r>
              <a:rPr lang="zh-CN" altLang="en-US" sz="2800" dirty="0"/>
              <a:t>思考</a:t>
            </a:r>
            <a:r>
              <a:rPr lang="en-US" altLang="zh-CN" sz="2800" dirty="0"/>
              <a:t>:</a:t>
            </a:r>
            <a:r>
              <a:rPr lang="zh-CN" altLang="en-US" sz="2800" dirty="0"/>
              <a:t>本案例使你对衍生品的风险有何认识</a:t>
            </a:r>
            <a:r>
              <a:rPr lang="en-US" altLang="zh-CN" sz="2800" dirty="0"/>
              <a:t>?</a:t>
            </a:r>
            <a:endParaRPr lang="zh-CN" altLang="en-US" sz="2800" dirty="0"/>
          </a:p>
        </p:txBody>
      </p:sp>
    </p:spTree>
    <p:extLst>
      <p:ext uri="{BB962C8B-B14F-4D97-AF65-F5344CB8AC3E}">
        <p14:creationId xmlns:p14="http://schemas.microsoft.com/office/powerpoint/2010/main" val="38186506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3827">
                                            <p:txEl>
                                              <p:pRg st="1" end="1"/>
                                            </p:txEl>
                                          </p:spTgt>
                                        </p:tgtEl>
                                        <p:attrNameLst>
                                          <p:attrName>style.visibility</p:attrName>
                                        </p:attrNameLst>
                                      </p:cBhvr>
                                      <p:to>
                                        <p:strVal val="visible"/>
                                      </p:to>
                                    </p:set>
                                    <p:animEffect transition="in" filter="blinds(horizontal)">
                                      <p:cBhvr>
                                        <p:cTn id="7" dur="500"/>
                                        <p:tgtEl>
                                          <p:spTgt spid="3338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3827">
                                            <p:txEl>
                                              <p:pRg st="2" end="2"/>
                                            </p:txEl>
                                          </p:spTgt>
                                        </p:tgtEl>
                                        <p:attrNameLst>
                                          <p:attrName>style.visibility</p:attrName>
                                        </p:attrNameLst>
                                      </p:cBhvr>
                                      <p:to>
                                        <p:strVal val="visible"/>
                                      </p:to>
                                    </p:set>
                                    <p:animEffect transition="in" filter="blinds(horizontal)">
                                      <p:cBhvr>
                                        <p:cTn id="12" dur="500"/>
                                        <p:tgtEl>
                                          <p:spTgt spid="33382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33827">
                                            <p:txEl>
                                              <p:pRg st="3" end="3"/>
                                            </p:txEl>
                                          </p:spTgt>
                                        </p:tgtEl>
                                        <p:attrNameLst>
                                          <p:attrName>style.visibility</p:attrName>
                                        </p:attrNameLst>
                                      </p:cBhvr>
                                      <p:to>
                                        <p:strVal val="visible"/>
                                      </p:to>
                                    </p:set>
                                    <p:animEffect transition="in" filter="blinds(horizontal)">
                                      <p:cBhvr>
                                        <p:cTn id="17" dur="500"/>
                                        <p:tgtEl>
                                          <p:spTgt spid="33382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33827">
                                            <p:txEl>
                                              <p:pRg st="4" end="4"/>
                                            </p:txEl>
                                          </p:spTgt>
                                        </p:tgtEl>
                                        <p:attrNameLst>
                                          <p:attrName>style.visibility</p:attrName>
                                        </p:attrNameLst>
                                      </p:cBhvr>
                                      <p:to>
                                        <p:strVal val="visible"/>
                                      </p:to>
                                    </p:set>
                                    <p:anim calcmode="lin" valueType="num">
                                      <p:cBhvr additive="base">
                                        <p:cTn id="22" dur="500" fill="hold"/>
                                        <p:tgtEl>
                                          <p:spTgt spid="333827">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338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idx="4294967295"/>
          </p:nvPr>
        </p:nvSpPr>
        <p:spPr bwMode="auto">
          <a:xfrm>
            <a:off x="1981200" y="274638"/>
            <a:ext cx="7467600" cy="850900"/>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cap="none" smtClean="0"/>
              <a:t>  </a:t>
            </a:r>
            <a:r>
              <a:rPr lang="zh-CN" altLang="en-US" sz="3600" b="1"/>
              <a:t>对冲基金案例－</a:t>
            </a:r>
            <a:r>
              <a:rPr lang="en-US" altLang="zh-CN" sz="3600" b="1"/>
              <a:t>LCMT</a:t>
            </a:r>
          </a:p>
        </p:txBody>
      </p:sp>
      <p:sp>
        <p:nvSpPr>
          <p:cNvPr id="235523" name="Rectangle 3"/>
          <p:cNvSpPr>
            <a:spLocks noGrp="1" noChangeArrowheads="1"/>
          </p:cNvSpPr>
          <p:nvPr>
            <p:ph type="body" idx="4294967295"/>
          </p:nvPr>
        </p:nvSpPr>
        <p:spPr>
          <a:xfrm>
            <a:off x="1981200" y="1600201"/>
            <a:ext cx="8578850" cy="4873625"/>
          </a:xfrm>
        </p:spPr>
        <p:txBody>
          <a:bodyPr/>
          <a:lstStyle/>
          <a:p>
            <a:pPr eaLnBrk="1" hangingPunct="1">
              <a:lnSpc>
                <a:spcPct val="90000"/>
              </a:lnSpc>
            </a:pPr>
            <a:r>
              <a:rPr lang="en-US" altLang="zh-CN" b="1">
                <a:solidFill>
                  <a:schemeClr val="accent1"/>
                </a:solidFill>
                <a:latin typeface="方正姚体" pitchFamily="2" charset="-122"/>
                <a:ea typeface="方正姚体" pitchFamily="2" charset="-122"/>
              </a:rPr>
              <a:t> </a:t>
            </a:r>
            <a:r>
              <a:rPr lang="zh-CN" altLang="en-US" b="1">
                <a:solidFill>
                  <a:schemeClr val="accent1"/>
                </a:solidFill>
                <a:latin typeface="方正姚体" pitchFamily="2" charset="-122"/>
                <a:ea typeface="方正姚体" pitchFamily="2" charset="-122"/>
              </a:rPr>
              <a:t>四大天王</a:t>
            </a:r>
          </a:p>
          <a:p>
            <a:pPr eaLnBrk="1" hangingPunct="1">
              <a:lnSpc>
                <a:spcPct val="90000"/>
              </a:lnSpc>
              <a:buFont typeface="Wingdings" pitchFamily="2" charset="2"/>
              <a:buNone/>
            </a:pPr>
            <a:r>
              <a:rPr lang="zh-CN" altLang="en-US">
                <a:latin typeface="华文细黑" pitchFamily="2" charset="-122"/>
                <a:ea typeface="华文细黑" pitchFamily="2" charset="-122"/>
              </a:rPr>
              <a:t>        美国长期资本管理公司（</a:t>
            </a:r>
            <a:r>
              <a:rPr lang="en-US" altLang="zh-CN">
                <a:latin typeface="华文细黑" pitchFamily="2" charset="-122"/>
                <a:ea typeface="华文细黑" pitchFamily="2" charset="-122"/>
              </a:rPr>
              <a:t>LTCM</a:t>
            </a:r>
            <a:r>
              <a:rPr lang="zh-CN" altLang="en-US">
                <a:latin typeface="华文细黑" pitchFamily="2" charset="-122"/>
                <a:ea typeface="华文细黑" pitchFamily="2" charset="-122"/>
              </a:rPr>
              <a:t>）的总部设在离</a:t>
            </a:r>
            <a:endParaRPr lang="en-US" altLang="zh-CN">
              <a:latin typeface="华文细黑" pitchFamily="2" charset="-122"/>
              <a:ea typeface="华文细黑" pitchFamily="2" charset="-122"/>
            </a:endParaRPr>
          </a:p>
          <a:p>
            <a:pPr eaLnBrk="1" hangingPunct="1">
              <a:lnSpc>
                <a:spcPct val="90000"/>
              </a:lnSpc>
              <a:buFont typeface="Wingdings" pitchFamily="2" charset="2"/>
              <a:buNone/>
            </a:pPr>
            <a:r>
              <a:rPr lang="zh-CN" altLang="en-US">
                <a:latin typeface="华文细黑" pitchFamily="2" charset="-122"/>
                <a:ea typeface="华文细黑" pitchFamily="2" charset="-122"/>
              </a:rPr>
              <a:t>纽约不远的格林威治， 是一家主要从事债务工具套</a:t>
            </a:r>
            <a:endParaRPr lang="en-US" altLang="zh-CN">
              <a:latin typeface="华文细黑" pitchFamily="2" charset="-122"/>
              <a:ea typeface="华文细黑" pitchFamily="2" charset="-122"/>
            </a:endParaRPr>
          </a:p>
          <a:p>
            <a:pPr eaLnBrk="1" hangingPunct="1">
              <a:lnSpc>
                <a:spcPct val="90000"/>
              </a:lnSpc>
              <a:buFont typeface="Wingdings" pitchFamily="2" charset="2"/>
              <a:buNone/>
            </a:pPr>
            <a:r>
              <a:rPr lang="zh-CN" altLang="en-US">
                <a:latin typeface="华文细黑" pitchFamily="2" charset="-122"/>
                <a:ea typeface="华文细黑" pitchFamily="2" charset="-122"/>
              </a:rPr>
              <a:t>利活动的对冲基金。该基金创立于</a:t>
            </a:r>
            <a:r>
              <a:rPr lang="en-US" altLang="zh-CN">
                <a:latin typeface="华文细黑" pitchFamily="2" charset="-122"/>
                <a:ea typeface="华文细黑" pitchFamily="2" charset="-122"/>
              </a:rPr>
              <a:t>1994</a:t>
            </a:r>
            <a:r>
              <a:rPr lang="zh-CN" altLang="en-US">
                <a:latin typeface="华文细黑" pitchFamily="2" charset="-122"/>
                <a:ea typeface="华文细黑" pitchFamily="2" charset="-122"/>
              </a:rPr>
              <a:t>年， 主要活</a:t>
            </a:r>
            <a:endParaRPr lang="en-US" altLang="zh-CN">
              <a:latin typeface="华文细黑" pitchFamily="2" charset="-122"/>
              <a:ea typeface="华文细黑" pitchFamily="2" charset="-122"/>
            </a:endParaRPr>
          </a:p>
          <a:p>
            <a:pPr eaLnBrk="1" hangingPunct="1">
              <a:lnSpc>
                <a:spcPct val="90000"/>
              </a:lnSpc>
              <a:buFont typeface="Wingdings" pitchFamily="2" charset="2"/>
              <a:buNone/>
            </a:pPr>
            <a:r>
              <a:rPr lang="zh-CN" altLang="en-US">
                <a:latin typeface="华文细黑" pitchFamily="2" charset="-122"/>
                <a:ea typeface="华文细黑" pitchFamily="2" charset="-122"/>
              </a:rPr>
              <a:t>跃于国际债券和外汇市场，利用私人客户的巨额投</a:t>
            </a:r>
            <a:endParaRPr lang="en-US" altLang="zh-CN">
              <a:latin typeface="华文细黑" pitchFamily="2" charset="-122"/>
              <a:ea typeface="华文细黑" pitchFamily="2" charset="-122"/>
            </a:endParaRPr>
          </a:p>
          <a:p>
            <a:pPr eaLnBrk="1" hangingPunct="1">
              <a:lnSpc>
                <a:spcPct val="90000"/>
              </a:lnSpc>
              <a:buFont typeface="Wingdings" pitchFamily="2" charset="2"/>
              <a:buNone/>
            </a:pPr>
            <a:r>
              <a:rPr lang="zh-CN" altLang="en-US">
                <a:latin typeface="华文细黑" pitchFamily="2" charset="-122"/>
                <a:ea typeface="华文细黑" pitchFamily="2" charset="-122"/>
              </a:rPr>
              <a:t>资和金融机构的大量贷款，专门从事金融市场炒作。</a:t>
            </a:r>
            <a:endParaRPr lang="en-US" altLang="zh-CN">
              <a:latin typeface="华文细黑" pitchFamily="2" charset="-122"/>
              <a:ea typeface="华文细黑" pitchFamily="2" charset="-122"/>
            </a:endParaRPr>
          </a:p>
          <a:p>
            <a:pPr eaLnBrk="1" hangingPunct="1">
              <a:lnSpc>
                <a:spcPct val="90000"/>
              </a:lnSpc>
              <a:buFont typeface="Wingdings" pitchFamily="2" charset="2"/>
              <a:buNone/>
            </a:pPr>
            <a:r>
              <a:rPr lang="zh-CN" altLang="en-US">
                <a:latin typeface="华文细黑" pitchFamily="2" charset="-122"/>
                <a:ea typeface="华文细黑" pitchFamily="2" charset="-122"/>
              </a:rPr>
              <a:t>它与</a:t>
            </a:r>
            <a:r>
              <a:rPr lang="zh-CN" altLang="en-US" b="1">
                <a:solidFill>
                  <a:schemeClr val="accent1"/>
                </a:solidFill>
                <a:latin typeface="华文细黑" pitchFamily="2" charset="-122"/>
                <a:ea typeface="华文细黑" pitchFamily="2" charset="-122"/>
              </a:rPr>
              <a:t>量子基金</a:t>
            </a:r>
            <a:r>
              <a:rPr lang="zh-CN" altLang="en-US">
                <a:latin typeface="华文细黑" pitchFamily="2" charset="-122"/>
                <a:ea typeface="华文细黑" pitchFamily="2" charset="-122"/>
              </a:rPr>
              <a:t>、</a:t>
            </a:r>
            <a:r>
              <a:rPr lang="zh-CN" altLang="en-US" b="1">
                <a:solidFill>
                  <a:schemeClr val="accent1"/>
                </a:solidFill>
                <a:latin typeface="华文细黑" pitchFamily="2" charset="-122"/>
                <a:ea typeface="华文细黑" pitchFamily="2" charset="-122"/>
              </a:rPr>
              <a:t>老虎基金</a:t>
            </a:r>
            <a:r>
              <a:rPr lang="zh-CN" altLang="en-US">
                <a:latin typeface="华文细黑" pitchFamily="2" charset="-122"/>
                <a:ea typeface="华文细黑" pitchFamily="2" charset="-122"/>
              </a:rPr>
              <a:t>、</a:t>
            </a:r>
            <a:r>
              <a:rPr lang="zh-CN" altLang="en-US" b="1">
                <a:solidFill>
                  <a:schemeClr val="accent1"/>
                </a:solidFill>
                <a:latin typeface="华文细黑" pitchFamily="2" charset="-122"/>
                <a:ea typeface="华文细黑" pitchFamily="2" charset="-122"/>
              </a:rPr>
              <a:t>欧米伽基金</a:t>
            </a:r>
            <a:r>
              <a:rPr lang="zh-CN" altLang="en-US">
                <a:latin typeface="华文细黑" pitchFamily="2" charset="-122"/>
                <a:ea typeface="华文细黑" pitchFamily="2" charset="-122"/>
              </a:rPr>
              <a:t>一起被称为</a:t>
            </a:r>
            <a:endParaRPr lang="en-US" altLang="zh-CN">
              <a:latin typeface="华文细黑" pitchFamily="2" charset="-122"/>
              <a:ea typeface="华文细黑" pitchFamily="2" charset="-122"/>
            </a:endParaRPr>
          </a:p>
          <a:p>
            <a:pPr eaLnBrk="1" hangingPunct="1">
              <a:lnSpc>
                <a:spcPct val="90000"/>
              </a:lnSpc>
              <a:buFont typeface="Wingdings" pitchFamily="2" charset="2"/>
              <a:buNone/>
            </a:pPr>
            <a:r>
              <a:rPr lang="zh-CN" altLang="en-US">
                <a:latin typeface="华文细黑" pitchFamily="2" charset="-122"/>
                <a:ea typeface="华文细黑" pitchFamily="2" charset="-122"/>
              </a:rPr>
              <a:t>国际四大“对冲基金”。</a:t>
            </a:r>
          </a:p>
        </p:txBody>
      </p:sp>
    </p:spTree>
    <p:extLst>
      <p:ext uri="{BB962C8B-B14F-4D97-AF65-F5344CB8AC3E}">
        <p14:creationId xmlns:p14="http://schemas.microsoft.com/office/powerpoint/2010/main" val="42075789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5523">
                                            <p:txEl>
                                              <p:pRg st="1" end="1"/>
                                            </p:txEl>
                                          </p:spTgt>
                                        </p:tgtEl>
                                        <p:attrNameLst>
                                          <p:attrName>style.visibility</p:attrName>
                                        </p:attrNameLst>
                                      </p:cBhvr>
                                      <p:to>
                                        <p:strVal val="visible"/>
                                      </p:to>
                                    </p:set>
                                    <p:animEffect transition="in" filter="blinds(horizontal)">
                                      <p:cBhvr>
                                        <p:cTn id="7" dur="500"/>
                                        <p:tgtEl>
                                          <p:spTgt spid="23552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5523">
                                            <p:txEl>
                                              <p:pRg st="2" end="2"/>
                                            </p:txEl>
                                          </p:spTgt>
                                        </p:tgtEl>
                                        <p:attrNameLst>
                                          <p:attrName>style.visibility</p:attrName>
                                        </p:attrNameLst>
                                      </p:cBhvr>
                                      <p:to>
                                        <p:strVal val="visible"/>
                                      </p:to>
                                    </p:set>
                                    <p:animEffect transition="in" filter="blinds(horizontal)">
                                      <p:cBhvr>
                                        <p:cTn id="10" dur="500"/>
                                        <p:tgtEl>
                                          <p:spTgt spid="23552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35523">
                                            <p:txEl>
                                              <p:pRg st="3" end="3"/>
                                            </p:txEl>
                                          </p:spTgt>
                                        </p:tgtEl>
                                        <p:attrNameLst>
                                          <p:attrName>style.visibility</p:attrName>
                                        </p:attrNameLst>
                                      </p:cBhvr>
                                      <p:to>
                                        <p:strVal val="visible"/>
                                      </p:to>
                                    </p:set>
                                    <p:animEffect transition="in" filter="blinds(horizontal)">
                                      <p:cBhvr>
                                        <p:cTn id="13" dur="500"/>
                                        <p:tgtEl>
                                          <p:spTgt spid="23552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35523">
                                            <p:txEl>
                                              <p:pRg st="4" end="4"/>
                                            </p:txEl>
                                          </p:spTgt>
                                        </p:tgtEl>
                                        <p:attrNameLst>
                                          <p:attrName>style.visibility</p:attrName>
                                        </p:attrNameLst>
                                      </p:cBhvr>
                                      <p:to>
                                        <p:strVal val="visible"/>
                                      </p:to>
                                    </p:set>
                                    <p:animEffect transition="in" filter="blinds(horizontal)">
                                      <p:cBhvr>
                                        <p:cTn id="16" dur="500"/>
                                        <p:tgtEl>
                                          <p:spTgt spid="23552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35523">
                                            <p:txEl>
                                              <p:pRg st="5" end="5"/>
                                            </p:txEl>
                                          </p:spTgt>
                                        </p:tgtEl>
                                        <p:attrNameLst>
                                          <p:attrName>style.visibility</p:attrName>
                                        </p:attrNameLst>
                                      </p:cBhvr>
                                      <p:to>
                                        <p:strVal val="visible"/>
                                      </p:to>
                                    </p:set>
                                    <p:animEffect transition="in" filter="blinds(horizontal)">
                                      <p:cBhvr>
                                        <p:cTn id="19" dur="500"/>
                                        <p:tgtEl>
                                          <p:spTgt spid="23552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35523">
                                            <p:txEl>
                                              <p:pRg st="6" end="6"/>
                                            </p:txEl>
                                          </p:spTgt>
                                        </p:tgtEl>
                                        <p:attrNameLst>
                                          <p:attrName>style.visibility</p:attrName>
                                        </p:attrNameLst>
                                      </p:cBhvr>
                                      <p:to>
                                        <p:strVal val="visible"/>
                                      </p:to>
                                    </p:set>
                                    <p:animEffect transition="in" filter="blinds(horizontal)">
                                      <p:cBhvr>
                                        <p:cTn id="22" dur="500"/>
                                        <p:tgtEl>
                                          <p:spTgt spid="23552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35523">
                                            <p:txEl>
                                              <p:pRg st="7" end="7"/>
                                            </p:txEl>
                                          </p:spTgt>
                                        </p:tgtEl>
                                        <p:attrNameLst>
                                          <p:attrName>style.visibility</p:attrName>
                                        </p:attrNameLst>
                                      </p:cBhvr>
                                      <p:to>
                                        <p:strVal val="visible"/>
                                      </p:to>
                                    </p:set>
                                    <p:animEffect transition="in" filter="blinds(horizontal)">
                                      <p:cBhvr>
                                        <p:cTn id="25" dur="500"/>
                                        <p:tgtEl>
                                          <p:spTgt spid="2355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对冲基金案例－</a:t>
            </a:r>
            <a:r>
              <a:rPr lang="en-US" altLang="zh-CN" sz="3600" b="1"/>
              <a:t>LCMT</a:t>
            </a:r>
            <a:endParaRPr lang="zh-CN" altLang="zh-CN" sz="3600" b="1"/>
          </a:p>
        </p:txBody>
      </p:sp>
      <p:sp>
        <p:nvSpPr>
          <p:cNvPr id="236547" name="Rectangle 3"/>
          <p:cNvSpPr>
            <a:spLocks noGrp="1" noChangeArrowheads="1"/>
          </p:cNvSpPr>
          <p:nvPr>
            <p:ph type="body" idx="4294967295"/>
          </p:nvPr>
        </p:nvSpPr>
        <p:spPr>
          <a:xfrm>
            <a:off x="1981201" y="1600201"/>
            <a:ext cx="8507413" cy="4873625"/>
          </a:xfrm>
        </p:spPr>
        <p:txBody>
          <a:bodyPr/>
          <a:lstStyle/>
          <a:p>
            <a:pPr eaLnBrk="1" hangingPunct="1">
              <a:lnSpc>
                <a:spcPct val="90000"/>
              </a:lnSpc>
            </a:pPr>
            <a:r>
              <a:rPr lang="en-US" altLang="zh-CN" b="1">
                <a:solidFill>
                  <a:schemeClr val="accent1"/>
                </a:solidFill>
                <a:latin typeface="方正姚体" pitchFamily="2" charset="-122"/>
                <a:ea typeface="方正姚体" pitchFamily="2" charset="-122"/>
              </a:rPr>
              <a:t> </a:t>
            </a:r>
            <a:r>
              <a:rPr lang="zh-CN" altLang="en-US" b="1">
                <a:solidFill>
                  <a:schemeClr val="accent1"/>
                </a:solidFill>
                <a:latin typeface="方正姚体" pitchFamily="2" charset="-122"/>
                <a:ea typeface="方正姚体" pitchFamily="2" charset="-122"/>
              </a:rPr>
              <a:t>梦幻组合</a:t>
            </a:r>
          </a:p>
          <a:p>
            <a:pPr eaLnBrk="1" hangingPunct="1">
              <a:lnSpc>
                <a:spcPct val="90000"/>
              </a:lnSpc>
              <a:buFont typeface="Wingdings" pitchFamily="2" charset="2"/>
              <a:buNone/>
            </a:pPr>
            <a:r>
              <a:rPr lang="zh-CN" altLang="en-US">
                <a:latin typeface="Times New Roman" pitchFamily="18" charset="0"/>
                <a:ea typeface="华文细黑" pitchFamily="2" charset="-122"/>
                <a:cs typeface="Times New Roman" pitchFamily="18" charset="0"/>
              </a:rPr>
              <a:t>        </a:t>
            </a:r>
            <a:r>
              <a:rPr lang="en-US" altLang="zh-CN">
                <a:latin typeface="Times New Roman" pitchFamily="18" charset="0"/>
                <a:ea typeface="华文细黑" pitchFamily="2" charset="-122"/>
                <a:cs typeface="Times New Roman" pitchFamily="18" charset="0"/>
              </a:rPr>
              <a:t>LTCM</a:t>
            </a:r>
            <a:r>
              <a:rPr lang="zh-CN" altLang="en-US">
                <a:latin typeface="Times New Roman" pitchFamily="18" charset="0"/>
                <a:ea typeface="华文细黑" pitchFamily="2" charset="-122"/>
                <a:cs typeface="Times New Roman" pitchFamily="18" charset="0"/>
              </a:rPr>
              <a:t>的掌门人是</a:t>
            </a:r>
            <a:r>
              <a:rPr lang="en-US" altLang="zh-CN">
                <a:latin typeface="Times New Roman" pitchFamily="18" charset="0"/>
                <a:ea typeface="华文细黑" pitchFamily="2" charset="-122"/>
                <a:cs typeface="Times New Roman" pitchFamily="18" charset="0"/>
              </a:rPr>
              <a:t>Meriwehter</a:t>
            </a:r>
            <a:r>
              <a:rPr lang="zh-CN" altLang="en-US">
                <a:latin typeface="Times New Roman" pitchFamily="18" charset="0"/>
                <a:ea typeface="华文细黑" pitchFamily="2" charset="-122"/>
                <a:cs typeface="Times New Roman" pitchFamily="18" charset="0"/>
              </a:rPr>
              <a:t>， 被誉为能点石成</a:t>
            </a:r>
            <a:endParaRPr lang="en-US" altLang="zh-CN">
              <a:latin typeface="Times New Roman" pitchFamily="18" charset="0"/>
              <a:ea typeface="华文细黑" pitchFamily="2" charset="-122"/>
              <a:cs typeface="Times New Roman" pitchFamily="18" charset="0"/>
            </a:endParaRPr>
          </a:p>
          <a:p>
            <a:pPr eaLnBrk="1" hangingPunct="1">
              <a:lnSpc>
                <a:spcPct val="90000"/>
              </a:lnSpc>
              <a:buFont typeface="Wingdings" pitchFamily="2" charset="2"/>
              <a:buNone/>
            </a:pPr>
            <a:r>
              <a:rPr lang="zh-CN" altLang="en-US">
                <a:latin typeface="Times New Roman" pitchFamily="18" charset="0"/>
                <a:ea typeface="华文细黑" pitchFamily="2" charset="-122"/>
                <a:cs typeface="Times New Roman" pitchFamily="18" charset="0"/>
              </a:rPr>
              <a:t>金的华尔街债务套利之父。他聚集了华尔街一批证</a:t>
            </a:r>
            <a:endParaRPr lang="en-US" altLang="zh-CN">
              <a:latin typeface="Times New Roman" pitchFamily="18" charset="0"/>
              <a:ea typeface="华文细黑" pitchFamily="2" charset="-122"/>
              <a:cs typeface="Times New Roman" pitchFamily="18" charset="0"/>
            </a:endParaRPr>
          </a:p>
          <a:p>
            <a:pPr eaLnBrk="1" hangingPunct="1">
              <a:lnSpc>
                <a:spcPct val="90000"/>
              </a:lnSpc>
              <a:buFont typeface="Wingdings" pitchFamily="2" charset="2"/>
              <a:buNone/>
            </a:pPr>
            <a:r>
              <a:rPr lang="zh-CN" altLang="en-US">
                <a:latin typeface="Times New Roman" pitchFamily="18" charset="0"/>
                <a:ea typeface="华文细黑" pitchFamily="2" charset="-122"/>
                <a:cs typeface="Times New Roman" pitchFamily="18" charset="0"/>
              </a:rPr>
              <a:t>券交易的精英加盟：</a:t>
            </a:r>
            <a:r>
              <a:rPr lang="en-US" altLang="zh-CN">
                <a:latin typeface="Times New Roman" pitchFamily="18" charset="0"/>
                <a:ea typeface="华文细黑" pitchFamily="2" charset="-122"/>
                <a:cs typeface="Times New Roman" pitchFamily="18" charset="0"/>
              </a:rPr>
              <a:t>1997</a:t>
            </a:r>
            <a:r>
              <a:rPr lang="zh-CN" altLang="en-US">
                <a:latin typeface="Times New Roman" pitchFamily="18" charset="0"/>
                <a:ea typeface="华文细黑" pitchFamily="2" charset="-122"/>
                <a:cs typeface="Times New Roman" pitchFamily="18" charset="0"/>
              </a:rPr>
              <a:t>年诺贝尔经济学奖得主</a:t>
            </a:r>
            <a:endParaRPr lang="en-US" altLang="zh-CN">
              <a:latin typeface="Times New Roman" pitchFamily="18" charset="0"/>
              <a:ea typeface="华文细黑" pitchFamily="2" charset="-122"/>
              <a:cs typeface="Times New Roman" pitchFamily="18" charset="0"/>
            </a:endParaRPr>
          </a:p>
          <a:p>
            <a:pPr eaLnBrk="1" hangingPunct="1">
              <a:lnSpc>
                <a:spcPct val="90000"/>
              </a:lnSpc>
              <a:buFont typeface="Wingdings" pitchFamily="2" charset="2"/>
              <a:buNone/>
            </a:pPr>
            <a:r>
              <a:rPr lang="en-US" altLang="zh-CN">
                <a:latin typeface="Times New Roman" pitchFamily="18" charset="0"/>
                <a:ea typeface="华文细黑" pitchFamily="2" charset="-122"/>
                <a:cs typeface="Times New Roman" pitchFamily="18" charset="0"/>
              </a:rPr>
              <a:t>Robert Merton</a:t>
            </a:r>
            <a:r>
              <a:rPr lang="zh-CN" altLang="en-US">
                <a:latin typeface="Times New Roman" pitchFamily="18" charset="0"/>
                <a:ea typeface="华文细黑" pitchFamily="2" charset="-122"/>
                <a:cs typeface="Times New Roman" pitchFamily="18" charset="0"/>
              </a:rPr>
              <a:t>和</a:t>
            </a:r>
            <a:r>
              <a:rPr lang="en-US" altLang="zh-CN">
                <a:latin typeface="Times New Roman" pitchFamily="18" charset="0"/>
                <a:ea typeface="华文细黑" pitchFamily="2" charset="-122"/>
                <a:cs typeface="Times New Roman" pitchFamily="18" charset="0"/>
              </a:rPr>
              <a:t>Myron Schols, </a:t>
            </a:r>
            <a:r>
              <a:rPr lang="zh-CN" altLang="en-US">
                <a:latin typeface="Times New Roman" pitchFamily="18" charset="0"/>
                <a:ea typeface="华文细黑" pitchFamily="2" charset="-122"/>
                <a:cs typeface="Times New Roman" pitchFamily="18" charset="0"/>
              </a:rPr>
              <a:t>他们因期权定价公式</a:t>
            </a:r>
            <a:endParaRPr lang="en-US" altLang="zh-CN">
              <a:latin typeface="Times New Roman" pitchFamily="18" charset="0"/>
              <a:ea typeface="华文细黑" pitchFamily="2" charset="-122"/>
              <a:cs typeface="Times New Roman" pitchFamily="18" charset="0"/>
            </a:endParaRPr>
          </a:p>
          <a:p>
            <a:pPr eaLnBrk="1" hangingPunct="1">
              <a:lnSpc>
                <a:spcPct val="90000"/>
              </a:lnSpc>
              <a:buFont typeface="Wingdings" pitchFamily="2" charset="2"/>
              <a:buNone/>
            </a:pPr>
            <a:r>
              <a:rPr lang="zh-CN" altLang="en-US">
                <a:latin typeface="Times New Roman" pitchFamily="18" charset="0"/>
                <a:ea typeface="华文细黑" pitchFamily="2" charset="-122"/>
                <a:cs typeface="Times New Roman" pitchFamily="18" charset="0"/>
              </a:rPr>
              <a:t>荣获桂冠；前财政部副部长及联储副主席</a:t>
            </a:r>
            <a:r>
              <a:rPr lang="en-US" altLang="zh-CN">
                <a:latin typeface="Times New Roman" pitchFamily="18" charset="0"/>
                <a:ea typeface="华文细黑" pitchFamily="2" charset="-122"/>
                <a:cs typeface="Times New Roman" pitchFamily="18" charset="0"/>
              </a:rPr>
              <a:t>David </a:t>
            </a:r>
          </a:p>
          <a:p>
            <a:pPr eaLnBrk="1" hangingPunct="1">
              <a:lnSpc>
                <a:spcPct val="90000"/>
              </a:lnSpc>
              <a:buFont typeface="Wingdings" pitchFamily="2" charset="2"/>
              <a:buNone/>
            </a:pPr>
            <a:r>
              <a:rPr lang="en-US" altLang="zh-CN">
                <a:latin typeface="Times New Roman" pitchFamily="18" charset="0"/>
                <a:ea typeface="华文细黑" pitchFamily="2" charset="-122"/>
                <a:cs typeface="Times New Roman" pitchFamily="18" charset="0"/>
              </a:rPr>
              <a:t>Mullis</a:t>
            </a:r>
            <a:r>
              <a:rPr lang="zh-CN" altLang="en-US">
                <a:latin typeface="Times New Roman" pitchFamily="18" charset="0"/>
                <a:ea typeface="华文细黑" pitchFamily="2" charset="-122"/>
                <a:cs typeface="Times New Roman" pitchFamily="18" charset="0"/>
              </a:rPr>
              <a:t>；前所罗门兄弟债券交易部主管</a:t>
            </a:r>
            <a:r>
              <a:rPr lang="en-US" altLang="zh-CN">
                <a:latin typeface="Times New Roman" pitchFamily="18" charset="0"/>
                <a:ea typeface="华文细黑" pitchFamily="2" charset="-122"/>
                <a:cs typeface="Times New Roman" pitchFamily="18" charset="0"/>
              </a:rPr>
              <a:t>Rosenfeld</a:t>
            </a:r>
            <a:r>
              <a:rPr lang="zh-CN" altLang="en-US">
                <a:latin typeface="Times New Roman" pitchFamily="18" charset="0"/>
                <a:ea typeface="华文细黑" pitchFamily="2" charset="-122"/>
                <a:cs typeface="Times New Roman" pitchFamily="18" charset="0"/>
              </a:rPr>
              <a:t>。这</a:t>
            </a:r>
            <a:endParaRPr lang="en-US" altLang="zh-CN">
              <a:latin typeface="Times New Roman" pitchFamily="18" charset="0"/>
              <a:ea typeface="华文细黑" pitchFamily="2" charset="-122"/>
              <a:cs typeface="Times New Roman" pitchFamily="18" charset="0"/>
            </a:endParaRPr>
          </a:p>
          <a:p>
            <a:pPr eaLnBrk="1" hangingPunct="1">
              <a:lnSpc>
                <a:spcPct val="90000"/>
              </a:lnSpc>
              <a:buFont typeface="Wingdings" pitchFamily="2" charset="2"/>
              <a:buNone/>
            </a:pPr>
            <a:r>
              <a:rPr lang="zh-CN" altLang="en-US">
                <a:latin typeface="Times New Roman" pitchFamily="18" charset="0"/>
                <a:ea typeface="华文细黑" pitchFamily="2" charset="-122"/>
                <a:cs typeface="Times New Roman" pitchFamily="18" charset="0"/>
              </a:rPr>
              <a:t>个精英团队内荟萃职业巨星、公关明星、学术巨人，</a:t>
            </a:r>
            <a:endParaRPr lang="en-US" altLang="zh-CN">
              <a:latin typeface="Times New Roman" pitchFamily="18" charset="0"/>
              <a:ea typeface="华文细黑" pitchFamily="2" charset="-122"/>
              <a:cs typeface="Times New Roman" pitchFamily="18" charset="0"/>
            </a:endParaRPr>
          </a:p>
          <a:p>
            <a:pPr eaLnBrk="1" hangingPunct="1">
              <a:lnSpc>
                <a:spcPct val="90000"/>
              </a:lnSpc>
              <a:buFont typeface="Wingdings" pitchFamily="2" charset="2"/>
              <a:buNone/>
            </a:pPr>
            <a:r>
              <a:rPr lang="zh-CN" altLang="en-US">
                <a:latin typeface="Times New Roman" pitchFamily="18" charset="0"/>
                <a:ea typeface="华文细黑" pitchFamily="2" charset="-122"/>
                <a:cs typeface="Times New Roman" pitchFamily="18" charset="0"/>
              </a:rPr>
              <a:t>真可谓梦幻组合。</a:t>
            </a:r>
          </a:p>
          <a:p>
            <a:pPr eaLnBrk="1" hangingPunct="1">
              <a:lnSpc>
                <a:spcPct val="90000"/>
              </a:lnSpc>
            </a:pPr>
            <a:endParaRPr lang="en-US" altLang="zh-CN" sz="1800"/>
          </a:p>
        </p:txBody>
      </p:sp>
    </p:spTree>
    <p:extLst>
      <p:ext uri="{BB962C8B-B14F-4D97-AF65-F5344CB8AC3E}">
        <p14:creationId xmlns:p14="http://schemas.microsoft.com/office/powerpoint/2010/main" val="18134014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6547">
                                            <p:txEl>
                                              <p:pRg st="1" end="1"/>
                                            </p:txEl>
                                          </p:spTgt>
                                        </p:tgtEl>
                                        <p:attrNameLst>
                                          <p:attrName>style.visibility</p:attrName>
                                        </p:attrNameLst>
                                      </p:cBhvr>
                                      <p:to>
                                        <p:strVal val="visible"/>
                                      </p:to>
                                    </p:set>
                                    <p:animEffect transition="in" filter="blinds(horizontal)">
                                      <p:cBhvr>
                                        <p:cTn id="7" dur="500"/>
                                        <p:tgtEl>
                                          <p:spTgt spid="23654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6547">
                                            <p:txEl>
                                              <p:pRg st="2" end="2"/>
                                            </p:txEl>
                                          </p:spTgt>
                                        </p:tgtEl>
                                        <p:attrNameLst>
                                          <p:attrName>style.visibility</p:attrName>
                                        </p:attrNameLst>
                                      </p:cBhvr>
                                      <p:to>
                                        <p:strVal val="visible"/>
                                      </p:to>
                                    </p:set>
                                    <p:animEffect transition="in" filter="blinds(horizontal)">
                                      <p:cBhvr>
                                        <p:cTn id="10" dur="500"/>
                                        <p:tgtEl>
                                          <p:spTgt spid="23654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36547">
                                            <p:txEl>
                                              <p:pRg st="3" end="3"/>
                                            </p:txEl>
                                          </p:spTgt>
                                        </p:tgtEl>
                                        <p:attrNameLst>
                                          <p:attrName>style.visibility</p:attrName>
                                        </p:attrNameLst>
                                      </p:cBhvr>
                                      <p:to>
                                        <p:strVal val="visible"/>
                                      </p:to>
                                    </p:set>
                                    <p:animEffect transition="in" filter="blinds(horizontal)">
                                      <p:cBhvr>
                                        <p:cTn id="13" dur="500"/>
                                        <p:tgtEl>
                                          <p:spTgt spid="236547">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36547">
                                            <p:txEl>
                                              <p:pRg st="4" end="4"/>
                                            </p:txEl>
                                          </p:spTgt>
                                        </p:tgtEl>
                                        <p:attrNameLst>
                                          <p:attrName>style.visibility</p:attrName>
                                        </p:attrNameLst>
                                      </p:cBhvr>
                                      <p:to>
                                        <p:strVal val="visible"/>
                                      </p:to>
                                    </p:set>
                                    <p:animEffect transition="in" filter="blinds(horizontal)">
                                      <p:cBhvr>
                                        <p:cTn id="16" dur="500"/>
                                        <p:tgtEl>
                                          <p:spTgt spid="236547">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36547">
                                            <p:txEl>
                                              <p:pRg st="5" end="5"/>
                                            </p:txEl>
                                          </p:spTgt>
                                        </p:tgtEl>
                                        <p:attrNameLst>
                                          <p:attrName>style.visibility</p:attrName>
                                        </p:attrNameLst>
                                      </p:cBhvr>
                                      <p:to>
                                        <p:strVal val="visible"/>
                                      </p:to>
                                    </p:set>
                                    <p:animEffect transition="in" filter="blinds(horizontal)">
                                      <p:cBhvr>
                                        <p:cTn id="19" dur="500"/>
                                        <p:tgtEl>
                                          <p:spTgt spid="236547">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36547">
                                            <p:txEl>
                                              <p:pRg st="6" end="6"/>
                                            </p:txEl>
                                          </p:spTgt>
                                        </p:tgtEl>
                                        <p:attrNameLst>
                                          <p:attrName>style.visibility</p:attrName>
                                        </p:attrNameLst>
                                      </p:cBhvr>
                                      <p:to>
                                        <p:strVal val="visible"/>
                                      </p:to>
                                    </p:set>
                                    <p:animEffect transition="in" filter="blinds(horizontal)">
                                      <p:cBhvr>
                                        <p:cTn id="22" dur="500"/>
                                        <p:tgtEl>
                                          <p:spTgt spid="236547">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36547">
                                            <p:txEl>
                                              <p:pRg st="7" end="7"/>
                                            </p:txEl>
                                          </p:spTgt>
                                        </p:tgtEl>
                                        <p:attrNameLst>
                                          <p:attrName>style.visibility</p:attrName>
                                        </p:attrNameLst>
                                      </p:cBhvr>
                                      <p:to>
                                        <p:strVal val="visible"/>
                                      </p:to>
                                    </p:set>
                                    <p:animEffect transition="in" filter="blinds(horizontal)">
                                      <p:cBhvr>
                                        <p:cTn id="25" dur="500"/>
                                        <p:tgtEl>
                                          <p:spTgt spid="236547">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36547">
                                            <p:txEl>
                                              <p:pRg st="8" end="8"/>
                                            </p:txEl>
                                          </p:spTgt>
                                        </p:tgtEl>
                                        <p:attrNameLst>
                                          <p:attrName>style.visibility</p:attrName>
                                        </p:attrNameLst>
                                      </p:cBhvr>
                                      <p:to>
                                        <p:strVal val="visible"/>
                                      </p:to>
                                    </p:set>
                                    <p:animEffect transition="in" filter="blinds(horizontal)">
                                      <p:cBhvr>
                                        <p:cTn id="28" dur="500"/>
                                        <p:tgtEl>
                                          <p:spTgt spid="2365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4130" name="Picture 2" descr="jingrongchahua2_144"/>
          <p:cNvPicPr>
            <a:picLocks noChangeAspect="1" noChangeArrowheads="1"/>
          </p:cNvPicPr>
          <p:nvPr/>
        </p:nvPicPr>
        <p:blipFill>
          <a:blip r:embed="rId2" cstate="print"/>
          <a:srcRect/>
          <a:stretch>
            <a:fillRect/>
          </a:stretch>
        </p:blipFill>
        <p:spPr bwMode="auto">
          <a:xfrm>
            <a:off x="2135189" y="1557338"/>
            <a:ext cx="4249737" cy="3052762"/>
          </a:xfrm>
          <a:prstGeom prst="rect">
            <a:avLst/>
          </a:prstGeom>
          <a:noFill/>
          <a:ln w="9525">
            <a:noFill/>
            <a:miter lim="800000"/>
            <a:headEnd/>
            <a:tailEnd/>
          </a:ln>
        </p:spPr>
      </p:pic>
      <p:sp>
        <p:nvSpPr>
          <p:cNvPr id="304131" name="Rectangle 3"/>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利率期货价格波动风险案例</a:t>
            </a:r>
            <a:endParaRPr lang="zh-CN" altLang="zh-CN" sz="3600" b="1"/>
          </a:p>
        </p:txBody>
      </p:sp>
      <p:sp>
        <p:nvSpPr>
          <p:cNvPr id="301060" name="Rectangle 4"/>
          <p:cNvSpPr>
            <a:spLocks noChangeArrowheads="1"/>
          </p:cNvSpPr>
          <p:nvPr/>
        </p:nvSpPr>
        <p:spPr bwMode="auto">
          <a:xfrm>
            <a:off x="3071813" y="4508501"/>
            <a:ext cx="7239000" cy="823913"/>
          </a:xfrm>
          <a:prstGeom prst="rect">
            <a:avLst/>
          </a:prstGeom>
          <a:noFill/>
          <a:ln w="9525">
            <a:noFill/>
            <a:miter lim="800000"/>
            <a:headEnd/>
            <a:tailEnd/>
          </a:ln>
        </p:spPr>
        <p:txBody>
          <a:bodyPr>
            <a:spAutoFit/>
          </a:bodyPr>
          <a:lstStyle/>
          <a:p>
            <a:pPr>
              <a:spcBef>
                <a:spcPct val="50000"/>
              </a:spcBef>
              <a:buClrTx/>
              <a:buSzTx/>
              <a:buFontTx/>
              <a:buNone/>
            </a:pPr>
            <a:r>
              <a:rPr lang="zh-CN" altLang="zh-CN" sz="4800" b="1">
                <a:latin typeface="华文中宋" pitchFamily="2" charset="-122"/>
                <a:ea typeface="华文中宋" pitchFamily="2" charset="-122"/>
              </a:rPr>
              <a:t>3.27国债事件</a:t>
            </a:r>
            <a:endParaRPr lang="zh-CN" altLang="en-US" sz="4800" b="1">
              <a:latin typeface="华文中宋" pitchFamily="2" charset="-122"/>
              <a:ea typeface="华文中宋" pitchFamily="2" charset="-122"/>
            </a:endParaRPr>
          </a:p>
        </p:txBody>
      </p:sp>
    </p:spTree>
    <p:extLst>
      <p:ext uri="{BB962C8B-B14F-4D97-AF65-F5344CB8AC3E}">
        <p14:creationId xmlns:p14="http://schemas.microsoft.com/office/powerpoint/2010/main" val="24942446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1060">
                                            <p:txEl>
                                              <p:pRg st="0" end="0"/>
                                            </p:txEl>
                                          </p:spTgt>
                                        </p:tgtEl>
                                        <p:attrNameLst>
                                          <p:attrName>style.visibility</p:attrName>
                                        </p:attrNameLst>
                                      </p:cBhvr>
                                      <p:to>
                                        <p:strVal val="visible"/>
                                      </p:to>
                                    </p:set>
                                    <p:anim calcmode="lin" valueType="num">
                                      <p:cBhvr additive="base">
                                        <p:cTn id="7" dur="500" fill="hold"/>
                                        <p:tgtEl>
                                          <p:spTgt spid="30106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106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cap="none" smtClean="0"/>
              <a:t> </a:t>
            </a:r>
            <a:r>
              <a:rPr lang="zh-CN" altLang="en-US" sz="3600" b="1"/>
              <a:t>对冲基金案例－</a:t>
            </a:r>
            <a:r>
              <a:rPr lang="en-US" altLang="zh-CN" sz="3600" b="1"/>
              <a:t>LCMT</a:t>
            </a:r>
            <a:endParaRPr lang="zh-CN" altLang="zh-CN" sz="3600" b="1"/>
          </a:p>
        </p:txBody>
      </p:sp>
      <p:sp>
        <p:nvSpPr>
          <p:cNvPr id="237571" name="Rectangle 3"/>
          <p:cNvSpPr>
            <a:spLocks noGrp="1" noChangeArrowheads="1"/>
          </p:cNvSpPr>
          <p:nvPr>
            <p:ph type="body" idx="4294967295"/>
          </p:nvPr>
        </p:nvSpPr>
        <p:spPr>
          <a:xfrm>
            <a:off x="1981200" y="1600201"/>
            <a:ext cx="8362950" cy="4873625"/>
          </a:xfrm>
        </p:spPr>
        <p:txBody>
          <a:bodyPr/>
          <a:lstStyle/>
          <a:p>
            <a:pPr eaLnBrk="1" hangingPunct="1"/>
            <a:r>
              <a:rPr lang="zh-CN" altLang="en-US" b="1">
                <a:solidFill>
                  <a:schemeClr val="accent1"/>
                </a:solidFill>
                <a:latin typeface="方正姚体" pitchFamily="2" charset="-122"/>
                <a:ea typeface="方正姚体" pitchFamily="2" charset="-122"/>
              </a:rPr>
              <a:t>骄人业绩</a:t>
            </a:r>
          </a:p>
          <a:p>
            <a:pPr eaLnBrk="1" hangingPunct="1">
              <a:buFont typeface="Wingdings" pitchFamily="2" charset="2"/>
              <a:buNone/>
            </a:pPr>
            <a:r>
              <a:rPr lang="zh-CN" altLang="en-US">
                <a:latin typeface="Times New Roman" pitchFamily="18" charset="0"/>
                <a:ea typeface="华文细黑" pitchFamily="2" charset="-122"/>
                <a:cs typeface="Times New Roman" pitchFamily="18" charset="0"/>
              </a:rPr>
              <a:t>        在</a:t>
            </a:r>
            <a:r>
              <a:rPr lang="en-US" altLang="zh-CN">
                <a:latin typeface="Times New Roman" pitchFamily="18" charset="0"/>
                <a:ea typeface="华文细黑" pitchFamily="2" charset="-122"/>
                <a:cs typeface="Times New Roman" pitchFamily="18" charset="0"/>
              </a:rPr>
              <a:t>1994</a:t>
            </a:r>
            <a:r>
              <a:rPr lang="zh-CN" altLang="en-US">
                <a:latin typeface="Times New Roman" pitchFamily="18" charset="0"/>
                <a:ea typeface="华文细黑" pitchFamily="2" charset="-122"/>
                <a:cs typeface="Times New Roman" pitchFamily="18" charset="0"/>
              </a:rPr>
              <a:t>－</a:t>
            </a:r>
            <a:r>
              <a:rPr lang="en-US" altLang="zh-CN">
                <a:latin typeface="Times New Roman" pitchFamily="18" charset="0"/>
                <a:ea typeface="华文细黑" pitchFamily="2" charset="-122"/>
                <a:cs typeface="Times New Roman" pitchFamily="18" charset="0"/>
              </a:rPr>
              <a:t>1997</a:t>
            </a:r>
            <a:r>
              <a:rPr lang="zh-CN" altLang="en-US">
                <a:latin typeface="Times New Roman" pitchFamily="18" charset="0"/>
                <a:ea typeface="华文细黑" pitchFamily="2" charset="-122"/>
                <a:cs typeface="Times New Roman" pitchFamily="18" charset="0"/>
              </a:rPr>
              <a:t>年间，</a:t>
            </a:r>
            <a:r>
              <a:rPr lang="en-US" altLang="zh-CN">
                <a:latin typeface="Times New Roman" pitchFamily="18" charset="0"/>
                <a:ea typeface="华文细黑" pitchFamily="2" charset="-122"/>
                <a:cs typeface="Times New Roman" pitchFamily="18" charset="0"/>
              </a:rPr>
              <a:t>LTCM</a:t>
            </a:r>
            <a:r>
              <a:rPr lang="zh-CN" altLang="en-US">
                <a:latin typeface="Times New Roman" pitchFamily="18" charset="0"/>
                <a:ea typeface="华文细黑" pitchFamily="2" charset="-122"/>
                <a:cs typeface="Times New Roman" pitchFamily="18" charset="0"/>
              </a:rPr>
              <a:t>的业绩辉煌骄人。</a:t>
            </a:r>
            <a:endParaRPr lang="en-US" altLang="zh-CN">
              <a:latin typeface="Times New Roman" pitchFamily="18" charset="0"/>
              <a:ea typeface="华文细黑" pitchFamily="2" charset="-122"/>
              <a:cs typeface="Times New Roman" pitchFamily="18" charset="0"/>
            </a:endParaRPr>
          </a:p>
          <a:p>
            <a:pPr eaLnBrk="1" hangingPunct="1">
              <a:buFont typeface="Wingdings" pitchFamily="2" charset="2"/>
              <a:buNone/>
            </a:pPr>
            <a:r>
              <a:rPr lang="zh-CN" altLang="en-US">
                <a:latin typeface="Times New Roman" pitchFamily="18" charset="0"/>
                <a:ea typeface="华文细黑" pitchFamily="2" charset="-122"/>
                <a:cs typeface="Times New Roman" pitchFamily="18" charset="0"/>
              </a:rPr>
              <a:t>成立之初，资产净值为</a:t>
            </a:r>
            <a:r>
              <a:rPr lang="en-US" altLang="zh-CN">
                <a:latin typeface="Times New Roman" pitchFamily="18" charset="0"/>
                <a:ea typeface="华文细黑" pitchFamily="2" charset="-122"/>
                <a:cs typeface="Times New Roman" pitchFamily="18" charset="0"/>
              </a:rPr>
              <a:t>12.5</a:t>
            </a:r>
            <a:r>
              <a:rPr lang="zh-CN" altLang="en-US">
                <a:latin typeface="Times New Roman" pitchFamily="18" charset="0"/>
                <a:ea typeface="华文细黑" pitchFamily="2" charset="-122"/>
                <a:cs typeface="Times New Roman" pitchFamily="18" charset="0"/>
              </a:rPr>
              <a:t>亿美元，到</a:t>
            </a:r>
            <a:r>
              <a:rPr lang="en-US" altLang="zh-CN">
                <a:latin typeface="Times New Roman" pitchFamily="18" charset="0"/>
                <a:ea typeface="华文细黑" pitchFamily="2" charset="-122"/>
                <a:cs typeface="Times New Roman" pitchFamily="18" charset="0"/>
              </a:rPr>
              <a:t>1997</a:t>
            </a:r>
            <a:r>
              <a:rPr lang="zh-CN" altLang="en-US">
                <a:latin typeface="Times New Roman" pitchFamily="18" charset="0"/>
                <a:ea typeface="华文细黑" pitchFamily="2" charset="-122"/>
                <a:cs typeface="Times New Roman" pitchFamily="18" charset="0"/>
              </a:rPr>
              <a:t>年末，</a:t>
            </a:r>
            <a:endParaRPr lang="en-US" altLang="zh-CN">
              <a:latin typeface="Times New Roman" pitchFamily="18" charset="0"/>
              <a:ea typeface="华文细黑" pitchFamily="2" charset="-122"/>
              <a:cs typeface="Times New Roman" pitchFamily="18" charset="0"/>
            </a:endParaRPr>
          </a:p>
          <a:p>
            <a:pPr eaLnBrk="1" hangingPunct="1">
              <a:buFont typeface="Wingdings" pitchFamily="2" charset="2"/>
              <a:buNone/>
            </a:pPr>
            <a:r>
              <a:rPr lang="zh-CN" altLang="en-US">
                <a:latin typeface="Times New Roman" pitchFamily="18" charset="0"/>
                <a:ea typeface="华文细黑" pitchFamily="2" charset="-122"/>
                <a:cs typeface="Times New Roman" pitchFamily="18" charset="0"/>
              </a:rPr>
              <a:t>上升为</a:t>
            </a:r>
            <a:r>
              <a:rPr lang="en-US" altLang="zh-CN">
                <a:latin typeface="Times New Roman" pitchFamily="18" charset="0"/>
                <a:ea typeface="华文细黑" pitchFamily="2" charset="-122"/>
                <a:cs typeface="Times New Roman" pitchFamily="18" charset="0"/>
              </a:rPr>
              <a:t>48</a:t>
            </a:r>
            <a:r>
              <a:rPr lang="zh-CN" altLang="en-US">
                <a:latin typeface="Times New Roman" pitchFamily="18" charset="0"/>
                <a:ea typeface="华文细黑" pitchFamily="2" charset="-122"/>
                <a:cs typeface="Times New Roman" pitchFamily="18" charset="0"/>
              </a:rPr>
              <a:t>亿元，净增长</a:t>
            </a:r>
            <a:r>
              <a:rPr lang="en-US" altLang="zh-CN">
                <a:latin typeface="Times New Roman" pitchFamily="18" charset="0"/>
                <a:ea typeface="华文细黑" pitchFamily="2" charset="-122"/>
                <a:cs typeface="Times New Roman" pitchFamily="18" charset="0"/>
              </a:rPr>
              <a:t>2.84</a:t>
            </a:r>
            <a:r>
              <a:rPr lang="zh-CN" altLang="en-US">
                <a:latin typeface="Times New Roman" pitchFamily="18" charset="0"/>
                <a:ea typeface="华文细黑" pitchFamily="2" charset="-122"/>
                <a:cs typeface="Times New Roman" pitchFamily="18" charset="0"/>
              </a:rPr>
              <a:t>倍。 每年的投资回报率</a:t>
            </a:r>
            <a:endParaRPr lang="en-US" altLang="zh-CN">
              <a:latin typeface="Times New Roman" pitchFamily="18" charset="0"/>
              <a:ea typeface="华文细黑" pitchFamily="2" charset="-122"/>
              <a:cs typeface="Times New Roman" pitchFamily="18" charset="0"/>
            </a:endParaRPr>
          </a:p>
          <a:p>
            <a:pPr eaLnBrk="1" hangingPunct="1">
              <a:buFont typeface="Wingdings" pitchFamily="2" charset="2"/>
              <a:buNone/>
            </a:pPr>
            <a:r>
              <a:rPr lang="zh-CN" altLang="en-US">
                <a:latin typeface="Times New Roman" pitchFamily="18" charset="0"/>
                <a:ea typeface="华文细黑" pitchFamily="2" charset="-122"/>
                <a:cs typeface="Times New Roman" pitchFamily="18" charset="0"/>
              </a:rPr>
              <a:t>分别为：</a:t>
            </a:r>
            <a:r>
              <a:rPr lang="en-US" altLang="zh-CN">
                <a:latin typeface="Times New Roman" pitchFamily="18" charset="0"/>
                <a:ea typeface="华文细黑" pitchFamily="2" charset="-122"/>
                <a:cs typeface="Times New Roman" pitchFamily="18" charset="0"/>
              </a:rPr>
              <a:t>1994</a:t>
            </a:r>
            <a:r>
              <a:rPr lang="zh-CN" altLang="en-US">
                <a:latin typeface="Times New Roman" pitchFamily="18" charset="0"/>
                <a:ea typeface="华文细黑" pitchFamily="2" charset="-122"/>
                <a:cs typeface="Times New Roman" pitchFamily="18" charset="0"/>
              </a:rPr>
              <a:t>年</a:t>
            </a:r>
            <a:r>
              <a:rPr lang="en-US" altLang="zh-CN">
                <a:latin typeface="Times New Roman" pitchFamily="18" charset="0"/>
                <a:ea typeface="华文细黑" pitchFamily="2" charset="-122"/>
                <a:cs typeface="Times New Roman" pitchFamily="18" charset="0"/>
              </a:rPr>
              <a:t>28.5</a:t>
            </a:r>
            <a:r>
              <a:rPr lang="zh-CN" altLang="en-US">
                <a:latin typeface="Times New Roman" pitchFamily="18" charset="0"/>
                <a:ea typeface="华文细黑" pitchFamily="2" charset="-122"/>
                <a:cs typeface="Times New Roman" pitchFamily="18" charset="0"/>
              </a:rPr>
              <a:t>％、</a:t>
            </a:r>
            <a:r>
              <a:rPr lang="en-US" altLang="zh-CN">
                <a:latin typeface="Times New Roman" pitchFamily="18" charset="0"/>
                <a:ea typeface="华文细黑" pitchFamily="2" charset="-122"/>
                <a:cs typeface="Times New Roman" pitchFamily="18" charset="0"/>
              </a:rPr>
              <a:t>1995</a:t>
            </a:r>
            <a:r>
              <a:rPr lang="zh-CN" altLang="en-US">
                <a:latin typeface="Times New Roman" pitchFamily="18" charset="0"/>
                <a:ea typeface="华文细黑" pitchFamily="2" charset="-122"/>
                <a:cs typeface="Times New Roman" pitchFamily="18" charset="0"/>
              </a:rPr>
              <a:t>年</a:t>
            </a:r>
            <a:r>
              <a:rPr lang="en-US" altLang="zh-CN">
                <a:latin typeface="Times New Roman" pitchFamily="18" charset="0"/>
                <a:ea typeface="华文细黑" pitchFamily="2" charset="-122"/>
                <a:cs typeface="Times New Roman" pitchFamily="18" charset="0"/>
              </a:rPr>
              <a:t>42.8</a:t>
            </a:r>
            <a:r>
              <a:rPr lang="zh-CN" altLang="en-US">
                <a:latin typeface="Times New Roman" pitchFamily="18" charset="0"/>
                <a:ea typeface="华文细黑" pitchFamily="2" charset="-122"/>
                <a:cs typeface="Times New Roman" pitchFamily="18" charset="0"/>
              </a:rPr>
              <a:t>％、</a:t>
            </a:r>
            <a:r>
              <a:rPr lang="en-US" altLang="zh-CN">
                <a:latin typeface="Times New Roman" pitchFamily="18" charset="0"/>
                <a:ea typeface="华文细黑" pitchFamily="2" charset="-122"/>
                <a:cs typeface="Times New Roman" pitchFamily="18" charset="0"/>
              </a:rPr>
              <a:t>1996</a:t>
            </a:r>
            <a:r>
              <a:rPr lang="zh-CN" altLang="en-US">
                <a:latin typeface="Times New Roman" pitchFamily="18" charset="0"/>
                <a:ea typeface="华文细黑" pitchFamily="2" charset="-122"/>
                <a:cs typeface="Times New Roman" pitchFamily="18" charset="0"/>
              </a:rPr>
              <a:t>年</a:t>
            </a:r>
            <a:endParaRPr lang="en-US" altLang="zh-CN">
              <a:latin typeface="Times New Roman" pitchFamily="18" charset="0"/>
              <a:ea typeface="华文细黑" pitchFamily="2" charset="-122"/>
              <a:cs typeface="Times New Roman" pitchFamily="18" charset="0"/>
            </a:endParaRPr>
          </a:p>
          <a:p>
            <a:pPr eaLnBrk="1" hangingPunct="1">
              <a:buFont typeface="Wingdings" pitchFamily="2" charset="2"/>
              <a:buNone/>
            </a:pPr>
            <a:r>
              <a:rPr lang="en-US" altLang="zh-CN">
                <a:latin typeface="Times New Roman" pitchFamily="18" charset="0"/>
                <a:ea typeface="华文细黑" pitchFamily="2" charset="-122"/>
                <a:cs typeface="Times New Roman" pitchFamily="18" charset="0"/>
              </a:rPr>
              <a:t>40.85</a:t>
            </a:r>
            <a:r>
              <a:rPr lang="zh-CN" altLang="en-US">
                <a:latin typeface="Times New Roman" pitchFamily="18" charset="0"/>
                <a:ea typeface="华文细黑" pitchFamily="2" charset="-122"/>
                <a:cs typeface="Times New Roman" pitchFamily="18" charset="0"/>
              </a:rPr>
              <a:t>％、</a:t>
            </a:r>
            <a:r>
              <a:rPr lang="en-US" altLang="zh-CN">
                <a:latin typeface="Times New Roman" pitchFamily="18" charset="0"/>
                <a:ea typeface="华文细黑" pitchFamily="2" charset="-122"/>
                <a:cs typeface="Times New Roman" pitchFamily="18" charset="0"/>
              </a:rPr>
              <a:t>1997</a:t>
            </a:r>
            <a:r>
              <a:rPr lang="zh-CN" altLang="en-US">
                <a:latin typeface="Times New Roman" pitchFamily="18" charset="0"/>
                <a:ea typeface="华文细黑" pitchFamily="2" charset="-122"/>
                <a:cs typeface="Times New Roman" pitchFamily="18" charset="0"/>
              </a:rPr>
              <a:t>年</a:t>
            </a:r>
            <a:r>
              <a:rPr lang="en-US" altLang="zh-CN">
                <a:latin typeface="Times New Roman" pitchFamily="18" charset="0"/>
                <a:ea typeface="华文细黑" pitchFamily="2" charset="-122"/>
                <a:cs typeface="Times New Roman" pitchFamily="18" charset="0"/>
              </a:rPr>
              <a:t>17</a:t>
            </a:r>
            <a:r>
              <a:rPr lang="zh-CN" altLang="en-US">
                <a:latin typeface="Times New Roman" pitchFamily="18" charset="0"/>
                <a:ea typeface="华文细黑" pitchFamily="2" charset="-122"/>
                <a:cs typeface="Times New Roman" pitchFamily="18" charset="0"/>
              </a:rPr>
              <a:t>％。</a:t>
            </a:r>
          </a:p>
        </p:txBody>
      </p:sp>
    </p:spTree>
    <p:extLst>
      <p:ext uri="{BB962C8B-B14F-4D97-AF65-F5344CB8AC3E}">
        <p14:creationId xmlns:p14="http://schemas.microsoft.com/office/powerpoint/2010/main" val="29573173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7571">
                                            <p:txEl>
                                              <p:pRg st="1" end="1"/>
                                            </p:txEl>
                                          </p:spTgt>
                                        </p:tgtEl>
                                        <p:attrNameLst>
                                          <p:attrName>style.visibility</p:attrName>
                                        </p:attrNameLst>
                                      </p:cBhvr>
                                      <p:to>
                                        <p:strVal val="visible"/>
                                      </p:to>
                                    </p:set>
                                    <p:animEffect transition="in" filter="blinds(horizontal)">
                                      <p:cBhvr>
                                        <p:cTn id="7" dur="500"/>
                                        <p:tgtEl>
                                          <p:spTgt spid="23757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7571">
                                            <p:txEl>
                                              <p:pRg st="2" end="2"/>
                                            </p:txEl>
                                          </p:spTgt>
                                        </p:tgtEl>
                                        <p:attrNameLst>
                                          <p:attrName>style.visibility</p:attrName>
                                        </p:attrNameLst>
                                      </p:cBhvr>
                                      <p:to>
                                        <p:strVal val="visible"/>
                                      </p:to>
                                    </p:set>
                                    <p:animEffect transition="in" filter="blinds(horizontal)">
                                      <p:cBhvr>
                                        <p:cTn id="10" dur="500"/>
                                        <p:tgtEl>
                                          <p:spTgt spid="23757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37571">
                                            <p:txEl>
                                              <p:pRg st="3" end="3"/>
                                            </p:txEl>
                                          </p:spTgt>
                                        </p:tgtEl>
                                        <p:attrNameLst>
                                          <p:attrName>style.visibility</p:attrName>
                                        </p:attrNameLst>
                                      </p:cBhvr>
                                      <p:to>
                                        <p:strVal val="visible"/>
                                      </p:to>
                                    </p:set>
                                    <p:animEffect transition="in" filter="blinds(horizontal)">
                                      <p:cBhvr>
                                        <p:cTn id="13" dur="500"/>
                                        <p:tgtEl>
                                          <p:spTgt spid="237571">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37571">
                                            <p:txEl>
                                              <p:pRg st="4" end="4"/>
                                            </p:txEl>
                                          </p:spTgt>
                                        </p:tgtEl>
                                        <p:attrNameLst>
                                          <p:attrName>style.visibility</p:attrName>
                                        </p:attrNameLst>
                                      </p:cBhvr>
                                      <p:to>
                                        <p:strVal val="visible"/>
                                      </p:to>
                                    </p:set>
                                    <p:animEffect transition="in" filter="blinds(horizontal)">
                                      <p:cBhvr>
                                        <p:cTn id="16" dur="500"/>
                                        <p:tgtEl>
                                          <p:spTgt spid="237571">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37571">
                                            <p:txEl>
                                              <p:pRg st="5" end="5"/>
                                            </p:txEl>
                                          </p:spTgt>
                                        </p:tgtEl>
                                        <p:attrNameLst>
                                          <p:attrName>style.visibility</p:attrName>
                                        </p:attrNameLst>
                                      </p:cBhvr>
                                      <p:to>
                                        <p:strVal val="visible"/>
                                      </p:to>
                                    </p:set>
                                    <p:animEffect transition="in" filter="blinds(horizontal)">
                                      <p:cBhvr>
                                        <p:cTn id="19" dur="500"/>
                                        <p:tgtEl>
                                          <p:spTgt spid="2375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 对冲基金案例－</a:t>
            </a:r>
            <a:r>
              <a:rPr lang="en-US" altLang="zh-CN" sz="3600" b="1"/>
              <a:t>LCMT</a:t>
            </a:r>
            <a:endParaRPr lang="zh-CN" altLang="zh-CN" sz="3600"/>
          </a:p>
        </p:txBody>
      </p:sp>
      <p:sp>
        <p:nvSpPr>
          <p:cNvPr id="238595" name="Rectangle 3"/>
          <p:cNvSpPr>
            <a:spLocks noGrp="1" noChangeArrowheads="1"/>
          </p:cNvSpPr>
          <p:nvPr>
            <p:ph type="body" idx="4294967295"/>
          </p:nvPr>
        </p:nvSpPr>
        <p:spPr>
          <a:xfrm>
            <a:off x="1703388" y="1196976"/>
            <a:ext cx="8856662" cy="4873625"/>
          </a:xfrm>
        </p:spPr>
        <p:txBody>
          <a:bodyPr>
            <a:normAutofit fontScale="85000" lnSpcReduction="20000"/>
          </a:bodyPr>
          <a:lstStyle/>
          <a:p>
            <a:pPr eaLnBrk="1" hangingPunct="1">
              <a:lnSpc>
                <a:spcPct val="80000"/>
              </a:lnSpc>
            </a:pPr>
            <a:r>
              <a:rPr lang="zh-CN" altLang="en-US" b="1">
                <a:solidFill>
                  <a:schemeClr val="accent1"/>
                </a:solidFill>
                <a:latin typeface="方正姚体" pitchFamily="2" charset="-122"/>
                <a:ea typeface="方正姚体" pitchFamily="2" charset="-122"/>
                <a:cs typeface="Times New Roman" pitchFamily="18" charset="0"/>
              </a:rPr>
              <a:t>致富秘笈</a:t>
            </a:r>
          </a:p>
          <a:p>
            <a:pPr eaLnBrk="1" hangingPunct="1">
              <a:lnSpc>
                <a:spcPct val="80000"/>
              </a:lnSpc>
              <a:buFont typeface="Wingdings" pitchFamily="2" charset="2"/>
              <a:buNone/>
            </a:pPr>
            <a:r>
              <a:rPr lang="zh-CN" altLang="en-US" smtClean="0">
                <a:latin typeface="华文细黑" pitchFamily="2" charset="-122"/>
                <a:ea typeface="华文细黑" pitchFamily="2" charset="-122"/>
                <a:cs typeface="Times New Roman" pitchFamily="18" charset="0"/>
              </a:rPr>
              <a:t>        长期资本管理公司以“不同市场证券间不合理价差生灭自</a:t>
            </a:r>
            <a:endParaRPr lang="en-US" altLang="zh-CN" smtClean="0">
              <a:latin typeface="华文细黑" pitchFamily="2" charset="-122"/>
              <a:ea typeface="华文细黑" pitchFamily="2" charset="-122"/>
              <a:cs typeface="Times New Roman" pitchFamily="18" charset="0"/>
            </a:endParaRPr>
          </a:p>
          <a:p>
            <a:pPr eaLnBrk="1" hangingPunct="1">
              <a:lnSpc>
                <a:spcPct val="80000"/>
              </a:lnSpc>
              <a:buFont typeface="Wingdings" pitchFamily="2" charset="2"/>
              <a:buNone/>
            </a:pPr>
            <a:r>
              <a:rPr lang="zh-CN" altLang="en-US" smtClean="0">
                <a:latin typeface="华文细黑" pitchFamily="2" charset="-122"/>
                <a:ea typeface="华文细黑" pitchFamily="2" charset="-122"/>
                <a:cs typeface="Times New Roman" pitchFamily="18" charset="0"/>
              </a:rPr>
              <a:t>然性”为基础，制定了“通过电脑精密计算， 发现不正常市场</a:t>
            </a:r>
            <a:endParaRPr lang="en-US" altLang="zh-CN" smtClean="0">
              <a:latin typeface="华文细黑" pitchFamily="2" charset="-122"/>
              <a:ea typeface="华文细黑" pitchFamily="2" charset="-122"/>
              <a:cs typeface="Times New Roman" pitchFamily="18" charset="0"/>
            </a:endParaRPr>
          </a:p>
          <a:p>
            <a:pPr eaLnBrk="1" hangingPunct="1">
              <a:lnSpc>
                <a:spcPct val="80000"/>
              </a:lnSpc>
              <a:buFont typeface="Wingdings" pitchFamily="2" charset="2"/>
              <a:buNone/>
            </a:pPr>
            <a:r>
              <a:rPr lang="zh-CN" altLang="en-US" smtClean="0">
                <a:latin typeface="华文细黑" pitchFamily="2" charset="-122"/>
                <a:ea typeface="华文细黑" pitchFamily="2" charset="-122"/>
                <a:cs typeface="Times New Roman" pitchFamily="18" charset="0"/>
              </a:rPr>
              <a:t>价差，资金杠杆放大，入市套利”的投资策略。舒尔茨和默顿</a:t>
            </a:r>
            <a:endParaRPr lang="en-US" altLang="zh-CN" smtClean="0">
              <a:latin typeface="华文细黑" pitchFamily="2" charset="-122"/>
              <a:ea typeface="华文细黑" pitchFamily="2" charset="-122"/>
              <a:cs typeface="Times New Roman" pitchFamily="18" charset="0"/>
            </a:endParaRPr>
          </a:p>
          <a:p>
            <a:pPr eaLnBrk="1" hangingPunct="1">
              <a:lnSpc>
                <a:spcPct val="80000"/>
              </a:lnSpc>
              <a:buFont typeface="Wingdings" pitchFamily="2" charset="2"/>
              <a:buNone/>
            </a:pPr>
            <a:r>
              <a:rPr lang="zh-CN" altLang="en-US" smtClean="0">
                <a:latin typeface="华文细黑" pitchFamily="2" charset="-122"/>
                <a:ea typeface="华文细黑" pitchFamily="2" charset="-122"/>
                <a:cs typeface="Times New Roman" pitchFamily="18" charset="0"/>
              </a:rPr>
              <a:t>将金融市场历史交易资料， 已有的市场理论、学术研究报告和</a:t>
            </a:r>
            <a:endParaRPr lang="en-US" altLang="zh-CN" smtClean="0">
              <a:latin typeface="华文细黑" pitchFamily="2" charset="-122"/>
              <a:ea typeface="华文细黑" pitchFamily="2" charset="-122"/>
              <a:cs typeface="Times New Roman" pitchFamily="18" charset="0"/>
            </a:endParaRPr>
          </a:p>
          <a:p>
            <a:pPr eaLnBrk="1" hangingPunct="1">
              <a:lnSpc>
                <a:spcPct val="80000"/>
              </a:lnSpc>
              <a:buFont typeface="Wingdings" pitchFamily="2" charset="2"/>
              <a:buNone/>
            </a:pPr>
            <a:r>
              <a:rPr lang="zh-CN" altLang="en-US" smtClean="0">
                <a:latin typeface="华文细黑" pitchFamily="2" charset="-122"/>
                <a:ea typeface="华文细黑" pitchFamily="2" charset="-122"/>
                <a:cs typeface="Times New Roman" pitchFamily="18" charset="0"/>
              </a:rPr>
              <a:t>市场信息有机结合起来，形成一套较完整的</a:t>
            </a:r>
            <a:r>
              <a:rPr lang="zh-CN" altLang="en-US" b="1" smtClean="0">
                <a:solidFill>
                  <a:schemeClr val="accent1"/>
                </a:solidFill>
                <a:latin typeface="华文细黑" pitchFamily="2" charset="-122"/>
                <a:ea typeface="华文细黑" pitchFamily="2" charset="-122"/>
                <a:cs typeface="Times New Roman" pitchFamily="18" charset="0"/>
              </a:rPr>
              <a:t>电脑数学自动投资</a:t>
            </a:r>
            <a:endParaRPr lang="en-US" altLang="zh-CN" b="1" smtClean="0">
              <a:solidFill>
                <a:schemeClr val="accent1"/>
              </a:solidFill>
              <a:latin typeface="华文细黑" pitchFamily="2" charset="-122"/>
              <a:ea typeface="华文细黑" pitchFamily="2" charset="-122"/>
              <a:cs typeface="Times New Roman" pitchFamily="18" charset="0"/>
            </a:endParaRPr>
          </a:p>
          <a:p>
            <a:pPr eaLnBrk="1" hangingPunct="1">
              <a:lnSpc>
                <a:spcPct val="80000"/>
              </a:lnSpc>
              <a:buFont typeface="Wingdings" pitchFamily="2" charset="2"/>
              <a:buNone/>
            </a:pPr>
            <a:r>
              <a:rPr lang="zh-CN" altLang="en-US" b="1" smtClean="0">
                <a:solidFill>
                  <a:schemeClr val="accent1"/>
                </a:solidFill>
                <a:latin typeface="华文细黑" pitchFamily="2" charset="-122"/>
                <a:ea typeface="华文细黑" pitchFamily="2" charset="-122"/>
                <a:cs typeface="Times New Roman" pitchFamily="18" charset="0"/>
              </a:rPr>
              <a:t>模型。</a:t>
            </a:r>
            <a:r>
              <a:rPr lang="zh-CN" altLang="en-US" smtClean="0">
                <a:latin typeface="华文细黑" pitchFamily="2" charset="-122"/>
                <a:ea typeface="华文细黑" pitchFamily="2" charset="-122"/>
                <a:cs typeface="Times New Roman" pitchFamily="18" charset="0"/>
              </a:rPr>
              <a:t>他们利用计算机处理大量的历史数据， 通过连续而精密</a:t>
            </a:r>
            <a:endParaRPr lang="en-US" altLang="zh-CN" smtClean="0">
              <a:latin typeface="华文细黑" pitchFamily="2" charset="-122"/>
              <a:ea typeface="华文细黑" pitchFamily="2" charset="-122"/>
              <a:cs typeface="Times New Roman" pitchFamily="18" charset="0"/>
            </a:endParaRPr>
          </a:p>
          <a:p>
            <a:pPr eaLnBrk="1" hangingPunct="1">
              <a:lnSpc>
                <a:spcPct val="80000"/>
              </a:lnSpc>
              <a:buFont typeface="Wingdings" pitchFamily="2" charset="2"/>
              <a:buNone/>
            </a:pPr>
            <a:r>
              <a:rPr lang="zh-CN" altLang="en-US" smtClean="0">
                <a:latin typeface="华文细黑" pitchFamily="2" charset="-122"/>
                <a:ea typeface="华文细黑" pitchFamily="2" charset="-122"/>
                <a:cs typeface="Times New Roman" pitchFamily="18" charset="0"/>
              </a:rPr>
              <a:t>的计算得到两种不同金融工具间的正常历史价格差， 然后结合</a:t>
            </a:r>
            <a:endParaRPr lang="en-US" altLang="zh-CN" smtClean="0">
              <a:latin typeface="华文细黑" pitchFamily="2" charset="-122"/>
              <a:ea typeface="华文细黑" pitchFamily="2" charset="-122"/>
              <a:cs typeface="Times New Roman" pitchFamily="18" charset="0"/>
            </a:endParaRPr>
          </a:p>
          <a:p>
            <a:pPr eaLnBrk="1" hangingPunct="1">
              <a:lnSpc>
                <a:spcPct val="80000"/>
              </a:lnSpc>
              <a:buFont typeface="Wingdings" pitchFamily="2" charset="2"/>
              <a:buNone/>
            </a:pPr>
            <a:r>
              <a:rPr lang="zh-CN" altLang="en-US" smtClean="0">
                <a:latin typeface="华文细黑" pitchFamily="2" charset="-122"/>
                <a:ea typeface="华文细黑" pitchFamily="2" charset="-122"/>
                <a:cs typeface="Times New Roman" pitchFamily="18" charset="0"/>
              </a:rPr>
              <a:t>市场信息分析它们之间的最新价格差。如果两者之间出现偏差，</a:t>
            </a:r>
            <a:endParaRPr lang="en-US" altLang="zh-CN" smtClean="0">
              <a:latin typeface="华文细黑" pitchFamily="2" charset="-122"/>
              <a:ea typeface="华文细黑" pitchFamily="2" charset="-122"/>
              <a:cs typeface="Times New Roman" pitchFamily="18" charset="0"/>
            </a:endParaRPr>
          </a:p>
          <a:p>
            <a:pPr eaLnBrk="1" hangingPunct="1">
              <a:lnSpc>
                <a:spcPct val="80000"/>
              </a:lnSpc>
              <a:buFont typeface="Wingdings" pitchFamily="2" charset="2"/>
              <a:buNone/>
            </a:pPr>
            <a:r>
              <a:rPr lang="zh-CN" altLang="en-US" smtClean="0">
                <a:latin typeface="华文细黑" pitchFamily="2" charset="-122"/>
                <a:ea typeface="华文细黑" pitchFamily="2" charset="-122"/>
                <a:cs typeface="Times New Roman" pitchFamily="18" charset="0"/>
              </a:rPr>
              <a:t>并且该偏差正在放大，电脑立即建立起庞大的债券和衍生工具</a:t>
            </a:r>
            <a:endParaRPr lang="en-US" altLang="zh-CN" smtClean="0">
              <a:latin typeface="华文细黑" pitchFamily="2" charset="-122"/>
              <a:ea typeface="华文细黑" pitchFamily="2" charset="-122"/>
              <a:cs typeface="Times New Roman" pitchFamily="18" charset="0"/>
            </a:endParaRPr>
          </a:p>
          <a:p>
            <a:pPr eaLnBrk="1" hangingPunct="1">
              <a:lnSpc>
                <a:spcPct val="80000"/>
              </a:lnSpc>
              <a:buFont typeface="Wingdings" pitchFamily="2" charset="2"/>
              <a:buNone/>
            </a:pPr>
            <a:r>
              <a:rPr lang="zh-CN" altLang="en-US" smtClean="0">
                <a:latin typeface="华文细黑" pitchFamily="2" charset="-122"/>
                <a:ea typeface="华文细黑" pitchFamily="2" charset="-122"/>
                <a:cs typeface="Times New Roman" pitchFamily="18" charset="0"/>
              </a:rPr>
              <a:t>组合， 大举套利入市投资；经过市场一段时间调节，放大的偏</a:t>
            </a:r>
            <a:endParaRPr lang="en-US" altLang="zh-CN" smtClean="0">
              <a:latin typeface="华文细黑" pitchFamily="2" charset="-122"/>
              <a:ea typeface="华文细黑" pitchFamily="2" charset="-122"/>
              <a:cs typeface="Times New Roman" pitchFamily="18" charset="0"/>
            </a:endParaRPr>
          </a:p>
          <a:p>
            <a:pPr eaLnBrk="1" hangingPunct="1">
              <a:lnSpc>
                <a:spcPct val="80000"/>
              </a:lnSpc>
              <a:buFont typeface="Wingdings" pitchFamily="2" charset="2"/>
              <a:buNone/>
            </a:pPr>
            <a:r>
              <a:rPr lang="zh-CN" altLang="en-US" smtClean="0">
                <a:latin typeface="华文细黑" pitchFamily="2" charset="-122"/>
                <a:ea typeface="华文细黑" pitchFamily="2" charset="-122"/>
                <a:cs typeface="Times New Roman" pitchFamily="18" charset="0"/>
              </a:rPr>
              <a:t>差会自动恢复到正常水平，此时电脑指令平仓离场， 获取偏差</a:t>
            </a:r>
            <a:endParaRPr lang="en-US" altLang="zh-CN" smtClean="0">
              <a:latin typeface="华文细黑" pitchFamily="2" charset="-122"/>
              <a:ea typeface="华文细黑" pitchFamily="2" charset="-122"/>
              <a:cs typeface="Times New Roman" pitchFamily="18" charset="0"/>
            </a:endParaRPr>
          </a:p>
          <a:p>
            <a:pPr eaLnBrk="1" hangingPunct="1">
              <a:lnSpc>
                <a:spcPct val="80000"/>
              </a:lnSpc>
              <a:buFont typeface="Wingdings" pitchFamily="2" charset="2"/>
              <a:buNone/>
            </a:pPr>
            <a:r>
              <a:rPr lang="zh-CN" altLang="en-US" smtClean="0">
                <a:latin typeface="华文细黑" pitchFamily="2" charset="-122"/>
                <a:ea typeface="华文细黑" pitchFamily="2" charset="-122"/>
                <a:cs typeface="Times New Roman" pitchFamily="18" charset="0"/>
              </a:rPr>
              <a:t>的差值。</a:t>
            </a:r>
          </a:p>
        </p:txBody>
      </p:sp>
    </p:spTree>
    <p:extLst>
      <p:ext uri="{BB962C8B-B14F-4D97-AF65-F5344CB8AC3E}">
        <p14:creationId xmlns:p14="http://schemas.microsoft.com/office/powerpoint/2010/main" val="24557580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8595">
                                            <p:txEl>
                                              <p:pRg st="1" end="1"/>
                                            </p:txEl>
                                          </p:spTgt>
                                        </p:tgtEl>
                                        <p:attrNameLst>
                                          <p:attrName>style.visibility</p:attrName>
                                        </p:attrNameLst>
                                      </p:cBhvr>
                                      <p:to>
                                        <p:strVal val="visible"/>
                                      </p:to>
                                    </p:set>
                                    <p:animEffect transition="in" filter="blinds(horizontal)">
                                      <p:cBhvr>
                                        <p:cTn id="7" dur="500"/>
                                        <p:tgtEl>
                                          <p:spTgt spid="23859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8595">
                                            <p:txEl>
                                              <p:pRg st="2" end="2"/>
                                            </p:txEl>
                                          </p:spTgt>
                                        </p:tgtEl>
                                        <p:attrNameLst>
                                          <p:attrName>style.visibility</p:attrName>
                                        </p:attrNameLst>
                                      </p:cBhvr>
                                      <p:to>
                                        <p:strVal val="visible"/>
                                      </p:to>
                                    </p:set>
                                    <p:animEffect transition="in" filter="blinds(horizontal)">
                                      <p:cBhvr>
                                        <p:cTn id="10" dur="500"/>
                                        <p:tgtEl>
                                          <p:spTgt spid="23859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38595">
                                            <p:txEl>
                                              <p:pRg st="3" end="3"/>
                                            </p:txEl>
                                          </p:spTgt>
                                        </p:tgtEl>
                                        <p:attrNameLst>
                                          <p:attrName>style.visibility</p:attrName>
                                        </p:attrNameLst>
                                      </p:cBhvr>
                                      <p:to>
                                        <p:strVal val="visible"/>
                                      </p:to>
                                    </p:set>
                                    <p:animEffect transition="in" filter="blinds(horizontal)">
                                      <p:cBhvr>
                                        <p:cTn id="13" dur="500"/>
                                        <p:tgtEl>
                                          <p:spTgt spid="238595">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38595">
                                            <p:txEl>
                                              <p:pRg st="4" end="4"/>
                                            </p:txEl>
                                          </p:spTgt>
                                        </p:tgtEl>
                                        <p:attrNameLst>
                                          <p:attrName>style.visibility</p:attrName>
                                        </p:attrNameLst>
                                      </p:cBhvr>
                                      <p:to>
                                        <p:strVal val="visible"/>
                                      </p:to>
                                    </p:set>
                                    <p:animEffect transition="in" filter="blinds(horizontal)">
                                      <p:cBhvr>
                                        <p:cTn id="16" dur="500"/>
                                        <p:tgtEl>
                                          <p:spTgt spid="238595">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38595">
                                            <p:txEl>
                                              <p:pRg st="5" end="5"/>
                                            </p:txEl>
                                          </p:spTgt>
                                        </p:tgtEl>
                                        <p:attrNameLst>
                                          <p:attrName>style.visibility</p:attrName>
                                        </p:attrNameLst>
                                      </p:cBhvr>
                                      <p:to>
                                        <p:strVal val="visible"/>
                                      </p:to>
                                    </p:set>
                                    <p:animEffect transition="in" filter="blinds(horizontal)">
                                      <p:cBhvr>
                                        <p:cTn id="19" dur="500"/>
                                        <p:tgtEl>
                                          <p:spTgt spid="238595">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38595">
                                            <p:txEl>
                                              <p:pRg st="6" end="6"/>
                                            </p:txEl>
                                          </p:spTgt>
                                        </p:tgtEl>
                                        <p:attrNameLst>
                                          <p:attrName>style.visibility</p:attrName>
                                        </p:attrNameLst>
                                      </p:cBhvr>
                                      <p:to>
                                        <p:strVal val="visible"/>
                                      </p:to>
                                    </p:set>
                                    <p:animEffect transition="in" filter="blinds(horizontal)">
                                      <p:cBhvr>
                                        <p:cTn id="22" dur="500"/>
                                        <p:tgtEl>
                                          <p:spTgt spid="238595">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38595">
                                            <p:txEl>
                                              <p:pRg st="7" end="7"/>
                                            </p:txEl>
                                          </p:spTgt>
                                        </p:tgtEl>
                                        <p:attrNameLst>
                                          <p:attrName>style.visibility</p:attrName>
                                        </p:attrNameLst>
                                      </p:cBhvr>
                                      <p:to>
                                        <p:strVal val="visible"/>
                                      </p:to>
                                    </p:set>
                                    <p:animEffect transition="in" filter="blinds(horizontal)">
                                      <p:cBhvr>
                                        <p:cTn id="25" dur="500"/>
                                        <p:tgtEl>
                                          <p:spTgt spid="238595">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38595">
                                            <p:txEl>
                                              <p:pRg st="8" end="8"/>
                                            </p:txEl>
                                          </p:spTgt>
                                        </p:tgtEl>
                                        <p:attrNameLst>
                                          <p:attrName>style.visibility</p:attrName>
                                        </p:attrNameLst>
                                      </p:cBhvr>
                                      <p:to>
                                        <p:strVal val="visible"/>
                                      </p:to>
                                    </p:set>
                                    <p:animEffect transition="in" filter="blinds(horizontal)">
                                      <p:cBhvr>
                                        <p:cTn id="28" dur="500"/>
                                        <p:tgtEl>
                                          <p:spTgt spid="238595">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38595">
                                            <p:txEl>
                                              <p:pRg st="9" end="9"/>
                                            </p:txEl>
                                          </p:spTgt>
                                        </p:tgtEl>
                                        <p:attrNameLst>
                                          <p:attrName>style.visibility</p:attrName>
                                        </p:attrNameLst>
                                      </p:cBhvr>
                                      <p:to>
                                        <p:strVal val="visible"/>
                                      </p:to>
                                    </p:set>
                                    <p:animEffect transition="in" filter="blinds(horizontal)">
                                      <p:cBhvr>
                                        <p:cTn id="31" dur="500"/>
                                        <p:tgtEl>
                                          <p:spTgt spid="238595">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38595">
                                            <p:txEl>
                                              <p:pRg st="10" end="10"/>
                                            </p:txEl>
                                          </p:spTgt>
                                        </p:tgtEl>
                                        <p:attrNameLst>
                                          <p:attrName>style.visibility</p:attrName>
                                        </p:attrNameLst>
                                      </p:cBhvr>
                                      <p:to>
                                        <p:strVal val="visible"/>
                                      </p:to>
                                    </p:set>
                                    <p:animEffect transition="in" filter="blinds(horizontal)">
                                      <p:cBhvr>
                                        <p:cTn id="34" dur="500"/>
                                        <p:tgtEl>
                                          <p:spTgt spid="238595">
                                            <p:txEl>
                                              <p:pRg st="10" end="10"/>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238595">
                                            <p:txEl>
                                              <p:pRg st="11" end="11"/>
                                            </p:txEl>
                                          </p:spTgt>
                                        </p:tgtEl>
                                        <p:attrNameLst>
                                          <p:attrName>style.visibility</p:attrName>
                                        </p:attrNameLst>
                                      </p:cBhvr>
                                      <p:to>
                                        <p:strVal val="visible"/>
                                      </p:to>
                                    </p:set>
                                    <p:animEffect transition="in" filter="blinds(horizontal)">
                                      <p:cBhvr>
                                        <p:cTn id="37" dur="500"/>
                                        <p:tgtEl>
                                          <p:spTgt spid="238595">
                                            <p:txEl>
                                              <p:pRg st="11" end="11"/>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238595">
                                            <p:txEl>
                                              <p:pRg st="12" end="12"/>
                                            </p:txEl>
                                          </p:spTgt>
                                        </p:tgtEl>
                                        <p:attrNameLst>
                                          <p:attrName>style.visibility</p:attrName>
                                        </p:attrNameLst>
                                      </p:cBhvr>
                                      <p:to>
                                        <p:strVal val="visible"/>
                                      </p:to>
                                    </p:set>
                                    <p:animEffect transition="in" filter="blinds(horizontal)">
                                      <p:cBhvr>
                                        <p:cTn id="40" dur="500"/>
                                        <p:tgtEl>
                                          <p:spTgt spid="23859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对冲基金案例－</a:t>
            </a:r>
            <a:r>
              <a:rPr lang="en-US" altLang="zh-CN" sz="3600" b="1"/>
              <a:t>LCMT</a:t>
            </a:r>
            <a:endParaRPr lang="zh-CN" altLang="zh-CN" sz="3600"/>
          </a:p>
        </p:txBody>
      </p:sp>
      <p:sp>
        <p:nvSpPr>
          <p:cNvPr id="239619" name="Rectangle 3"/>
          <p:cNvSpPr>
            <a:spLocks noGrp="1" noChangeArrowheads="1"/>
          </p:cNvSpPr>
          <p:nvPr>
            <p:ph type="body" idx="4294967295"/>
          </p:nvPr>
        </p:nvSpPr>
        <p:spPr>
          <a:xfrm>
            <a:off x="1847850" y="1484314"/>
            <a:ext cx="8362950" cy="4873625"/>
          </a:xfrm>
        </p:spPr>
        <p:txBody>
          <a:bodyPr>
            <a:normAutofit lnSpcReduction="10000"/>
          </a:bodyPr>
          <a:lstStyle/>
          <a:p>
            <a:pPr eaLnBrk="1" hangingPunct="1">
              <a:lnSpc>
                <a:spcPct val="90000"/>
              </a:lnSpc>
            </a:pPr>
            <a:r>
              <a:rPr lang="zh-CN" altLang="en-US" b="1">
                <a:solidFill>
                  <a:schemeClr val="accent1"/>
                </a:solidFill>
                <a:latin typeface="方正姚体" pitchFamily="2" charset="-122"/>
                <a:ea typeface="方正姚体" pitchFamily="2" charset="-122"/>
              </a:rPr>
              <a:t>法宝之暇</a:t>
            </a:r>
          </a:p>
          <a:p>
            <a:pPr eaLnBrk="1" hangingPunct="1">
              <a:lnSpc>
                <a:spcPct val="90000"/>
              </a:lnSpc>
              <a:buFont typeface="Wingdings" pitchFamily="2" charset="2"/>
              <a:buNone/>
            </a:pPr>
            <a:r>
              <a:rPr lang="zh-CN" altLang="en-US">
                <a:latin typeface="华文细黑" pitchFamily="2" charset="-122"/>
                <a:ea typeface="华文细黑" pitchFamily="2" charset="-122"/>
              </a:rPr>
              <a:t>        但是不能忽略的是， 这套电脑数学自动投资模</a:t>
            </a:r>
            <a:endParaRPr lang="en-US" altLang="zh-CN">
              <a:latin typeface="华文细黑" pitchFamily="2" charset="-122"/>
              <a:ea typeface="华文细黑" pitchFamily="2" charset="-122"/>
            </a:endParaRPr>
          </a:p>
          <a:p>
            <a:pPr eaLnBrk="1" hangingPunct="1">
              <a:lnSpc>
                <a:spcPct val="90000"/>
              </a:lnSpc>
              <a:buFont typeface="Wingdings" pitchFamily="2" charset="2"/>
              <a:buNone/>
            </a:pPr>
            <a:r>
              <a:rPr lang="zh-CN" altLang="en-US">
                <a:latin typeface="华文细黑" pitchFamily="2" charset="-122"/>
                <a:ea typeface="华文细黑" pitchFamily="2" charset="-122"/>
              </a:rPr>
              <a:t>型也有一些致命之处：模型假设前提和计算结果都是</a:t>
            </a:r>
            <a:endParaRPr lang="en-US" altLang="zh-CN">
              <a:latin typeface="华文细黑" pitchFamily="2" charset="-122"/>
              <a:ea typeface="华文细黑" pitchFamily="2" charset="-122"/>
            </a:endParaRPr>
          </a:p>
          <a:p>
            <a:pPr eaLnBrk="1" hangingPunct="1">
              <a:lnSpc>
                <a:spcPct val="90000"/>
              </a:lnSpc>
              <a:buFont typeface="Wingdings" pitchFamily="2" charset="2"/>
              <a:buNone/>
            </a:pPr>
            <a:r>
              <a:rPr lang="zh-CN" altLang="en-US">
                <a:latin typeface="华文细黑" pitchFamily="2" charset="-122"/>
                <a:ea typeface="华文细黑" pitchFamily="2" charset="-122"/>
              </a:rPr>
              <a:t>在历史统计基础上得出的，但历史统计永远不可能完</a:t>
            </a:r>
            <a:endParaRPr lang="en-US" altLang="zh-CN">
              <a:latin typeface="华文细黑" pitchFamily="2" charset="-122"/>
              <a:ea typeface="华文细黑" pitchFamily="2" charset="-122"/>
            </a:endParaRPr>
          </a:p>
          <a:p>
            <a:pPr eaLnBrk="1" hangingPunct="1">
              <a:lnSpc>
                <a:spcPct val="90000"/>
              </a:lnSpc>
              <a:buFont typeface="Wingdings" pitchFamily="2" charset="2"/>
              <a:buNone/>
            </a:pPr>
            <a:r>
              <a:rPr lang="zh-CN" altLang="en-US">
                <a:latin typeface="华文细黑" pitchFamily="2" charset="-122"/>
                <a:ea typeface="华文细黑" pitchFamily="2" charset="-122"/>
              </a:rPr>
              <a:t>全覆盖未来现象；</a:t>
            </a:r>
            <a:r>
              <a:rPr lang="en-US" altLang="zh-CN">
                <a:latin typeface="华文细黑" pitchFamily="2" charset="-122"/>
                <a:ea typeface="华文细黑" pitchFamily="2" charset="-122"/>
              </a:rPr>
              <a:t>LTCM</a:t>
            </a:r>
            <a:r>
              <a:rPr lang="zh-CN" altLang="en-US">
                <a:latin typeface="华文细黑" pitchFamily="2" charset="-122"/>
                <a:ea typeface="华文细黑" pitchFamily="2" charset="-122"/>
              </a:rPr>
              <a:t>的投资策略是建立在投资组</a:t>
            </a:r>
            <a:endParaRPr lang="en-US" altLang="zh-CN">
              <a:latin typeface="华文细黑" pitchFamily="2" charset="-122"/>
              <a:ea typeface="华文细黑" pitchFamily="2" charset="-122"/>
            </a:endParaRPr>
          </a:p>
          <a:p>
            <a:pPr eaLnBrk="1" hangingPunct="1">
              <a:lnSpc>
                <a:spcPct val="90000"/>
              </a:lnSpc>
              <a:buFont typeface="Wingdings" pitchFamily="2" charset="2"/>
              <a:buNone/>
            </a:pPr>
            <a:r>
              <a:rPr lang="zh-CN" altLang="en-US">
                <a:latin typeface="华文细黑" pitchFamily="2" charset="-122"/>
                <a:ea typeface="华文细黑" pitchFamily="2" charset="-122"/>
              </a:rPr>
              <a:t>合中两种证券的价格波动</a:t>
            </a:r>
            <a:r>
              <a:rPr lang="zh-CN" altLang="en-US" b="1">
                <a:solidFill>
                  <a:schemeClr val="accent1"/>
                </a:solidFill>
                <a:latin typeface="华文细黑" pitchFamily="2" charset="-122"/>
                <a:ea typeface="华文细黑" pitchFamily="2" charset="-122"/>
              </a:rPr>
              <a:t>正相关</a:t>
            </a:r>
            <a:r>
              <a:rPr lang="zh-CN" altLang="en-US">
                <a:latin typeface="华文细黑" pitchFamily="2" charset="-122"/>
                <a:ea typeface="华文细黑" pitchFamily="2" charset="-122"/>
              </a:rPr>
              <a:t>的基础上。 尽管它</a:t>
            </a:r>
            <a:endParaRPr lang="en-US" altLang="zh-CN">
              <a:latin typeface="华文细黑" pitchFamily="2" charset="-122"/>
              <a:ea typeface="华文细黑" pitchFamily="2" charset="-122"/>
            </a:endParaRPr>
          </a:p>
          <a:p>
            <a:pPr eaLnBrk="1" hangingPunct="1">
              <a:lnSpc>
                <a:spcPct val="90000"/>
              </a:lnSpc>
              <a:buFont typeface="Wingdings" pitchFamily="2" charset="2"/>
              <a:buNone/>
            </a:pPr>
            <a:r>
              <a:rPr lang="zh-CN" altLang="en-US">
                <a:latin typeface="华文细黑" pitchFamily="2" charset="-122"/>
                <a:ea typeface="华文细黑" pitchFamily="2" charset="-122"/>
              </a:rPr>
              <a:t>所持核心资产德国债券与意大利债券正相关性为大量</a:t>
            </a:r>
            <a:endParaRPr lang="en-US" altLang="zh-CN">
              <a:latin typeface="华文细黑" pitchFamily="2" charset="-122"/>
              <a:ea typeface="华文细黑" pitchFamily="2" charset="-122"/>
            </a:endParaRPr>
          </a:p>
          <a:p>
            <a:pPr eaLnBrk="1" hangingPunct="1">
              <a:lnSpc>
                <a:spcPct val="90000"/>
              </a:lnSpc>
              <a:buFont typeface="Wingdings" pitchFamily="2" charset="2"/>
              <a:buNone/>
            </a:pPr>
            <a:r>
              <a:rPr lang="zh-CN" altLang="en-US">
                <a:latin typeface="华文细黑" pitchFamily="2" charset="-122"/>
                <a:ea typeface="华文细黑" pitchFamily="2" charset="-122"/>
              </a:rPr>
              <a:t>历史数据所证明， 但是历史数据的统计过程往往会</a:t>
            </a:r>
            <a:endParaRPr lang="en-US" altLang="zh-CN">
              <a:latin typeface="华文细黑" pitchFamily="2" charset="-122"/>
              <a:ea typeface="华文细黑" pitchFamily="2" charset="-122"/>
            </a:endParaRPr>
          </a:p>
          <a:p>
            <a:pPr eaLnBrk="1" hangingPunct="1">
              <a:lnSpc>
                <a:spcPct val="90000"/>
              </a:lnSpc>
              <a:buFont typeface="Wingdings" pitchFamily="2" charset="2"/>
              <a:buNone/>
            </a:pPr>
            <a:r>
              <a:rPr lang="zh-CN" altLang="en-US" b="1">
                <a:solidFill>
                  <a:schemeClr val="accent1"/>
                </a:solidFill>
                <a:latin typeface="华文细黑" pitchFamily="2" charset="-122"/>
                <a:ea typeface="华文细黑" pitchFamily="2" charset="-122"/>
              </a:rPr>
              <a:t>忽略一些小概率事件</a:t>
            </a:r>
            <a:r>
              <a:rPr lang="zh-CN" altLang="en-US">
                <a:latin typeface="华文细黑" pitchFamily="2" charset="-122"/>
                <a:ea typeface="华文细黑" pitchFamily="2" charset="-122"/>
              </a:rPr>
              <a:t>。亦即上述两种债券的</a:t>
            </a:r>
            <a:r>
              <a:rPr lang="zh-CN" altLang="en-US" b="1">
                <a:solidFill>
                  <a:schemeClr val="accent1"/>
                </a:solidFill>
                <a:latin typeface="华文细黑" pitchFamily="2" charset="-122"/>
                <a:ea typeface="华文细黑" pitchFamily="2" charset="-122"/>
              </a:rPr>
              <a:t>负相关</a:t>
            </a:r>
          </a:p>
          <a:p>
            <a:pPr eaLnBrk="1" hangingPunct="1">
              <a:lnSpc>
                <a:spcPct val="90000"/>
              </a:lnSpc>
              <a:buFont typeface="Wingdings" pitchFamily="2" charset="2"/>
              <a:buNone/>
            </a:pPr>
            <a:r>
              <a:rPr lang="zh-CN" altLang="en-US" b="1">
                <a:solidFill>
                  <a:schemeClr val="accent1"/>
                </a:solidFill>
                <a:latin typeface="华文细黑" pitchFamily="2" charset="-122"/>
                <a:ea typeface="华文细黑" pitchFamily="2" charset="-122"/>
              </a:rPr>
              <a:t>性。</a:t>
            </a:r>
          </a:p>
        </p:txBody>
      </p:sp>
    </p:spTree>
    <p:extLst>
      <p:ext uri="{BB962C8B-B14F-4D97-AF65-F5344CB8AC3E}">
        <p14:creationId xmlns:p14="http://schemas.microsoft.com/office/powerpoint/2010/main" val="22286786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9619">
                                            <p:txEl>
                                              <p:pRg st="1" end="1"/>
                                            </p:txEl>
                                          </p:spTgt>
                                        </p:tgtEl>
                                        <p:attrNameLst>
                                          <p:attrName>style.visibility</p:attrName>
                                        </p:attrNameLst>
                                      </p:cBhvr>
                                      <p:to>
                                        <p:strVal val="visible"/>
                                      </p:to>
                                    </p:set>
                                    <p:animEffect transition="in" filter="blinds(horizontal)">
                                      <p:cBhvr>
                                        <p:cTn id="7" dur="500"/>
                                        <p:tgtEl>
                                          <p:spTgt spid="23961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9619">
                                            <p:txEl>
                                              <p:pRg st="2" end="2"/>
                                            </p:txEl>
                                          </p:spTgt>
                                        </p:tgtEl>
                                        <p:attrNameLst>
                                          <p:attrName>style.visibility</p:attrName>
                                        </p:attrNameLst>
                                      </p:cBhvr>
                                      <p:to>
                                        <p:strVal val="visible"/>
                                      </p:to>
                                    </p:set>
                                    <p:animEffect transition="in" filter="blinds(horizontal)">
                                      <p:cBhvr>
                                        <p:cTn id="10" dur="500"/>
                                        <p:tgtEl>
                                          <p:spTgt spid="23961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39619">
                                            <p:txEl>
                                              <p:pRg st="3" end="3"/>
                                            </p:txEl>
                                          </p:spTgt>
                                        </p:tgtEl>
                                        <p:attrNameLst>
                                          <p:attrName>style.visibility</p:attrName>
                                        </p:attrNameLst>
                                      </p:cBhvr>
                                      <p:to>
                                        <p:strVal val="visible"/>
                                      </p:to>
                                    </p:set>
                                    <p:animEffect transition="in" filter="blinds(horizontal)">
                                      <p:cBhvr>
                                        <p:cTn id="13" dur="500"/>
                                        <p:tgtEl>
                                          <p:spTgt spid="239619">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39619">
                                            <p:txEl>
                                              <p:pRg st="4" end="4"/>
                                            </p:txEl>
                                          </p:spTgt>
                                        </p:tgtEl>
                                        <p:attrNameLst>
                                          <p:attrName>style.visibility</p:attrName>
                                        </p:attrNameLst>
                                      </p:cBhvr>
                                      <p:to>
                                        <p:strVal val="visible"/>
                                      </p:to>
                                    </p:set>
                                    <p:animEffect transition="in" filter="blinds(horizontal)">
                                      <p:cBhvr>
                                        <p:cTn id="16" dur="500"/>
                                        <p:tgtEl>
                                          <p:spTgt spid="239619">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39619">
                                            <p:txEl>
                                              <p:pRg st="5" end="5"/>
                                            </p:txEl>
                                          </p:spTgt>
                                        </p:tgtEl>
                                        <p:attrNameLst>
                                          <p:attrName>style.visibility</p:attrName>
                                        </p:attrNameLst>
                                      </p:cBhvr>
                                      <p:to>
                                        <p:strVal val="visible"/>
                                      </p:to>
                                    </p:set>
                                    <p:animEffect transition="in" filter="blinds(horizontal)">
                                      <p:cBhvr>
                                        <p:cTn id="19" dur="500"/>
                                        <p:tgtEl>
                                          <p:spTgt spid="239619">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39619">
                                            <p:txEl>
                                              <p:pRg st="6" end="6"/>
                                            </p:txEl>
                                          </p:spTgt>
                                        </p:tgtEl>
                                        <p:attrNameLst>
                                          <p:attrName>style.visibility</p:attrName>
                                        </p:attrNameLst>
                                      </p:cBhvr>
                                      <p:to>
                                        <p:strVal val="visible"/>
                                      </p:to>
                                    </p:set>
                                    <p:animEffect transition="in" filter="blinds(horizontal)">
                                      <p:cBhvr>
                                        <p:cTn id="22" dur="500"/>
                                        <p:tgtEl>
                                          <p:spTgt spid="239619">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39619">
                                            <p:txEl>
                                              <p:pRg st="7" end="7"/>
                                            </p:txEl>
                                          </p:spTgt>
                                        </p:tgtEl>
                                        <p:attrNameLst>
                                          <p:attrName>style.visibility</p:attrName>
                                        </p:attrNameLst>
                                      </p:cBhvr>
                                      <p:to>
                                        <p:strVal val="visible"/>
                                      </p:to>
                                    </p:set>
                                    <p:animEffect transition="in" filter="blinds(horizontal)">
                                      <p:cBhvr>
                                        <p:cTn id="25" dur="500"/>
                                        <p:tgtEl>
                                          <p:spTgt spid="239619">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39619">
                                            <p:txEl>
                                              <p:pRg st="8" end="8"/>
                                            </p:txEl>
                                          </p:spTgt>
                                        </p:tgtEl>
                                        <p:attrNameLst>
                                          <p:attrName>style.visibility</p:attrName>
                                        </p:attrNameLst>
                                      </p:cBhvr>
                                      <p:to>
                                        <p:strVal val="visible"/>
                                      </p:to>
                                    </p:set>
                                    <p:animEffect transition="in" filter="blinds(horizontal)">
                                      <p:cBhvr>
                                        <p:cTn id="28" dur="500"/>
                                        <p:tgtEl>
                                          <p:spTgt spid="239619">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39619">
                                            <p:txEl>
                                              <p:pRg st="9" end="9"/>
                                            </p:txEl>
                                          </p:spTgt>
                                        </p:tgtEl>
                                        <p:attrNameLst>
                                          <p:attrName>style.visibility</p:attrName>
                                        </p:attrNameLst>
                                      </p:cBhvr>
                                      <p:to>
                                        <p:strVal val="visible"/>
                                      </p:to>
                                    </p:set>
                                    <p:animEffect transition="in" filter="blinds(horizontal)">
                                      <p:cBhvr>
                                        <p:cTn id="31" dur="500"/>
                                        <p:tgtEl>
                                          <p:spTgt spid="2396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对冲基金案例－</a:t>
            </a:r>
            <a:r>
              <a:rPr lang="en-US" altLang="zh-CN" sz="3600" b="1"/>
              <a:t>LCMT</a:t>
            </a:r>
            <a:endParaRPr lang="zh-CN" altLang="en-US" sz="3600" i="1"/>
          </a:p>
        </p:txBody>
      </p:sp>
      <p:sp>
        <p:nvSpPr>
          <p:cNvPr id="353283" name="Rectangle 3"/>
          <p:cNvSpPr>
            <a:spLocks noGrp="1" noChangeArrowheads="1"/>
          </p:cNvSpPr>
          <p:nvPr>
            <p:ph type="body" idx="4294967295"/>
          </p:nvPr>
        </p:nvSpPr>
        <p:spPr>
          <a:xfrm>
            <a:off x="1703389" y="1600201"/>
            <a:ext cx="8569325" cy="4873625"/>
          </a:xfrm>
        </p:spPr>
        <p:txBody>
          <a:bodyPr/>
          <a:lstStyle/>
          <a:p>
            <a:pPr eaLnBrk="1" hangingPunct="1"/>
            <a:r>
              <a:rPr lang="zh-CN" altLang="en-US" b="1">
                <a:solidFill>
                  <a:schemeClr val="accent1"/>
                </a:solidFill>
                <a:latin typeface="方正姚体" pitchFamily="2" charset="-122"/>
                <a:ea typeface="方正姚体" pitchFamily="2" charset="-122"/>
              </a:rPr>
              <a:t>启示与评价：</a:t>
            </a:r>
            <a:endParaRPr lang="en-US" altLang="zh-CN" b="1">
              <a:solidFill>
                <a:schemeClr val="accent1"/>
              </a:solidFill>
              <a:latin typeface="方正姚体" pitchFamily="2" charset="-122"/>
              <a:ea typeface="方正姚体" pitchFamily="2" charset="-122"/>
            </a:endParaRPr>
          </a:p>
          <a:p>
            <a:pPr eaLnBrk="1" hangingPunct="1"/>
            <a:endParaRPr lang="en-US" altLang="zh-CN" sz="2000"/>
          </a:p>
          <a:p>
            <a:pPr eaLnBrk="1" hangingPunct="1">
              <a:buFont typeface="Wingdings" pitchFamily="2" charset="2"/>
              <a:buNone/>
            </a:pPr>
            <a:r>
              <a:rPr lang="zh-CN" altLang="en-US"/>
              <a:t>        </a:t>
            </a:r>
            <a:endParaRPr lang="en-US" altLang="zh-CN"/>
          </a:p>
          <a:p>
            <a:pPr eaLnBrk="1" hangingPunct="1">
              <a:buFont typeface="Wingdings" pitchFamily="2" charset="2"/>
              <a:buNone/>
            </a:pPr>
            <a:r>
              <a:rPr lang="zh-CN" altLang="en-US"/>
              <a:t>        </a:t>
            </a:r>
            <a:r>
              <a:rPr lang="zh-CN" altLang="en-US" b="1"/>
              <a:t>思考</a:t>
            </a:r>
            <a:r>
              <a:rPr lang="en-US" altLang="zh-CN" b="1"/>
              <a:t>:</a:t>
            </a:r>
            <a:r>
              <a:rPr lang="zh-CN" altLang="en-US" b="1"/>
              <a:t>从本案例中你得到什么启示</a:t>
            </a:r>
            <a:r>
              <a:rPr lang="en-US" altLang="zh-CN" b="1"/>
              <a:t>?</a:t>
            </a:r>
            <a:r>
              <a:rPr lang="zh-CN" altLang="en-US" b="1"/>
              <a:t>请给</a:t>
            </a:r>
            <a:r>
              <a:rPr lang="en-US" altLang="zh-CN" b="1"/>
              <a:t>LCMT </a:t>
            </a:r>
            <a:r>
              <a:rPr lang="zh-CN" altLang="en-US" b="1"/>
              <a:t>的</a:t>
            </a:r>
            <a:endParaRPr lang="en-US" altLang="zh-CN" b="1"/>
          </a:p>
          <a:p>
            <a:pPr eaLnBrk="1" hangingPunct="1">
              <a:buFont typeface="Wingdings" pitchFamily="2" charset="2"/>
              <a:buNone/>
            </a:pPr>
            <a:r>
              <a:rPr lang="zh-CN" altLang="en-US" b="1"/>
              <a:t>经营模式和业务操作</a:t>
            </a:r>
            <a:r>
              <a:rPr lang="en-US" altLang="zh-CN" b="1"/>
              <a:t>,</a:t>
            </a:r>
            <a:r>
              <a:rPr lang="zh-CN" altLang="en-US" b="1"/>
              <a:t>以及失败的原因给出你的看法。</a:t>
            </a:r>
          </a:p>
        </p:txBody>
      </p:sp>
    </p:spTree>
    <p:extLst>
      <p:ext uri="{BB962C8B-B14F-4D97-AF65-F5344CB8AC3E}">
        <p14:creationId xmlns:p14="http://schemas.microsoft.com/office/powerpoint/2010/main" val="15057150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3283">
                                            <p:txEl>
                                              <p:pRg st="3" end="3"/>
                                            </p:txEl>
                                          </p:spTgt>
                                        </p:tgtEl>
                                        <p:attrNameLst>
                                          <p:attrName>style.visibility</p:attrName>
                                        </p:attrNameLst>
                                      </p:cBhvr>
                                      <p:to>
                                        <p:strVal val="visible"/>
                                      </p:to>
                                    </p:set>
                                    <p:animEffect transition="in" filter="blinds(horizontal)">
                                      <p:cBhvr>
                                        <p:cTn id="7" dur="500"/>
                                        <p:tgtEl>
                                          <p:spTgt spid="35328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53283">
                                            <p:txEl>
                                              <p:pRg st="4" end="4"/>
                                            </p:txEl>
                                          </p:spTgt>
                                        </p:tgtEl>
                                        <p:attrNameLst>
                                          <p:attrName>style.visibility</p:attrName>
                                        </p:attrNameLst>
                                      </p:cBhvr>
                                      <p:to>
                                        <p:strVal val="visible"/>
                                      </p:to>
                                    </p:set>
                                    <p:animEffect transition="in" filter="blinds(horizontal)">
                                      <p:cBhvr>
                                        <p:cTn id="10" dur="500"/>
                                        <p:tgtEl>
                                          <p:spTgt spid="35328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53283">
                                            <p:txEl>
                                              <p:pRg st="3" end="3"/>
                                            </p:txEl>
                                          </p:spTgt>
                                        </p:tgtEl>
                                        <p:attrNameLst>
                                          <p:attrName>style.visibility</p:attrName>
                                        </p:attrNameLst>
                                      </p:cBhvr>
                                      <p:to>
                                        <p:strVal val="visible"/>
                                      </p:to>
                                    </p:set>
                                    <p:anim calcmode="lin" valueType="num">
                                      <p:cBhvr additive="base">
                                        <p:cTn id="15" dur="500" fill="hold"/>
                                        <p:tgtEl>
                                          <p:spTgt spid="35328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5328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53283">
                                            <p:txEl>
                                              <p:pRg st="4" end="4"/>
                                            </p:txEl>
                                          </p:spTgt>
                                        </p:tgtEl>
                                        <p:attrNameLst>
                                          <p:attrName>style.visibility</p:attrName>
                                        </p:attrNameLst>
                                      </p:cBhvr>
                                      <p:to>
                                        <p:strVal val="visible"/>
                                      </p:to>
                                    </p:set>
                                    <p:anim calcmode="lin" valueType="num">
                                      <p:cBhvr additive="base">
                                        <p:cTn id="19" dur="500" fill="hold"/>
                                        <p:tgtEl>
                                          <p:spTgt spid="35328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32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p:cNvSpPr>
          <p:nvPr>
            <p:ph type="title" idx="4294967295"/>
          </p:nvPr>
        </p:nvSpPr>
        <p:spPr bwMode="auto">
          <a:xfrm>
            <a:off x="1919288" y="404814"/>
            <a:ext cx="7467600" cy="581025"/>
          </a:xfrm>
        </p:spPr>
        <p:txBody>
          <a:bodyPr vert="horz" wrap="square" lIns="91440" tIns="45720" rIns="91440" bIns="45720" numCol="1" rtlCol="0" anchor="ctr" anchorCtr="0" compatLnSpc="1">
            <a:prstTxWarp prst="textNoShape">
              <a:avLst/>
            </a:prstTxWarp>
            <a:normAutofit fontScale="90000"/>
          </a:bodyPr>
          <a:lstStyle/>
          <a:p>
            <a:pPr>
              <a:defRPr/>
            </a:pPr>
            <a:r>
              <a:rPr lang="zh-CN" altLang="en-US" sz="3600" b="1"/>
              <a:t>过度结构化（证券化）的风险案例</a:t>
            </a:r>
          </a:p>
        </p:txBody>
      </p:sp>
      <p:sp>
        <p:nvSpPr>
          <p:cNvPr id="241667" name="Rectangle 3"/>
          <p:cNvSpPr>
            <a:spLocks noGrp="1"/>
          </p:cNvSpPr>
          <p:nvPr>
            <p:ph type="body" idx="4294967295"/>
          </p:nvPr>
        </p:nvSpPr>
        <p:spPr>
          <a:xfrm>
            <a:off x="1992313" y="1412876"/>
            <a:ext cx="8280400" cy="4657725"/>
          </a:xfrm>
        </p:spPr>
        <p:txBody>
          <a:bodyPr/>
          <a:lstStyle/>
          <a:p>
            <a:r>
              <a:rPr lang="zh-CN" altLang="en-US" b="1">
                <a:solidFill>
                  <a:schemeClr val="hlink"/>
                </a:solidFill>
                <a:ea typeface="方正姚体" pitchFamily="2" charset="-122"/>
              </a:rPr>
              <a:t>美国“次贷危机”</a:t>
            </a:r>
            <a:endParaRPr lang="en-US" altLang="zh-CN" b="1">
              <a:solidFill>
                <a:schemeClr val="hlink"/>
              </a:solidFill>
              <a:ea typeface="方正姚体" pitchFamily="2" charset="-122"/>
            </a:endParaRPr>
          </a:p>
          <a:p>
            <a:endParaRPr lang="en-US" altLang="zh-CN" b="1">
              <a:solidFill>
                <a:schemeClr val="hlink"/>
              </a:solidFill>
              <a:ea typeface="方正姚体" pitchFamily="2" charset="-122"/>
            </a:endParaRPr>
          </a:p>
          <a:p>
            <a:pPr>
              <a:buFont typeface="Wingdings" pitchFamily="2" charset="2"/>
              <a:buNone/>
            </a:pPr>
            <a:r>
              <a:rPr lang="zh-CN" altLang="en-US" b="1">
                <a:solidFill>
                  <a:srgbClr val="0070C0"/>
                </a:solidFill>
                <a:ea typeface="方正姚体" pitchFamily="2" charset="-122"/>
              </a:rPr>
              <a:t>    </a:t>
            </a:r>
            <a:r>
              <a:rPr lang="en-US" altLang="zh-CN" b="1">
                <a:solidFill>
                  <a:srgbClr val="0070C0"/>
                </a:solidFill>
                <a:ea typeface="方正姚体" pitchFamily="2" charset="-122"/>
              </a:rPr>
              <a:t>——</a:t>
            </a:r>
            <a:r>
              <a:rPr lang="en-US" altLang="zh-CN" b="1">
                <a:solidFill>
                  <a:srgbClr val="0070C0"/>
                </a:solidFill>
                <a:latin typeface="华文细黑" pitchFamily="2" charset="-122"/>
                <a:ea typeface="华文细黑" pitchFamily="2" charset="-122"/>
              </a:rPr>
              <a:t>2007</a:t>
            </a:r>
            <a:r>
              <a:rPr lang="zh-CN" altLang="en-US" b="1">
                <a:solidFill>
                  <a:srgbClr val="0070C0"/>
                </a:solidFill>
                <a:latin typeface="华文细黑" pitchFamily="2" charset="-122"/>
                <a:ea typeface="华文细黑" pitchFamily="2" charset="-122"/>
              </a:rPr>
              <a:t>年以来，因美国次级住房抵押贷款及其</a:t>
            </a:r>
            <a:endParaRPr lang="en-US" altLang="zh-CN" b="1">
              <a:solidFill>
                <a:srgbClr val="0070C0"/>
              </a:solidFill>
              <a:latin typeface="华文细黑" pitchFamily="2" charset="-122"/>
              <a:ea typeface="华文细黑" pitchFamily="2" charset="-122"/>
            </a:endParaRPr>
          </a:p>
          <a:p>
            <a:pPr>
              <a:buFont typeface="Wingdings" pitchFamily="2" charset="2"/>
              <a:buNone/>
            </a:pPr>
            <a:r>
              <a:rPr lang="zh-CN" altLang="en-US" b="1">
                <a:solidFill>
                  <a:srgbClr val="0070C0"/>
                </a:solidFill>
                <a:latin typeface="华文细黑" pitchFamily="2" charset="-122"/>
                <a:ea typeface="华文细黑" pitchFamily="2" charset="-122"/>
              </a:rPr>
              <a:t>衍生品（次级住房贷款债券，简称次级债券）市场</a:t>
            </a:r>
            <a:endParaRPr lang="en-US" altLang="zh-CN" b="1">
              <a:solidFill>
                <a:srgbClr val="0070C0"/>
              </a:solidFill>
              <a:latin typeface="华文细黑" pitchFamily="2" charset="-122"/>
              <a:ea typeface="华文细黑" pitchFamily="2" charset="-122"/>
            </a:endParaRPr>
          </a:p>
          <a:p>
            <a:pPr>
              <a:buFont typeface="Wingdings" pitchFamily="2" charset="2"/>
              <a:buNone/>
            </a:pPr>
            <a:r>
              <a:rPr lang="zh-CN" altLang="en-US" b="1">
                <a:solidFill>
                  <a:srgbClr val="0070C0"/>
                </a:solidFill>
                <a:latin typeface="华文细黑" pitchFamily="2" charset="-122"/>
                <a:ea typeface="华文细黑" pitchFamily="2" charset="-122"/>
              </a:rPr>
              <a:t>泡沫破灭，导致美国乃至全球性金融危机，最后形</a:t>
            </a:r>
            <a:endParaRPr lang="en-US" altLang="zh-CN" b="1">
              <a:solidFill>
                <a:srgbClr val="0070C0"/>
              </a:solidFill>
              <a:latin typeface="华文细黑" pitchFamily="2" charset="-122"/>
              <a:ea typeface="华文细黑" pitchFamily="2" charset="-122"/>
            </a:endParaRPr>
          </a:p>
          <a:p>
            <a:pPr>
              <a:buFont typeface="Wingdings" pitchFamily="2" charset="2"/>
              <a:buNone/>
            </a:pPr>
            <a:r>
              <a:rPr lang="zh-CN" altLang="en-US" b="1">
                <a:solidFill>
                  <a:srgbClr val="0070C0"/>
                </a:solidFill>
                <a:latin typeface="华文细黑" pitchFamily="2" charset="-122"/>
                <a:ea typeface="华文细黑" pitchFamily="2" charset="-122"/>
              </a:rPr>
              <a:t>成蔓延至今的世界性经济危机。</a:t>
            </a:r>
          </a:p>
        </p:txBody>
      </p:sp>
    </p:spTree>
    <p:extLst>
      <p:ext uri="{BB962C8B-B14F-4D97-AF65-F5344CB8AC3E}">
        <p14:creationId xmlns:p14="http://schemas.microsoft.com/office/powerpoint/2010/main" val="112468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1667">
                                            <p:txEl>
                                              <p:pRg st="2" end="2"/>
                                            </p:txEl>
                                          </p:spTgt>
                                        </p:tgtEl>
                                        <p:attrNameLst>
                                          <p:attrName>style.visibility</p:attrName>
                                        </p:attrNameLst>
                                      </p:cBhvr>
                                      <p:to>
                                        <p:strVal val="visible"/>
                                      </p:to>
                                    </p:set>
                                    <p:animEffect transition="in" filter="blinds(horizontal)">
                                      <p:cBhvr>
                                        <p:cTn id="7" dur="500"/>
                                        <p:tgtEl>
                                          <p:spTgt spid="241667">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1667">
                                            <p:txEl>
                                              <p:pRg st="3" end="3"/>
                                            </p:txEl>
                                          </p:spTgt>
                                        </p:tgtEl>
                                        <p:attrNameLst>
                                          <p:attrName>style.visibility</p:attrName>
                                        </p:attrNameLst>
                                      </p:cBhvr>
                                      <p:to>
                                        <p:strVal val="visible"/>
                                      </p:to>
                                    </p:set>
                                    <p:animEffect transition="in" filter="blinds(horizontal)">
                                      <p:cBhvr>
                                        <p:cTn id="10" dur="500"/>
                                        <p:tgtEl>
                                          <p:spTgt spid="241667">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41667">
                                            <p:txEl>
                                              <p:pRg st="4" end="4"/>
                                            </p:txEl>
                                          </p:spTgt>
                                        </p:tgtEl>
                                        <p:attrNameLst>
                                          <p:attrName>style.visibility</p:attrName>
                                        </p:attrNameLst>
                                      </p:cBhvr>
                                      <p:to>
                                        <p:strVal val="visible"/>
                                      </p:to>
                                    </p:set>
                                    <p:animEffect transition="in" filter="blinds(horizontal)">
                                      <p:cBhvr>
                                        <p:cTn id="13" dur="500"/>
                                        <p:tgtEl>
                                          <p:spTgt spid="241667">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41667">
                                            <p:txEl>
                                              <p:pRg st="5" end="5"/>
                                            </p:txEl>
                                          </p:spTgt>
                                        </p:tgtEl>
                                        <p:attrNameLst>
                                          <p:attrName>style.visibility</p:attrName>
                                        </p:attrNameLst>
                                      </p:cBhvr>
                                      <p:to>
                                        <p:strVal val="visible"/>
                                      </p:to>
                                    </p:set>
                                    <p:animEffect transition="in" filter="blinds(horizontal)">
                                      <p:cBhvr>
                                        <p:cTn id="16" dur="500"/>
                                        <p:tgtEl>
                                          <p:spTgt spid="2416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19288" y="476250"/>
            <a:ext cx="7467600" cy="654050"/>
          </a:xfrm>
        </p:spPr>
        <p:txBody>
          <a:bodyPr/>
          <a:lstStyle/>
          <a:p>
            <a:pPr>
              <a:defRPr/>
            </a:pPr>
            <a:r>
              <a:rPr lang="zh-CN" altLang="en-US" sz="3600" b="1" dirty="0"/>
              <a:t>过度结构化（证券化）的风险案例</a:t>
            </a:r>
            <a:endParaRPr lang="zh-CN" altLang="en-US" sz="3600" dirty="0"/>
          </a:p>
        </p:txBody>
      </p:sp>
      <p:sp>
        <p:nvSpPr>
          <p:cNvPr id="353283" name="TextBox 3"/>
          <p:cNvSpPr txBox="1">
            <a:spLocks noChangeArrowheads="1"/>
          </p:cNvSpPr>
          <p:nvPr/>
        </p:nvSpPr>
        <p:spPr bwMode="auto">
          <a:xfrm>
            <a:off x="1992313" y="1773238"/>
            <a:ext cx="8064500" cy="369332"/>
          </a:xfrm>
          <a:prstGeom prst="rect">
            <a:avLst/>
          </a:prstGeom>
          <a:noFill/>
          <a:ln w="9525">
            <a:noFill/>
            <a:miter lim="800000"/>
            <a:headEnd/>
            <a:tailEnd/>
          </a:ln>
        </p:spPr>
        <p:txBody>
          <a:bodyPr>
            <a:spAutoFit/>
          </a:bodyPr>
          <a:lstStyle/>
          <a:p>
            <a:pPr algn="l"/>
            <a:endParaRPr lang="zh-CN" altLang="en-US"/>
          </a:p>
        </p:txBody>
      </p:sp>
      <p:sp>
        <p:nvSpPr>
          <p:cNvPr id="5" name="TextBox 4"/>
          <p:cNvSpPr txBox="1"/>
          <p:nvPr/>
        </p:nvSpPr>
        <p:spPr>
          <a:xfrm>
            <a:off x="1992314" y="1773238"/>
            <a:ext cx="8135937" cy="2677656"/>
          </a:xfrm>
          <a:prstGeom prst="rect">
            <a:avLst/>
          </a:prstGeom>
          <a:noFill/>
        </p:spPr>
        <p:txBody>
          <a:bodyPr>
            <a:spAutoFit/>
          </a:bodyPr>
          <a:lstStyle/>
          <a:p>
            <a:pPr algn="l">
              <a:defRPr/>
            </a:pPr>
            <a:r>
              <a:rPr lang="zh-CN" altLang="en-US" sz="2800" b="1" dirty="0">
                <a:effectLst>
                  <a:outerShdw blurRad="38100" dist="38100" dir="2700000" algn="tl">
                    <a:srgbClr val="000000"/>
                  </a:outerShdw>
                </a:effectLst>
                <a:latin typeface="方正姚体" pitchFamily="2" charset="-122"/>
                <a:ea typeface="方正姚体" pitchFamily="2" charset="-122"/>
              </a:rPr>
              <a:t>    </a:t>
            </a:r>
            <a:r>
              <a:rPr lang="zh-CN" altLang="zh-CN" sz="2800" b="1" dirty="0">
                <a:solidFill>
                  <a:schemeClr val="accent1"/>
                </a:solidFill>
                <a:effectLst>
                  <a:outerShdw blurRad="38100" dist="38100" dir="2700000" algn="tl">
                    <a:srgbClr val="000000"/>
                  </a:outerShdw>
                </a:effectLst>
                <a:latin typeface="方正姚体" pitchFamily="2" charset="-122"/>
                <a:ea typeface="方正姚体" pitchFamily="2" charset="-122"/>
              </a:rPr>
              <a:t>美国次贷危机</a:t>
            </a:r>
            <a:endParaRPr lang="en-US" altLang="zh-CN" sz="2800" b="1" dirty="0">
              <a:solidFill>
                <a:schemeClr val="accent1"/>
              </a:solidFill>
              <a:effectLst>
                <a:outerShdw blurRad="38100" dist="38100" dir="2700000" algn="tl">
                  <a:srgbClr val="000000"/>
                </a:outerShdw>
              </a:effectLst>
              <a:latin typeface="方正姚体" pitchFamily="2" charset="-122"/>
              <a:ea typeface="方正姚体" pitchFamily="2" charset="-122"/>
            </a:endParaRPr>
          </a:p>
          <a:p>
            <a:pPr algn="l">
              <a:defRPr/>
            </a:pPr>
            <a:endParaRPr lang="en-US" altLang="zh-CN" sz="2800" b="1" dirty="0">
              <a:solidFill>
                <a:schemeClr val="accent1"/>
              </a:solidFill>
              <a:effectLst>
                <a:outerShdw blurRad="38100" dist="38100" dir="2700000" algn="tl">
                  <a:srgbClr val="000000"/>
                </a:outerShdw>
              </a:effectLst>
              <a:latin typeface="方正姚体" pitchFamily="2" charset="-122"/>
              <a:ea typeface="方正姚体" pitchFamily="2" charset="-122"/>
            </a:endParaRPr>
          </a:p>
          <a:p>
            <a:pPr algn="l">
              <a:defRPr/>
            </a:pPr>
            <a:r>
              <a:rPr lang="zh-CN" altLang="en-US" sz="2800" dirty="0">
                <a:solidFill>
                  <a:schemeClr val="accent1"/>
                </a:solidFill>
                <a:latin typeface="华文琥珀" pitchFamily="2" charset="-122"/>
                <a:ea typeface="华文琥珀" pitchFamily="2" charset="-122"/>
              </a:rPr>
              <a:t>           </a:t>
            </a:r>
            <a:endParaRPr lang="en-US" altLang="zh-CN" sz="2800" dirty="0">
              <a:solidFill>
                <a:schemeClr val="accent1"/>
              </a:solidFill>
              <a:latin typeface="华文琥珀" pitchFamily="2" charset="-122"/>
              <a:ea typeface="华文琥珀" pitchFamily="2" charset="-122"/>
            </a:endParaRPr>
          </a:p>
          <a:p>
            <a:pPr algn="l">
              <a:defRPr/>
            </a:pPr>
            <a:r>
              <a:rPr lang="zh-CN" altLang="en-US" sz="2800" dirty="0">
                <a:solidFill>
                  <a:schemeClr val="accent1"/>
                </a:solidFill>
                <a:latin typeface="华文琥珀" pitchFamily="2" charset="-122"/>
                <a:ea typeface="华文琥珀" pitchFamily="2" charset="-122"/>
              </a:rPr>
              <a:t>           </a:t>
            </a:r>
            <a:r>
              <a:rPr lang="zh-CN" altLang="zh-CN" sz="2800" dirty="0">
                <a:solidFill>
                  <a:schemeClr val="accent1"/>
                </a:solidFill>
                <a:latin typeface="华文琥珀" pitchFamily="2" charset="-122"/>
                <a:ea typeface="华文琥珀" pitchFamily="2" charset="-122"/>
              </a:rPr>
              <a:t>我们正处于</a:t>
            </a:r>
            <a:r>
              <a:rPr lang="en-GB" altLang="zh-CN" sz="2800" dirty="0">
                <a:solidFill>
                  <a:schemeClr val="accent1"/>
                </a:solidFill>
                <a:latin typeface="华文琥珀" pitchFamily="2" charset="-122"/>
                <a:ea typeface="华文琥珀" pitchFamily="2" charset="-122"/>
              </a:rPr>
              <a:t>1930</a:t>
            </a:r>
            <a:r>
              <a:rPr lang="zh-CN" altLang="zh-CN" sz="2800" dirty="0">
                <a:solidFill>
                  <a:schemeClr val="accent1"/>
                </a:solidFill>
                <a:latin typeface="华文琥珀" pitchFamily="2" charset="-122"/>
                <a:ea typeface="华文琥珀" pitchFamily="2" charset="-122"/>
              </a:rPr>
              <a:t>年以来最严重的金融危机</a:t>
            </a:r>
          </a:p>
          <a:p>
            <a:pPr algn="l">
              <a:defRPr/>
            </a:pPr>
            <a:r>
              <a:rPr lang="zh-CN" altLang="zh-CN" sz="2800" dirty="0">
                <a:solidFill>
                  <a:schemeClr val="accent1"/>
                </a:solidFill>
                <a:latin typeface="华文琥珀" pitchFamily="2" charset="-122"/>
                <a:ea typeface="华文琥珀" pitchFamily="2" charset="-122"/>
              </a:rPr>
              <a:t>                                               </a:t>
            </a:r>
            <a:r>
              <a:rPr lang="zh-CN" altLang="en-US" sz="2800" dirty="0">
                <a:solidFill>
                  <a:schemeClr val="accent1"/>
                </a:solidFill>
                <a:latin typeface="华文琥珀" pitchFamily="2" charset="-122"/>
                <a:ea typeface="华文琥珀" pitchFamily="2" charset="-122"/>
              </a:rPr>
              <a:t> </a:t>
            </a:r>
            <a:endParaRPr lang="en-US" altLang="zh-CN" sz="2800" dirty="0">
              <a:solidFill>
                <a:schemeClr val="accent1"/>
              </a:solidFill>
              <a:latin typeface="华文琥珀" pitchFamily="2" charset="-122"/>
              <a:ea typeface="华文琥珀" pitchFamily="2" charset="-122"/>
            </a:endParaRPr>
          </a:p>
          <a:p>
            <a:pPr algn="l">
              <a:defRPr/>
            </a:pPr>
            <a:r>
              <a:rPr lang="zh-CN" altLang="en-US" sz="2800" dirty="0">
                <a:solidFill>
                  <a:schemeClr val="accent1"/>
                </a:solidFill>
                <a:latin typeface="华文琥珀" pitchFamily="2" charset="-122"/>
                <a:ea typeface="华文琥珀" pitchFamily="2" charset="-122"/>
              </a:rPr>
              <a:t>                                                         </a:t>
            </a:r>
            <a:r>
              <a:rPr lang="en-GB" altLang="zh-CN" sz="2800" dirty="0">
                <a:solidFill>
                  <a:schemeClr val="accent1"/>
                </a:solidFill>
                <a:latin typeface="华文琥珀" pitchFamily="2" charset="-122"/>
                <a:ea typeface="华文琥珀" pitchFamily="2" charset="-122"/>
              </a:rPr>
              <a:t>—</a:t>
            </a:r>
            <a:r>
              <a:rPr lang="zh-CN" altLang="zh-CN" sz="2800" dirty="0">
                <a:solidFill>
                  <a:schemeClr val="accent1"/>
                </a:solidFill>
                <a:latin typeface="华文琥珀" pitchFamily="2" charset="-122"/>
                <a:ea typeface="华文琥珀" pitchFamily="2" charset="-122"/>
              </a:rPr>
              <a:t>乔治</a:t>
            </a:r>
            <a:r>
              <a:rPr lang="en-GB" altLang="zh-CN" sz="2800" dirty="0">
                <a:solidFill>
                  <a:schemeClr val="accent1"/>
                </a:solidFill>
                <a:latin typeface="华文琥珀" pitchFamily="2" charset="-122"/>
                <a:ea typeface="华文琥珀" pitchFamily="2" charset="-122"/>
              </a:rPr>
              <a:t>.</a:t>
            </a:r>
            <a:r>
              <a:rPr lang="zh-CN" altLang="zh-CN" sz="2800" dirty="0">
                <a:solidFill>
                  <a:schemeClr val="accent1"/>
                </a:solidFill>
                <a:latin typeface="华文琥珀" pitchFamily="2" charset="-122"/>
                <a:ea typeface="华文琥珀" pitchFamily="2" charset="-122"/>
              </a:rPr>
              <a:t>索罗斯</a:t>
            </a:r>
          </a:p>
        </p:txBody>
      </p:sp>
    </p:spTree>
    <p:extLst>
      <p:ext uri="{BB962C8B-B14F-4D97-AF65-F5344CB8AC3E}">
        <p14:creationId xmlns:p14="http://schemas.microsoft.com/office/powerpoint/2010/main" val="2920009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anim calcmode="lin" valueType="num">
                                      <p:cBhvr additive="base">
                                        <p:cTn id="1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 calcmode="lin" valueType="num">
                                      <p:cBhvr additive="base">
                                        <p:cTn id="1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919288" y="333375"/>
            <a:ext cx="7467600" cy="723900"/>
          </a:xfrm>
        </p:spPr>
        <p:txBody>
          <a:bodyPr>
            <a:normAutofit fontScale="90000"/>
          </a:bodyPr>
          <a:lstStyle/>
          <a:p>
            <a:pPr>
              <a:defRPr/>
            </a:pPr>
            <a:r>
              <a:rPr lang="zh-CN" altLang="en-US" sz="4000" b="1" dirty="0"/>
              <a:t>过度结构化（证券化）的风险案例</a:t>
            </a:r>
            <a:endParaRPr lang="zh-CN" altLang="en-US" sz="4000" b="1" dirty="0">
              <a:effectLst>
                <a:outerShdw blurRad="38100" dist="38100" dir="2700000" algn="tl">
                  <a:srgbClr val="000000"/>
                </a:outerShdw>
              </a:effectLst>
            </a:endParaRPr>
          </a:p>
        </p:txBody>
      </p:sp>
      <p:sp>
        <p:nvSpPr>
          <p:cNvPr id="243715" name="Rectangle 3"/>
          <p:cNvSpPr>
            <a:spLocks noGrp="1" noChangeArrowheads="1"/>
          </p:cNvSpPr>
          <p:nvPr>
            <p:ph type="body" idx="1"/>
          </p:nvPr>
        </p:nvSpPr>
        <p:spPr>
          <a:xfrm>
            <a:off x="4367214" y="5661025"/>
            <a:ext cx="2827337" cy="533400"/>
          </a:xfrm>
        </p:spPr>
        <p:txBody>
          <a:bodyPr>
            <a:normAutofit fontScale="85000" lnSpcReduction="10000"/>
          </a:bodyPr>
          <a:lstStyle/>
          <a:p>
            <a:pPr>
              <a:buFont typeface="Wingdings" pitchFamily="2" charset="2"/>
              <a:buNone/>
            </a:pPr>
            <a:r>
              <a:rPr lang="zh-CN" altLang="en-US" b="1" smtClean="0"/>
              <a:t>售价仅</a:t>
            </a:r>
            <a:r>
              <a:rPr lang="en-US" altLang="zh-CN" b="1" smtClean="0"/>
              <a:t>1</a:t>
            </a:r>
            <a:r>
              <a:rPr lang="zh-CN" altLang="en-US" b="1" smtClean="0"/>
              <a:t>美元的别墅</a:t>
            </a:r>
          </a:p>
        </p:txBody>
      </p:sp>
      <p:pic>
        <p:nvPicPr>
          <p:cNvPr id="243716" name="Picture 4" descr="ScreenHunter_041"/>
          <p:cNvPicPr>
            <a:picLocks noChangeAspect="1" noChangeArrowheads="1"/>
          </p:cNvPicPr>
          <p:nvPr/>
        </p:nvPicPr>
        <p:blipFill>
          <a:blip r:embed="rId2" cstate="print"/>
          <a:srcRect/>
          <a:stretch>
            <a:fillRect/>
          </a:stretch>
        </p:blipFill>
        <p:spPr bwMode="auto">
          <a:xfrm>
            <a:off x="1919288" y="2276476"/>
            <a:ext cx="4081462" cy="3019425"/>
          </a:xfrm>
          <a:prstGeom prst="rect">
            <a:avLst/>
          </a:prstGeom>
          <a:noFill/>
          <a:ln w="9525">
            <a:noFill/>
            <a:miter lim="800000"/>
            <a:headEnd/>
            <a:tailEnd/>
          </a:ln>
        </p:spPr>
      </p:pic>
      <p:pic>
        <p:nvPicPr>
          <p:cNvPr id="243717" name="Picture 5" descr="ScreenHunter_039"/>
          <p:cNvPicPr>
            <a:picLocks noChangeAspect="1" noChangeArrowheads="1"/>
          </p:cNvPicPr>
          <p:nvPr/>
        </p:nvPicPr>
        <p:blipFill>
          <a:blip r:embed="rId3" cstate="print"/>
          <a:srcRect/>
          <a:stretch>
            <a:fillRect/>
          </a:stretch>
        </p:blipFill>
        <p:spPr bwMode="auto">
          <a:xfrm>
            <a:off x="6240463" y="2276475"/>
            <a:ext cx="3744912" cy="3024188"/>
          </a:xfrm>
          <a:prstGeom prst="rect">
            <a:avLst/>
          </a:prstGeom>
          <a:noFill/>
          <a:ln w="9525">
            <a:noFill/>
            <a:miter lim="800000"/>
            <a:headEnd/>
            <a:tailEnd/>
          </a:ln>
        </p:spPr>
      </p:pic>
      <p:sp>
        <p:nvSpPr>
          <p:cNvPr id="6" name="TextBox 5"/>
          <p:cNvSpPr txBox="1"/>
          <p:nvPr/>
        </p:nvSpPr>
        <p:spPr>
          <a:xfrm>
            <a:off x="2135189" y="1412876"/>
            <a:ext cx="4465637" cy="523875"/>
          </a:xfrm>
          <a:prstGeom prst="rect">
            <a:avLst/>
          </a:prstGeom>
          <a:noFill/>
        </p:spPr>
        <p:txBody>
          <a:bodyPr>
            <a:spAutoFit/>
          </a:bodyPr>
          <a:lstStyle/>
          <a:p>
            <a:pPr algn="l">
              <a:defRPr/>
            </a:pPr>
            <a:r>
              <a:rPr lang="zh-CN" altLang="zh-CN" sz="2800" b="1" dirty="0">
                <a:solidFill>
                  <a:schemeClr val="accent1"/>
                </a:solidFill>
                <a:effectLst>
                  <a:outerShdw blurRad="38100" dist="38100" dir="2700000" algn="tl">
                    <a:srgbClr val="000000"/>
                  </a:outerShdw>
                </a:effectLst>
                <a:latin typeface="方正姚体" pitchFamily="2" charset="-122"/>
                <a:ea typeface="方正姚体" pitchFamily="2" charset="-122"/>
              </a:rPr>
              <a:t>美国次贷危机</a:t>
            </a:r>
            <a:endParaRPr lang="zh-CN" altLang="en-US" sz="2800" dirty="0">
              <a:solidFill>
                <a:schemeClr val="accent1"/>
              </a:solidFill>
              <a:latin typeface="方正姚体" pitchFamily="2" charset="-122"/>
              <a:ea typeface="方正姚体" pitchFamily="2" charset="-122"/>
            </a:endParaRPr>
          </a:p>
        </p:txBody>
      </p:sp>
    </p:spTree>
    <p:extLst>
      <p:ext uri="{BB962C8B-B14F-4D97-AF65-F5344CB8AC3E}">
        <p14:creationId xmlns:p14="http://schemas.microsoft.com/office/powerpoint/2010/main" val="3811965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3716"/>
                                        </p:tgtEl>
                                        <p:attrNameLst>
                                          <p:attrName>style.visibility</p:attrName>
                                        </p:attrNameLst>
                                      </p:cBhvr>
                                      <p:to>
                                        <p:strVal val="visible"/>
                                      </p:to>
                                    </p:set>
                                    <p:anim calcmode="lin" valueType="num">
                                      <p:cBhvr additive="base">
                                        <p:cTn id="7" dur="500" fill="hold"/>
                                        <p:tgtEl>
                                          <p:spTgt spid="243716"/>
                                        </p:tgtEl>
                                        <p:attrNameLst>
                                          <p:attrName>ppt_x</p:attrName>
                                        </p:attrNameLst>
                                      </p:cBhvr>
                                      <p:tavLst>
                                        <p:tav tm="0">
                                          <p:val>
                                            <p:strVal val="#ppt_x"/>
                                          </p:val>
                                        </p:tav>
                                        <p:tav tm="100000">
                                          <p:val>
                                            <p:strVal val="#ppt_x"/>
                                          </p:val>
                                        </p:tav>
                                      </p:tavLst>
                                    </p:anim>
                                    <p:anim calcmode="lin" valueType="num">
                                      <p:cBhvr additive="base">
                                        <p:cTn id="8" dur="500" fill="hold"/>
                                        <p:tgtEl>
                                          <p:spTgt spid="2437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3717"/>
                                        </p:tgtEl>
                                        <p:attrNameLst>
                                          <p:attrName>style.visibility</p:attrName>
                                        </p:attrNameLst>
                                      </p:cBhvr>
                                      <p:to>
                                        <p:strVal val="visible"/>
                                      </p:to>
                                    </p:set>
                                    <p:anim calcmode="lin" valueType="num">
                                      <p:cBhvr additive="base">
                                        <p:cTn id="13" dur="500" fill="hold"/>
                                        <p:tgtEl>
                                          <p:spTgt spid="243717"/>
                                        </p:tgtEl>
                                        <p:attrNameLst>
                                          <p:attrName>ppt_x</p:attrName>
                                        </p:attrNameLst>
                                      </p:cBhvr>
                                      <p:tavLst>
                                        <p:tav tm="0">
                                          <p:val>
                                            <p:strVal val="#ppt_x"/>
                                          </p:val>
                                        </p:tav>
                                        <p:tav tm="100000">
                                          <p:val>
                                            <p:strVal val="#ppt_x"/>
                                          </p:val>
                                        </p:tav>
                                      </p:tavLst>
                                    </p:anim>
                                    <p:anim calcmode="lin" valueType="num">
                                      <p:cBhvr additive="base">
                                        <p:cTn id="14" dur="500" fill="hold"/>
                                        <p:tgtEl>
                                          <p:spTgt spid="2437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43715">
                                            <p:txEl>
                                              <p:pRg st="0" end="0"/>
                                            </p:txEl>
                                          </p:spTgt>
                                        </p:tgtEl>
                                        <p:attrNameLst>
                                          <p:attrName>style.visibility</p:attrName>
                                        </p:attrNameLst>
                                      </p:cBhvr>
                                      <p:to>
                                        <p:strVal val="visible"/>
                                      </p:to>
                                    </p:set>
                                    <p:animEffect transition="in" filter="blinds(horizontal)">
                                      <p:cBhvr>
                                        <p:cTn id="19" dur="500"/>
                                        <p:tgtEl>
                                          <p:spTgt spid="2437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2135188" y="333375"/>
            <a:ext cx="7772400" cy="736600"/>
          </a:xfrm>
        </p:spPr>
        <p:txBody>
          <a:bodyPr/>
          <a:lstStyle/>
          <a:p>
            <a:pPr>
              <a:defRPr/>
            </a:pPr>
            <a:r>
              <a:rPr lang="en-US" altLang="zh-CN" b="1" dirty="0">
                <a:latin typeface="黑体" pitchFamily="2" charset="-122"/>
              </a:rPr>
              <a:t>1</a:t>
            </a:r>
            <a:r>
              <a:rPr lang="zh-CN" b="1" dirty="0">
                <a:latin typeface="黑体" pitchFamily="2" charset="-122"/>
              </a:rPr>
              <a:t>美元的别墅</a:t>
            </a:r>
          </a:p>
        </p:txBody>
      </p:sp>
      <p:sp>
        <p:nvSpPr>
          <p:cNvPr id="244739" name="Rectangle 3"/>
          <p:cNvSpPr>
            <a:spLocks noGrp="1" noChangeArrowheads="1"/>
          </p:cNvSpPr>
          <p:nvPr>
            <p:ph type="body" idx="1"/>
          </p:nvPr>
        </p:nvSpPr>
        <p:spPr>
          <a:xfrm>
            <a:off x="1703388" y="1484314"/>
            <a:ext cx="8642350" cy="4276725"/>
          </a:xfrm>
        </p:spPr>
        <p:txBody>
          <a:bodyPr>
            <a:normAutofit fontScale="92500" lnSpcReduction="20000"/>
          </a:bodyPr>
          <a:lstStyle/>
          <a:p>
            <a:pPr>
              <a:lnSpc>
                <a:spcPct val="90000"/>
              </a:lnSpc>
            </a:pPr>
            <a:r>
              <a:rPr lang="zh-CN" altLang="zh-CN" b="1" smtClean="0">
                <a:latin typeface="宋体" charset="-122"/>
                <a:ea typeface="楷体_GB2312" pitchFamily="49" charset="-122"/>
              </a:rPr>
              <a:t>“</a:t>
            </a:r>
            <a:r>
              <a:rPr lang="zh-CN" altLang="en-US" b="1" smtClean="0">
                <a:latin typeface="楷体_GB2312" pitchFamily="49" charset="-122"/>
                <a:ea typeface="楷体_GB2312" pitchFamily="49" charset="-122"/>
              </a:rPr>
              <a:t>汽车之都</a:t>
            </a:r>
            <a:r>
              <a:rPr lang="zh-CN" altLang="en-US" b="1" smtClean="0">
                <a:latin typeface="宋体" charset="-122"/>
                <a:ea typeface="楷体_GB2312" pitchFamily="49" charset="-122"/>
              </a:rPr>
              <a:t>”</a:t>
            </a:r>
            <a:r>
              <a:rPr lang="zh-CN" altLang="en-US" b="1" smtClean="0">
                <a:latin typeface="楷体_GB2312" pitchFamily="49" charset="-122"/>
                <a:ea typeface="楷体_GB2312" pitchFamily="49" charset="-122"/>
              </a:rPr>
              <a:t>底特律一幢两层住宅被美国一家银行以</a:t>
            </a:r>
            <a:r>
              <a:rPr lang="en-US" altLang="zh-CN" b="1" smtClean="0">
                <a:latin typeface="楷体_GB2312" pitchFamily="49" charset="-122"/>
                <a:ea typeface="楷体_GB2312" pitchFamily="49" charset="-122"/>
              </a:rPr>
              <a:t>1</a:t>
            </a:r>
            <a:r>
              <a:rPr lang="zh-CN" altLang="en-US" b="1" smtClean="0">
                <a:latin typeface="楷体_GB2312" pitchFamily="49" charset="-122"/>
                <a:ea typeface="楷体_GB2312" pitchFamily="49" charset="-122"/>
              </a:rPr>
              <a:t>美元价格出售，且许诺倒贴</a:t>
            </a:r>
            <a:r>
              <a:rPr lang="en-US" altLang="zh-CN" b="1" smtClean="0">
                <a:latin typeface="楷体_GB2312" pitchFamily="49" charset="-122"/>
                <a:ea typeface="楷体_GB2312" pitchFamily="49" charset="-122"/>
              </a:rPr>
              <a:t>1</a:t>
            </a:r>
            <a:r>
              <a:rPr lang="zh-CN" altLang="en-US" b="1" smtClean="0">
                <a:latin typeface="楷体_GB2312" pitchFamily="49" charset="-122"/>
                <a:ea typeface="楷体_GB2312" pitchFamily="49" charset="-122"/>
              </a:rPr>
              <a:t>万美元，才在第</a:t>
            </a:r>
            <a:r>
              <a:rPr lang="en-US" altLang="zh-CN" b="1" smtClean="0">
                <a:latin typeface="楷体_GB2312" pitchFamily="49" charset="-122"/>
                <a:ea typeface="楷体_GB2312" pitchFamily="49" charset="-122"/>
              </a:rPr>
              <a:t>19</a:t>
            </a:r>
            <a:r>
              <a:rPr lang="zh-CN" altLang="en-US" b="1" smtClean="0">
                <a:latin typeface="楷体_GB2312" pitchFamily="49" charset="-122"/>
                <a:ea typeface="楷体_GB2312" pitchFamily="49" charset="-122"/>
              </a:rPr>
              <a:t>天找到一名买主。这家未公开名字的银行今年</a:t>
            </a:r>
            <a:r>
              <a:rPr lang="en-US" altLang="zh-CN" b="1" smtClean="0">
                <a:latin typeface="楷体_GB2312" pitchFamily="49" charset="-122"/>
                <a:ea typeface="楷体_GB2312" pitchFamily="49" charset="-122"/>
              </a:rPr>
              <a:t>1</a:t>
            </a:r>
            <a:r>
              <a:rPr lang="zh-CN" altLang="en-US" b="1" smtClean="0">
                <a:latin typeface="楷体_GB2312" pitchFamily="49" charset="-122"/>
                <a:ea typeface="楷体_GB2312" pitchFamily="49" charset="-122"/>
              </a:rPr>
              <a:t>月曾以</a:t>
            </a:r>
            <a:r>
              <a:rPr lang="en-US" altLang="zh-CN" b="1" smtClean="0">
                <a:latin typeface="楷体_GB2312" pitchFamily="49" charset="-122"/>
                <a:ea typeface="楷体_GB2312" pitchFamily="49" charset="-122"/>
              </a:rPr>
              <a:t>1100</a:t>
            </a:r>
            <a:r>
              <a:rPr lang="zh-CN" altLang="en-US" b="1" smtClean="0">
                <a:latin typeface="楷体_GB2312" pitchFamily="49" charset="-122"/>
                <a:ea typeface="楷体_GB2312" pitchFamily="49" charset="-122"/>
              </a:rPr>
              <a:t>美元价格出售该屋，但始终无人问津。</a:t>
            </a:r>
          </a:p>
          <a:p>
            <a:pPr>
              <a:lnSpc>
                <a:spcPct val="90000"/>
              </a:lnSpc>
            </a:pPr>
            <a:r>
              <a:rPr lang="zh-CN" altLang="en-US" b="1" smtClean="0">
                <a:latin typeface="楷体_GB2312" pitchFamily="49" charset="-122"/>
                <a:ea typeface="楷体_GB2312" pitchFamily="49" charset="-122"/>
              </a:rPr>
              <a:t>由于这座房子还欠着</a:t>
            </a:r>
            <a:r>
              <a:rPr lang="en-US" altLang="zh-CN" b="1" smtClean="0">
                <a:latin typeface="楷体_GB2312" pitchFamily="49" charset="-122"/>
                <a:ea typeface="楷体_GB2312" pitchFamily="49" charset="-122"/>
              </a:rPr>
              <a:t>4000</a:t>
            </a:r>
            <a:r>
              <a:rPr lang="zh-CN" altLang="en-US" b="1" smtClean="0">
                <a:latin typeface="楷体_GB2312" pitchFamily="49" charset="-122"/>
                <a:ea typeface="楷体_GB2312" pitchFamily="49" charset="-122"/>
              </a:rPr>
              <a:t>美元的税款和一大笔水费账单，房子所在地区治安又差，这家银行为了尽快将这个烫手山芋脱手，最近竟然挂出了</a:t>
            </a:r>
            <a:r>
              <a:rPr lang="en-US" altLang="zh-CN" b="1" smtClean="0">
                <a:latin typeface="楷体_GB2312" pitchFamily="49" charset="-122"/>
                <a:ea typeface="楷体_GB2312" pitchFamily="49" charset="-122"/>
              </a:rPr>
              <a:t>1</a:t>
            </a:r>
            <a:r>
              <a:rPr lang="zh-CN" altLang="en-US" b="1" smtClean="0">
                <a:latin typeface="楷体_GB2312" pitchFamily="49" charset="-122"/>
                <a:ea typeface="楷体_GB2312" pitchFamily="49" charset="-122"/>
              </a:rPr>
              <a:t>美元的惊人跳楼价进行销售。为了尽快将这座</a:t>
            </a:r>
            <a:r>
              <a:rPr lang="en-US" altLang="zh-CN" b="1" smtClean="0">
                <a:latin typeface="楷体_GB2312" pitchFamily="49" charset="-122"/>
                <a:ea typeface="楷体_GB2312" pitchFamily="49" charset="-122"/>
              </a:rPr>
              <a:t>1</a:t>
            </a:r>
            <a:r>
              <a:rPr lang="zh-CN" altLang="en-US" b="1" smtClean="0">
                <a:latin typeface="楷体_GB2312" pitchFamily="49" charset="-122"/>
                <a:ea typeface="楷体_GB2312" pitchFamily="49" charset="-122"/>
              </a:rPr>
              <a:t>美元的房子成交，这家银行甚至同意支付房产代理商</a:t>
            </a:r>
            <a:r>
              <a:rPr lang="en-US" altLang="zh-CN" b="1" smtClean="0">
                <a:latin typeface="楷体_GB2312" pitchFamily="49" charset="-122"/>
                <a:ea typeface="楷体_GB2312" pitchFamily="49" charset="-122"/>
              </a:rPr>
              <a:t>2500</a:t>
            </a:r>
            <a:r>
              <a:rPr lang="zh-CN" altLang="en-US" b="1" smtClean="0">
                <a:latin typeface="楷体_GB2312" pitchFamily="49" charset="-122"/>
                <a:ea typeface="楷体_GB2312" pitchFamily="49" charset="-122"/>
              </a:rPr>
              <a:t>美元的销售佣金和</a:t>
            </a:r>
            <a:r>
              <a:rPr lang="en-US" altLang="zh-CN" b="1" smtClean="0">
                <a:latin typeface="楷体_GB2312" pitchFamily="49" charset="-122"/>
                <a:ea typeface="楷体_GB2312" pitchFamily="49" charset="-122"/>
              </a:rPr>
              <a:t>1000</a:t>
            </a:r>
            <a:r>
              <a:rPr lang="zh-CN" altLang="en-US" b="1" smtClean="0">
                <a:latin typeface="楷体_GB2312" pitchFamily="49" charset="-122"/>
                <a:ea typeface="楷体_GB2312" pitchFamily="49" charset="-122"/>
              </a:rPr>
              <a:t>美元的成交奖金，银行甚至还表示愿意帮房屋买主支付</a:t>
            </a:r>
            <a:r>
              <a:rPr lang="en-US" altLang="zh-CN" b="1" smtClean="0">
                <a:latin typeface="楷体_GB2312" pitchFamily="49" charset="-122"/>
                <a:ea typeface="楷体_GB2312" pitchFamily="49" charset="-122"/>
              </a:rPr>
              <a:t>500</a:t>
            </a:r>
            <a:r>
              <a:rPr lang="zh-CN" altLang="en-US" b="1" smtClean="0">
                <a:latin typeface="楷体_GB2312" pitchFamily="49" charset="-122"/>
                <a:ea typeface="楷体_GB2312" pitchFamily="49" charset="-122"/>
              </a:rPr>
              <a:t>美元的交易费用。加上这座房子以前欠缴的税金和水费，这家银行需要</a:t>
            </a:r>
            <a:r>
              <a:rPr lang="zh-CN" altLang="en-US" b="1" smtClean="0">
                <a:latin typeface="宋体" charset="-122"/>
                <a:ea typeface="楷体_GB2312" pitchFamily="49" charset="-122"/>
              </a:rPr>
              <a:t>“</a:t>
            </a:r>
            <a:r>
              <a:rPr lang="zh-CN" altLang="en-US" b="1" smtClean="0">
                <a:latin typeface="楷体_GB2312" pitchFamily="49" charset="-122"/>
                <a:ea typeface="楷体_GB2312" pitchFamily="49" charset="-122"/>
              </a:rPr>
              <a:t>赔出</a:t>
            </a:r>
            <a:r>
              <a:rPr lang="zh-CN" altLang="en-US" b="1" smtClean="0">
                <a:latin typeface="宋体" charset="-122"/>
                <a:ea typeface="楷体_GB2312" pitchFamily="49" charset="-122"/>
              </a:rPr>
              <a:t>”</a:t>
            </a:r>
            <a:r>
              <a:rPr lang="en-US" altLang="zh-CN" b="1" smtClean="0">
                <a:latin typeface="楷体_GB2312" pitchFamily="49" charset="-122"/>
                <a:ea typeface="楷体_GB2312" pitchFamily="49" charset="-122"/>
              </a:rPr>
              <a:t>10000</a:t>
            </a:r>
            <a:r>
              <a:rPr lang="zh-CN" altLang="en-US" b="1" smtClean="0">
                <a:latin typeface="楷体_GB2312" pitchFamily="49" charset="-122"/>
                <a:ea typeface="楷体_GB2312" pitchFamily="49" charset="-122"/>
              </a:rPr>
              <a:t>美元的费用，才能卖掉这座售价</a:t>
            </a:r>
            <a:r>
              <a:rPr lang="en-US" altLang="zh-CN" b="1" smtClean="0">
                <a:latin typeface="楷体_GB2312" pitchFamily="49" charset="-122"/>
                <a:ea typeface="楷体_GB2312" pitchFamily="49" charset="-122"/>
              </a:rPr>
              <a:t>1</a:t>
            </a:r>
            <a:r>
              <a:rPr lang="zh-CN" altLang="en-US" b="1" smtClean="0">
                <a:latin typeface="楷体_GB2312" pitchFamily="49" charset="-122"/>
                <a:ea typeface="楷体_GB2312" pitchFamily="49" charset="-122"/>
              </a:rPr>
              <a:t>美元的房子</a:t>
            </a:r>
            <a:r>
              <a:rPr lang="en-US" altLang="zh-CN" b="1" smtClean="0">
                <a:latin typeface="楷体_GB2312" pitchFamily="49" charset="-122"/>
                <a:ea typeface="楷体_GB2312" pitchFamily="49" charset="-122"/>
              </a:rPr>
              <a:t>!</a:t>
            </a:r>
            <a:endParaRPr lang="zh-CN" altLang="zh-CN" b="1" smtClean="0">
              <a:latin typeface="楷体_GB2312" pitchFamily="49" charset="-122"/>
              <a:ea typeface="楷体_GB2312" pitchFamily="49" charset="-122"/>
            </a:endParaRPr>
          </a:p>
        </p:txBody>
      </p:sp>
    </p:spTree>
    <p:extLst>
      <p:ext uri="{BB962C8B-B14F-4D97-AF65-F5344CB8AC3E}">
        <p14:creationId xmlns:p14="http://schemas.microsoft.com/office/powerpoint/2010/main" val="2902270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4739">
                                            <p:txEl>
                                              <p:pRg st="0" end="0"/>
                                            </p:txEl>
                                          </p:spTgt>
                                        </p:tgtEl>
                                        <p:attrNameLst>
                                          <p:attrName>style.visibility</p:attrName>
                                        </p:attrNameLst>
                                      </p:cBhvr>
                                      <p:to>
                                        <p:strVal val="visible"/>
                                      </p:to>
                                    </p:set>
                                    <p:animEffect transition="in" filter="blinds(horizontal)">
                                      <p:cBhvr>
                                        <p:cTn id="7" dur="500"/>
                                        <p:tgtEl>
                                          <p:spTgt spid="2447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4739">
                                            <p:txEl>
                                              <p:pRg st="1" end="1"/>
                                            </p:txEl>
                                          </p:spTgt>
                                        </p:tgtEl>
                                        <p:attrNameLst>
                                          <p:attrName>style.visibility</p:attrName>
                                        </p:attrNameLst>
                                      </p:cBhvr>
                                      <p:to>
                                        <p:strVal val="visible"/>
                                      </p:to>
                                    </p:set>
                                    <p:animEffect transition="in" filter="blinds(horizontal)">
                                      <p:cBhvr>
                                        <p:cTn id="12" dur="500"/>
                                        <p:tgtEl>
                                          <p:spTgt spid="2447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defRPr/>
            </a:pPr>
            <a:r>
              <a:rPr lang="zh-CN" altLang="en-US" b="1"/>
              <a:t>美国次级债危机的实质</a:t>
            </a:r>
          </a:p>
        </p:txBody>
      </p:sp>
      <p:grpSp>
        <p:nvGrpSpPr>
          <p:cNvPr id="2" name="Group 3"/>
          <p:cNvGrpSpPr>
            <a:grpSpLocks noChangeAspect="1"/>
          </p:cNvGrpSpPr>
          <p:nvPr/>
        </p:nvGrpSpPr>
        <p:grpSpPr bwMode="auto">
          <a:xfrm>
            <a:off x="1703388" y="1412876"/>
            <a:ext cx="8640762" cy="4968875"/>
            <a:chOff x="0" y="0"/>
            <a:chExt cx="4631" cy="2178"/>
          </a:xfrm>
        </p:grpSpPr>
        <p:pic>
          <p:nvPicPr>
            <p:cNvPr id="356358" name="Picture 4" descr="shileft"/>
            <p:cNvPicPr>
              <a:picLocks noChangeAspect="1" noChangeArrowheads="1"/>
            </p:cNvPicPr>
            <p:nvPr/>
          </p:nvPicPr>
          <p:blipFill>
            <a:blip r:embed="rId2" cstate="print"/>
            <a:srcRect/>
            <a:stretch>
              <a:fillRect/>
            </a:stretch>
          </p:blipFill>
          <p:spPr bwMode="auto">
            <a:xfrm>
              <a:off x="0" y="0"/>
              <a:ext cx="2472" cy="2178"/>
            </a:xfrm>
            <a:prstGeom prst="rect">
              <a:avLst/>
            </a:prstGeom>
            <a:noFill/>
            <a:ln w="9525">
              <a:noFill/>
              <a:miter lim="800000"/>
              <a:headEnd/>
              <a:tailEnd/>
            </a:ln>
          </p:spPr>
        </p:pic>
        <p:pic>
          <p:nvPicPr>
            <p:cNvPr id="356359" name="Picture 5" descr="shiright"/>
            <p:cNvPicPr>
              <a:picLocks noChangeAspect="1" noChangeArrowheads="1"/>
            </p:cNvPicPr>
            <p:nvPr/>
          </p:nvPicPr>
          <p:blipFill>
            <a:blip r:embed="rId3" cstate="print"/>
            <a:srcRect/>
            <a:stretch>
              <a:fillRect/>
            </a:stretch>
          </p:blipFill>
          <p:spPr bwMode="auto">
            <a:xfrm>
              <a:off x="2465" y="0"/>
              <a:ext cx="2166" cy="2178"/>
            </a:xfrm>
            <a:prstGeom prst="rect">
              <a:avLst/>
            </a:prstGeom>
            <a:noFill/>
            <a:ln w="9525">
              <a:noFill/>
              <a:miter lim="800000"/>
              <a:headEnd/>
              <a:tailEnd/>
            </a:ln>
          </p:spPr>
        </p:pic>
      </p:grpSp>
      <p:sp>
        <p:nvSpPr>
          <p:cNvPr id="6" name="线形标注 1 5"/>
          <p:cNvSpPr>
            <a:spLocks/>
          </p:cNvSpPr>
          <p:nvPr/>
        </p:nvSpPr>
        <p:spPr bwMode="auto">
          <a:xfrm>
            <a:off x="2855914" y="4508500"/>
            <a:ext cx="2232025" cy="935038"/>
          </a:xfrm>
          <a:prstGeom prst="borderCallout1">
            <a:avLst>
              <a:gd name="adj1" fmla="val 12222"/>
              <a:gd name="adj2" fmla="val 103412"/>
              <a:gd name="adj3" fmla="val -103056"/>
              <a:gd name="adj4" fmla="val 174468"/>
            </a:avLst>
          </a:prstGeom>
          <a:solidFill>
            <a:schemeClr val="accent1"/>
          </a:solidFill>
          <a:ln w="25400" algn="ctr">
            <a:solidFill>
              <a:srgbClr val="BB6126"/>
            </a:solidFill>
            <a:miter lim="800000"/>
            <a:headEnd/>
            <a:tailEnd/>
          </a:ln>
        </p:spPr>
        <p:txBody>
          <a:bodyPr anchor="ctr"/>
          <a:lstStyle/>
          <a:p>
            <a:pPr>
              <a:defRPr/>
            </a:pPr>
            <a:r>
              <a:rPr lang="zh-CN" altLang="en-US" sz="2400" dirty="0">
                <a:solidFill>
                  <a:schemeClr val="lt1"/>
                </a:solidFill>
              </a:rPr>
              <a:t>初次证券化</a:t>
            </a:r>
            <a:r>
              <a:rPr lang="zh-CN" altLang="en-US" sz="2400" dirty="0">
                <a:solidFill>
                  <a:schemeClr val="lt1"/>
                </a:solidFill>
                <a:latin typeface="Times New Roman" pitchFamily="18" charset="0"/>
                <a:cs typeface="Times New Roman" pitchFamily="18" charset="0"/>
              </a:rPr>
              <a:t>（</a:t>
            </a:r>
            <a:r>
              <a:rPr lang="en-US" altLang="zh-CN" sz="2400" dirty="0">
                <a:solidFill>
                  <a:schemeClr val="lt1"/>
                </a:solidFill>
                <a:latin typeface="Times New Roman" pitchFamily="18" charset="0"/>
                <a:cs typeface="Times New Roman" pitchFamily="18" charset="0"/>
              </a:rPr>
              <a:t>ABS/MBS</a:t>
            </a:r>
            <a:r>
              <a:rPr lang="zh-CN" altLang="en-US" sz="2400" dirty="0">
                <a:solidFill>
                  <a:schemeClr val="lt1"/>
                </a:solidFill>
                <a:latin typeface="Times New Roman" pitchFamily="18" charset="0"/>
                <a:cs typeface="Times New Roman" pitchFamily="18" charset="0"/>
              </a:rPr>
              <a:t>）</a:t>
            </a:r>
          </a:p>
        </p:txBody>
      </p:sp>
      <p:sp>
        <p:nvSpPr>
          <p:cNvPr id="7" name="线形标注 1 6"/>
          <p:cNvSpPr>
            <a:spLocks/>
          </p:cNvSpPr>
          <p:nvPr/>
        </p:nvSpPr>
        <p:spPr bwMode="auto">
          <a:xfrm>
            <a:off x="5519738" y="4724400"/>
            <a:ext cx="3313112" cy="865188"/>
          </a:xfrm>
          <a:prstGeom prst="borderCallout1">
            <a:avLst>
              <a:gd name="adj1" fmla="val 13213"/>
              <a:gd name="adj2" fmla="val 102301"/>
              <a:gd name="adj3" fmla="val -153759"/>
              <a:gd name="adj4" fmla="val 111116"/>
            </a:avLst>
          </a:prstGeom>
          <a:solidFill>
            <a:schemeClr val="accent1"/>
          </a:solidFill>
          <a:ln w="25400" algn="ctr">
            <a:solidFill>
              <a:srgbClr val="BB6126"/>
            </a:solidFill>
            <a:miter lim="800000"/>
            <a:headEnd/>
            <a:tailEnd/>
          </a:ln>
        </p:spPr>
        <p:txBody>
          <a:bodyPr anchor="ctr"/>
          <a:lstStyle/>
          <a:p>
            <a:pPr>
              <a:defRPr/>
            </a:pPr>
            <a:r>
              <a:rPr lang="zh-CN" altLang="en-US" sz="2400" dirty="0">
                <a:solidFill>
                  <a:schemeClr val="lt1"/>
                </a:solidFill>
              </a:rPr>
              <a:t>再次及再再次证券化</a:t>
            </a:r>
            <a:r>
              <a:rPr lang="zh-CN" altLang="en-US" sz="2400" dirty="0">
                <a:solidFill>
                  <a:schemeClr val="lt1"/>
                </a:solidFill>
                <a:latin typeface="Times New Roman" pitchFamily="18" charset="0"/>
                <a:cs typeface="Times New Roman" pitchFamily="18" charset="0"/>
              </a:rPr>
              <a:t>（</a:t>
            </a:r>
            <a:r>
              <a:rPr lang="en-US" altLang="zh-CN" sz="2400" dirty="0">
                <a:solidFill>
                  <a:schemeClr val="lt1"/>
                </a:solidFill>
                <a:latin typeface="Times New Roman" pitchFamily="18" charset="0"/>
                <a:cs typeface="Times New Roman" pitchFamily="18" charset="0"/>
              </a:rPr>
              <a:t>CDO/CMO/CDS</a:t>
            </a:r>
            <a:r>
              <a:rPr lang="zh-CN" altLang="en-US" sz="2400" dirty="0">
                <a:solidFill>
                  <a:schemeClr val="lt1"/>
                </a:solidFill>
                <a:latin typeface="Times New Roman" pitchFamily="18" charset="0"/>
                <a:cs typeface="Times New Roman" pitchFamily="18" charset="0"/>
              </a:rPr>
              <a:t>等）</a:t>
            </a:r>
          </a:p>
        </p:txBody>
      </p:sp>
    </p:spTree>
    <p:extLst>
      <p:ext uri="{BB962C8B-B14F-4D97-AF65-F5344CB8AC3E}">
        <p14:creationId xmlns:p14="http://schemas.microsoft.com/office/powerpoint/2010/main" val="170756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786" name="Picture 2"/>
          <p:cNvPicPr>
            <a:picLocks noChangeAspect="1" noChangeArrowheads="1"/>
          </p:cNvPicPr>
          <p:nvPr/>
        </p:nvPicPr>
        <p:blipFill>
          <a:blip r:embed="rId2" cstate="print"/>
          <a:srcRect/>
          <a:stretch>
            <a:fillRect/>
          </a:stretch>
        </p:blipFill>
        <p:spPr bwMode="auto">
          <a:xfrm>
            <a:off x="3432176" y="1"/>
            <a:ext cx="6911975" cy="6308725"/>
          </a:xfrm>
          <a:prstGeom prst="rect">
            <a:avLst/>
          </a:prstGeom>
          <a:noFill/>
          <a:ln w="9525">
            <a:noFill/>
            <a:miter lim="800000"/>
            <a:headEnd/>
            <a:tailEnd/>
          </a:ln>
        </p:spPr>
      </p:pic>
      <p:sp>
        <p:nvSpPr>
          <p:cNvPr id="246787" name="Text Box 3"/>
          <p:cNvSpPr txBox="1">
            <a:spLocks noChangeArrowheads="1"/>
          </p:cNvSpPr>
          <p:nvPr/>
        </p:nvSpPr>
        <p:spPr bwMode="auto">
          <a:xfrm>
            <a:off x="4440238" y="6308725"/>
            <a:ext cx="2017712" cy="457200"/>
          </a:xfrm>
          <a:prstGeom prst="rect">
            <a:avLst/>
          </a:prstGeom>
          <a:noFill/>
          <a:ln w="12700" cap="sq">
            <a:noFill/>
            <a:miter lim="800000"/>
            <a:headEnd type="none" w="sm" len="sm"/>
            <a:tailEnd type="none" w="sm" len="sm"/>
          </a:ln>
        </p:spPr>
        <p:txBody>
          <a:bodyPr>
            <a:spAutoFit/>
          </a:bodyPr>
          <a:lstStyle/>
          <a:p>
            <a:pPr algn="l">
              <a:spcBef>
                <a:spcPct val="50000"/>
              </a:spcBef>
            </a:pPr>
            <a:r>
              <a:rPr lang="zh-CN" altLang="en-US" sz="2400">
                <a:solidFill>
                  <a:srgbClr val="111111"/>
                </a:solidFill>
                <a:ea typeface="楷体_GB2312" pitchFamily="49" charset="-122"/>
              </a:rPr>
              <a:t>泡沫形成机制</a:t>
            </a:r>
          </a:p>
        </p:txBody>
      </p:sp>
      <p:sp>
        <p:nvSpPr>
          <p:cNvPr id="246788" name="Text Box 4"/>
          <p:cNvSpPr txBox="1">
            <a:spLocks noChangeArrowheads="1"/>
          </p:cNvSpPr>
          <p:nvPr/>
        </p:nvSpPr>
        <p:spPr bwMode="auto">
          <a:xfrm>
            <a:off x="7608888" y="6308725"/>
            <a:ext cx="2017712" cy="457200"/>
          </a:xfrm>
          <a:prstGeom prst="rect">
            <a:avLst/>
          </a:prstGeom>
          <a:noFill/>
          <a:ln w="12700" cap="sq">
            <a:noFill/>
            <a:miter lim="800000"/>
            <a:headEnd type="none" w="sm" len="sm"/>
            <a:tailEnd type="none" w="sm" len="sm"/>
          </a:ln>
        </p:spPr>
        <p:txBody>
          <a:bodyPr>
            <a:spAutoFit/>
          </a:bodyPr>
          <a:lstStyle/>
          <a:p>
            <a:pPr algn="l">
              <a:spcBef>
                <a:spcPct val="50000"/>
              </a:spcBef>
            </a:pPr>
            <a:r>
              <a:rPr lang="zh-CN" altLang="en-US" sz="2400">
                <a:solidFill>
                  <a:srgbClr val="111111"/>
                </a:solidFill>
                <a:ea typeface="楷体_GB2312" pitchFamily="49" charset="-122"/>
              </a:rPr>
              <a:t>泡沫破灭过程</a:t>
            </a:r>
          </a:p>
        </p:txBody>
      </p:sp>
      <p:sp>
        <p:nvSpPr>
          <p:cNvPr id="246789" name="WordArt 5" descr="沙滩"/>
          <p:cNvSpPr>
            <a:spLocks noChangeArrowheads="1" noChangeShapeType="1" noTextEdit="1"/>
          </p:cNvSpPr>
          <p:nvPr/>
        </p:nvSpPr>
        <p:spPr bwMode="auto">
          <a:xfrm rot="5400000">
            <a:off x="-133350" y="2528888"/>
            <a:ext cx="5616575" cy="1079500"/>
          </a:xfrm>
          <a:prstGeom prst="rect">
            <a:avLst/>
          </a:prstGeom>
        </p:spPr>
        <p:txBody>
          <a:bodyPr vert="eaVert" wrap="none" fromWordArt="1">
            <a:prstTxWarp prst="textPlain">
              <a:avLst>
                <a:gd name="adj" fmla="val 50000"/>
              </a:avLst>
            </a:prstTxWarp>
          </a:bodyPr>
          <a:lstStyle/>
          <a:p>
            <a:pPr fontAlgn="auto"/>
            <a:r>
              <a:rPr lang="zh-CN" altLang="en-US" sz="3600" b="1" kern="10">
                <a:ln w="12700" cap="sq">
                  <a:solidFill>
                    <a:srgbClr val="C4B596"/>
                  </a:solidFill>
                  <a:round/>
                  <a:headEnd type="none" w="sm" len="sm"/>
                  <a:tailEnd type="none" w="sm" len="sm"/>
                </a:ln>
                <a:blipFill dpi="0" rotWithShape="0">
                  <a:blip r:embed="rId3"/>
                  <a:srcRect/>
                  <a:tile tx="0" ty="0" sx="100000" sy="100000" flip="none" algn="tl"/>
                </a:blipFill>
                <a:effectLst>
                  <a:outerShdw dist="53882" dir="2700000" algn="ctr" rotWithShape="0">
                    <a:srgbClr val="CBCBCB">
                      <a:alpha val="79999"/>
                    </a:srgbClr>
                  </a:outerShdw>
                </a:effectLst>
                <a:latin typeface="华文新魏"/>
                <a:ea typeface="华文新魏"/>
              </a:rPr>
              <a:t>次贷危机全球传导机制</a:t>
            </a:r>
          </a:p>
        </p:txBody>
      </p:sp>
      <p:sp>
        <p:nvSpPr>
          <p:cNvPr id="246790" name="Line 6"/>
          <p:cNvSpPr>
            <a:spLocks noChangeShapeType="1"/>
          </p:cNvSpPr>
          <p:nvPr/>
        </p:nvSpPr>
        <p:spPr bwMode="auto">
          <a:xfrm>
            <a:off x="3719513" y="6524625"/>
            <a:ext cx="792162" cy="0"/>
          </a:xfrm>
          <a:prstGeom prst="line">
            <a:avLst/>
          </a:prstGeom>
          <a:noFill/>
          <a:ln w="38100" cap="sq">
            <a:solidFill>
              <a:srgbClr val="111111"/>
            </a:solidFill>
            <a:round/>
            <a:headEnd type="none" w="sm" len="sm"/>
            <a:tailEnd type="triangle" w="sm" len="sm"/>
          </a:ln>
        </p:spPr>
        <p:txBody>
          <a:bodyPr/>
          <a:lstStyle/>
          <a:p>
            <a:endParaRPr lang="zh-CN" altLang="en-US"/>
          </a:p>
        </p:txBody>
      </p:sp>
      <p:sp>
        <p:nvSpPr>
          <p:cNvPr id="246791" name="Line 7"/>
          <p:cNvSpPr>
            <a:spLocks noChangeShapeType="1"/>
          </p:cNvSpPr>
          <p:nvPr/>
        </p:nvSpPr>
        <p:spPr bwMode="auto">
          <a:xfrm>
            <a:off x="6527801" y="6524625"/>
            <a:ext cx="1008063" cy="0"/>
          </a:xfrm>
          <a:prstGeom prst="line">
            <a:avLst/>
          </a:prstGeom>
          <a:noFill/>
          <a:ln w="38100">
            <a:solidFill>
              <a:srgbClr val="111111"/>
            </a:solidFill>
            <a:prstDash val="dash"/>
            <a:round/>
            <a:headEnd type="none" w="sm" len="sm"/>
            <a:tailEnd type="triangle" w="sm" len="sm"/>
          </a:ln>
        </p:spPr>
        <p:txBody>
          <a:bodyPr/>
          <a:lstStyle/>
          <a:p>
            <a:endParaRPr lang="zh-CN" altLang="en-US"/>
          </a:p>
        </p:txBody>
      </p:sp>
      <p:grpSp>
        <p:nvGrpSpPr>
          <p:cNvPr id="2" name="Group 16"/>
          <p:cNvGrpSpPr>
            <a:grpSpLocks/>
          </p:cNvGrpSpPr>
          <p:nvPr/>
        </p:nvGrpSpPr>
        <p:grpSpPr bwMode="auto">
          <a:xfrm>
            <a:off x="7608889" y="333376"/>
            <a:ext cx="2808287" cy="396875"/>
            <a:chOff x="3833" y="210"/>
            <a:chExt cx="1769" cy="250"/>
          </a:xfrm>
        </p:grpSpPr>
        <p:sp>
          <p:nvSpPr>
            <p:cNvPr id="357385" name="AutoShape 13"/>
            <p:cNvSpPr>
              <a:spLocks noChangeArrowheads="1"/>
            </p:cNvSpPr>
            <p:nvPr/>
          </p:nvSpPr>
          <p:spPr bwMode="auto">
            <a:xfrm>
              <a:off x="4059" y="210"/>
              <a:ext cx="1316" cy="226"/>
            </a:xfrm>
            <a:prstGeom prst="wedgeRectCallout">
              <a:avLst>
                <a:gd name="adj1" fmla="val -32523"/>
                <a:gd name="adj2" fmla="val 393806"/>
              </a:avLst>
            </a:prstGeom>
            <a:noFill/>
            <a:ln w="9525" algn="ctr">
              <a:solidFill>
                <a:schemeClr val="tx1"/>
              </a:solidFill>
              <a:miter lim="800000"/>
              <a:headEnd/>
              <a:tailEnd/>
            </a:ln>
          </p:spPr>
          <p:txBody>
            <a:bodyPr/>
            <a:lstStyle/>
            <a:p>
              <a:pPr marL="639763" indent="-273050"/>
              <a:endParaRPr lang="zh-CN" altLang="en-US" sz="2000"/>
            </a:p>
          </p:txBody>
        </p:sp>
        <p:sp>
          <p:nvSpPr>
            <p:cNvPr id="357386" name="Text Box 14"/>
            <p:cNvSpPr txBox="1">
              <a:spLocks noChangeArrowheads="1"/>
            </p:cNvSpPr>
            <p:nvPr/>
          </p:nvSpPr>
          <p:spPr bwMode="auto">
            <a:xfrm>
              <a:off x="3833" y="210"/>
              <a:ext cx="1769" cy="250"/>
            </a:xfrm>
            <a:prstGeom prst="rect">
              <a:avLst/>
            </a:prstGeom>
            <a:noFill/>
            <a:ln w="9525" algn="ctr">
              <a:noFill/>
              <a:miter lim="800000"/>
              <a:headEnd/>
              <a:tailEnd/>
            </a:ln>
          </p:spPr>
          <p:txBody>
            <a:bodyPr lIns="0">
              <a:spAutoFit/>
            </a:bodyPr>
            <a:lstStyle/>
            <a:p>
              <a:pPr marL="639763" indent="-273050" fontAlgn="ctr">
                <a:spcBef>
                  <a:spcPct val="50000"/>
                </a:spcBef>
              </a:pPr>
              <a:r>
                <a:rPr lang="zh-CN" altLang="en-US" sz="2000" b="1">
                  <a:solidFill>
                    <a:schemeClr val="accent1"/>
                  </a:solidFill>
                </a:rPr>
                <a:t>资产支持商业票据</a:t>
              </a:r>
              <a:r>
                <a:rPr lang="zh-CN" altLang="en-US" sz="2000"/>
                <a:t>                                         </a:t>
              </a:r>
            </a:p>
          </p:txBody>
        </p:sp>
      </p:grpSp>
    </p:spTree>
    <p:extLst>
      <p:ext uri="{BB962C8B-B14F-4D97-AF65-F5344CB8AC3E}">
        <p14:creationId xmlns:p14="http://schemas.microsoft.com/office/powerpoint/2010/main" val="19520392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6789"/>
                                        </p:tgtEl>
                                        <p:attrNameLst>
                                          <p:attrName>style.visibility</p:attrName>
                                        </p:attrNameLst>
                                      </p:cBhvr>
                                      <p:to>
                                        <p:strVal val="visible"/>
                                      </p:to>
                                    </p:set>
                                    <p:anim calcmode="lin" valueType="num">
                                      <p:cBhvr additive="base">
                                        <p:cTn id="7" dur="500" fill="hold"/>
                                        <p:tgtEl>
                                          <p:spTgt spid="246789"/>
                                        </p:tgtEl>
                                        <p:attrNameLst>
                                          <p:attrName>ppt_x</p:attrName>
                                        </p:attrNameLst>
                                      </p:cBhvr>
                                      <p:tavLst>
                                        <p:tav tm="0">
                                          <p:val>
                                            <p:strVal val="#ppt_x"/>
                                          </p:val>
                                        </p:tav>
                                        <p:tav tm="100000">
                                          <p:val>
                                            <p:strVal val="#ppt_x"/>
                                          </p:val>
                                        </p:tav>
                                      </p:tavLst>
                                    </p:anim>
                                    <p:anim calcmode="lin" valueType="num">
                                      <p:cBhvr additive="base">
                                        <p:cTn id="8" dur="500" fill="hold"/>
                                        <p:tgtEl>
                                          <p:spTgt spid="24678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6786"/>
                                        </p:tgtEl>
                                        <p:attrNameLst>
                                          <p:attrName>style.visibility</p:attrName>
                                        </p:attrNameLst>
                                      </p:cBhvr>
                                      <p:to>
                                        <p:strVal val="visible"/>
                                      </p:to>
                                    </p:set>
                                    <p:anim calcmode="lin" valueType="num">
                                      <p:cBhvr additive="base">
                                        <p:cTn id="13" dur="500" fill="hold"/>
                                        <p:tgtEl>
                                          <p:spTgt spid="246786"/>
                                        </p:tgtEl>
                                        <p:attrNameLst>
                                          <p:attrName>ppt_x</p:attrName>
                                        </p:attrNameLst>
                                      </p:cBhvr>
                                      <p:tavLst>
                                        <p:tav tm="0">
                                          <p:val>
                                            <p:strVal val="#ppt_x"/>
                                          </p:val>
                                        </p:tav>
                                        <p:tav tm="100000">
                                          <p:val>
                                            <p:strVal val="#ppt_x"/>
                                          </p:val>
                                        </p:tav>
                                      </p:tavLst>
                                    </p:anim>
                                    <p:anim calcmode="lin" valueType="num">
                                      <p:cBhvr additive="base">
                                        <p:cTn id="14" dur="500" fill="hold"/>
                                        <p:tgtEl>
                                          <p:spTgt spid="24678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46790"/>
                                        </p:tgtEl>
                                        <p:attrNameLst>
                                          <p:attrName>style.visibility</p:attrName>
                                        </p:attrNameLst>
                                      </p:cBhvr>
                                      <p:to>
                                        <p:strVal val="visible"/>
                                      </p:to>
                                    </p:set>
                                    <p:animEffect transition="in" filter="blinds(horizontal)">
                                      <p:cBhvr>
                                        <p:cTn id="19" dur="500"/>
                                        <p:tgtEl>
                                          <p:spTgt spid="246790"/>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46787"/>
                                        </p:tgtEl>
                                        <p:attrNameLst>
                                          <p:attrName>style.visibility</p:attrName>
                                        </p:attrNameLst>
                                      </p:cBhvr>
                                      <p:to>
                                        <p:strVal val="visible"/>
                                      </p:to>
                                    </p:set>
                                    <p:animEffect transition="in" filter="blinds(horizontal)">
                                      <p:cBhvr>
                                        <p:cTn id="24" dur="500"/>
                                        <p:tgtEl>
                                          <p:spTgt spid="246787"/>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46791"/>
                                        </p:tgtEl>
                                        <p:attrNameLst>
                                          <p:attrName>style.visibility</p:attrName>
                                        </p:attrNameLst>
                                      </p:cBhvr>
                                      <p:to>
                                        <p:strVal val="visible"/>
                                      </p:to>
                                    </p:set>
                                    <p:animEffect transition="in" filter="blinds(horizontal)">
                                      <p:cBhvr>
                                        <p:cTn id="29" dur="500"/>
                                        <p:tgtEl>
                                          <p:spTgt spid="246791"/>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46788"/>
                                        </p:tgtEl>
                                        <p:attrNameLst>
                                          <p:attrName>style.visibility</p:attrName>
                                        </p:attrNameLst>
                                      </p:cBhvr>
                                      <p:to>
                                        <p:strVal val="visible"/>
                                      </p:to>
                                    </p:set>
                                    <p:animEffect transition="in" filter="blinds(horizontal)">
                                      <p:cBhvr>
                                        <p:cTn id="34" dur="500"/>
                                        <p:tgtEl>
                                          <p:spTgt spid="246788"/>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ppt_x"/>
                                          </p:val>
                                        </p:tav>
                                        <p:tav tm="100000">
                                          <p:val>
                                            <p:strVal val="#ppt_x"/>
                                          </p:val>
                                        </p:tav>
                                      </p:tavLst>
                                    </p:anim>
                                    <p:anim calcmode="lin" valueType="num">
                                      <p:cBhvr additive="base">
                                        <p:cTn id="4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p:bldP spid="246788" grpId="0"/>
      <p:bldP spid="246789" grpId="0" animBg="1"/>
      <p:bldP spid="246790" grpId="0" animBg="1"/>
      <p:bldP spid="24679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idx="4294967295"/>
          </p:nvPr>
        </p:nvSpPr>
        <p:spPr bwMode="auto">
          <a:xfrm>
            <a:off x="2063750" y="333376"/>
            <a:ext cx="7200900" cy="771525"/>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利率期货价格波动风险案例</a:t>
            </a:r>
          </a:p>
        </p:txBody>
      </p:sp>
      <p:sp>
        <p:nvSpPr>
          <p:cNvPr id="303107" name="Rectangle 3"/>
          <p:cNvSpPr>
            <a:spLocks noGrp="1" noChangeArrowheads="1"/>
          </p:cNvSpPr>
          <p:nvPr>
            <p:ph type="body" idx="4294967295"/>
          </p:nvPr>
        </p:nvSpPr>
        <p:spPr>
          <a:xfrm>
            <a:off x="1992314" y="1268414"/>
            <a:ext cx="8135937" cy="4681537"/>
          </a:xfrm>
        </p:spPr>
        <p:txBody>
          <a:bodyPr>
            <a:normAutofit lnSpcReduction="10000"/>
          </a:bodyPr>
          <a:lstStyle/>
          <a:p>
            <a:pPr eaLnBrk="1" hangingPunct="1">
              <a:lnSpc>
                <a:spcPct val="90000"/>
              </a:lnSpc>
              <a:buFont typeface="Wingdings" pitchFamily="2" charset="2"/>
              <a:buNone/>
            </a:pPr>
            <a:r>
              <a:rPr lang="en-US" altLang="zh-CN" smtClean="0">
                <a:solidFill>
                  <a:srgbClr val="0000CC"/>
                </a:solidFill>
                <a:latin typeface="华文彩云" pitchFamily="2" charset="-122"/>
                <a:ea typeface="华文彩云" pitchFamily="2" charset="-122"/>
              </a:rPr>
              <a:t>           </a:t>
            </a:r>
            <a:r>
              <a:rPr lang="en-US" altLang="zh-CN" b="1">
                <a:latin typeface="楷体_GB2312" pitchFamily="49" charset="-122"/>
                <a:ea typeface="楷体_GB2312" pitchFamily="49" charset="-122"/>
              </a:rPr>
              <a:t>327</a:t>
            </a:r>
            <a:r>
              <a:rPr lang="zh-CN" altLang="en-US" b="1">
                <a:latin typeface="楷体_GB2312" pitchFamily="49" charset="-122"/>
                <a:ea typeface="楷体_GB2312" pitchFamily="49" charset="-122"/>
              </a:rPr>
              <a:t>国债：</a:t>
            </a:r>
            <a:r>
              <a:rPr lang="en-US" altLang="zh-CN" b="1">
                <a:latin typeface="楷体_GB2312" pitchFamily="49" charset="-122"/>
                <a:ea typeface="楷体_GB2312" pitchFamily="49" charset="-122"/>
              </a:rPr>
              <a:t>1992</a:t>
            </a:r>
            <a:r>
              <a:rPr lang="zh-CN" altLang="en-US" b="1">
                <a:latin typeface="楷体_GB2312" pitchFamily="49" charset="-122"/>
                <a:ea typeface="楷体_GB2312" pitchFamily="49" charset="-122"/>
              </a:rPr>
              <a:t>年发行的三年期国债的代称，</a:t>
            </a:r>
          </a:p>
          <a:p>
            <a:pPr eaLnBrk="1" hangingPunct="1">
              <a:lnSpc>
                <a:spcPct val="90000"/>
              </a:lnSpc>
              <a:buFont typeface="Wingdings" pitchFamily="2" charset="2"/>
              <a:buNone/>
            </a:pPr>
            <a:r>
              <a:rPr lang="zh-CN" altLang="en-US" b="1">
                <a:latin typeface="楷体_GB2312" pitchFamily="49" charset="-122"/>
                <a:ea typeface="楷体_GB2312" pitchFamily="49" charset="-122"/>
              </a:rPr>
              <a:t>到期日</a:t>
            </a:r>
            <a:r>
              <a:rPr lang="en-US" altLang="zh-CN" b="1">
                <a:latin typeface="楷体_GB2312" pitchFamily="49" charset="-122"/>
                <a:ea typeface="楷体_GB2312" pitchFamily="49" charset="-122"/>
              </a:rPr>
              <a:t>1995</a:t>
            </a:r>
            <a:r>
              <a:rPr lang="zh-CN" altLang="en-US" b="1">
                <a:latin typeface="楷体_GB2312" pitchFamily="49" charset="-122"/>
                <a:ea typeface="楷体_GB2312" pitchFamily="49" charset="-122"/>
              </a:rPr>
              <a:t>年</a:t>
            </a:r>
            <a:r>
              <a:rPr lang="en-US" altLang="zh-CN" b="1">
                <a:latin typeface="楷体_GB2312" pitchFamily="49" charset="-122"/>
                <a:ea typeface="楷体_GB2312" pitchFamily="49" charset="-122"/>
              </a:rPr>
              <a:t>6</a:t>
            </a:r>
            <a:r>
              <a:rPr lang="zh-CN" altLang="en-US" b="1">
                <a:latin typeface="楷体_GB2312" pitchFamily="49" charset="-122"/>
                <a:ea typeface="楷体_GB2312" pitchFamily="49" charset="-122"/>
              </a:rPr>
              <a:t>月，到期价值</a:t>
            </a:r>
            <a:r>
              <a:rPr lang="en-US" altLang="zh-CN" b="1">
                <a:latin typeface="楷体_GB2312" pitchFamily="49" charset="-122"/>
                <a:ea typeface="楷体_GB2312" pitchFamily="49" charset="-122"/>
              </a:rPr>
              <a:t>132</a:t>
            </a:r>
            <a:r>
              <a:rPr lang="zh-CN" altLang="en-US" b="1">
                <a:latin typeface="楷体_GB2312" pitchFamily="49" charset="-122"/>
                <a:ea typeface="楷体_GB2312" pitchFamily="49" charset="-122"/>
              </a:rPr>
              <a:t>元。由于到期收益</a:t>
            </a:r>
          </a:p>
          <a:p>
            <a:pPr eaLnBrk="1" hangingPunct="1">
              <a:lnSpc>
                <a:spcPct val="90000"/>
              </a:lnSpc>
              <a:buFont typeface="Wingdings" pitchFamily="2" charset="2"/>
              <a:buNone/>
            </a:pPr>
            <a:r>
              <a:rPr lang="en-US" altLang="zh-CN" b="1">
                <a:latin typeface="楷体_GB2312" pitchFamily="49" charset="-122"/>
                <a:ea typeface="楷体_GB2312" pitchFamily="49" charset="-122"/>
              </a:rPr>
              <a:t>(9.5%</a:t>
            </a:r>
            <a:r>
              <a:rPr lang="zh-CN" altLang="en-US" b="1">
                <a:latin typeface="楷体_GB2312" pitchFamily="49" charset="-122"/>
                <a:ea typeface="楷体_GB2312" pitchFamily="49" charset="-122"/>
              </a:rPr>
              <a:t>加上保值补贴率</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明显低于同期银行的利率，</a:t>
            </a:r>
          </a:p>
          <a:p>
            <a:pPr eaLnBrk="1" hangingPunct="1">
              <a:lnSpc>
                <a:spcPct val="90000"/>
              </a:lnSpc>
              <a:buFont typeface="Wingdings" pitchFamily="2" charset="2"/>
              <a:buNone/>
            </a:pPr>
            <a:r>
              <a:rPr lang="zh-CN" altLang="en-US" b="1">
                <a:latin typeface="楷体_GB2312" pitchFamily="49" charset="-122"/>
                <a:ea typeface="楷体_GB2312" pitchFamily="49" charset="-122"/>
              </a:rPr>
              <a:t>市场中一直传闻财政部准备出资</a:t>
            </a:r>
            <a:r>
              <a:rPr lang="en-US" altLang="zh-CN" b="1">
                <a:latin typeface="楷体_GB2312" pitchFamily="49" charset="-122"/>
                <a:ea typeface="楷体_GB2312" pitchFamily="49" charset="-122"/>
              </a:rPr>
              <a:t>16</a:t>
            </a:r>
            <a:r>
              <a:rPr lang="zh-CN" altLang="en-US" b="1">
                <a:latin typeface="楷体_GB2312" pitchFamily="49" charset="-122"/>
                <a:ea typeface="楷体_GB2312" pitchFamily="49" charset="-122"/>
              </a:rPr>
              <a:t>亿元，</a:t>
            </a:r>
            <a:r>
              <a:rPr lang="zh-CN" altLang="en-US" b="1">
                <a:solidFill>
                  <a:schemeClr val="hlink"/>
                </a:solidFill>
                <a:latin typeface="楷体_GB2312" pitchFamily="49" charset="-122"/>
                <a:ea typeface="楷体_GB2312" pitchFamily="49" charset="-122"/>
              </a:rPr>
              <a:t>以</a:t>
            </a:r>
            <a:r>
              <a:rPr lang="en-US" altLang="zh-CN" b="1">
                <a:solidFill>
                  <a:schemeClr val="hlink"/>
                </a:solidFill>
                <a:latin typeface="楷体_GB2312" pitchFamily="49" charset="-122"/>
                <a:ea typeface="楷体_GB2312" pitchFamily="49" charset="-122"/>
              </a:rPr>
              <a:t>148</a:t>
            </a:r>
            <a:r>
              <a:rPr lang="zh-CN" altLang="en-US" b="1">
                <a:solidFill>
                  <a:schemeClr val="hlink"/>
                </a:solidFill>
                <a:latin typeface="楷体_GB2312" pitchFamily="49" charset="-122"/>
                <a:ea typeface="楷体_GB2312" pitchFamily="49" charset="-122"/>
              </a:rPr>
              <a:t>元</a:t>
            </a:r>
          </a:p>
          <a:p>
            <a:pPr eaLnBrk="1" hangingPunct="1">
              <a:lnSpc>
                <a:spcPct val="90000"/>
              </a:lnSpc>
              <a:buFont typeface="Wingdings" pitchFamily="2" charset="2"/>
              <a:buNone/>
            </a:pPr>
            <a:r>
              <a:rPr lang="zh-CN" altLang="en-US" b="1">
                <a:solidFill>
                  <a:schemeClr val="hlink"/>
                </a:solidFill>
                <a:latin typeface="楷体_GB2312" pitchFamily="49" charset="-122"/>
                <a:ea typeface="楷体_GB2312" pitchFamily="49" charset="-122"/>
              </a:rPr>
              <a:t>的价格对</a:t>
            </a:r>
            <a:r>
              <a:rPr lang="en-US" altLang="zh-CN" b="1">
                <a:solidFill>
                  <a:schemeClr val="hlink"/>
                </a:solidFill>
                <a:latin typeface="楷体_GB2312" pitchFamily="49" charset="-122"/>
                <a:ea typeface="楷体_GB2312" pitchFamily="49" charset="-122"/>
              </a:rPr>
              <a:t>327</a:t>
            </a:r>
            <a:r>
              <a:rPr lang="zh-CN" altLang="en-US" b="1">
                <a:solidFill>
                  <a:schemeClr val="hlink"/>
                </a:solidFill>
                <a:latin typeface="楷体_GB2312" pitchFamily="49" charset="-122"/>
                <a:ea typeface="楷体_GB2312" pitchFamily="49" charset="-122"/>
              </a:rPr>
              <a:t>国债进行补贴对付，</a:t>
            </a:r>
            <a:r>
              <a:rPr lang="zh-CN" altLang="en-US" b="1">
                <a:latin typeface="楷体_GB2312" pitchFamily="49" charset="-122"/>
                <a:ea typeface="楷体_GB2312" pitchFamily="49" charset="-122"/>
              </a:rPr>
              <a:t>因此是市场中较</a:t>
            </a:r>
          </a:p>
          <a:p>
            <a:pPr eaLnBrk="1" hangingPunct="1">
              <a:lnSpc>
                <a:spcPct val="90000"/>
              </a:lnSpc>
              <a:buFont typeface="Wingdings" pitchFamily="2" charset="2"/>
              <a:buNone/>
            </a:pPr>
            <a:r>
              <a:rPr lang="zh-CN" altLang="en-US" b="1">
                <a:latin typeface="楷体_GB2312" pitchFamily="49" charset="-122"/>
                <a:ea typeface="楷体_GB2312" pitchFamily="49" charset="-122"/>
              </a:rPr>
              <a:t>为活跃的品种。</a:t>
            </a:r>
          </a:p>
          <a:p>
            <a:pPr eaLnBrk="1" hangingPunct="1">
              <a:lnSpc>
                <a:spcPct val="90000"/>
              </a:lnSpc>
              <a:buFont typeface="Wingdings" pitchFamily="2" charset="2"/>
              <a:buNone/>
            </a:pPr>
            <a:r>
              <a:rPr lang="zh-CN" altLang="en-US" b="1">
                <a:latin typeface="楷体_GB2312" pitchFamily="49" charset="-122"/>
                <a:ea typeface="楷体_GB2312" pitchFamily="49" charset="-122"/>
              </a:rPr>
              <a:t>    </a:t>
            </a:r>
            <a:r>
              <a:rPr lang="zh-CN" altLang="en-US" b="1">
                <a:solidFill>
                  <a:schemeClr val="hlink"/>
                </a:solidFill>
                <a:latin typeface="方正姚体" pitchFamily="2" charset="-122"/>
                <a:ea typeface="方正姚体" pitchFamily="2" charset="-122"/>
              </a:rPr>
              <a:t>空方：</a:t>
            </a:r>
            <a:r>
              <a:rPr lang="zh-CN" altLang="en-US" b="1">
                <a:solidFill>
                  <a:schemeClr val="hlink"/>
                </a:solidFill>
                <a:latin typeface="华文细黑" pitchFamily="2" charset="-122"/>
                <a:ea typeface="华文细黑" pitchFamily="2" charset="-122"/>
              </a:rPr>
              <a:t>万国证券（副董事长、总裁</a:t>
            </a:r>
            <a:r>
              <a:rPr lang="zh-CN" altLang="en-US" b="1">
                <a:latin typeface="华文细黑" pitchFamily="2" charset="-122"/>
                <a:ea typeface="华文细黑" pitchFamily="2" charset="-122"/>
              </a:rPr>
              <a:t>管金生</a:t>
            </a:r>
            <a:r>
              <a:rPr lang="zh-CN" altLang="en-US" b="1">
                <a:solidFill>
                  <a:schemeClr val="hlink"/>
                </a:solidFill>
                <a:latin typeface="华文细黑" pitchFamily="2" charset="-122"/>
                <a:ea typeface="华文细黑" pitchFamily="2" charset="-122"/>
              </a:rPr>
              <a:t>）</a:t>
            </a:r>
          </a:p>
          <a:p>
            <a:pPr eaLnBrk="1" hangingPunct="1">
              <a:lnSpc>
                <a:spcPct val="90000"/>
              </a:lnSpc>
              <a:buFont typeface="Wingdings" pitchFamily="2" charset="2"/>
              <a:buNone/>
            </a:pPr>
            <a:r>
              <a:rPr lang="zh-CN" altLang="en-US" b="1">
                <a:solidFill>
                  <a:schemeClr val="hlink"/>
                </a:solidFill>
                <a:latin typeface="华文细黑" pitchFamily="2" charset="-122"/>
                <a:ea typeface="华文细黑" pitchFamily="2" charset="-122"/>
              </a:rPr>
              <a:t>                    辽宁国发集团股份有限公司</a:t>
            </a:r>
          </a:p>
          <a:p>
            <a:pPr eaLnBrk="1" hangingPunct="1">
              <a:lnSpc>
                <a:spcPct val="90000"/>
              </a:lnSpc>
              <a:buFont typeface="Wingdings" pitchFamily="2" charset="2"/>
              <a:buNone/>
            </a:pPr>
            <a:r>
              <a:rPr lang="zh-CN" altLang="en-US" b="1">
                <a:solidFill>
                  <a:schemeClr val="hlink"/>
                </a:solidFill>
                <a:latin typeface="楷体_GB2312" pitchFamily="49" charset="-122"/>
                <a:ea typeface="楷体_GB2312" pitchFamily="49" charset="-122"/>
              </a:rPr>
              <a:t>    </a:t>
            </a:r>
            <a:r>
              <a:rPr lang="zh-CN" altLang="en-US" b="1">
                <a:solidFill>
                  <a:schemeClr val="hlink"/>
                </a:solidFill>
                <a:latin typeface="方正姚体" pitchFamily="2" charset="-122"/>
                <a:ea typeface="方正姚体" pitchFamily="2" charset="-122"/>
              </a:rPr>
              <a:t>多方：</a:t>
            </a:r>
            <a:r>
              <a:rPr lang="zh-CN" altLang="en-US" b="1">
                <a:solidFill>
                  <a:schemeClr val="hlink"/>
                </a:solidFill>
                <a:ea typeface="华文细黑" pitchFamily="2" charset="-122"/>
              </a:rPr>
              <a:t>中国经济开发信托投资公司（简称</a:t>
            </a:r>
            <a:r>
              <a:rPr lang="zh-CN" altLang="en-US" b="1">
                <a:solidFill>
                  <a:schemeClr val="hlink"/>
                </a:solidFill>
                <a:latin typeface="华文细黑" pitchFamily="2" charset="-122"/>
                <a:ea typeface="华文细黑" pitchFamily="2" charset="-122"/>
              </a:rPr>
              <a:t>“</a:t>
            </a:r>
            <a:r>
              <a:rPr lang="zh-CN" altLang="en-US" b="1">
                <a:solidFill>
                  <a:schemeClr val="hlink"/>
                </a:solidFill>
                <a:latin typeface="楷体_GB2312" pitchFamily="49" charset="-122"/>
                <a:ea typeface="华文细黑" pitchFamily="2" charset="-122"/>
              </a:rPr>
              <a:t>中</a:t>
            </a:r>
          </a:p>
          <a:p>
            <a:pPr eaLnBrk="1" hangingPunct="1">
              <a:lnSpc>
                <a:spcPct val="90000"/>
              </a:lnSpc>
              <a:buFont typeface="Wingdings" pitchFamily="2" charset="2"/>
              <a:buNone/>
            </a:pPr>
            <a:r>
              <a:rPr lang="zh-CN" altLang="en-US" b="1">
                <a:solidFill>
                  <a:schemeClr val="hlink"/>
                </a:solidFill>
                <a:latin typeface="楷体_GB2312" pitchFamily="49" charset="-122"/>
                <a:ea typeface="华文细黑" pitchFamily="2" charset="-122"/>
              </a:rPr>
              <a:t>经开</a:t>
            </a:r>
            <a:r>
              <a:rPr lang="zh-CN" altLang="en-US" b="1">
                <a:solidFill>
                  <a:schemeClr val="hlink"/>
                </a:solidFill>
                <a:latin typeface="华文细黑" pitchFamily="2" charset="-122"/>
                <a:ea typeface="华文细黑" pitchFamily="2" charset="-122"/>
              </a:rPr>
              <a:t>”</a:t>
            </a:r>
            <a:r>
              <a:rPr lang="zh-CN" altLang="en-US" b="1">
                <a:solidFill>
                  <a:schemeClr val="hlink"/>
                </a:solidFill>
                <a:latin typeface="楷体_GB2312" pitchFamily="49" charset="-122"/>
                <a:ea typeface="华文细黑" pitchFamily="2" charset="-122"/>
              </a:rPr>
              <a:t>，直属财政部）</a:t>
            </a:r>
            <a:r>
              <a:rPr lang="zh-CN" altLang="en-US" smtClean="0">
                <a:solidFill>
                  <a:srgbClr val="0000CC"/>
                </a:solidFill>
                <a:latin typeface="华文彩云" pitchFamily="2" charset="-122"/>
                <a:ea typeface="华文彩云" pitchFamily="2" charset="-122"/>
              </a:rPr>
              <a:t>          </a:t>
            </a:r>
          </a:p>
        </p:txBody>
      </p:sp>
    </p:spTree>
    <p:extLst>
      <p:ext uri="{BB962C8B-B14F-4D97-AF65-F5344CB8AC3E}">
        <p14:creationId xmlns:p14="http://schemas.microsoft.com/office/powerpoint/2010/main" val="589493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3107">
                                            <p:txEl>
                                              <p:pRg st="0" end="0"/>
                                            </p:txEl>
                                          </p:spTgt>
                                        </p:tgtEl>
                                        <p:attrNameLst>
                                          <p:attrName>style.visibility</p:attrName>
                                        </p:attrNameLst>
                                      </p:cBhvr>
                                      <p:to>
                                        <p:strVal val="visible"/>
                                      </p:to>
                                    </p:set>
                                    <p:animEffect transition="in" filter="blinds(horizontal)">
                                      <p:cBhvr>
                                        <p:cTn id="7" dur="500"/>
                                        <p:tgtEl>
                                          <p:spTgt spid="30310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03107">
                                            <p:txEl>
                                              <p:pRg st="1" end="1"/>
                                            </p:txEl>
                                          </p:spTgt>
                                        </p:tgtEl>
                                        <p:attrNameLst>
                                          <p:attrName>style.visibility</p:attrName>
                                        </p:attrNameLst>
                                      </p:cBhvr>
                                      <p:to>
                                        <p:strVal val="visible"/>
                                      </p:to>
                                    </p:set>
                                    <p:animEffect transition="in" filter="blinds(horizontal)">
                                      <p:cBhvr>
                                        <p:cTn id="10" dur="500"/>
                                        <p:tgtEl>
                                          <p:spTgt spid="30310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03107">
                                            <p:txEl>
                                              <p:pRg st="2" end="2"/>
                                            </p:txEl>
                                          </p:spTgt>
                                        </p:tgtEl>
                                        <p:attrNameLst>
                                          <p:attrName>style.visibility</p:attrName>
                                        </p:attrNameLst>
                                      </p:cBhvr>
                                      <p:to>
                                        <p:strVal val="visible"/>
                                      </p:to>
                                    </p:set>
                                    <p:animEffect transition="in" filter="blinds(horizontal)">
                                      <p:cBhvr>
                                        <p:cTn id="13" dur="500"/>
                                        <p:tgtEl>
                                          <p:spTgt spid="30310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03107">
                                            <p:txEl>
                                              <p:pRg st="3" end="3"/>
                                            </p:txEl>
                                          </p:spTgt>
                                        </p:tgtEl>
                                        <p:attrNameLst>
                                          <p:attrName>style.visibility</p:attrName>
                                        </p:attrNameLst>
                                      </p:cBhvr>
                                      <p:to>
                                        <p:strVal val="visible"/>
                                      </p:to>
                                    </p:set>
                                    <p:animEffect transition="in" filter="blinds(horizontal)">
                                      <p:cBhvr>
                                        <p:cTn id="16" dur="500"/>
                                        <p:tgtEl>
                                          <p:spTgt spid="303107">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03107">
                                            <p:txEl>
                                              <p:pRg st="4" end="4"/>
                                            </p:txEl>
                                          </p:spTgt>
                                        </p:tgtEl>
                                        <p:attrNameLst>
                                          <p:attrName>style.visibility</p:attrName>
                                        </p:attrNameLst>
                                      </p:cBhvr>
                                      <p:to>
                                        <p:strVal val="visible"/>
                                      </p:to>
                                    </p:set>
                                    <p:animEffect transition="in" filter="blinds(horizontal)">
                                      <p:cBhvr>
                                        <p:cTn id="19" dur="500"/>
                                        <p:tgtEl>
                                          <p:spTgt spid="303107">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03107">
                                            <p:txEl>
                                              <p:pRg st="5" end="5"/>
                                            </p:txEl>
                                          </p:spTgt>
                                        </p:tgtEl>
                                        <p:attrNameLst>
                                          <p:attrName>style.visibility</p:attrName>
                                        </p:attrNameLst>
                                      </p:cBhvr>
                                      <p:to>
                                        <p:strVal val="visible"/>
                                      </p:to>
                                    </p:set>
                                    <p:animEffect transition="in" filter="blinds(horizontal)">
                                      <p:cBhvr>
                                        <p:cTn id="22" dur="500"/>
                                        <p:tgtEl>
                                          <p:spTgt spid="30310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03107">
                                            <p:txEl>
                                              <p:pRg st="6" end="6"/>
                                            </p:txEl>
                                          </p:spTgt>
                                        </p:tgtEl>
                                        <p:attrNameLst>
                                          <p:attrName>style.visibility</p:attrName>
                                        </p:attrNameLst>
                                      </p:cBhvr>
                                      <p:to>
                                        <p:strVal val="visible"/>
                                      </p:to>
                                    </p:set>
                                    <p:animEffect transition="in" filter="blinds(horizontal)">
                                      <p:cBhvr>
                                        <p:cTn id="27" dur="500"/>
                                        <p:tgtEl>
                                          <p:spTgt spid="303107">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03107">
                                            <p:txEl>
                                              <p:pRg st="7" end="7"/>
                                            </p:txEl>
                                          </p:spTgt>
                                        </p:tgtEl>
                                        <p:attrNameLst>
                                          <p:attrName>style.visibility</p:attrName>
                                        </p:attrNameLst>
                                      </p:cBhvr>
                                      <p:to>
                                        <p:strVal val="visible"/>
                                      </p:to>
                                    </p:set>
                                    <p:animEffect transition="in" filter="blinds(horizontal)">
                                      <p:cBhvr>
                                        <p:cTn id="30" dur="500"/>
                                        <p:tgtEl>
                                          <p:spTgt spid="30310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03107">
                                            <p:txEl>
                                              <p:pRg st="8" end="8"/>
                                            </p:txEl>
                                          </p:spTgt>
                                        </p:tgtEl>
                                        <p:attrNameLst>
                                          <p:attrName>style.visibility</p:attrName>
                                        </p:attrNameLst>
                                      </p:cBhvr>
                                      <p:to>
                                        <p:strVal val="visible"/>
                                      </p:to>
                                    </p:set>
                                    <p:animEffect transition="in" filter="blinds(horizontal)">
                                      <p:cBhvr>
                                        <p:cTn id="35" dur="500"/>
                                        <p:tgtEl>
                                          <p:spTgt spid="303107">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03107">
                                            <p:txEl>
                                              <p:pRg st="9" end="9"/>
                                            </p:txEl>
                                          </p:spTgt>
                                        </p:tgtEl>
                                        <p:attrNameLst>
                                          <p:attrName>style.visibility</p:attrName>
                                        </p:attrNameLst>
                                      </p:cBhvr>
                                      <p:to>
                                        <p:strVal val="visible"/>
                                      </p:to>
                                    </p:set>
                                    <p:animEffect transition="in" filter="blinds(horizontal)">
                                      <p:cBhvr>
                                        <p:cTn id="38" dur="500"/>
                                        <p:tgtEl>
                                          <p:spTgt spid="3031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919288" y="333375"/>
            <a:ext cx="8229600" cy="647700"/>
          </a:xfrm>
        </p:spPr>
        <p:txBody>
          <a:bodyPr/>
          <a:lstStyle/>
          <a:p>
            <a:pPr>
              <a:defRPr/>
            </a:pPr>
            <a:r>
              <a:rPr lang="zh-CN" altLang="en-US" sz="3600" b="1" dirty="0"/>
              <a:t>次贷危机大事记</a:t>
            </a:r>
          </a:p>
        </p:txBody>
      </p:sp>
      <p:sp>
        <p:nvSpPr>
          <p:cNvPr id="247811" name="Rectangle 3"/>
          <p:cNvSpPr>
            <a:spLocks noGrp="1" noChangeArrowheads="1"/>
          </p:cNvSpPr>
          <p:nvPr>
            <p:ph type="body" idx="1"/>
          </p:nvPr>
        </p:nvSpPr>
        <p:spPr>
          <a:xfrm>
            <a:off x="1703389" y="1268414"/>
            <a:ext cx="8713787" cy="5184775"/>
          </a:xfrm>
        </p:spPr>
        <p:txBody>
          <a:bodyPr>
            <a:normAutofit fontScale="92500" lnSpcReduction="10000"/>
          </a:bodyPr>
          <a:lstStyle/>
          <a:p>
            <a:pPr>
              <a:lnSpc>
                <a:spcPct val="90000"/>
              </a:lnSpc>
            </a:pPr>
            <a:r>
              <a:rPr lang="en-US" altLang="zh-CN" b="1" smtClean="0">
                <a:latin typeface="楷体_GB2312" pitchFamily="49" charset="-122"/>
                <a:ea typeface="楷体_GB2312" pitchFamily="49" charset="-122"/>
              </a:rPr>
              <a:t>2007</a:t>
            </a:r>
            <a:r>
              <a:rPr lang="zh-CN" altLang="en-US" b="1" smtClean="0">
                <a:latin typeface="楷体_GB2312" pitchFamily="49" charset="-122"/>
                <a:ea typeface="楷体_GB2312" pitchFamily="49" charset="-122"/>
              </a:rPr>
              <a:t>年</a:t>
            </a:r>
            <a:r>
              <a:rPr lang="en-US" altLang="zh-CN" b="1" smtClean="0">
                <a:latin typeface="楷体_GB2312" pitchFamily="49" charset="-122"/>
                <a:ea typeface="楷体_GB2312" pitchFamily="49" charset="-122"/>
              </a:rPr>
              <a:t>3</a:t>
            </a:r>
            <a:r>
              <a:rPr lang="zh-CN" altLang="en-US" b="1" smtClean="0">
                <a:latin typeface="楷体_GB2312" pitchFamily="49" charset="-122"/>
                <a:ea typeface="楷体_GB2312" pitchFamily="49" charset="-122"/>
              </a:rPr>
              <a:t>月：第二大次级抵押贷款机构</a:t>
            </a:r>
            <a:r>
              <a:rPr lang="en-US" altLang="zh-CN" b="1" smtClean="0">
                <a:latin typeface="宋体" charset="-122"/>
                <a:ea typeface="楷体_GB2312" pitchFamily="49" charset="-122"/>
              </a:rPr>
              <a:t>——</a:t>
            </a:r>
            <a:r>
              <a:rPr lang="zh-CN" altLang="en-US" b="1" smtClean="0">
                <a:latin typeface="楷体_GB2312" pitchFamily="49" charset="-122"/>
                <a:ea typeface="楷体_GB2312" pitchFamily="49" charset="-122"/>
              </a:rPr>
              <a:t>新世纪金融公司破产，初露端倪</a:t>
            </a:r>
          </a:p>
          <a:p>
            <a:pPr>
              <a:lnSpc>
                <a:spcPct val="90000"/>
              </a:lnSpc>
            </a:pPr>
            <a:r>
              <a:rPr lang="en-US" altLang="zh-CN" b="1" smtClean="0">
                <a:latin typeface="楷体_GB2312" pitchFamily="49" charset="-122"/>
                <a:ea typeface="楷体_GB2312" pitchFamily="49" charset="-122"/>
              </a:rPr>
              <a:t>2007</a:t>
            </a:r>
            <a:r>
              <a:rPr lang="zh-CN" altLang="en-US" b="1" smtClean="0">
                <a:latin typeface="楷体_GB2312" pitchFamily="49" charset="-122"/>
                <a:ea typeface="楷体_GB2312" pitchFamily="49" charset="-122"/>
              </a:rPr>
              <a:t>年</a:t>
            </a:r>
            <a:r>
              <a:rPr lang="en-US" altLang="zh-CN" b="1" smtClean="0">
                <a:latin typeface="楷体_GB2312" pitchFamily="49" charset="-122"/>
                <a:ea typeface="楷体_GB2312" pitchFamily="49" charset="-122"/>
              </a:rPr>
              <a:t>7</a:t>
            </a:r>
            <a:r>
              <a:rPr lang="zh-CN" altLang="en-US" b="1" smtClean="0">
                <a:latin typeface="楷体_GB2312" pitchFamily="49" charset="-122"/>
                <a:ea typeface="楷体_GB2312" pitchFamily="49" charset="-122"/>
              </a:rPr>
              <a:t>月</a:t>
            </a:r>
            <a:r>
              <a:rPr lang="en-US" altLang="zh-CN" b="1" smtClean="0">
                <a:latin typeface="楷体_GB2312" pitchFamily="49" charset="-122"/>
                <a:ea typeface="楷体_GB2312" pitchFamily="49" charset="-122"/>
              </a:rPr>
              <a:t>16</a:t>
            </a:r>
            <a:r>
              <a:rPr lang="zh-CN" altLang="en-US" b="1" smtClean="0">
                <a:latin typeface="楷体_GB2312" pitchFamily="49" charset="-122"/>
                <a:ea typeface="楷体_GB2312" pitchFamily="49" charset="-122"/>
              </a:rPr>
              <a:t>日，贝尔斯登两只次级债对冲基金倒闭。</a:t>
            </a:r>
            <a:r>
              <a:rPr lang="zh-CN" altLang="en-US" smtClean="0">
                <a:latin typeface="楷体_GB2312" pitchFamily="49" charset="-122"/>
                <a:ea typeface="楷体_GB2312" pitchFamily="49" charset="-122"/>
              </a:rPr>
              <a:t> </a:t>
            </a:r>
            <a:endParaRPr lang="zh-CN" altLang="en-US" b="1" smtClean="0">
              <a:latin typeface="楷体_GB2312" pitchFamily="49" charset="-122"/>
              <a:ea typeface="楷体_GB2312" pitchFamily="49" charset="-122"/>
            </a:endParaRPr>
          </a:p>
          <a:p>
            <a:pPr>
              <a:lnSpc>
                <a:spcPct val="90000"/>
              </a:lnSpc>
            </a:pPr>
            <a:r>
              <a:rPr lang="en-US" altLang="zh-CN" b="1" smtClean="0">
                <a:latin typeface="楷体_GB2312" pitchFamily="49" charset="-122"/>
                <a:ea typeface="楷体_GB2312" pitchFamily="49" charset="-122"/>
              </a:rPr>
              <a:t>2007</a:t>
            </a:r>
            <a:r>
              <a:rPr lang="zh-CN" altLang="en-US" b="1" smtClean="0">
                <a:latin typeface="楷体_GB2312" pitchFamily="49" charset="-122"/>
                <a:ea typeface="楷体_GB2312" pitchFamily="49" charset="-122"/>
              </a:rPr>
              <a:t>年</a:t>
            </a:r>
            <a:r>
              <a:rPr lang="en-US" altLang="zh-CN" b="1" smtClean="0">
                <a:latin typeface="楷体_GB2312" pitchFamily="49" charset="-122"/>
                <a:ea typeface="楷体_GB2312" pitchFamily="49" charset="-122"/>
              </a:rPr>
              <a:t>8</a:t>
            </a:r>
            <a:r>
              <a:rPr lang="zh-CN" altLang="en-US" b="1" smtClean="0">
                <a:latin typeface="楷体_GB2312" pitchFamily="49" charset="-122"/>
                <a:ea typeface="楷体_GB2312" pitchFamily="49" charset="-122"/>
              </a:rPr>
              <a:t>月：大批次贷机构倒闭，法国巴黎银行爆出巨额次债损失，爆发，揭开序幕</a:t>
            </a:r>
          </a:p>
          <a:p>
            <a:pPr>
              <a:lnSpc>
                <a:spcPct val="90000"/>
              </a:lnSpc>
            </a:pPr>
            <a:r>
              <a:rPr lang="en-US" altLang="zh-CN" b="1" smtClean="0">
                <a:latin typeface="楷体_GB2312" pitchFamily="49" charset="-122"/>
                <a:ea typeface="楷体_GB2312" pitchFamily="49" charset="-122"/>
              </a:rPr>
              <a:t>2007</a:t>
            </a:r>
            <a:r>
              <a:rPr lang="zh-CN" altLang="en-US" b="1" smtClean="0">
                <a:latin typeface="楷体_GB2312" pitchFamily="49" charset="-122"/>
                <a:ea typeface="楷体_GB2312" pitchFamily="49" charset="-122"/>
              </a:rPr>
              <a:t>年</a:t>
            </a:r>
            <a:r>
              <a:rPr lang="en-US" altLang="zh-CN" b="1" smtClean="0">
                <a:latin typeface="楷体_GB2312" pitchFamily="49" charset="-122"/>
                <a:ea typeface="楷体_GB2312" pitchFamily="49" charset="-122"/>
              </a:rPr>
              <a:t>9</a:t>
            </a:r>
            <a:r>
              <a:rPr lang="zh-CN" altLang="en-US" b="1" smtClean="0">
                <a:latin typeface="楷体_GB2312" pitchFamily="49" charset="-122"/>
                <a:ea typeface="楷体_GB2312" pitchFamily="49" charset="-122"/>
              </a:rPr>
              <a:t>月</a:t>
            </a:r>
            <a:r>
              <a:rPr lang="en-US" altLang="zh-CN" b="1" smtClean="0">
                <a:latin typeface="楷体_GB2312" pitchFamily="49" charset="-122"/>
                <a:ea typeface="楷体_GB2312" pitchFamily="49" charset="-122"/>
              </a:rPr>
              <a:t>1 8</a:t>
            </a:r>
            <a:r>
              <a:rPr lang="zh-CN" altLang="en-US" b="1" smtClean="0">
                <a:latin typeface="楷体_GB2312" pitchFamily="49" charset="-122"/>
                <a:ea typeface="楷体_GB2312" pitchFamily="49" charset="-122"/>
              </a:rPr>
              <a:t>日：摇摇欲坠的英国</a:t>
            </a:r>
            <a:r>
              <a:rPr lang="zh-CN" altLang="en-US" b="1" smtClean="0">
                <a:ea typeface="楷体_GB2312" pitchFamily="49" charset="-122"/>
              </a:rPr>
              <a:t>抵押贷款银行</a:t>
            </a:r>
            <a:r>
              <a:rPr lang="zh-CN" altLang="en-US" b="1" smtClean="0">
                <a:latin typeface="楷体_GB2312" pitchFamily="49" charset="-122"/>
                <a:ea typeface="楷体_GB2312" pitchFamily="49" charset="-122"/>
              </a:rPr>
              <a:t>北岩银行遭遇挤兑。惊恐的消费者们在很短时间提款达</a:t>
            </a:r>
            <a:r>
              <a:rPr lang="en-US" altLang="zh-CN" b="1" smtClean="0">
                <a:latin typeface="楷体_GB2312" pitchFamily="49" charset="-122"/>
                <a:ea typeface="楷体_GB2312" pitchFamily="49" charset="-122"/>
              </a:rPr>
              <a:t>40</a:t>
            </a:r>
            <a:r>
              <a:rPr lang="zh-CN" altLang="en-US" b="1" smtClean="0">
                <a:latin typeface="楷体_GB2312" pitchFamily="49" charset="-122"/>
                <a:ea typeface="楷体_GB2312" pitchFamily="49" charset="-122"/>
              </a:rPr>
              <a:t>亿美元。</a:t>
            </a:r>
            <a:r>
              <a:rPr lang="zh-CN" altLang="en-US" smtClean="0">
                <a:latin typeface="楷体_GB2312" pitchFamily="49" charset="-122"/>
                <a:ea typeface="楷体_GB2312" pitchFamily="49" charset="-122"/>
              </a:rPr>
              <a:t> </a:t>
            </a:r>
            <a:endParaRPr lang="zh-CN" altLang="en-US" b="1" smtClean="0">
              <a:latin typeface="楷体_GB2312" pitchFamily="49" charset="-122"/>
              <a:ea typeface="楷体_GB2312" pitchFamily="49" charset="-122"/>
            </a:endParaRPr>
          </a:p>
          <a:p>
            <a:pPr>
              <a:lnSpc>
                <a:spcPct val="90000"/>
              </a:lnSpc>
            </a:pPr>
            <a:r>
              <a:rPr lang="en-US" altLang="zh-CN" b="1" smtClean="0">
                <a:latin typeface="楷体_GB2312" pitchFamily="49" charset="-122"/>
                <a:ea typeface="楷体_GB2312" pitchFamily="49" charset="-122"/>
              </a:rPr>
              <a:t>2007</a:t>
            </a:r>
            <a:r>
              <a:rPr lang="zh-CN" altLang="en-US" b="1" smtClean="0">
                <a:latin typeface="楷体_GB2312" pitchFamily="49" charset="-122"/>
                <a:ea typeface="楷体_GB2312" pitchFamily="49" charset="-122"/>
              </a:rPr>
              <a:t>年底、</a:t>
            </a:r>
            <a:r>
              <a:rPr lang="en-US" altLang="zh-CN" b="1" smtClean="0">
                <a:latin typeface="楷体_GB2312" pitchFamily="49" charset="-122"/>
                <a:ea typeface="楷体_GB2312" pitchFamily="49" charset="-122"/>
              </a:rPr>
              <a:t>2008</a:t>
            </a:r>
            <a:r>
              <a:rPr lang="zh-CN" altLang="en-US" b="1" smtClean="0">
                <a:latin typeface="楷体_GB2312" pitchFamily="49" charset="-122"/>
                <a:ea typeface="楷体_GB2312" pitchFamily="49" charset="-122"/>
              </a:rPr>
              <a:t>年初：花旗、美林和瑞银等全球著名金融机构因次贷危机出现巨额亏损 ，高管被迫辞职。</a:t>
            </a:r>
          </a:p>
          <a:p>
            <a:pPr>
              <a:lnSpc>
                <a:spcPct val="90000"/>
              </a:lnSpc>
            </a:pPr>
            <a:r>
              <a:rPr lang="en-US" altLang="zh-CN" b="1" smtClean="0">
                <a:latin typeface="楷体_GB2312" pitchFamily="49" charset="-122"/>
                <a:ea typeface="楷体_GB2312" pitchFamily="49" charset="-122"/>
              </a:rPr>
              <a:t>2008</a:t>
            </a:r>
            <a:r>
              <a:rPr lang="zh-CN" altLang="en-US" b="1" smtClean="0">
                <a:latin typeface="楷体_GB2312" pitchFamily="49" charset="-122"/>
                <a:ea typeface="楷体_GB2312" pitchFamily="49" charset="-122"/>
              </a:rPr>
              <a:t>年</a:t>
            </a:r>
            <a:r>
              <a:rPr lang="en-US" altLang="zh-CN" b="1" smtClean="0">
                <a:latin typeface="楷体_GB2312" pitchFamily="49" charset="-122"/>
                <a:ea typeface="楷体_GB2312" pitchFamily="49" charset="-122"/>
              </a:rPr>
              <a:t>3</a:t>
            </a:r>
            <a:r>
              <a:rPr lang="zh-CN" altLang="en-US" b="1" smtClean="0">
                <a:latin typeface="楷体_GB2312" pitchFamily="49" charset="-122"/>
                <a:ea typeface="楷体_GB2312" pitchFamily="49" charset="-122"/>
              </a:rPr>
              <a:t>月</a:t>
            </a:r>
            <a:r>
              <a:rPr lang="en-US" altLang="zh-CN" b="1" smtClean="0">
                <a:latin typeface="楷体_GB2312" pitchFamily="49" charset="-122"/>
                <a:ea typeface="楷体_GB2312" pitchFamily="49" charset="-122"/>
              </a:rPr>
              <a:t>14</a:t>
            </a:r>
            <a:r>
              <a:rPr lang="zh-CN" altLang="en-US" b="1" smtClean="0">
                <a:latin typeface="楷体_GB2312" pitchFamily="49" charset="-122"/>
                <a:ea typeface="楷体_GB2312" pitchFamily="49" charset="-122"/>
              </a:rPr>
              <a:t>日：华尔街第五大投行</a:t>
            </a:r>
            <a:r>
              <a:rPr lang="en-US" altLang="zh-CN" b="1" smtClean="0">
                <a:latin typeface="宋体" charset="-122"/>
                <a:ea typeface="楷体_GB2312" pitchFamily="49" charset="-122"/>
              </a:rPr>
              <a:t>——</a:t>
            </a:r>
            <a:r>
              <a:rPr lang="zh-CN" altLang="en-US" b="1" smtClean="0">
                <a:latin typeface="楷体_GB2312" pitchFamily="49" charset="-122"/>
                <a:ea typeface="楷体_GB2312" pitchFamily="49" charset="-122"/>
              </a:rPr>
              <a:t>贝尔斯登公司被</a:t>
            </a:r>
            <a:r>
              <a:rPr lang="en-US" altLang="zh-CN" b="1" smtClean="0">
                <a:latin typeface="楷体_GB2312" pitchFamily="49" charset="-122"/>
                <a:ea typeface="楷体_GB2312" pitchFamily="49" charset="-122"/>
              </a:rPr>
              <a:t>JP</a:t>
            </a:r>
            <a:r>
              <a:rPr lang="zh-CN" altLang="en-US" b="1" smtClean="0">
                <a:latin typeface="楷体_GB2312" pitchFamily="49" charset="-122"/>
                <a:ea typeface="楷体_GB2312" pitchFamily="49" charset="-122"/>
              </a:rPr>
              <a:t>摩根收购（</a:t>
            </a:r>
            <a:r>
              <a:rPr lang="en-US" altLang="zh-CN" b="1" smtClean="0">
                <a:latin typeface="楷体_GB2312" pitchFamily="49" charset="-122"/>
                <a:ea typeface="楷体_GB2312" pitchFamily="49" charset="-122"/>
              </a:rPr>
              <a:t>2</a:t>
            </a:r>
            <a:r>
              <a:rPr lang="zh-CN" altLang="en-US" b="1" smtClean="0">
                <a:latin typeface="楷体_GB2312" pitchFamily="49" charset="-122"/>
                <a:ea typeface="楷体_GB2312" pitchFamily="49" charset="-122"/>
              </a:rPr>
              <a:t>美元</a:t>
            </a:r>
            <a:r>
              <a:rPr lang="en-US" altLang="zh-CN" b="1" smtClean="0">
                <a:latin typeface="楷体_GB2312" pitchFamily="49" charset="-122"/>
                <a:ea typeface="楷体_GB2312" pitchFamily="49" charset="-122"/>
              </a:rPr>
              <a:t>/</a:t>
            </a:r>
            <a:r>
              <a:rPr lang="zh-CN" altLang="en-US" b="1" smtClean="0">
                <a:latin typeface="楷体_GB2312" pitchFamily="49" charset="-122"/>
                <a:ea typeface="楷体_GB2312" pitchFamily="49" charset="-122"/>
              </a:rPr>
              <a:t>股）。</a:t>
            </a:r>
          </a:p>
          <a:p>
            <a:pPr>
              <a:lnSpc>
                <a:spcPct val="90000"/>
              </a:lnSpc>
            </a:pPr>
            <a:r>
              <a:rPr lang="en-US" altLang="zh-CN" b="1" smtClean="0">
                <a:latin typeface="楷体_GB2312" pitchFamily="49" charset="-122"/>
                <a:ea typeface="楷体_GB2312" pitchFamily="49" charset="-122"/>
              </a:rPr>
              <a:t>2008</a:t>
            </a:r>
            <a:r>
              <a:rPr lang="zh-CN" altLang="en-US" b="1" smtClean="0">
                <a:latin typeface="楷体_GB2312" pitchFamily="49" charset="-122"/>
                <a:ea typeface="楷体_GB2312" pitchFamily="49" charset="-122"/>
              </a:rPr>
              <a:t>年</a:t>
            </a:r>
            <a:r>
              <a:rPr lang="en-US" altLang="zh-CN" b="1" smtClean="0">
                <a:latin typeface="楷体_GB2312" pitchFamily="49" charset="-122"/>
                <a:ea typeface="楷体_GB2312" pitchFamily="49" charset="-122"/>
              </a:rPr>
              <a:t>7</a:t>
            </a:r>
            <a:r>
              <a:rPr lang="zh-CN" altLang="en-US" b="1" smtClean="0">
                <a:latin typeface="楷体_GB2312" pitchFamily="49" charset="-122"/>
                <a:ea typeface="楷体_GB2312" pitchFamily="49" charset="-122"/>
              </a:rPr>
              <a:t>月</a:t>
            </a:r>
            <a:r>
              <a:rPr lang="en-US" altLang="zh-CN" b="1" smtClean="0">
                <a:latin typeface="楷体_GB2312" pitchFamily="49" charset="-122"/>
                <a:ea typeface="楷体_GB2312" pitchFamily="49" charset="-122"/>
              </a:rPr>
              <a:t>11</a:t>
            </a:r>
            <a:r>
              <a:rPr lang="zh-CN" altLang="en-US" b="1" smtClean="0">
                <a:latin typeface="楷体_GB2312" pitchFamily="49" charset="-122"/>
                <a:ea typeface="楷体_GB2312" pitchFamily="49" charset="-122"/>
              </a:rPr>
              <a:t>日：房地美、房利美危机，涉及</a:t>
            </a:r>
            <a:r>
              <a:rPr lang="en-US" altLang="zh-CN" b="1" smtClean="0">
                <a:latin typeface="楷体_GB2312" pitchFamily="49" charset="-122"/>
                <a:ea typeface="楷体_GB2312" pitchFamily="49" charset="-122"/>
              </a:rPr>
              <a:t>5.3</a:t>
            </a:r>
            <a:r>
              <a:rPr lang="zh-CN" altLang="en-US" b="1" smtClean="0">
                <a:latin typeface="楷体_GB2312" pitchFamily="49" charset="-122"/>
                <a:ea typeface="楷体_GB2312" pitchFamily="49" charset="-122"/>
              </a:rPr>
              <a:t>万亿美元住房抵押贷款。</a:t>
            </a:r>
          </a:p>
        </p:txBody>
      </p:sp>
    </p:spTree>
    <p:extLst>
      <p:ext uri="{BB962C8B-B14F-4D97-AF65-F5344CB8AC3E}">
        <p14:creationId xmlns:p14="http://schemas.microsoft.com/office/powerpoint/2010/main" val="1404683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7811">
                                            <p:txEl>
                                              <p:pRg st="0" end="0"/>
                                            </p:txEl>
                                          </p:spTgt>
                                        </p:tgtEl>
                                        <p:attrNameLst>
                                          <p:attrName>style.visibility</p:attrName>
                                        </p:attrNameLst>
                                      </p:cBhvr>
                                      <p:to>
                                        <p:strVal val="visible"/>
                                      </p:to>
                                    </p:set>
                                    <p:animEffect transition="in" filter="blinds(horizontal)">
                                      <p:cBhvr>
                                        <p:cTn id="7" dur="500"/>
                                        <p:tgtEl>
                                          <p:spTgt spid="2478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7811">
                                            <p:txEl>
                                              <p:pRg st="1" end="1"/>
                                            </p:txEl>
                                          </p:spTgt>
                                        </p:tgtEl>
                                        <p:attrNameLst>
                                          <p:attrName>style.visibility</p:attrName>
                                        </p:attrNameLst>
                                      </p:cBhvr>
                                      <p:to>
                                        <p:strVal val="visible"/>
                                      </p:to>
                                    </p:set>
                                    <p:animEffect transition="in" filter="blinds(horizontal)">
                                      <p:cBhvr>
                                        <p:cTn id="12" dur="500"/>
                                        <p:tgtEl>
                                          <p:spTgt spid="2478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7811">
                                            <p:txEl>
                                              <p:pRg st="2" end="2"/>
                                            </p:txEl>
                                          </p:spTgt>
                                        </p:tgtEl>
                                        <p:attrNameLst>
                                          <p:attrName>style.visibility</p:attrName>
                                        </p:attrNameLst>
                                      </p:cBhvr>
                                      <p:to>
                                        <p:strVal val="visible"/>
                                      </p:to>
                                    </p:set>
                                    <p:animEffect transition="in" filter="blinds(horizontal)">
                                      <p:cBhvr>
                                        <p:cTn id="17" dur="500"/>
                                        <p:tgtEl>
                                          <p:spTgt spid="2478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7811">
                                            <p:txEl>
                                              <p:pRg st="3" end="3"/>
                                            </p:txEl>
                                          </p:spTgt>
                                        </p:tgtEl>
                                        <p:attrNameLst>
                                          <p:attrName>style.visibility</p:attrName>
                                        </p:attrNameLst>
                                      </p:cBhvr>
                                      <p:to>
                                        <p:strVal val="visible"/>
                                      </p:to>
                                    </p:set>
                                    <p:animEffect transition="in" filter="blinds(horizontal)">
                                      <p:cBhvr>
                                        <p:cTn id="22" dur="500"/>
                                        <p:tgtEl>
                                          <p:spTgt spid="2478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47811">
                                            <p:txEl>
                                              <p:pRg st="4" end="4"/>
                                            </p:txEl>
                                          </p:spTgt>
                                        </p:tgtEl>
                                        <p:attrNameLst>
                                          <p:attrName>style.visibility</p:attrName>
                                        </p:attrNameLst>
                                      </p:cBhvr>
                                      <p:to>
                                        <p:strVal val="visible"/>
                                      </p:to>
                                    </p:set>
                                    <p:animEffect transition="in" filter="blinds(horizontal)">
                                      <p:cBhvr>
                                        <p:cTn id="27" dur="500"/>
                                        <p:tgtEl>
                                          <p:spTgt spid="2478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47811">
                                            <p:txEl>
                                              <p:pRg st="5" end="5"/>
                                            </p:txEl>
                                          </p:spTgt>
                                        </p:tgtEl>
                                        <p:attrNameLst>
                                          <p:attrName>style.visibility</p:attrName>
                                        </p:attrNameLst>
                                      </p:cBhvr>
                                      <p:to>
                                        <p:strVal val="visible"/>
                                      </p:to>
                                    </p:set>
                                    <p:animEffect transition="in" filter="blinds(horizontal)">
                                      <p:cBhvr>
                                        <p:cTn id="32" dur="500"/>
                                        <p:tgtEl>
                                          <p:spTgt spid="2478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47811">
                                            <p:txEl>
                                              <p:pRg st="6" end="6"/>
                                            </p:txEl>
                                          </p:spTgt>
                                        </p:tgtEl>
                                        <p:attrNameLst>
                                          <p:attrName>style.visibility</p:attrName>
                                        </p:attrNameLst>
                                      </p:cBhvr>
                                      <p:to>
                                        <p:strVal val="visible"/>
                                      </p:to>
                                    </p:set>
                                    <p:animEffect transition="in" filter="blinds(horizontal)">
                                      <p:cBhvr>
                                        <p:cTn id="37" dur="500"/>
                                        <p:tgtEl>
                                          <p:spTgt spid="2478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19288" y="188914"/>
            <a:ext cx="7340600" cy="619125"/>
          </a:xfrm>
        </p:spPr>
        <p:txBody>
          <a:bodyPr>
            <a:noAutofit/>
          </a:bodyPr>
          <a:lstStyle/>
          <a:p>
            <a:pPr>
              <a:defRPr/>
            </a:pPr>
            <a:r>
              <a:rPr lang="zh-CN" altLang="en-US" sz="3600" b="1" dirty="0"/>
              <a:t>次贷危机大事记</a:t>
            </a:r>
          </a:p>
        </p:txBody>
      </p:sp>
      <p:sp>
        <p:nvSpPr>
          <p:cNvPr id="248835" name="Rectangle 3"/>
          <p:cNvSpPr>
            <a:spLocks noGrp="1" noChangeArrowheads="1"/>
          </p:cNvSpPr>
          <p:nvPr>
            <p:ph type="body" idx="1"/>
          </p:nvPr>
        </p:nvSpPr>
        <p:spPr>
          <a:xfrm>
            <a:off x="1703388" y="908051"/>
            <a:ext cx="8445500" cy="5256213"/>
          </a:xfrm>
        </p:spPr>
        <p:txBody>
          <a:bodyPr>
            <a:normAutofit fontScale="85000" lnSpcReduction="20000"/>
          </a:bodyPr>
          <a:lstStyle/>
          <a:p>
            <a:pPr>
              <a:lnSpc>
                <a:spcPct val="80000"/>
              </a:lnSpc>
            </a:pPr>
            <a:r>
              <a:rPr lang="en-US" altLang="zh-CN" b="1" smtClean="0">
                <a:latin typeface="楷体_GB2312" pitchFamily="49" charset="-122"/>
                <a:ea typeface="楷体_GB2312" pitchFamily="49" charset="-122"/>
              </a:rPr>
              <a:t>2008</a:t>
            </a:r>
            <a:r>
              <a:rPr lang="zh-CN" altLang="en-US" b="1" smtClean="0">
                <a:latin typeface="楷体_GB2312" pitchFamily="49" charset="-122"/>
                <a:ea typeface="楷体_GB2312" pitchFamily="49" charset="-122"/>
              </a:rPr>
              <a:t>年</a:t>
            </a:r>
            <a:r>
              <a:rPr lang="en-US" altLang="zh-CN" b="1" smtClean="0">
                <a:latin typeface="楷体_GB2312" pitchFamily="49" charset="-122"/>
                <a:ea typeface="楷体_GB2312" pitchFamily="49" charset="-122"/>
              </a:rPr>
              <a:t>7</a:t>
            </a:r>
            <a:r>
              <a:rPr lang="zh-CN" altLang="en-US" b="1" smtClean="0">
                <a:latin typeface="楷体_GB2312" pitchFamily="49" charset="-122"/>
                <a:ea typeface="楷体_GB2312" pitchFamily="49" charset="-122"/>
              </a:rPr>
              <a:t>月：危机波及房利美和房贷美。两方股价暴跌，这</a:t>
            </a:r>
            <a:endParaRPr lang="en-US" altLang="zh-CN" b="1" smtClean="0">
              <a:latin typeface="楷体_GB2312" pitchFamily="49" charset="-122"/>
              <a:ea typeface="楷体_GB2312" pitchFamily="49" charset="-122"/>
            </a:endParaRPr>
          </a:p>
          <a:p>
            <a:pPr>
              <a:lnSpc>
                <a:spcPct val="80000"/>
              </a:lnSpc>
              <a:buFont typeface="Wingdings" pitchFamily="2" charset="2"/>
              <a:buNone/>
            </a:pPr>
            <a:r>
              <a:rPr lang="zh-CN" altLang="en-US" b="1" smtClean="0">
                <a:latin typeface="楷体_GB2312" pitchFamily="49" charset="-122"/>
                <a:ea typeface="楷体_GB2312" pitchFamily="49" charset="-122"/>
              </a:rPr>
              <a:t>反应了投资者关于房地产市场将会进一步恶化的市场预测在</a:t>
            </a:r>
            <a:endParaRPr lang="en-US" altLang="zh-CN" b="1" smtClean="0">
              <a:latin typeface="楷体_GB2312" pitchFamily="49" charset="-122"/>
              <a:ea typeface="楷体_GB2312" pitchFamily="49" charset="-122"/>
            </a:endParaRPr>
          </a:p>
          <a:p>
            <a:pPr>
              <a:lnSpc>
                <a:spcPct val="80000"/>
              </a:lnSpc>
              <a:buFont typeface="Wingdings" pitchFamily="2" charset="2"/>
              <a:buNone/>
            </a:pPr>
            <a:r>
              <a:rPr lang="zh-CN" altLang="en-US" b="1" smtClean="0">
                <a:latin typeface="楷体_GB2312" pitchFamily="49" charset="-122"/>
                <a:ea typeface="楷体_GB2312" pitchFamily="49" charset="-122"/>
              </a:rPr>
              <a:t>某种程度上达成共识。 </a:t>
            </a:r>
          </a:p>
          <a:p>
            <a:pPr>
              <a:lnSpc>
                <a:spcPct val="80000"/>
              </a:lnSpc>
            </a:pPr>
            <a:r>
              <a:rPr lang="en-US" altLang="zh-CN" b="1" smtClean="0">
                <a:latin typeface="楷体_GB2312" pitchFamily="49" charset="-122"/>
                <a:ea typeface="楷体_GB2312" pitchFamily="49" charset="-122"/>
              </a:rPr>
              <a:t>2008</a:t>
            </a:r>
            <a:r>
              <a:rPr lang="zh-CN" altLang="en-US" b="1" smtClean="0">
                <a:latin typeface="楷体_GB2312" pitchFamily="49" charset="-122"/>
                <a:ea typeface="楷体_GB2312" pitchFamily="49" charset="-122"/>
              </a:rPr>
              <a:t>年</a:t>
            </a:r>
            <a:r>
              <a:rPr lang="en-US" altLang="zh-CN" b="1" smtClean="0">
                <a:latin typeface="楷体_GB2312" pitchFamily="49" charset="-122"/>
                <a:ea typeface="楷体_GB2312" pitchFamily="49" charset="-122"/>
              </a:rPr>
              <a:t>7</a:t>
            </a:r>
            <a:r>
              <a:rPr lang="zh-CN" altLang="en-US" b="1" smtClean="0">
                <a:latin typeface="楷体_GB2312" pitchFamily="49" charset="-122"/>
                <a:ea typeface="楷体_GB2312" pitchFamily="49" charset="-122"/>
              </a:rPr>
              <a:t>月</a:t>
            </a:r>
            <a:r>
              <a:rPr lang="en-US" altLang="zh-CN" b="1" smtClean="0">
                <a:latin typeface="楷体_GB2312" pitchFamily="49" charset="-122"/>
                <a:ea typeface="楷体_GB2312" pitchFamily="49" charset="-122"/>
              </a:rPr>
              <a:t>16</a:t>
            </a:r>
            <a:r>
              <a:rPr lang="zh-CN" altLang="en-US" b="1" smtClean="0">
                <a:latin typeface="楷体_GB2312" pitchFamily="49" charset="-122"/>
                <a:ea typeface="楷体_GB2312" pitchFamily="49" charset="-122"/>
              </a:rPr>
              <a:t>日：美国证券交易委员会计划发布紧急禁令，</a:t>
            </a:r>
            <a:endParaRPr lang="en-US" altLang="zh-CN" b="1" smtClean="0">
              <a:latin typeface="楷体_GB2312" pitchFamily="49" charset="-122"/>
              <a:ea typeface="楷体_GB2312" pitchFamily="49" charset="-122"/>
            </a:endParaRPr>
          </a:p>
          <a:p>
            <a:pPr>
              <a:lnSpc>
                <a:spcPct val="80000"/>
              </a:lnSpc>
              <a:buFont typeface="Wingdings" pitchFamily="2" charset="2"/>
              <a:buNone/>
            </a:pPr>
            <a:r>
              <a:rPr lang="zh-CN" altLang="en-US" b="1" smtClean="0">
                <a:latin typeface="楷体_GB2312" pitchFamily="49" charset="-122"/>
                <a:ea typeface="楷体_GB2312" pitchFamily="49" charset="-122"/>
              </a:rPr>
              <a:t>限制对主要金融公司，包括房利美和房贷美股票的卖空行。 </a:t>
            </a:r>
          </a:p>
          <a:p>
            <a:pPr>
              <a:lnSpc>
                <a:spcPct val="80000"/>
              </a:lnSpc>
            </a:pPr>
            <a:r>
              <a:rPr lang="en-US" altLang="zh-CN" b="1" smtClean="0">
                <a:latin typeface="楷体_GB2312" pitchFamily="49" charset="-122"/>
                <a:ea typeface="楷体_GB2312" pitchFamily="49" charset="-122"/>
              </a:rPr>
              <a:t>2008</a:t>
            </a:r>
            <a:r>
              <a:rPr lang="zh-CN" altLang="en-US" b="1" smtClean="0">
                <a:latin typeface="楷体_GB2312" pitchFamily="49" charset="-122"/>
                <a:ea typeface="楷体_GB2312" pitchFamily="49" charset="-122"/>
              </a:rPr>
              <a:t>年</a:t>
            </a:r>
            <a:r>
              <a:rPr lang="en-US" altLang="zh-CN" b="1" smtClean="0">
                <a:latin typeface="楷体_GB2312" pitchFamily="49" charset="-122"/>
                <a:ea typeface="楷体_GB2312" pitchFamily="49" charset="-122"/>
              </a:rPr>
              <a:t>9</a:t>
            </a:r>
            <a:r>
              <a:rPr lang="zh-CN" altLang="en-US" b="1" smtClean="0">
                <a:latin typeface="楷体_GB2312" pitchFamily="49" charset="-122"/>
                <a:ea typeface="楷体_GB2312" pitchFamily="49" charset="-122"/>
              </a:rPr>
              <a:t>月</a:t>
            </a:r>
            <a:r>
              <a:rPr lang="en-US" altLang="zh-CN" b="1" smtClean="0">
                <a:latin typeface="楷体_GB2312" pitchFamily="49" charset="-122"/>
                <a:ea typeface="楷体_GB2312" pitchFamily="49" charset="-122"/>
              </a:rPr>
              <a:t>7</a:t>
            </a:r>
            <a:r>
              <a:rPr lang="zh-CN" altLang="en-US" b="1" smtClean="0">
                <a:latin typeface="楷体_GB2312" pitchFamily="49" charset="-122"/>
                <a:ea typeface="楷体_GB2312" pitchFamily="49" charset="-122"/>
              </a:rPr>
              <a:t>日，美国财政部宣布对</a:t>
            </a:r>
            <a:r>
              <a:rPr lang="zh-CN" altLang="en-US" b="1" smtClean="0">
                <a:latin typeface="宋体" charset="-122"/>
                <a:ea typeface="楷体_GB2312" pitchFamily="49" charset="-122"/>
              </a:rPr>
              <a:t>“</a:t>
            </a:r>
            <a:r>
              <a:rPr lang="zh-CN" altLang="en-US" b="1" smtClean="0">
                <a:latin typeface="楷体_GB2312" pitchFamily="49" charset="-122"/>
                <a:ea typeface="楷体_GB2312" pitchFamily="49" charset="-122"/>
              </a:rPr>
              <a:t>两房</a:t>
            </a:r>
            <a:r>
              <a:rPr lang="zh-CN" altLang="en-US" b="1" smtClean="0">
                <a:latin typeface="宋体" charset="-122"/>
                <a:ea typeface="楷体_GB2312" pitchFamily="49" charset="-122"/>
              </a:rPr>
              <a:t>”</a:t>
            </a:r>
            <a:r>
              <a:rPr lang="zh-CN" altLang="en-US" b="1" smtClean="0">
                <a:latin typeface="楷体_GB2312" pitchFamily="49" charset="-122"/>
                <a:ea typeface="楷体_GB2312" pitchFamily="49" charset="-122"/>
              </a:rPr>
              <a:t>（房利美、房地</a:t>
            </a:r>
            <a:endParaRPr lang="en-US" altLang="zh-CN" b="1" smtClean="0">
              <a:latin typeface="楷体_GB2312" pitchFamily="49" charset="-122"/>
              <a:ea typeface="楷体_GB2312" pitchFamily="49" charset="-122"/>
            </a:endParaRPr>
          </a:p>
          <a:p>
            <a:pPr>
              <a:lnSpc>
                <a:spcPct val="80000"/>
              </a:lnSpc>
              <a:buFont typeface="Wingdings" pitchFamily="2" charset="2"/>
              <a:buNone/>
            </a:pPr>
            <a:r>
              <a:rPr lang="zh-CN" altLang="en-US" b="1" smtClean="0">
                <a:latin typeface="楷体_GB2312" pitchFamily="49" charset="-122"/>
                <a:ea typeface="楷体_GB2312" pitchFamily="49" charset="-122"/>
              </a:rPr>
              <a:t>美）实施国有化。</a:t>
            </a:r>
          </a:p>
          <a:p>
            <a:pPr>
              <a:lnSpc>
                <a:spcPct val="80000"/>
              </a:lnSpc>
            </a:pPr>
            <a:r>
              <a:rPr lang="en-US" altLang="zh-CN" b="1" smtClean="0">
                <a:latin typeface="楷体_GB2312" pitchFamily="49" charset="-122"/>
                <a:ea typeface="楷体_GB2312" pitchFamily="49" charset="-122"/>
              </a:rPr>
              <a:t>2008</a:t>
            </a:r>
            <a:r>
              <a:rPr lang="zh-CN" altLang="en-US" b="1" smtClean="0">
                <a:latin typeface="楷体_GB2312" pitchFamily="49" charset="-122"/>
                <a:ea typeface="楷体_GB2312" pitchFamily="49" charset="-122"/>
              </a:rPr>
              <a:t>年</a:t>
            </a:r>
            <a:r>
              <a:rPr lang="en-US" altLang="zh-CN" b="1" smtClean="0">
                <a:latin typeface="楷体_GB2312" pitchFamily="49" charset="-122"/>
                <a:ea typeface="楷体_GB2312" pitchFamily="49" charset="-122"/>
              </a:rPr>
              <a:t>9</a:t>
            </a:r>
            <a:r>
              <a:rPr lang="zh-CN" altLang="en-US" b="1" smtClean="0">
                <a:latin typeface="楷体_GB2312" pitchFamily="49" charset="-122"/>
                <a:ea typeface="楷体_GB2312" pitchFamily="49" charset="-122"/>
              </a:rPr>
              <a:t>月</a:t>
            </a:r>
            <a:r>
              <a:rPr lang="en-US" altLang="zh-CN" b="1" smtClean="0">
                <a:latin typeface="楷体_GB2312" pitchFamily="49" charset="-122"/>
                <a:ea typeface="楷体_GB2312" pitchFamily="49" charset="-122"/>
              </a:rPr>
              <a:t>15</a:t>
            </a:r>
            <a:r>
              <a:rPr lang="zh-CN" altLang="en-US" b="1" smtClean="0">
                <a:latin typeface="楷体_GB2312" pitchFamily="49" charset="-122"/>
                <a:ea typeface="楷体_GB2312" pitchFamily="49" charset="-122"/>
              </a:rPr>
              <a:t>日，雷曼兄弟公司（</a:t>
            </a:r>
            <a:r>
              <a:rPr lang="en-US" altLang="zh-CN" b="1" smtClean="0">
                <a:latin typeface="楷体_GB2312" pitchFamily="49" charset="-122"/>
                <a:ea typeface="楷体_GB2312" pitchFamily="49" charset="-122"/>
              </a:rPr>
              <a:t>Lehman Brothers</a:t>
            </a:r>
            <a:r>
              <a:rPr lang="zh-CN" altLang="en-US" b="1" smtClean="0">
                <a:latin typeface="楷体_GB2312" pitchFamily="49" charset="-122"/>
                <a:ea typeface="楷体_GB2312" pitchFamily="49" charset="-122"/>
              </a:rPr>
              <a:t>，第四大</a:t>
            </a:r>
            <a:endParaRPr lang="en-US" altLang="zh-CN" b="1" smtClean="0">
              <a:latin typeface="楷体_GB2312" pitchFamily="49" charset="-122"/>
              <a:ea typeface="楷体_GB2312" pitchFamily="49" charset="-122"/>
            </a:endParaRPr>
          </a:p>
          <a:p>
            <a:pPr>
              <a:lnSpc>
                <a:spcPct val="80000"/>
              </a:lnSpc>
              <a:buFont typeface="Wingdings" pitchFamily="2" charset="2"/>
              <a:buNone/>
            </a:pPr>
            <a:r>
              <a:rPr lang="zh-CN" altLang="en-US" b="1" smtClean="0">
                <a:latin typeface="楷体_GB2312" pitchFamily="49" charset="-122"/>
                <a:ea typeface="楷体_GB2312" pitchFamily="49" charset="-122"/>
              </a:rPr>
              <a:t>投行）宣布破产。</a:t>
            </a:r>
          </a:p>
          <a:p>
            <a:pPr>
              <a:lnSpc>
                <a:spcPct val="80000"/>
              </a:lnSpc>
            </a:pPr>
            <a:r>
              <a:rPr lang="en-US" altLang="zh-CN" b="1" smtClean="0">
                <a:latin typeface="楷体_GB2312" pitchFamily="49" charset="-122"/>
                <a:ea typeface="楷体_GB2312" pitchFamily="49" charset="-122"/>
              </a:rPr>
              <a:t>2008</a:t>
            </a:r>
            <a:r>
              <a:rPr lang="zh-CN" altLang="en-US" b="1" smtClean="0">
                <a:latin typeface="楷体_GB2312" pitchFamily="49" charset="-122"/>
                <a:ea typeface="楷体_GB2312" pitchFamily="49" charset="-122"/>
              </a:rPr>
              <a:t>年</a:t>
            </a:r>
            <a:r>
              <a:rPr lang="en-US" altLang="zh-CN" b="1" smtClean="0">
                <a:latin typeface="楷体_GB2312" pitchFamily="49" charset="-122"/>
                <a:ea typeface="楷体_GB2312" pitchFamily="49" charset="-122"/>
              </a:rPr>
              <a:t>9</a:t>
            </a:r>
            <a:r>
              <a:rPr lang="zh-CN" altLang="en-US" b="1" smtClean="0">
                <a:latin typeface="楷体_GB2312" pitchFamily="49" charset="-122"/>
                <a:ea typeface="楷体_GB2312" pitchFamily="49" charset="-122"/>
              </a:rPr>
              <a:t>月</a:t>
            </a:r>
            <a:r>
              <a:rPr lang="en-US" altLang="zh-CN" b="1" smtClean="0">
                <a:latin typeface="楷体_GB2312" pitchFamily="49" charset="-122"/>
                <a:ea typeface="楷体_GB2312" pitchFamily="49" charset="-122"/>
              </a:rPr>
              <a:t>15</a:t>
            </a:r>
            <a:r>
              <a:rPr lang="zh-CN" altLang="en-US" b="1" smtClean="0">
                <a:latin typeface="楷体_GB2312" pitchFamily="49" charset="-122"/>
                <a:ea typeface="楷体_GB2312" pitchFamily="49" charset="-122"/>
              </a:rPr>
              <a:t>日，美林证券同意以约</a:t>
            </a:r>
            <a:r>
              <a:rPr lang="en-US" altLang="zh-CN" b="1" smtClean="0">
                <a:latin typeface="楷体_GB2312" pitchFamily="49" charset="-122"/>
                <a:ea typeface="楷体_GB2312" pitchFamily="49" charset="-122"/>
              </a:rPr>
              <a:t>440</a:t>
            </a:r>
            <a:r>
              <a:rPr lang="zh-CN" altLang="en-US" b="1" smtClean="0">
                <a:latin typeface="楷体_GB2312" pitchFamily="49" charset="-122"/>
                <a:ea typeface="楷体_GB2312" pitchFamily="49" charset="-122"/>
              </a:rPr>
              <a:t>亿美元的价格出售给</a:t>
            </a:r>
            <a:endParaRPr lang="en-US" altLang="zh-CN" b="1" smtClean="0">
              <a:latin typeface="楷体_GB2312" pitchFamily="49" charset="-122"/>
              <a:ea typeface="楷体_GB2312" pitchFamily="49" charset="-122"/>
            </a:endParaRPr>
          </a:p>
          <a:p>
            <a:pPr>
              <a:lnSpc>
                <a:spcPct val="80000"/>
              </a:lnSpc>
              <a:buFont typeface="Wingdings" pitchFamily="2" charset="2"/>
              <a:buNone/>
            </a:pPr>
            <a:r>
              <a:rPr lang="zh-CN" altLang="en-US" b="1" smtClean="0">
                <a:latin typeface="楷体_GB2312" pitchFamily="49" charset="-122"/>
                <a:ea typeface="楷体_GB2312" pitchFamily="49" charset="-122"/>
              </a:rPr>
              <a:t>美国银行。 </a:t>
            </a:r>
          </a:p>
          <a:p>
            <a:pPr>
              <a:lnSpc>
                <a:spcPct val="80000"/>
              </a:lnSpc>
            </a:pPr>
            <a:r>
              <a:rPr lang="en-US" altLang="zh-CN" b="1" smtClean="0">
                <a:latin typeface="楷体_GB2312" pitchFamily="49" charset="-122"/>
                <a:ea typeface="楷体_GB2312" pitchFamily="49" charset="-122"/>
              </a:rPr>
              <a:t>2008</a:t>
            </a:r>
            <a:r>
              <a:rPr lang="zh-CN" altLang="en-US" b="1" smtClean="0">
                <a:latin typeface="楷体_GB2312" pitchFamily="49" charset="-122"/>
                <a:ea typeface="楷体_GB2312" pitchFamily="49" charset="-122"/>
              </a:rPr>
              <a:t>年</a:t>
            </a:r>
            <a:r>
              <a:rPr lang="en-US" altLang="zh-CN" b="1" smtClean="0">
                <a:latin typeface="楷体_GB2312" pitchFamily="49" charset="-122"/>
                <a:ea typeface="楷体_GB2312" pitchFamily="49" charset="-122"/>
              </a:rPr>
              <a:t>9</a:t>
            </a:r>
            <a:r>
              <a:rPr lang="zh-CN" altLang="en-US" b="1" smtClean="0">
                <a:latin typeface="楷体_GB2312" pitchFamily="49" charset="-122"/>
                <a:ea typeface="楷体_GB2312" pitchFamily="49" charset="-122"/>
              </a:rPr>
              <a:t>月</a:t>
            </a:r>
            <a:r>
              <a:rPr lang="en-US" altLang="zh-CN" b="1" smtClean="0">
                <a:latin typeface="楷体_GB2312" pitchFamily="49" charset="-122"/>
                <a:ea typeface="楷体_GB2312" pitchFamily="49" charset="-122"/>
              </a:rPr>
              <a:t>17</a:t>
            </a:r>
            <a:r>
              <a:rPr lang="zh-CN" altLang="en-US" b="1" smtClean="0">
                <a:latin typeface="楷体_GB2312" pitchFamily="49" charset="-122"/>
                <a:ea typeface="楷体_GB2312" pitchFamily="49" charset="-122"/>
              </a:rPr>
              <a:t>日，美联储批准纽约联邦储备银行向美国国际</a:t>
            </a:r>
            <a:endParaRPr lang="en-US" altLang="zh-CN" b="1" smtClean="0">
              <a:latin typeface="楷体_GB2312" pitchFamily="49" charset="-122"/>
              <a:ea typeface="楷体_GB2312" pitchFamily="49" charset="-122"/>
            </a:endParaRPr>
          </a:p>
          <a:p>
            <a:pPr>
              <a:lnSpc>
                <a:spcPct val="80000"/>
              </a:lnSpc>
              <a:buFont typeface="Wingdings" pitchFamily="2" charset="2"/>
              <a:buNone/>
            </a:pPr>
            <a:r>
              <a:rPr lang="zh-CN" altLang="en-US" b="1" smtClean="0">
                <a:latin typeface="楷体_GB2312" pitchFamily="49" charset="-122"/>
                <a:ea typeface="楷体_GB2312" pitchFamily="49" charset="-122"/>
              </a:rPr>
              <a:t>集团</a:t>
            </a:r>
            <a:r>
              <a:rPr lang="en-US" altLang="zh-CN" b="1" smtClean="0">
                <a:latin typeface="楷体_GB2312" pitchFamily="49" charset="-122"/>
                <a:ea typeface="楷体_GB2312" pitchFamily="49" charset="-122"/>
              </a:rPr>
              <a:t>(AIG)</a:t>
            </a:r>
            <a:r>
              <a:rPr lang="zh-CN" altLang="en-US" b="1" smtClean="0">
                <a:latin typeface="楷体_GB2312" pitchFamily="49" charset="-122"/>
                <a:ea typeface="楷体_GB2312" pitchFamily="49" charset="-122"/>
              </a:rPr>
              <a:t>提供为期两年、额度为</a:t>
            </a:r>
            <a:r>
              <a:rPr lang="en-US" altLang="zh-CN" b="1" smtClean="0">
                <a:latin typeface="楷体_GB2312" pitchFamily="49" charset="-122"/>
                <a:ea typeface="楷体_GB2312" pitchFamily="49" charset="-122"/>
              </a:rPr>
              <a:t>850</a:t>
            </a:r>
            <a:r>
              <a:rPr lang="zh-CN" altLang="en-US" b="1" smtClean="0">
                <a:latin typeface="楷体_GB2312" pitchFamily="49" charset="-122"/>
                <a:ea typeface="楷体_GB2312" pitchFamily="49" charset="-122"/>
              </a:rPr>
              <a:t>亿美元的有抵押循环贷</a:t>
            </a:r>
            <a:endParaRPr lang="en-US" altLang="zh-CN" b="1" smtClean="0">
              <a:latin typeface="楷体_GB2312" pitchFamily="49" charset="-122"/>
              <a:ea typeface="楷体_GB2312" pitchFamily="49" charset="-122"/>
            </a:endParaRPr>
          </a:p>
          <a:p>
            <a:pPr>
              <a:lnSpc>
                <a:spcPct val="80000"/>
              </a:lnSpc>
              <a:buFont typeface="Wingdings" pitchFamily="2" charset="2"/>
              <a:buNone/>
            </a:pPr>
            <a:r>
              <a:rPr lang="zh-CN" altLang="en-US" b="1" smtClean="0">
                <a:latin typeface="楷体_GB2312" pitchFamily="49" charset="-122"/>
                <a:ea typeface="楷体_GB2312" pitchFamily="49" charset="-122"/>
              </a:rPr>
              <a:t>款以确保满足</a:t>
            </a:r>
            <a:r>
              <a:rPr lang="en-US" altLang="zh-CN" b="1" smtClean="0">
                <a:latin typeface="楷体_GB2312" pitchFamily="49" charset="-122"/>
                <a:ea typeface="楷体_GB2312" pitchFamily="49" charset="-122"/>
              </a:rPr>
              <a:t>AIG</a:t>
            </a:r>
            <a:r>
              <a:rPr lang="zh-CN" altLang="en-US" b="1" smtClean="0">
                <a:latin typeface="楷体_GB2312" pitchFamily="49" charset="-122"/>
                <a:ea typeface="楷体_GB2312" pitchFamily="49" charset="-122"/>
              </a:rPr>
              <a:t>的流动资金需求。</a:t>
            </a:r>
            <a:r>
              <a:rPr lang="zh-CN" altLang="en-US" smtClean="0">
                <a:latin typeface="楷体_GB2312" pitchFamily="49" charset="-122"/>
                <a:ea typeface="楷体_GB2312" pitchFamily="49" charset="-122"/>
              </a:rPr>
              <a:t> </a:t>
            </a:r>
          </a:p>
        </p:txBody>
      </p:sp>
    </p:spTree>
    <p:extLst>
      <p:ext uri="{BB962C8B-B14F-4D97-AF65-F5344CB8AC3E}">
        <p14:creationId xmlns:p14="http://schemas.microsoft.com/office/powerpoint/2010/main" val="33810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8835">
                                            <p:txEl>
                                              <p:pRg st="0" end="0"/>
                                            </p:txEl>
                                          </p:spTgt>
                                        </p:tgtEl>
                                        <p:attrNameLst>
                                          <p:attrName>style.visibility</p:attrName>
                                        </p:attrNameLst>
                                      </p:cBhvr>
                                      <p:to>
                                        <p:strVal val="visible"/>
                                      </p:to>
                                    </p:set>
                                    <p:anim calcmode="lin" valueType="num">
                                      <p:cBhvr additive="base">
                                        <p:cTn id="7" dur="500" fill="hold"/>
                                        <p:tgtEl>
                                          <p:spTgt spid="2488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883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8835">
                                            <p:txEl>
                                              <p:pRg st="1" end="1"/>
                                            </p:txEl>
                                          </p:spTgt>
                                        </p:tgtEl>
                                        <p:attrNameLst>
                                          <p:attrName>style.visibility</p:attrName>
                                        </p:attrNameLst>
                                      </p:cBhvr>
                                      <p:to>
                                        <p:strVal val="visible"/>
                                      </p:to>
                                    </p:set>
                                    <p:anim calcmode="lin" valueType="num">
                                      <p:cBhvr additive="base">
                                        <p:cTn id="11" dur="500" fill="hold"/>
                                        <p:tgtEl>
                                          <p:spTgt spid="24883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4883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48835">
                                            <p:txEl>
                                              <p:pRg st="2" end="2"/>
                                            </p:txEl>
                                          </p:spTgt>
                                        </p:tgtEl>
                                        <p:attrNameLst>
                                          <p:attrName>style.visibility</p:attrName>
                                        </p:attrNameLst>
                                      </p:cBhvr>
                                      <p:to>
                                        <p:strVal val="visible"/>
                                      </p:to>
                                    </p:set>
                                    <p:anim calcmode="lin" valueType="num">
                                      <p:cBhvr additive="base">
                                        <p:cTn id="15" dur="500" fill="hold"/>
                                        <p:tgtEl>
                                          <p:spTgt spid="24883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4883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48835">
                                            <p:txEl>
                                              <p:pRg st="3" end="3"/>
                                            </p:txEl>
                                          </p:spTgt>
                                        </p:tgtEl>
                                        <p:attrNameLst>
                                          <p:attrName>style.visibility</p:attrName>
                                        </p:attrNameLst>
                                      </p:cBhvr>
                                      <p:to>
                                        <p:strVal val="visible"/>
                                      </p:to>
                                    </p:set>
                                    <p:anim calcmode="lin" valueType="num">
                                      <p:cBhvr additive="base">
                                        <p:cTn id="19" dur="500" fill="hold"/>
                                        <p:tgtEl>
                                          <p:spTgt spid="24883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883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48835">
                                            <p:txEl>
                                              <p:pRg st="4" end="4"/>
                                            </p:txEl>
                                          </p:spTgt>
                                        </p:tgtEl>
                                        <p:attrNameLst>
                                          <p:attrName>style.visibility</p:attrName>
                                        </p:attrNameLst>
                                      </p:cBhvr>
                                      <p:to>
                                        <p:strVal val="visible"/>
                                      </p:to>
                                    </p:set>
                                    <p:anim calcmode="lin" valueType="num">
                                      <p:cBhvr additive="base">
                                        <p:cTn id="23" dur="500" fill="hold"/>
                                        <p:tgtEl>
                                          <p:spTgt spid="24883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4883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48835">
                                            <p:txEl>
                                              <p:pRg st="5" end="5"/>
                                            </p:txEl>
                                          </p:spTgt>
                                        </p:tgtEl>
                                        <p:attrNameLst>
                                          <p:attrName>style.visibility</p:attrName>
                                        </p:attrNameLst>
                                      </p:cBhvr>
                                      <p:to>
                                        <p:strVal val="visible"/>
                                      </p:to>
                                    </p:set>
                                    <p:anim calcmode="lin" valueType="num">
                                      <p:cBhvr additive="base">
                                        <p:cTn id="27" dur="500" fill="hold"/>
                                        <p:tgtEl>
                                          <p:spTgt spid="24883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4883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48835">
                                            <p:txEl>
                                              <p:pRg st="6" end="6"/>
                                            </p:txEl>
                                          </p:spTgt>
                                        </p:tgtEl>
                                        <p:attrNameLst>
                                          <p:attrName>style.visibility</p:attrName>
                                        </p:attrNameLst>
                                      </p:cBhvr>
                                      <p:to>
                                        <p:strVal val="visible"/>
                                      </p:to>
                                    </p:set>
                                    <p:anim calcmode="lin" valueType="num">
                                      <p:cBhvr additive="base">
                                        <p:cTn id="31" dur="500" fill="hold"/>
                                        <p:tgtEl>
                                          <p:spTgt spid="24883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883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48835">
                                            <p:txEl>
                                              <p:pRg st="7" end="7"/>
                                            </p:txEl>
                                          </p:spTgt>
                                        </p:tgtEl>
                                        <p:attrNameLst>
                                          <p:attrName>style.visibility</p:attrName>
                                        </p:attrNameLst>
                                      </p:cBhvr>
                                      <p:to>
                                        <p:strVal val="visible"/>
                                      </p:to>
                                    </p:set>
                                    <p:anim calcmode="lin" valueType="num">
                                      <p:cBhvr additive="base">
                                        <p:cTn id="37" dur="500" fill="hold"/>
                                        <p:tgtEl>
                                          <p:spTgt spid="24883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48835">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48835">
                                            <p:txEl>
                                              <p:pRg st="8" end="8"/>
                                            </p:txEl>
                                          </p:spTgt>
                                        </p:tgtEl>
                                        <p:attrNameLst>
                                          <p:attrName>style.visibility</p:attrName>
                                        </p:attrNameLst>
                                      </p:cBhvr>
                                      <p:to>
                                        <p:strVal val="visible"/>
                                      </p:to>
                                    </p:set>
                                    <p:anim calcmode="lin" valueType="num">
                                      <p:cBhvr additive="base">
                                        <p:cTn id="41" dur="500" fill="hold"/>
                                        <p:tgtEl>
                                          <p:spTgt spid="248835">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4883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48835">
                                            <p:txEl>
                                              <p:pRg st="9" end="9"/>
                                            </p:txEl>
                                          </p:spTgt>
                                        </p:tgtEl>
                                        <p:attrNameLst>
                                          <p:attrName>style.visibility</p:attrName>
                                        </p:attrNameLst>
                                      </p:cBhvr>
                                      <p:to>
                                        <p:strVal val="visible"/>
                                      </p:to>
                                    </p:set>
                                    <p:anim calcmode="lin" valueType="num">
                                      <p:cBhvr additive="base">
                                        <p:cTn id="47" dur="500" fill="hold"/>
                                        <p:tgtEl>
                                          <p:spTgt spid="248835">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48835">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48835">
                                            <p:txEl>
                                              <p:pRg st="10" end="10"/>
                                            </p:txEl>
                                          </p:spTgt>
                                        </p:tgtEl>
                                        <p:attrNameLst>
                                          <p:attrName>style.visibility</p:attrName>
                                        </p:attrNameLst>
                                      </p:cBhvr>
                                      <p:to>
                                        <p:strVal val="visible"/>
                                      </p:to>
                                    </p:set>
                                    <p:anim calcmode="lin" valueType="num">
                                      <p:cBhvr additive="base">
                                        <p:cTn id="51" dur="500" fill="hold"/>
                                        <p:tgtEl>
                                          <p:spTgt spid="248835">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4883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248835">
                                            <p:txEl>
                                              <p:pRg st="11" end="11"/>
                                            </p:txEl>
                                          </p:spTgt>
                                        </p:tgtEl>
                                        <p:attrNameLst>
                                          <p:attrName>style.visibility</p:attrName>
                                        </p:attrNameLst>
                                      </p:cBhvr>
                                      <p:to>
                                        <p:strVal val="visible"/>
                                      </p:to>
                                    </p:set>
                                    <p:anim calcmode="lin" valueType="num">
                                      <p:cBhvr additive="base">
                                        <p:cTn id="57" dur="500" fill="hold"/>
                                        <p:tgtEl>
                                          <p:spTgt spid="248835">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48835">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48835">
                                            <p:txEl>
                                              <p:pRg st="12" end="12"/>
                                            </p:txEl>
                                          </p:spTgt>
                                        </p:tgtEl>
                                        <p:attrNameLst>
                                          <p:attrName>style.visibility</p:attrName>
                                        </p:attrNameLst>
                                      </p:cBhvr>
                                      <p:to>
                                        <p:strVal val="visible"/>
                                      </p:to>
                                    </p:set>
                                    <p:anim calcmode="lin" valueType="num">
                                      <p:cBhvr additive="base">
                                        <p:cTn id="61" dur="500" fill="hold"/>
                                        <p:tgtEl>
                                          <p:spTgt spid="248835">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48835">
                                            <p:txEl>
                                              <p:pRg st="12" end="12"/>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48835">
                                            <p:txEl>
                                              <p:pRg st="13" end="13"/>
                                            </p:txEl>
                                          </p:spTgt>
                                        </p:tgtEl>
                                        <p:attrNameLst>
                                          <p:attrName>style.visibility</p:attrName>
                                        </p:attrNameLst>
                                      </p:cBhvr>
                                      <p:to>
                                        <p:strVal val="visible"/>
                                      </p:to>
                                    </p:set>
                                    <p:anim calcmode="lin" valueType="num">
                                      <p:cBhvr additive="base">
                                        <p:cTn id="65" dur="500" fill="hold"/>
                                        <p:tgtEl>
                                          <p:spTgt spid="248835">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4883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063750" y="333375"/>
            <a:ext cx="7340600" cy="636588"/>
          </a:xfrm>
        </p:spPr>
        <p:txBody>
          <a:bodyPr>
            <a:noAutofit/>
          </a:bodyPr>
          <a:lstStyle/>
          <a:p>
            <a:pPr>
              <a:defRPr/>
            </a:pPr>
            <a:r>
              <a:rPr lang="zh-CN" altLang="en-US" sz="3600" b="1" dirty="0"/>
              <a:t>次贷危机大事记</a:t>
            </a:r>
          </a:p>
        </p:txBody>
      </p:sp>
      <p:sp>
        <p:nvSpPr>
          <p:cNvPr id="249859" name="Rectangle 3"/>
          <p:cNvSpPr>
            <a:spLocks noGrp="1" noChangeArrowheads="1"/>
          </p:cNvSpPr>
          <p:nvPr>
            <p:ph type="body" idx="1"/>
          </p:nvPr>
        </p:nvSpPr>
        <p:spPr>
          <a:xfrm>
            <a:off x="1703388" y="1125538"/>
            <a:ext cx="8520112" cy="4895850"/>
          </a:xfrm>
        </p:spPr>
        <p:txBody>
          <a:bodyPr>
            <a:normAutofit fontScale="85000" lnSpcReduction="10000"/>
          </a:bodyPr>
          <a:lstStyle/>
          <a:p>
            <a:r>
              <a:rPr lang="en-US" altLang="zh-CN" b="1" smtClean="0">
                <a:latin typeface="楷体_GB2312" pitchFamily="49" charset="-122"/>
                <a:ea typeface="楷体_GB2312" pitchFamily="49" charset="-122"/>
                <a:sym typeface="Arial" charset="0"/>
              </a:rPr>
              <a:t>08</a:t>
            </a:r>
            <a:r>
              <a:rPr lang="zh-CN" altLang="en-US" b="1" smtClean="0">
                <a:latin typeface="楷体_GB2312" pitchFamily="49" charset="-122"/>
                <a:ea typeface="楷体_GB2312" pitchFamily="49" charset="-122"/>
                <a:sym typeface="Arial" charset="0"/>
              </a:rPr>
              <a:t>年</a:t>
            </a:r>
            <a:r>
              <a:rPr lang="en-US" altLang="zh-CN" b="1" smtClean="0">
                <a:latin typeface="楷体_GB2312" pitchFamily="49" charset="-122"/>
                <a:ea typeface="楷体_GB2312" pitchFamily="49" charset="-122"/>
                <a:sym typeface="Arial" charset="0"/>
              </a:rPr>
              <a:t>9</a:t>
            </a:r>
            <a:r>
              <a:rPr lang="zh-CN" altLang="en-US" b="1" smtClean="0">
                <a:latin typeface="楷体_GB2312" pitchFamily="49" charset="-122"/>
                <a:ea typeface="楷体_GB2312" pitchFamily="49" charset="-122"/>
                <a:sym typeface="Arial" charset="0"/>
              </a:rPr>
              <a:t>月</a:t>
            </a:r>
            <a:r>
              <a:rPr lang="en-US" altLang="zh-CN" b="1" smtClean="0">
                <a:latin typeface="楷体_GB2312" pitchFamily="49" charset="-122"/>
                <a:ea typeface="楷体_GB2312" pitchFamily="49" charset="-122"/>
                <a:sym typeface="Arial" charset="0"/>
              </a:rPr>
              <a:t>22</a:t>
            </a:r>
            <a:r>
              <a:rPr lang="zh-CN" altLang="en-US" b="1" smtClean="0">
                <a:latin typeface="楷体_GB2312" pitchFamily="49" charset="-122"/>
                <a:ea typeface="楷体_GB2312" pitchFamily="49" charset="-122"/>
                <a:sym typeface="Arial" charset="0"/>
              </a:rPr>
              <a:t>日，美联储批准高盛和摩根士丹利为银行控股公</a:t>
            </a:r>
            <a:endParaRPr lang="en-US" altLang="zh-CN" b="1" smtClean="0">
              <a:latin typeface="楷体_GB2312" pitchFamily="49" charset="-122"/>
              <a:ea typeface="楷体_GB2312" pitchFamily="49" charset="-122"/>
              <a:sym typeface="Arial" charset="0"/>
            </a:endParaRPr>
          </a:p>
          <a:p>
            <a:pPr>
              <a:buFont typeface="Wingdings" pitchFamily="2" charset="2"/>
              <a:buNone/>
            </a:pPr>
            <a:r>
              <a:rPr lang="zh-CN" altLang="en-US" b="1" smtClean="0">
                <a:latin typeface="楷体_GB2312" pitchFamily="49" charset="-122"/>
                <a:ea typeface="楷体_GB2312" pitchFamily="49" charset="-122"/>
                <a:sym typeface="Arial" charset="0"/>
              </a:rPr>
              <a:t>司。</a:t>
            </a:r>
          </a:p>
          <a:p>
            <a:r>
              <a:rPr lang="en-US" altLang="zh-CN" b="1" smtClean="0">
                <a:latin typeface="楷体_GB2312" pitchFamily="49" charset="-122"/>
                <a:ea typeface="楷体_GB2312" pitchFamily="49" charset="-122"/>
                <a:sym typeface="Arial" charset="0"/>
              </a:rPr>
              <a:t>9</a:t>
            </a:r>
            <a:r>
              <a:rPr lang="zh-CN" altLang="en-US" b="1" smtClean="0">
                <a:latin typeface="楷体_GB2312" pitchFamily="49" charset="-122"/>
                <a:ea typeface="楷体_GB2312" pitchFamily="49" charset="-122"/>
                <a:sym typeface="Arial" charset="0"/>
              </a:rPr>
              <a:t>月</a:t>
            </a:r>
            <a:r>
              <a:rPr lang="en-US" altLang="zh-CN" b="1" smtClean="0">
                <a:latin typeface="楷体_GB2312" pitchFamily="49" charset="-122"/>
                <a:ea typeface="楷体_GB2312" pitchFamily="49" charset="-122"/>
                <a:sym typeface="Arial" charset="0"/>
              </a:rPr>
              <a:t>25</a:t>
            </a:r>
            <a:r>
              <a:rPr lang="zh-CN" altLang="en-US" b="1" smtClean="0">
                <a:latin typeface="楷体_GB2312" pitchFamily="49" charset="-122"/>
                <a:ea typeface="楷体_GB2312" pitchFamily="49" charset="-122"/>
                <a:sym typeface="Arial" charset="0"/>
              </a:rPr>
              <a:t>日，摩根大通收购全美最大储蓄贷款银行</a:t>
            </a:r>
            <a:r>
              <a:rPr lang="en-US" altLang="zh-CN" b="1" smtClean="0">
                <a:latin typeface="楷体_GB2312" pitchFamily="49" charset="-122"/>
                <a:ea typeface="楷体_GB2312" pitchFamily="49" charset="-122"/>
                <a:sym typeface="Arial" charset="0"/>
              </a:rPr>
              <a:t>-</a:t>
            </a:r>
            <a:r>
              <a:rPr lang="zh-CN" altLang="en-US" b="1" smtClean="0">
                <a:latin typeface="楷体_GB2312" pitchFamily="49" charset="-122"/>
                <a:ea typeface="楷体_GB2312" pitchFamily="49" charset="-122"/>
                <a:sym typeface="Arial" charset="0"/>
              </a:rPr>
              <a:t>华盛顿互惠</a:t>
            </a:r>
            <a:endParaRPr lang="en-US" altLang="zh-CN" b="1" smtClean="0">
              <a:latin typeface="楷体_GB2312" pitchFamily="49" charset="-122"/>
              <a:ea typeface="楷体_GB2312" pitchFamily="49" charset="-122"/>
              <a:sym typeface="Arial" charset="0"/>
            </a:endParaRPr>
          </a:p>
          <a:p>
            <a:pPr>
              <a:buFont typeface="Wingdings" pitchFamily="2" charset="2"/>
              <a:buNone/>
            </a:pPr>
            <a:r>
              <a:rPr lang="zh-CN" altLang="en-US" b="1" smtClean="0">
                <a:latin typeface="楷体_GB2312" pitchFamily="49" charset="-122"/>
                <a:ea typeface="楷体_GB2312" pitchFamily="49" charset="-122"/>
                <a:sym typeface="Arial" charset="0"/>
              </a:rPr>
              <a:t>银行。</a:t>
            </a:r>
          </a:p>
          <a:p>
            <a:r>
              <a:rPr lang="en-US" altLang="zh-CN" b="1" smtClean="0">
                <a:latin typeface="楷体_GB2312" pitchFamily="49" charset="-122"/>
                <a:ea typeface="楷体_GB2312" pitchFamily="49" charset="-122"/>
                <a:sym typeface="Arial" charset="0"/>
              </a:rPr>
              <a:t>10</a:t>
            </a:r>
            <a:r>
              <a:rPr lang="zh-CN" altLang="en-US" b="1" smtClean="0">
                <a:latin typeface="楷体_GB2312" pitchFamily="49" charset="-122"/>
                <a:ea typeface="楷体_GB2312" pitchFamily="49" charset="-122"/>
                <a:sym typeface="Arial" charset="0"/>
              </a:rPr>
              <a:t>月</a:t>
            </a:r>
            <a:r>
              <a:rPr lang="en-US" altLang="zh-CN" b="1" smtClean="0">
                <a:latin typeface="楷体_GB2312" pitchFamily="49" charset="-122"/>
                <a:ea typeface="楷体_GB2312" pitchFamily="49" charset="-122"/>
                <a:sym typeface="Arial" charset="0"/>
              </a:rPr>
              <a:t>8</a:t>
            </a:r>
            <a:r>
              <a:rPr lang="zh-CN" altLang="en-US" b="1" smtClean="0">
                <a:latin typeface="楷体_GB2312" pitchFamily="49" charset="-122"/>
                <a:ea typeface="楷体_GB2312" pitchFamily="49" charset="-122"/>
                <a:sym typeface="Arial" charset="0"/>
              </a:rPr>
              <a:t>日，美国众院通过七千亿救市方案。</a:t>
            </a:r>
          </a:p>
          <a:p>
            <a:r>
              <a:rPr lang="en-US" altLang="zh-CN" b="1" smtClean="0">
                <a:latin typeface="楷体_GB2312" pitchFamily="49" charset="-122"/>
                <a:ea typeface="楷体_GB2312" pitchFamily="49" charset="-122"/>
                <a:sym typeface="Arial" charset="0"/>
              </a:rPr>
              <a:t>10</a:t>
            </a:r>
            <a:r>
              <a:rPr lang="zh-CN" altLang="en-US" b="1" smtClean="0">
                <a:latin typeface="楷体_GB2312" pitchFamily="49" charset="-122"/>
                <a:ea typeface="楷体_GB2312" pitchFamily="49" charset="-122"/>
                <a:sym typeface="Arial" charset="0"/>
              </a:rPr>
              <a:t>月</a:t>
            </a:r>
            <a:r>
              <a:rPr lang="en-US" altLang="zh-CN" b="1" smtClean="0">
                <a:latin typeface="楷体_GB2312" pitchFamily="49" charset="-122"/>
                <a:ea typeface="楷体_GB2312" pitchFamily="49" charset="-122"/>
                <a:sym typeface="Arial" charset="0"/>
              </a:rPr>
              <a:t>10</a:t>
            </a:r>
            <a:r>
              <a:rPr lang="zh-CN" altLang="en-US" b="1" smtClean="0">
                <a:latin typeface="楷体_GB2312" pitchFamily="49" charset="-122"/>
                <a:ea typeface="楷体_GB2312" pitchFamily="49" charset="-122"/>
                <a:sym typeface="Arial" charset="0"/>
              </a:rPr>
              <a:t>日，日本大和生命保险倒闭。</a:t>
            </a:r>
          </a:p>
          <a:p>
            <a:r>
              <a:rPr lang="en-US" altLang="zh-CN" b="1" smtClean="0">
                <a:latin typeface="楷体_GB2312" pitchFamily="49" charset="-122"/>
                <a:ea typeface="楷体_GB2312" pitchFamily="49" charset="-122"/>
                <a:sym typeface="Arial" charset="0"/>
              </a:rPr>
              <a:t>10</a:t>
            </a:r>
            <a:r>
              <a:rPr lang="zh-CN" altLang="en-US" b="1" smtClean="0">
                <a:latin typeface="楷体_GB2312" pitchFamily="49" charset="-122"/>
                <a:ea typeface="楷体_GB2312" pitchFamily="49" charset="-122"/>
                <a:sym typeface="Arial" charset="0"/>
              </a:rPr>
              <a:t>月</a:t>
            </a:r>
            <a:r>
              <a:rPr lang="en-US" altLang="zh-CN" b="1" smtClean="0">
                <a:latin typeface="楷体_GB2312" pitchFamily="49" charset="-122"/>
                <a:ea typeface="楷体_GB2312" pitchFamily="49" charset="-122"/>
                <a:sym typeface="Arial" charset="0"/>
              </a:rPr>
              <a:t>14</a:t>
            </a:r>
            <a:r>
              <a:rPr lang="zh-CN" altLang="en-US" b="1" smtClean="0">
                <a:latin typeface="楷体_GB2312" pitchFamily="49" charset="-122"/>
                <a:ea typeface="楷体_GB2312" pitchFamily="49" charset="-122"/>
                <a:sym typeface="Arial" charset="0"/>
              </a:rPr>
              <a:t>日，布什宣布动用</a:t>
            </a:r>
            <a:r>
              <a:rPr lang="en-US" altLang="zh-CN" b="1" smtClean="0">
                <a:latin typeface="楷体_GB2312" pitchFamily="49" charset="-122"/>
                <a:ea typeface="楷体_GB2312" pitchFamily="49" charset="-122"/>
                <a:sym typeface="Arial" charset="0"/>
              </a:rPr>
              <a:t>2500</a:t>
            </a:r>
            <a:r>
              <a:rPr lang="zh-CN" altLang="en-US" b="1" smtClean="0">
                <a:latin typeface="楷体_GB2312" pitchFamily="49" charset="-122"/>
                <a:ea typeface="楷体_GB2312" pitchFamily="49" charset="-122"/>
                <a:sym typeface="Arial" charset="0"/>
              </a:rPr>
              <a:t>亿收购银行股票。</a:t>
            </a:r>
          </a:p>
          <a:p>
            <a:r>
              <a:rPr lang="en-US" altLang="zh-CN" b="1" smtClean="0">
                <a:latin typeface="楷体_GB2312" pitchFamily="49" charset="-122"/>
                <a:ea typeface="楷体_GB2312" pitchFamily="49" charset="-122"/>
              </a:rPr>
              <a:t>2008</a:t>
            </a:r>
            <a:r>
              <a:rPr lang="zh-CN" altLang="en-US" b="1" smtClean="0">
                <a:latin typeface="楷体_GB2312" pitchFamily="49" charset="-122"/>
                <a:ea typeface="楷体_GB2312" pitchFamily="49" charset="-122"/>
              </a:rPr>
              <a:t>年</a:t>
            </a:r>
            <a:r>
              <a:rPr lang="en-US" altLang="zh-CN" b="1" smtClean="0">
                <a:latin typeface="楷体_GB2312" pitchFamily="49" charset="-122"/>
                <a:ea typeface="楷体_GB2312" pitchFamily="49" charset="-122"/>
              </a:rPr>
              <a:t>10</a:t>
            </a:r>
            <a:r>
              <a:rPr lang="zh-CN" altLang="en-US" b="1" smtClean="0">
                <a:latin typeface="楷体_GB2312" pitchFamily="49" charset="-122"/>
                <a:ea typeface="楷体_GB2312" pitchFamily="49" charset="-122"/>
              </a:rPr>
              <a:t>月</a:t>
            </a:r>
            <a:r>
              <a:rPr lang="en-US" altLang="zh-CN" b="1" smtClean="0">
                <a:latin typeface="楷体_GB2312" pitchFamily="49" charset="-122"/>
                <a:ea typeface="楷体_GB2312" pitchFamily="49" charset="-122"/>
              </a:rPr>
              <a:t>6</a:t>
            </a:r>
            <a:r>
              <a:rPr lang="zh-CN" altLang="en-US" b="1" smtClean="0">
                <a:latin typeface="楷体_GB2312" pitchFamily="49" charset="-122"/>
                <a:ea typeface="楷体_GB2312" pitchFamily="49" charset="-122"/>
              </a:rPr>
              <a:t>日，比利时爆发全国大罢工</a:t>
            </a:r>
          </a:p>
          <a:p>
            <a:r>
              <a:rPr lang="en-US" altLang="zh-CN" b="1" smtClean="0">
                <a:latin typeface="楷体_GB2312" pitchFamily="49" charset="-122"/>
                <a:ea typeface="楷体_GB2312" pitchFamily="49" charset="-122"/>
              </a:rPr>
              <a:t>2008</a:t>
            </a:r>
            <a:r>
              <a:rPr lang="zh-CN" altLang="en-US" b="1" smtClean="0">
                <a:latin typeface="楷体_GB2312" pitchFamily="49" charset="-122"/>
                <a:ea typeface="楷体_GB2312" pitchFamily="49" charset="-122"/>
              </a:rPr>
              <a:t>年</a:t>
            </a:r>
            <a:r>
              <a:rPr lang="en-US" altLang="zh-CN" b="1" smtClean="0">
                <a:latin typeface="楷体_GB2312" pitchFamily="49" charset="-122"/>
                <a:ea typeface="楷体_GB2312" pitchFamily="49" charset="-122"/>
              </a:rPr>
              <a:t>11</a:t>
            </a:r>
            <a:r>
              <a:rPr lang="zh-CN" altLang="en-US" b="1" smtClean="0">
                <a:latin typeface="楷体_GB2312" pitchFamily="49" charset="-122"/>
                <a:ea typeface="楷体_GB2312" pitchFamily="49" charset="-122"/>
              </a:rPr>
              <a:t>月</a:t>
            </a:r>
            <a:r>
              <a:rPr lang="en-US" altLang="zh-CN" b="1" smtClean="0">
                <a:latin typeface="楷体_GB2312" pitchFamily="49" charset="-122"/>
                <a:ea typeface="楷体_GB2312" pitchFamily="49" charset="-122"/>
              </a:rPr>
              <a:t>15</a:t>
            </a:r>
            <a:r>
              <a:rPr lang="zh-CN" altLang="en-US" b="1" smtClean="0">
                <a:latin typeface="楷体_GB2312" pitchFamily="49" charset="-122"/>
                <a:ea typeface="楷体_GB2312" pitchFamily="49" charset="-122"/>
              </a:rPr>
              <a:t>日，</a:t>
            </a:r>
            <a:r>
              <a:rPr lang="en-US" altLang="zh-CN" b="1" smtClean="0">
                <a:latin typeface="楷体_GB2312" pitchFamily="49" charset="-122"/>
                <a:ea typeface="楷体_GB2312" pitchFamily="49" charset="-122"/>
              </a:rPr>
              <a:t>G20</a:t>
            </a:r>
            <a:r>
              <a:rPr lang="zh-CN" altLang="en-US" b="1" smtClean="0">
                <a:latin typeface="楷体_GB2312" pitchFamily="49" charset="-122"/>
                <a:ea typeface="楷体_GB2312" pitchFamily="49" charset="-122"/>
              </a:rPr>
              <a:t>会议召开</a:t>
            </a:r>
            <a:r>
              <a:rPr lang="en-US" altLang="zh-CN" b="1" smtClean="0">
                <a:latin typeface="楷体_GB2312" pitchFamily="49" charset="-122"/>
                <a:ea typeface="楷体_GB2312" pitchFamily="49" charset="-122"/>
              </a:rPr>
              <a:t>,</a:t>
            </a:r>
            <a:r>
              <a:rPr lang="zh-CN" altLang="en-US" b="1" smtClean="0">
                <a:latin typeface="楷体_GB2312" pitchFamily="49" charset="-122"/>
                <a:ea typeface="楷体_GB2312" pitchFamily="49" charset="-122"/>
              </a:rPr>
              <a:t>共同探讨应对金融危机。欧</a:t>
            </a:r>
            <a:endParaRPr lang="en-US" altLang="zh-CN" b="1" smtClean="0">
              <a:latin typeface="楷体_GB2312" pitchFamily="49" charset="-122"/>
              <a:ea typeface="楷体_GB2312" pitchFamily="49" charset="-122"/>
            </a:endParaRPr>
          </a:p>
          <a:p>
            <a:pPr>
              <a:buFont typeface="Wingdings" pitchFamily="2" charset="2"/>
              <a:buNone/>
            </a:pPr>
            <a:r>
              <a:rPr lang="zh-CN" altLang="en-US" b="1" smtClean="0">
                <a:latin typeface="楷体_GB2312" pitchFamily="49" charset="-122"/>
                <a:ea typeface="楷体_GB2312" pitchFamily="49" charset="-122"/>
              </a:rPr>
              <a:t>洲陷</a:t>
            </a:r>
            <a:r>
              <a:rPr lang="en-US" altLang="zh-CN" b="1" smtClean="0">
                <a:latin typeface="楷体_GB2312" pitchFamily="49" charset="-122"/>
                <a:ea typeface="楷体_GB2312" pitchFamily="49" charset="-122"/>
              </a:rPr>
              <a:t>15</a:t>
            </a:r>
            <a:r>
              <a:rPr lang="zh-CN" altLang="en-US" b="1" smtClean="0">
                <a:latin typeface="楷体_GB2312" pitchFamily="49" charset="-122"/>
                <a:ea typeface="楷体_GB2312" pitchFamily="49" charset="-122"/>
              </a:rPr>
              <a:t>年来首衰退，</a:t>
            </a:r>
            <a:r>
              <a:rPr lang="en-US" altLang="zh-CN" b="1" smtClean="0">
                <a:latin typeface="楷体_GB2312" pitchFamily="49" charset="-122"/>
                <a:ea typeface="楷体_GB2312" pitchFamily="49" charset="-122"/>
              </a:rPr>
              <a:t>15</a:t>
            </a:r>
            <a:r>
              <a:rPr lang="zh-CN" altLang="en-US" b="1" smtClean="0">
                <a:latin typeface="楷体_GB2312" pitchFamily="49" charset="-122"/>
                <a:ea typeface="楷体_GB2312" pitchFamily="49" charset="-122"/>
              </a:rPr>
              <a:t>国</a:t>
            </a:r>
            <a:r>
              <a:rPr lang="en-US" altLang="zh-CN" b="1" smtClean="0">
                <a:latin typeface="楷体_GB2312" pitchFamily="49" charset="-122"/>
                <a:ea typeface="楷体_GB2312" pitchFamily="49" charset="-122"/>
              </a:rPr>
              <a:t>GDP</a:t>
            </a:r>
            <a:r>
              <a:rPr lang="zh-CN" altLang="en-US" b="1" smtClean="0">
                <a:latin typeface="楷体_GB2312" pitchFamily="49" charset="-122"/>
                <a:ea typeface="楷体_GB2312" pitchFamily="49" charset="-122"/>
              </a:rPr>
              <a:t>较前季降</a:t>
            </a:r>
            <a:r>
              <a:rPr lang="en-US" altLang="zh-CN" b="1" smtClean="0">
                <a:latin typeface="楷体_GB2312" pitchFamily="49" charset="-122"/>
                <a:ea typeface="楷体_GB2312" pitchFamily="49" charset="-122"/>
              </a:rPr>
              <a:t>0.2%</a:t>
            </a:r>
            <a:r>
              <a:rPr lang="zh-CN" altLang="en-US" b="1" smtClean="0">
                <a:latin typeface="楷体_GB2312" pitchFamily="49" charset="-122"/>
                <a:ea typeface="楷体_GB2312" pitchFamily="49" charset="-122"/>
              </a:rPr>
              <a:t>，英承认进入衰退</a:t>
            </a:r>
            <a:endParaRPr lang="en-US" altLang="zh-CN" b="1" smtClean="0">
              <a:latin typeface="楷体_GB2312" pitchFamily="49" charset="-122"/>
              <a:ea typeface="楷体_GB2312" pitchFamily="49" charset="-122"/>
            </a:endParaRPr>
          </a:p>
          <a:p>
            <a:pPr>
              <a:buFont typeface="Wingdings" pitchFamily="2" charset="2"/>
              <a:buNone/>
            </a:pPr>
            <a:r>
              <a:rPr lang="zh-CN" altLang="en-US" b="1" smtClean="0">
                <a:latin typeface="楷体_GB2312" pitchFamily="49" charset="-122"/>
                <a:ea typeface="楷体_GB2312" pitchFamily="49" charset="-122"/>
              </a:rPr>
              <a:t>期。</a:t>
            </a:r>
          </a:p>
        </p:txBody>
      </p:sp>
    </p:spTree>
    <p:extLst>
      <p:ext uri="{BB962C8B-B14F-4D97-AF65-F5344CB8AC3E}">
        <p14:creationId xmlns:p14="http://schemas.microsoft.com/office/powerpoint/2010/main" val="394180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9859">
                                            <p:txEl>
                                              <p:pRg st="0" end="0"/>
                                            </p:txEl>
                                          </p:spTgt>
                                        </p:tgtEl>
                                        <p:attrNameLst>
                                          <p:attrName>style.visibility</p:attrName>
                                        </p:attrNameLst>
                                      </p:cBhvr>
                                      <p:to>
                                        <p:strVal val="visible"/>
                                      </p:to>
                                    </p:set>
                                    <p:anim calcmode="lin" valueType="num">
                                      <p:cBhvr additive="base">
                                        <p:cTn id="7" dur="500" fill="hold"/>
                                        <p:tgtEl>
                                          <p:spTgt spid="2498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98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9859">
                                            <p:txEl>
                                              <p:pRg st="1" end="1"/>
                                            </p:txEl>
                                          </p:spTgt>
                                        </p:tgtEl>
                                        <p:attrNameLst>
                                          <p:attrName>style.visibility</p:attrName>
                                        </p:attrNameLst>
                                      </p:cBhvr>
                                      <p:to>
                                        <p:strVal val="visible"/>
                                      </p:to>
                                    </p:set>
                                    <p:anim calcmode="lin" valueType="num">
                                      <p:cBhvr additive="base">
                                        <p:cTn id="11" dur="500" fill="hold"/>
                                        <p:tgtEl>
                                          <p:spTgt spid="2498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498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49859">
                                            <p:txEl>
                                              <p:pRg st="2" end="2"/>
                                            </p:txEl>
                                          </p:spTgt>
                                        </p:tgtEl>
                                        <p:attrNameLst>
                                          <p:attrName>style.visibility</p:attrName>
                                        </p:attrNameLst>
                                      </p:cBhvr>
                                      <p:to>
                                        <p:strVal val="visible"/>
                                      </p:to>
                                    </p:set>
                                    <p:anim calcmode="lin" valueType="num">
                                      <p:cBhvr additive="base">
                                        <p:cTn id="17" dur="500" fill="hold"/>
                                        <p:tgtEl>
                                          <p:spTgt spid="24985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4985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49859">
                                            <p:txEl>
                                              <p:pRg st="3" end="3"/>
                                            </p:txEl>
                                          </p:spTgt>
                                        </p:tgtEl>
                                        <p:attrNameLst>
                                          <p:attrName>style.visibility</p:attrName>
                                        </p:attrNameLst>
                                      </p:cBhvr>
                                      <p:to>
                                        <p:strVal val="visible"/>
                                      </p:to>
                                    </p:set>
                                    <p:anim calcmode="lin" valueType="num">
                                      <p:cBhvr additive="base">
                                        <p:cTn id="21" dur="500" fill="hold"/>
                                        <p:tgtEl>
                                          <p:spTgt spid="24985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498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49859">
                                            <p:txEl>
                                              <p:pRg st="4" end="4"/>
                                            </p:txEl>
                                          </p:spTgt>
                                        </p:tgtEl>
                                        <p:attrNameLst>
                                          <p:attrName>style.visibility</p:attrName>
                                        </p:attrNameLst>
                                      </p:cBhvr>
                                      <p:to>
                                        <p:strVal val="visible"/>
                                      </p:to>
                                    </p:set>
                                    <p:anim calcmode="lin" valueType="num">
                                      <p:cBhvr additive="base">
                                        <p:cTn id="27" dur="500" fill="hold"/>
                                        <p:tgtEl>
                                          <p:spTgt spid="24985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498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49859">
                                            <p:txEl>
                                              <p:pRg st="5" end="5"/>
                                            </p:txEl>
                                          </p:spTgt>
                                        </p:tgtEl>
                                        <p:attrNameLst>
                                          <p:attrName>style.visibility</p:attrName>
                                        </p:attrNameLst>
                                      </p:cBhvr>
                                      <p:to>
                                        <p:strVal val="visible"/>
                                      </p:to>
                                    </p:set>
                                    <p:anim calcmode="lin" valueType="num">
                                      <p:cBhvr additive="base">
                                        <p:cTn id="33" dur="500" fill="hold"/>
                                        <p:tgtEl>
                                          <p:spTgt spid="249859">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498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49859">
                                            <p:txEl>
                                              <p:pRg st="6" end="6"/>
                                            </p:txEl>
                                          </p:spTgt>
                                        </p:tgtEl>
                                        <p:attrNameLst>
                                          <p:attrName>style.visibility</p:attrName>
                                        </p:attrNameLst>
                                      </p:cBhvr>
                                      <p:to>
                                        <p:strVal val="visible"/>
                                      </p:to>
                                    </p:set>
                                    <p:anim calcmode="lin" valueType="num">
                                      <p:cBhvr additive="base">
                                        <p:cTn id="39" dur="500" fill="hold"/>
                                        <p:tgtEl>
                                          <p:spTgt spid="249859">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4985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49859">
                                            <p:txEl>
                                              <p:pRg st="7" end="7"/>
                                            </p:txEl>
                                          </p:spTgt>
                                        </p:tgtEl>
                                        <p:attrNameLst>
                                          <p:attrName>style.visibility</p:attrName>
                                        </p:attrNameLst>
                                      </p:cBhvr>
                                      <p:to>
                                        <p:strVal val="visible"/>
                                      </p:to>
                                    </p:set>
                                    <p:anim calcmode="lin" valueType="num">
                                      <p:cBhvr additive="base">
                                        <p:cTn id="45" dur="500" fill="hold"/>
                                        <p:tgtEl>
                                          <p:spTgt spid="249859">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49859">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49859">
                                            <p:txEl>
                                              <p:pRg st="8" end="8"/>
                                            </p:txEl>
                                          </p:spTgt>
                                        </p:tgtEl>
                                        <p:attrNameLst>
                                          <p:attrName>style.visibility</p:attrName>
                                        </p:attrNameLst>
                                      </p:cBhvr>
                                      <p:to>
                                        <p:strVal val="visible"/>
                                      </p:to>
                                    </p:set>
                                    <p:anim calcmode="lin" valueType="num">
                                      <p:cBhvr additive="base">
                                        <p:cTn id="49" dur="500" fill="hold"/>
                                        <p:tgtEl>
                                          <p:spTgt spid="249859">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49859">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49859">
                                            <p:txEl>
                                              <p:pRg st="9" end="9"/>
                                            </p:txEl>
                                          </p:spTgt>
                                        </p:tgtEl>
                                        <p:attrNameLst>
                                          <p:attrName>style.visibility</p:attrName>
                                        </p:attrNameLst>
                                      </p:cBhvr>
                                      <p:to>
                                        <p:strVal val="visible"/>
                                      </p:to>
                                    </p:set>
                                    <p:anim calcmode="lin" valueType="num">
                                      <p:cBhvr additive="base">
                                        <p:cTn id="53" dur="500" fill="hold"/>
                                        <p:tgtEl>
                                          <p:spTgt spid="249859">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49859">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49859">
                                            <p:txEl>
                                              <p:pRg st="10" end="10"/>
                                            </p:txEl>
                                          </p:spTgt>
                                        </p:tgtEl>
                                        <p:attrNameLst>
                                          <p:attrName>style.visibility</p:attrName>
                                        </p:attrNameLst>
                                      </p:cBhvr>
                                      <p:to>
                                        <p:strVal val="visible"/>
                                      </p:to>
                                    </p:set>
                                    <p:anim calcmode="lin" valueType="num">
                                      <p:cBhvr additive="base">
                                        <p:cTn id="57" dur="500" fill="hold"/>
                                        <p:tgtEl>
                                          <p:spTgt spid="249859">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4985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Text Box 2"/>
          <p:cNvSpPr txBox="1">
            <a:spLocks noChangeArrowheads="1"/>
          </p:cNvSpPr>
          <p:nvPr/>
        </p:nvSpPr>
        <p:spPr bwMode="auto">
          <a:xfrm>
            <a:off x="2855914" y="981076"/>
            <a:ext cx="5976937" cy="366713"/>
          </a:xfrm>
          <a:prstGeom prst="rect">
            <a:avLst/>
          </a:prstGeom>
          <a:noFill/>
          <a:ln w="9525">
            <a:noFill/>
            <a:miter lim="800000"/>
            <a:headEnd/>
            <a:tailEnd/>
          </a:ln>
        </p:spPr>
        <p:txBody>
          <a:bodyPr>
            <a:spAutoFit/>
          </a:bodyPr>
          <a:lstStyle/>
          <a:p>
            <a:pPr algn="l">
              <a:spcBef>
                <a:spcPct val="50000"/>
              </a:spcBef>
            </a:pPr>
            <a:endParaRPr lang="zh-CN" altLang="zh-CN"/>
          </a:p>
        </p:txBody>
      </p:sp>
      <p:sp>
        <p:nvSpPr>
          <p:cNvPr id="361475" name="Text Box 3"/>
          <p:cNvSpPr txBox="1">
            <a:spLocks noChangeArrowheads="1"/>
          </p:cNvSpPr>
          <p:nvPr/>
        </p:nvSpPr>
        <p:spPr bwMode="auto">
          <a:xfrm>
            <a:off x="3071814" y="1052513"/>
            <a:ext cx="4968875" cy="366712"/>
          </a:xfrm>
          <a:prstGeom prst="rect">
            <a:avLst/>
          </a:prstGeom>
          <a:noFill/>
          <a:ln w="9525">
            <a:noFill/>
            <a:miter lim="800000"/>
            <a:headEnd/>
            <a:tailEnd/>
          </a:ln>
        </p:spPr>
        <p:txBody>
          <a:bodyPr>
            <a:spAutoFit/>
          </a:bodyPr>
          <a:lstStyle/>
          <a:p>
            <a:pPr algn="l">
              <a:spcBef>
                <a:spcPct val="50000"/>
              </a:spcBef>
            </a:pPr>
            <a:endParaRPr lang="zh-CN" altLang="zh-CN"/>
          </a:p>
        </p:txBody>
      </p:sp>
      <p:sp>
        <p:nvSpPr>
          <p:cNvPr id="9220" name="WordArt 4"/>
          <p:cNvSpPr>
            <a:spLocks noChangeArrowheads="1" noChangeShapeType="1" noTextEdit="1"/>
          </p:cNvSpPr>
          <p:nvPr/>
        </p:nvSpPr>
        <p:spPr bwMode="auto">
          <a:xfrm>
            <a:off x="2135188" y="549276"/>
            <a:ext cx="3816350" cy="1465263"/>
          </a:xfrm>
          <a:prstGeom prst="rect">
            <a:avLst/>
          </a:prstGeom>
        </p:spPr>
        <p:txBody>
          <a:bodyPr wrap="none" fromWordArt="1">
            <a:prstTxWarp prst="textPlain">
              <a:avLst>
                <a:gd name="adj" fmla="val 50000"/>
              </a:avLst>
            </a:prstTxWarp>
          </a:bodyPr>
          <a:lstStyle/>
          <a:p>
            <a:r>
              <a:rPr lang="zh-CN" altLang="en-US" sz="3600" kern="10">
                <a:ln w="19050">
                  <a:solidFill>
                    <a:srgbClr val="99CCFF"/>
                  </a:solidFill>
                  <a:round/>
                  <a:headEnd/>
                  <a:tailEnd/>
                </a:ln>
                <a:solidFill>
                  <a:srgbClr val="800000"/>
                </a:solidFill>
                <a:effectLst>
                  <a:outerShdw dist="35921" dir="2700000" algn="ctr" rotWithShape="0">
                    <a:srgbClr val="990000"/>
                  </a:outerShdw>
                </a:effectLst>
                <a:latin typeface="宋体"/>
                <a:ea typeface="宋体"/>
              </a:rPr>
              <a:t>金融危机</a:t>
            </a:r>
          </a:p>
        </p:txBody>
      </p:sp>
      <p:sp>
        <p:nvSpPr>
          <p:cNvPr id="9221" name="WordArt 5"/>
          <p:cNvSpPr>
            <a:spLocks noChangeArrowheads="1" noChangeShapeType="1" noTextEdit="1"/>
          </p:cNvSpPr>
          <p:nvPr/>
        </p:nvSpPr>
        <p:spPr bwMode="auto">
          <a:xfrm>
            <a:off x="5735638" y="4005264"/>
            <a:ext cx="4176712" cy="1368425"/>
          </a:xfrm>
          <a:prstGeom prst="rect">
            <a:avLst/>
          </a:prstGeom>
        </p:spPr>
        <p:txBody>
          <a:bodyPr wrap="none" fromWordArt="1">
            <a:prstTxWarp prst="textPlain">
              <a:avLst>
                <a:gd name="adj" fmla="val 50000"/>
              </a:avLst>
            </a:prstTxWarp>
          </a:bodyPr>
          <a:lstStyle/>
          <a:p>
            <a:r>
              <a:rPr lang="zh-CN" altLang="en-US" sz="3600" kern="10">
                <a:ln w="19050">
                  <a:solidFill>
                    <a:srgbClr val="99CCFF"/>
                  </a:solidFill>
                  <a:round/>
                  <a:headEnd/>
                  <a:tailEnd/>
                </a:ln>
                <a:solidFill>
                  <a:srgbClr val="800000"/>
                </a:solidFill>
                <a:effectLst>
                  <a:outerShdw dist="35921" dir="2700000" algn="ctr" rotWithShape="0">
                    <a:srgbClr val="990000"/>
                  </a:outerShdw>
                </a:effectLst>
                <a:latin typeface="宋体"/>
                <a:ea typeface="宋体"/>
              </a:rPr>
              <a:t>大事盘点</a:t>
            </a:r>
          </a:p>
        </p:txBody>
      </p:sp>
      <p:pic>
        <p:nvPicPr>
          <p:cNvPr id="9222" name="Picture 6" descr="股票下跌"/>
          <p:cNvPicPr>
            <a:picLocks noChangeAspect="1" noChangeArrowheads="1"/>
          </p:cNvPicPr>
          <p:nvPr/>
        </p:nvPicPr>
        <p:blipFill>
          <a:blip r:embed="rId2" cstate="print"/>
          <a:srcRect/>
          <a:stretch>
            <a:fillRect/>
          </a:stretch>
        </p:blipFill>
        <p:spPr bwMode="auto">
          <a:xfrm>
            <a:off x="6959600" y="981075"/>
            <a:ext cx="2857500" cy="2514600"/>
          </a:xfrm>
          <a:prstGeom prst="rect">
            <a:avLst/>
          </a:prstGeom>
          <a:noFill/>
          <a:ln w="9525">
            <a:noFill/>
            <a:miter lim="800000"/>
            <a:headEnd/>
            <a:tailEnd/>
          </a:ln>
        </p:spPr>
      </p:pic>
      <p:pic>
        <p:nvPicPr>
          <p:cNvPr id="9223" name="Picture 7" descr="次贷危机"/>
          <p:cNvPicPr>
            <a:picLocks noChangeAspect="1" noChangeArrowheads="1"/>
          </p:cNvPicPr>
          <p:nvPr/>
        </p:nvPicPr>
        <p:blipFill>
          <a:blip r:embed="rId3" cstate="print"/>
          <a:srcRect/>
          <a:stretch>
            <a:fillRect/>
          </a:stretch>
        </p:blipFill>
        <p:spPr bwMode="auto">
          <a:xfrm>
            <a:off x="1847850" y="2997201"/>
            <a:ext cx="3384550" cy="2519363"/>
          </a:xfrm>
          <a:prstGeom prst="rect">
            <a:avLst/>
          </a:prstGeom>
          <a:noFill/>
          <a:ln w="9525">
            <a:noFill/>
            <a:miter lim="800000"/>
            <a:headEnd/>
            <a:tailEnd/>
          </a:ln>
        </p:spPr>
      </p:pic>
    </p:spTree>
    <p:extLst>
      <p:ext uri="{BB962C8B-B14F-4D97-AF65-F5344CB8AC3E}">
        <p14:creationId xmlns:p14="http://schemas.microsoft.com/office/powerpoint/2010/main" val="8574272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wedge">
                                      <p:cBhvr>
                                        <p:cTn id="7" dur="2000"/>
                                        <p:tgtEl>
                                          <p:spTgt spid="9220"/>
                                        </p:tgtEl>
                                      </p:cBhvr>
                                    </p:animEffect>
                                  </p:childTnLst>
                                </p:cTn>
                              </p:par>
                              <p:par>
                                <p:cTn id="8" presetID="9" presetClass="entr" presetSubtype="0" fill="hold" nodeType="withEffect">
                                  <p:stCondLst>
                                    <p:cond delay="0"/>
                                  </p:stCondLst>
                                  <p:childTnLst>
                                    <p:set>
                                      <p:cBhvr>
                                        <p:cTn id="9" dur="1" fill="hold">
                                          <p:stCondLst>
                                            <p:cond delay="0"/>
                                          </p:stCondLst>
                                        </p:cTn>
                                        <p:tgtEl>
                                          <p:spTgt spid="9223"/>
                                        </p:tgtEl>
                                        <p:attrNameLst>
                                          <p:attrName>style.visibility</p:attrName>
                                        </p:attrNameLst>
                                      </p:cBhvr>
                                      <p:to>
                                        <p:strVal val="visible"/>
                                      </p:to>
                                    </p:set>
                                    <p:animEffect transition="in" filter="dissolve">
                                      <p:cBhvr>
                                        <p:cTn id="10" dur="2000"/>
                                        <p:tgtEl>
                                          <p:spTgt spid="9223"/>
                                        </p:tgtEl>
                                      </p:cBhvr>
                                    </p:animEffect>
                                  </p:childTnLst>
                                </p:cTn>
                              </p:par>
                              <p:par>
                                <p:cTn id="11" presetID="9" presetClass="entr" presetSubtype="0" fill="hold" nodeType="withEffect">
                                  <p:stCondLst>
                                    <p:cond delay="0"/>
                                  </p:stCondLst>
                                  <p:childTnLst>
                                    <p:set>
                                      <p:cBhvr>
                                        <p:cTn id="12" dur="1" fill="hold">
                                          <p:stCondLst>
                                            <p:cond delay="0"/>
                                          </p:stCondLst>
                                        </p:cTn>
                                        <p:tgtEl>
                                          <p:spTgt spid="9222"/>
                                        </p:tgtEl>
                                        <p:attrNameLst>
                                          <p:attrName>style.visibility</p:attrName>
                                        </p:attrNameLst>
                                      </p:cBhvr>
                                      <p:to>
                                        <p:strVal val="visible"/>
                                      </p:to>
                                    </p:set>
                                    <p:animEffect transition="in" filter="dissolve">
                                      <p:cBhvr>
                                        <p:cTn id="13" dur="2000"/>
                                        <p:tgtEl>
                                          <p:spTgt spid="9222"/>
                                        </p:tgtEl>
                                      </p:cBhvr>
                                    </p:animEffect>
                                  </p:childTnLst>
                                </p:cTn>
                              </p:par>
                              <p:par>
                                <p:cTn id="14" presetID="20" presetClass="entr" presetSubtype="0" fill="hold" grpId="0" nodeType="withEffect">
                                  <p:stCondLst>
                                    <p:cond delay="0"/>
                                  </p:stCondLst>
                                  <p:childTnLst>
                                    <p:set>
                                      <p:cBhvr>
                                        <p:cTn id="15" dur="1" fill="hold">
                                          <p:stCondLst>
                                            <p:cond delay="0"/>
                                          </p:stCondLst>
                                        </p:cTn>
                                        <p:tgtEl>
                                          <p:spTgt spid="9221"/>
                                        </p:tgtEl>
                                        <p:attrNameLst>
                                          <p:attrName>style.visibility</p:attrName>
                                        </p:attrNameLst>
                                      </p:cBhvr>
                                      <p:to>
                                        <p:strVal val="visible"/>
                                      </p:to>
                                    </p:set>
                                    <p:animEffect transition="in" filter="wedge">
                                      <p:cBhvr>
                                        <p:cTn id="16" dur="2000"/>
                                        <p:tgtEl>
                                          <p:spTgt spid="9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WordArt 3"/>
          <p:cNvSpPr>
            <a:spLocks noChangeArrowheads="1" noChangeShapeType="1" noTextEdit="1"/>
          </p:cNvSpPr>
          <p:nvPr/>
        </p:nvSpPr>
        <p:spPr bwMode="auto">
          <a:xfrm>
            <a:off x="3429001" y="2514601"/>
            <a:ext cx="5472113" cy="1744663"/>
          </a:xfrm>
          <a:prstGeom prst="rect">
            <a:avLst/>
          </a:prstGeom>
        </p:spPr>
        <p:txBody>
          <a:bodyPr wrap="none" fromWordArt="1">
            <a:prstTxWarp prst="textPlain">
              <a:avLst>
                <a:gd name="adj" fmla="val 50000"/>
              </a:avLst>
            </a:prstTxWarp>
          </a:bodyPr>
          <a:lstStyle/>
          <a:p>
            <a:r>
              <a:rPr lang="zh-CN" altLang="en-US" sz="36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宋体"/>
                <a:ea typeface="宋体"/>
              </a:rPr>
              <a:t>资本市场篇</a:t>
            </a:r>
          </a:p>
        </p:txBody>
      </p:sp>
      <p:sp>
        <p:nvSpPr>
          <p:cNvPr id="362499" name="Text Box 4"/>
          <p:cNvSpPr txBox="1">
            <a:spLocks noChangeArrowheads="1"/>
          </p:cNvSpPr>
          <p:nvPr/>
        </p:nvSpPr>
        <p:spPr bwMode="auto">
          <a:xfrm>
            <a:off x="3048000" y="533401"/>
            <a:ext cx="5105400" cy="366713"/>
          </a:xfrm>
          <a:prstGeom prst="rect">
            <a:avLst/>
          </a:prstGeom>
          <a:noFill/>
          <a:ln w="9525">
            <a:noFill/>
            <a:miter lim="800000"/>
            <a:headEnd/>
            <a:tailEnd/>
          </a:ln>
        </p:spPr>
        <p:txBody>
          <a:bodyPr>
            <a:spAutoFit/>
          </a:bodyPr>
          <a:lstStyle/>
          <a:p>
            <a:pPr algn="l">
              <a:spcBef>
                <a:spcPct val="50000"/>
              </a:spcBef>
            </a:pPr>
            <a:endParaRPr lang="zh-CN" altLang="zh-CN"/>
          </a:p>
        </p:txBody>
      </p:sp>
    </p:spTree>
    <p:extLst>
      <p:ext uri="{BB962C8B-B14F-4D97-AF65-F5344CB8AC3E}">
        <p14:creationId xmlns:p14="http://schemas.microsoft.com/office/powerpoint/2010/main" val="21052855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wipe(down)">
                                      <p:cBhvr>
                                        <p:cTn id="7" dur="580">
                                          <p:stCondLst>
                                            <p:cond delay="0"/>
                                          </p:stCondLst>
                                        </p:cTn>
                                        <p:tgtEl>
                                          <p:spTgt spid="10243"/>
                                        </p:tgtEl>
                                      </p:cBhvr>
                                    </p:animEffect>
                                    <p:anim calcmode="lin" valueType="num">
                                      <p:cBhvr>
                                        <p:cTn id="8" dur="1822" tmFilter="0,0; 0.14,0.36; 0.43,0.73; 0.71,0.91; 1.0,1.0">
                                          <p:stCondLst>
                                            <p:cond delay="0"/>
                                          </p:stCondLst>
                                        </p:cTn>
                                        <p:tgtEl>
                                          <p:spTgt spid="1024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4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4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4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43"/>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43"/>
                                        </p:tgtEl>
                                      </p:cBhvr>
                                      <p:to x="100000" y="60000"/>
                                    </p:animScale>
                                    <p:animScale>
                                      <p:cBhvr>
                                        <p:cTn id="14" dur="166" decel="50000">
                                          <p:stCondLst>
                                            <p:cond delay="676"/>
                                          </p:stCondLst>
                                        </p:cTn>
                                        <p:tgtEl>
                                          <p:spTgt spid="10243"/>
                                        </p:tgtEl>
                                      </p:cBhvr>
                                      <p:to x="100000" y="100000"/>
                                    </p:animScale>
                                    <p:animScale>
                                      <p:cBhvr>
                                        <p:cTn id="15" dur="26">
                                          <p:stCondLst>
                                            <p:cond delay="1312"/>
                                          </p:stCondLst>
                                        </p:cTn>
                                        <p:tgtEl>
                                          <p:spTgt spid="10243"/>
                                        </p:tgtEl>
                                      </p:cBhvr>
                                      <p:to x="100000" y="80000"/>
                                    </p:animScale>
                                    <p:animScale>
                                      <p:cBhvr>
                                        <p:cTn id="16" dur="166" decel="50000">
                                          <p:stCondLst>
                                            <p:cond delay="1338"/>
                                          </p:stCondLst>
                                        </p:cTn>
                                        <p:tgtEl>
                                          <p:spTgt spid="10243"/>
                                        </p:tgtEl>
                                      </p:cBhvr>
                                      <p:to x="100000" y="100000"/>
                                    </p:animScale>
                                    <p:animScale>
                                      <p:cBhvr>
                                        <p:cTn id="17" dur="26">
                                          <p:stCondLst>
                                            <p:cond delay="1642"/>
                                          </p:stCondLst>
                                        </p:cTn>
                                        <p:tgtEl>
                                          <p:spTgt spid="10243"/>
                                        </p:tgtEl>
                                      </p:cBhvr>
                                      <p:to x="100000" y="90000"/>
                                    </p:animScale>
                                    <p:animScale>
                                      <p:cBhvr>
                                        <p:cTn id="18" dur="166" decel="50000">
                                          <p:stCondLst>
                                            <p:cond delay="1668"/>
                                          </p:stCondLst>
                                        </p:cTn>
                                        <p:tgtEl>
                                          <p:spTgt spid="10243"/>
                                        </p:tgtEl>
                                      </p:cBhvr>
                                      <p:to x="100000" y="100000"/>
                                    </p:animScale>
                                    <p:animScale>
                                      <p:cBhvr>
                                        <p:cTn id="19" dur="26">
                                          <p:stCondLst>
                                            <p:cond delay="1808"/>
                                          </p:stCondLst>
                                        </p:cTn>
                                        <p:tgtEl>
                                          <p:spTgt spid="10243"/>
                                        </p:tgtEl>
                                      </p:cBhvr>
                                      <p:to x="100000" y="95000"/>
                                    </p:animScale>
                                    <p:animScale>
                                      <p:cBhvr>
                                        <p:cTn id="20" dur="166" decel="50000">
                                          <p:stCondLst>
                                            <p:cond delay="1834"/>
                                          </p:stCondLst>
                                        </p:cTn>
                                        <p:tgtEl>
                                          <p:spTgt spid="1024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3522" name="Picture 2" descr="房地美"/>
          <p:cNvPicPr>
            <a:picLocks noChangeAspect="1" noChangeArrowheads="1"/>
          </p:cNvPicPr>
          <p:nvPr/>
        </p:nvPicPr>
        <p:blipFill>
          <a:blip r:embed="rId2" cstate="print"/>
          <a:srcRect/>
          <a:stretch>
            <a:fillRect/>
          </a:stretch>
        </p:blipFill>
        <p:spPr bwMode="auto">
          <a:xfrm>
            <a:off x="6096000" y="188913"/>
            <a:ext cx="4103688" cy="3219450"/>
          </a:xfrm>
          <a:prstGeom prst="rect">
            <a:avLst/>
          </a:prstGeom>
          <a:noFill/>
          <a:ln w="9525">
            <a:noFill/>
            <a:miter lim="800000"/>
            <a:headEnd/>
            <a:tailEnd/>
          </a:ln>
        </p:spPr>
      </p:pic>
      <p:pic>
        <p:nvPicPr>
          <p:cNvPr id="363523" name="Picture 3" descr="房利美"/>
          <p:cNvPicPr>
            <a:picLocks noChangeAspect="1" noChangeArrowheads="1"/>
          </p:cNvPicPr>
          <p:nvPr/>
        </p:nvPicPr>
        <p:blipFill>
          <a:blip r:embed="rId3" cstate="print"/>
          <a:srcRect/>
          <a:stretch>
            <a:fillRect/>
          </a:stretch>
        </p:blipFill>
        <p:spPr bwMode="auto">
          <a:xfrm>
            <a:off x="1703388" y="3429000"/>
            <a:ext cx="4087812" cy="2952750"/>
          </a:xfrm>
          <a:prstGeom prst="rect">
            <a:avLst/>
          </a:prstGeom>
          <a:noFill/>
          <a:ln w="9525">
            <a:noFill/>
            <a:miter lim="800000"/>
            <a:headEnd/>
            <a:tailEnd/>
          </a:ln>
        </p:spPr>
      </p:pic>
      <p:sp>
        <p:nvSpPr>
          <p:cNvPr id="252932" name="Rectangle 4"/>
          <p:cNvSpPr>
            <a:spLocks noChangeArrowheads="1"/>
          </p:cNvSpPr>
          <p:nvPr/>
        </p:nvSpPr>
        <p:spPr bwMode="auto">
          <a:xfrm>
            <a:off x="6324600" y="3661261"/>
            <a:ext cx="3581400" cy="2492990"/>
          </a:xfrm>
          <a:prstGeom prst="rect">
            <a:avLst/>
          </a:prstGeom>
          <a:noFill/>
          <a:ln w="9525">
            <a:noFill/>
            <a:miter lim="800000"/>
            <a:headEnd/>
            <a:tailEnd/>
          </a:ln>
        </p:spPr>
        <p:txBody>
          <a:bodyPr anchor="ctr">
            <a:spAutoFit/>
          </a:bodyPr>
          <a:lstStyle/>
          <a:p>
            <a:pPr algn="l"/>
            <a:endParaRPr lang="en-US" altLang="zh-CN" b="1">
              <a:solidFill>
                <a:schemeClr val="accent2"/>
              </a:solidFill>
              <a:latin typeface="隶书" pitchFamily="49" charset="-122"/>
              <a:ea typeface="隶书" pitchFamily="49" charset="-122"/>
            </a:endParaRPr>
          </a:p>
          <a:p>
            <a:pPr algn="l"/>
            <a:r>
              <a:rPr lang="en-US" altLang="zh-CN" sz="2400" b="1">
                <a:solidFill>
                  <a:schemeClr val="accent2"/>
                </a:solidFill>
                <a:latin typeface="隶书" pitchFamily="49" charset="-122"/>
                <a:ea typeface="隶书" pitchFamily="49" charset="-122"/>
              </a:rPr>
              <a:t>2008</a:t>
            </a:r>
            <a:r>
              <a:rPr lang="zh-CN" altLang="en-US" sz="2400" b="1">
                <a:solidFill>
                  <a:schemeClr val="accent2"/>
                </a:solidFill>
                <a:latin typeface="隶书" pitchFamily="49" charset="-122"/>
                <a:ea typeface="隶书" pitchFamily="49" charset="-122"/>
              </a:rPr>
              <a:t>年</a:t>
            </a:r>
            <a:r>
              <a:rPr lang="en-US" altLang="zh-CN" sz="2400" b="1">
                <a:solidFill>
                  <a:schemeClr val="accent2"/>
                </a:solidFill>
                <a:latin typeface="隶书" pitchFamily="49" charset="-122"/>
                <a:ea typeface="隶书" pitchFamily="49" charset="-122"/>
              </a:rPr>
              <a:t>9</a:t>
            </a:r>
            <a:r>
              <a:rPr lang="zh-CN" altLang="en-US" sz="2400" b="1">
                <a:solidFill>
                  <a:schemeClr val="accent2"/>
                </a:solidFill>
                <a:latin typeface="隶书" pitchFamily="49" charset="-122"/>
                <a:ea typeface="隶书" pitchFamily="49" charset="-122"/>
              </a:rPr>
              <a:t>月</a:t>
            </a:r>
            <a:r>
              <a:rPr lang="en-US" altLang="zh-CN" sz="2400" b="1">
                <a:solidFill>
                  <a:schemeClr val="accent2"/>
                </a:solidFill>
                <a:latin typeface="隶书" pitchFamily="49" charset="-122"/>
                <a:ea typeface="隶书" pitchFamily="49" charset="-122"/>
              </a:rPr>
              <a:t>7</a:t>
            </a:r>
            <a:r>
              <a:rPr lang="zh-CN" altLang="en-US" sz="2400" b="1">
                <a:solidFill>
                  <a:schemeClr val="accent2"/>
                </a:solidFill>
                <a:latin typeface="隶书" pitchFamily="49" charset="-122"/>
                <a:ea typeface="隶书" pitchFamily="49" charset="-122"/>
              </a:rPr>
              <a:t>日，美国政府宣布接管陷入困境的美国两大住房抵押贷款融资机构房利美和房地美，以协助美国的楼市和经济 。</a:t>
            </a:r>
          </a:p>
          <a:p>
            <a:pPr algn="l"/>
            <a:endParaRPr lang="en-US" altLang="zh-CN" b="1">
              <a:solidFill>
                <a:schemeClr val="accent2"/>
              </a:solidFill>
              <a:latin typeface="隶书" pitchFamily="49" charset="-122"/>
              <a:ea typeface="隶书" pitchFamily="49" charset="-122"/>
            </a:endParaRPr>
          </a:p>
        </p:txBody>
      </p:sp>
      <p:sp>
        <p:nvSpPr>
          <p:cNvPr id="252933" name="Rectangle 5"/>
          <p:cNvSpPr>
            <a:spLocks noChangeArrowheads="1"/>
          </p:cNvSpPr>
          <p:nvPr/>
        </p:nvSpPr>
        <p:spPr bwMode="auto">
          <a:xfrm>
            <a:off x="1676401" y="228601"/>
            <a:ext cx="4564063" cy="2678113"/>
          </a:xfrm>
          <a:prstGeom prst="rect">
            <a:avLst/>
          </a:prstGeom>
          <a:noFill/>
          <a:ln w="9525">
            <a:noFill/>
            <a:miter lim="800000"/>
            <a:headEnd/>
            <a:tailEnd/>
          </a:ln>
        </p:spPr>
        <p:txBody>
          <a:bodyPr>
            <a:spAutoFit/>
          </a:bodyPr>
          <a:lstStyle/>
          <a:p>
            <a:pPr algn="l"/>
            <a:r>
              <a:rPr lang="zh-CN" altLang="en-US" sz="2400" b="1">
                <a:solidFill>
                  <a:schemeClr val="accent2"/>
                </a:solidFill>
                <a:latin typeface="隶书" pitchFamily="49" charset="-122"/>
                <a:ea typeface="隶书" pitchFamily="49" charset="-122"/>
              </a:rPr>
              <a:t>美国次贷危机爆发后，两家公司蒙受巨额损失：与去年（</a:t>
            </a:r>
            <a:r>
              <a:rPr lang="en-US" altLang="zh-CN" sz="2400" b="1">
                <a:solidFill>
                  <a:schemeClr val="accent2"/>
                </a:solidFill>
                <a:latin typeface="隶书" pitchFamily="49" charset="-122"/>
                <a:ea typeface="隶书" pitchFamily="49" charset="-122"/>
              </a:rPr>
              <a:t>2007</a:t>
            </a:r>
            <a:r>
              <a:rPr lang="zh-CN" altLang="en-US" sz="2400" b="1">
                <a:solidFill>
                  <a:schemeClr val="accent2"/>
                </a:solidFill>
                <a:latin typeface="隶书" pitchFamily="49" charset="-122"/>
                <a:ea typeface="隶书" pitchFamily="49" charset="-122"/>
              </a:rPr>
              <a:t>）底相比，房利美的市值已从</a:t>
            </a:r>
            <a:r>
              <a:rPr lang="en-US" altLang="zh-CN" sz="2400" b="1">
                <a:solidFill>
                  <a:schemeClr val="accent2"/>
                </a:solidFill>
                <a:latin typeface="隶书" pitchFamily="49" charset="-122"/>
                <a:ea typeface="隶书" pitchFamily="49" charset="-122"/>
              </a:rPr>
              <a:t>389</a:t>
            </a:r>
            <a:r>
              <a:rPr lang="zh-CN" altLang="en-US" sz="2400" b="1">
                <a:solidFill>
                  <a:schemeClr val="accent2"/>
                </a:solidFill>
                <a:latin typeface="隶书" pitchFamily="49" charset="-122"/>
                <a:ea typeface="隶书" pitchFamily="49" charset="-122"/>
              </a:rPr>
              <a:t>亿美元锐减至</a:t>
            </a:r>
            <a:r>
              <a:rPr lang="en-US" altLang="zh-CN" sz="2400" b="1">
                <a:solidFill>
                  <a:schemeClr val="accent2"/>
                </a:solidFill>
                <a:latin typeface="隶书" pitchFamily="49" charset="-122"/>
                <a:ea typeface="隶书" pitchFamily="49" charset="-122"/>
              </a:rPr>
              <a:t>76</a:t>
            </a:r>
            <a:r>
              <a:rPr lang="zh-CN" altLang="en-US" sz="2400" b="1">
                <a:solidFill>
                  <a:schemeClr val="accent2"/>
                </a:solidFill>
                <a:latin typeface="隶书" pitchFamily="49" charset="-122"/>
                <a:ea typeface="隶书" pitchFamily="49" charset="-122"/>
              </a:rPr>
              <a:t>亿美元，房地美的市值则从</a:t>
            </a:r>
            <a:r>
              <a:rPr lang="en-US" altLang="zh-CN" sz="2400" b="1">
                <a:solidFill>
                  <a:schemeClr val="accent2"/>
                </a:solidFill>
                <a:latin typeface="隶书" pitchFamily="49" charset="-122"/>
                <a:ea typeface="隶书" pitchFamily="49" charset="-122"/>
              </a:rPr>
              <a:t>220</a:t>
            </a:r>
            <a:r>
              <a:rPr lang="zh-CN" altLang="en-US" sz="2400" b="1">
                <a:solidFill>
                  <a:schemeClr val="accent2"/>
                </a:solidFill>
                <a:latin typeface="隶书" pitchFamily="49" charset="-122"/>
                <a:ea typeface="隶书" pitchFamily="49" charset="-122"/>
              </a:rPr>
              <a:t>亿美元降至</a:t>
            </a:r>
            <a:r>
              <a:rPr lang="en-US" altLang="zh-CN" sz="2400" b="1">
                <a:solidFill>
                  <a:schemeClr val="accent2"/>
                </a:solidFill>
                <a:latin typeface="隶书" pitchFamily="49" charset="-122"/>
                <a:ea typeface="隶书" pitchFamily="49" charset="-122"/>
              </a:rPr>
              <a:t>33</a:t>
            </a:r>
            <a:r>
              <a:rPr lang="zh-CN" altLang="en-US" sz="2400" b="1">
                <a:solidFill>
                  <a:schemeClr val="accent2"/>
                </a:solidFill>
                <a:latin typeface="隶书" pitchFamily="49" charset="-122"/>
                <a:ea typeface="隶书" pitchFamily="49" charset="-122"/>
              </a:rPr>
              <a:t>亿美元。此外融资成本不断上升，两房濒临破产 。</a:t>
            </a:r>
          </a:p>
        </p:txBody>
      </p:sp>
    </p:spTree>
    <p:extLst>
      <p:ext uri="{BB962C8B-B14F-4D97-AF65-F5344CB8AC3E}">
        <p14:creationId xmlns:p14="http://schemas.microsoft.com/office/powerpoint/2010/main" val="26421899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2933"/>
                                        </p:tgtEl>
                                        <p:attrNameLst>
                                          <p:attrName>style.visibility</p:attrName>
                                        </p:attrNameLst>
                                      </p:cBhvr>
                                      <p:to>
                                        <p:strVal val="visible"/>
                                      </p:to>
                                    </p:set>
                                    <p:anim calcmode="lin" valueType="num">
                                      <p:cBhvr additive="base">
                                        <p:cTn id="7" dur="500" fill="hold"/>
                                        <p:tgtEl>
                                          <p:spTgt spid="252933"/>
                                        </p:tgtEl>
                                        <p:attrNameLst>
                                          <p:attrName>ppt_x</p:attrName>
                                        </p:attrNameLst>
                                      </p:cBhvr>
                                      <p:tavLst>
                                        <p:tav tm="0">
                                          <p:val>
                                            <p:strVal val="#ppt_x"/>
                                          </p:val>
                                        </p:tav>
                                        <p:tav tm="100000">
                                          <p:val>
                                            <p:strVal val="#ppt_x"/>
                                          </p:val>
                                        </p:tav>
                                      </p:tavLst>
                                    </p:anim>
                                    <p:anim calcmode="lin" valueType="num">
                                      <p:cBhvr additive="base">
                                        <p:cTn id="8" dur="500" fill="hold"/>
                                        <p:tgtEl>
                                          <p:spTgt spid="2529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52932"/>
                                        </p:tgtEl>
                                        <p:attrNameLst>
                                          <p:attrName>style.visibility</p:attrName>
                                        </p:attrNameLst>
                                      </p:cBhvr>
                                      <p:to>
                                        <p:strVal val="visible"/>
                                      </p:to>
                                    </p:set>
                                    <p:animEffect transition="in" filter="blinds(horizontal)">
                                      <p:cBhvr>
                                        <p:cTn id="13" dur="500"/>
                                        <p:tgtEl>
                                          <p:spTgt spid="252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2" grpId="0"/>
      <p:bldP spid="25293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4546" name="Picture 2" descr="贝尔斯登"/>
          <p:cNvPicPr>
            <a:picLocks noChangeAspect="1" noChangeArrowheads="1"/>
          </p:cNvPicPr>
          <p:nvPr/>
        </p:nvPicPr>
        <p:blipFill>
          <a:blip r:embed="rId2" cstate="print"/>
          <a:srcRect/>
          <a:stretch>
            <a:fillRect/>
          </a:stretch>
        </p:blipFill>
        <p:spPr bwMode="auto">
          <a:xfrm>
            <a:off x="6816725" y="115888"/>
            <a:ext cx="3455988" cy="4456112"/>
          </a:xfrm>
          <a:prstGeom prst="rect">
            <a:avLst/>
          </a:prstGeom>
          <a:noFill/>
          <a:ln w="9525">
            <a:noFill/>
            <a:miter lim="800000"/>
            <a:headEnd/>
            <a:tailEnd/>
          </a:ln>
        </p:spPr>
      </p:pic>
      <p:sp>
        <p:nvSpPr>
          <p:cNvPr id="253955" name="Rectangle 3"/>
          <p:cNvSpPr>
            <a:spLocks noChangeArrowheads="1"/>
          </p:cNvSpPr>
          <p:nvPr/>
        </p:nvSpPr>
        <p:spPr bwMode="auto">
          <a:xfrm>
            <a:off x="1774825" y="1322388"/>
            <a:ext cx="5181600" cy="2654300"/>
          </a:xfrm>
          <a:prstGeom prst="rect">
            <a:avLst/>
          </a:prstGeom>
          <a:noFill/>
          <a:ln w="9525">
            <a:noFill/>
            <a:miter lim="800000"/>
            <a:headEnd/>
            <a:tailEnd/>
          </a:ln>
        </p:spPr>
        <p:txBody>
          <a:bodyPr anchor="ctr">
            <a:spAutoFit/>
          </a:bodyPr>
          <a:lstStyle/>
          <a:p>
            <a:pPr algn="l"/>
            <a:r>
              <a:rPr lang="en-US" altLang="zh-CN" sz="2800" b="1">
                <a:solidFill>
                  <a:srgbClr val="000000"/>
                </a:solidFill>
                <a:latin typeface="隶书" pitchFamily="49" charset="-122"/>
                <a:ea typeface="隶书" pitchFamily="49" charset="-122"/>
              </a:rPr>
              <a:t>2008</a:t>
            </a:r>
            <a:r>
              <a:rPr lang="zh-CN" altLang="en-US" sz="2800" b="1">
                <a:solidFill>
                  <a:srgbClr val="000000"/>
                </a:solidFill>
                <a:latin typeface="隶书" pitchFamily="49" charset="-122"/>
                <a:ea typeface="隶书" pitchFamily="49" charset="-122"/>
              </a:rPr>
              <a:t>年</a:t>
            </a:r>
            <a:r>
              <a:rPr lang="en-US" altLang="zh-CN" sz="2800" b="1">
                <a:solidFill>
                  <a:srgbClr val="000000"/>
                </a:solidFill>
                <a:latin typeface="隶书" pitchFamily="49" charset="-122"/>
                <a:ea typeface="隶书" pitchFamily="49" charset="-122"/>
              </a:rPr>
              <a:t>3</a:t>
            </a:r>
            <a:r>
              <a:rPr lang="zh-CN" altLang="en-US" sz="2800" b="1">
                <a:solidFill>
                  <a:srgbClr val="000000"/>
                </a:solidFill>
                <a:latin typeface="隶书" pitchFamily="49" charset="-122"/>
                <a:ea typeface="隶书" pitchFamily="49" charset="-122"/>
              </a:rPr>
              <a:t>月</a:t>
            </a:r>
            <a:r>
              <a:rPr lang="en-US" altLang="zh-CN" sz="2800" b="1">
                <a:solidFill>
                  <a:srgbClr val="000000"/>
                </a:solidFill>
                <a:latin typeface="隶书" pitchFamily="49" charset="-122"/>
                <a:ea typeface="隶书" pitchFamily="49" charset="-122"/>
              </a:rPr>
              <a:t>14</a:t>
            </a:r>
            <a:r>
              <a:rPr lang="zh-CN" altLang="en-US" sz="2800" b="1">
                <a:solidFill>
                  <a:srgbClr val="000000"/>
                </a:solidFill>
                <a:latin typeface="隶书" pitchFamily="49" charset="-122"/>
                <a:ea typeface="隶书" pitchFamily="49" charset="-122"/>
              </a:rPr>
              <a:t>日，贝尔斯登股票暴跌</a:t>
            </a:r>
            <a:r>
              <a:rPr lang="en-US" altLang="zh-CN" sz="2800" b="1">
                <a:solidFill>
                  <a:srgbClr val="000000"/>
                </a:solidFill>
                <a:latin typeface="隶书" pitchFamily="49" charset="-122"/>
                <a:ea typeface="隶书" pitchFamily="49" charset="-122"/>
              </a:rPr>
              <a:t>47.37%</a:t>
            </a:r>
            <a:r>
              <a:rPr lang="zh-CN" altLang="en-US" sz="2800" b="1">
                <a:solidFill>
                  <a:srgbClr val="000000"/>
                </a:solidFill>
                <a:latin typeface="隶书" pitchFamily="49" charset="-122"/>
                <a:ea typeface="隶书" pitchFamily="49" charset="-122"/>
              </a:rPr>
              <a:t>。 </a:t>
            </a:r>
            <a:r>
              <a:rPr lang="zh-CN" altLang="en-US" sz="2800" b="1">
                <a:solidFill>
                  <a:srgbClr val="000000"/>
                </a:solidFill>
                <a:latin typeface="Arial" charset="0"/>
                <a:ea typeface="隶书" pitchFamily="49" charset="-122"/>
              </a:rPr>
              <a:t>“</a:t>
            </a:r>
            <a:r>
              <a:rPr lang="zh-CN" altLang="en-US" sz="2800" b="1">
                <a:solidFill>
                  <a:srgbClr val="000000"/>
                </a:solidFill>
                <a:latin typeface="隶书" pitchFamily="49" charset="-122"/>
                <a:ea typeface="隶书" pitchFamily="49" charset="-122"/>
              </a:rPr>
              <a:t>一夜之间</a:t>
            </a:r>
            <a:r>
              <a:rPr lang="zh-CN" altLang="en-US" sz="2800" b="1">
                <a:solidFill>
                  <a:srgbClr val="000000"/>
                </a:solidFill>
                <a:latin typeface="Arial" charset="0"/>
                <a:ea typeface="隶书" pitchFamily="49" charset="-122"/>
              </a:rPr>
              <a:t>”</a:t>
            </a:r>
            <a:r>
              <a:rPr lang="zh-CN" altLang="en-US" sz="2800" b="1">
                <a:solidFill>
                  <a:srgbClr val="000000"/>
                </a:solidFill>
                <a:latin typeface="隶书" pitchFamily="49" charset="-122"/>
                <a:ea typeface="隶书" pitchFamily="49" charset="-122"/>
              </a:rPr>
              <a:t>，濒临倒闭。</a:t>
            </a:r>
            <a:r>
              <a:rPr lang="en-US" altLang="zh-CN" sz="2800" b="1">
                <a:solidFill>
                  <a:srgbClr val="000000"/>
                </a:solidFill>
                <a:latin typeface="隶书" pitchFamily="49" charset="-122"/>
                <a:ea typeface="隶书" pitchFamily="49" charset="-122"/>
              </a:rPr>
              <a:t>2008</a:t>
            </a:r>
            <a:r>
              <a:rPr lang="zh-CN" altLang="en-US" sz="2800" b="1">
                <a:solidFill>
                  <a:srgbClr val="000000"/>
                </a:solidFill>
                <a:latin typeface="隶书" pitchFamily="49" charset="-122"/>
                <a:ea typeface="隶书" pitchFamily="49" charset="-122"/>
              </a:rPr>
              <a:t>年</a:t>
            </a:r>
            <a:r>
              <a:rPr lang="en-US" altLang="zh-CN" sz="2800" b="1">
                <a:solidFill>
                  <a:srgbClr val="000000"/>
                </a:solidFill>
                <a:latin typeface="隶书" pitchFamily="49" charset="-122"/>
                <a:ea typeface="隶书" pitchFamily="49" charset="-122"/>
              </a:rPr>
              <a:t>3</a:t>
            </a:r>
            <a:r>
              <a:rPr lang="zh-CN" altLang="en-US" sz="2800" b="1">
                <a:solidFill>
                  <a:srgbClr val="000000"/>
                </a:solidFill>
                <a:latin typeface="隶书" pitchFamily="49" charset="-122"/>
                <a:ea typeface="隶书" pitchFamily="49" charset="-122"/>
              </a:rPr>
              <a:t>月</a:t>
            </a:r>
            <a:r>
              <a:rPr lang="en-US" altLang="zh-CN" sz="2800" b="1">
                <a:solidFill>
                  <a:srgbClr val="000000"/>
                </a:solidFill>
                <a:latin typeface="隶书" pitchFamily="49" charset="-122"/>
                <a:ea typeface="隶书" pitchFamily="49" charset="-122"/>
              </a:rPr>
              <a:t>16</a:t>
            </a:r>
            <a:r>
              <a:rPr lang="zh-CN" altLang="en-US" sz="2800" b="1">
                <a:solidFill>
                  <a:srgbClr val="000000"/>
                </a:solidFill>
                <a:latin typeface="隶书" pitchFamily="49" charset="-122"/>
                <a:ea typeface="隶书" pitchFamily="49" charset="-122"/>
              </a:rPr>
              <a:t>日，摩根大通以每股</a:t>
            </a:r>
            <a:r>
              <a:rPr lang="en-US" altLang="zh-CN" sz="2800" b="1">
                <a:solidFill>
                  <a:srgbClr val="000000"/>
                </a:solidFill>
                <a:latin typeface="隶书" pitchFamily="49" charset="-122"/>
                <a:ea typeface="隶书" pitchFamily="49" charset="-122"/>
              </a:rPr>
              <a:t>2</a:t>
            </a:r>
            <a:r>
              <a:rPr lang="zh-CN" altLang="en-US" sz="2800" b="1">
                <a:solidFill>
                  <a:srgbClr val="000000"/>
                </a:solidFill>
                <a:latin typeface="隶书" pitchFamily="49" charset="-122"/>
                <a:ea typeface="隶书" pitchFamily="49" charset="-122"/>
              </a:rPr>
              <a:t>美元的超低价格收购贝尔斯登公司。贝尔斯登宣告破产了。</a:t>
            </a:r>
          </a:p>
        </p:txBody>
      </p:sp>
      <p:sp>
        <p:nvSpPr>
          <p:cNvPr id="253956" name="Rectangle 4"/>
          <p:cNvSpPr>
            <a:spLocks noChangeArrowheads="1"/>
          </p:cNvSpPr>
          <p:nvPr/>
        </p:nvSpPr>
        <p:spPr bwMode="auto">
          <a:xfrm>
            <a:off x="1703388" y="5084764"/>
            <a:ext cx="8686800" cy="954087"/>
          </a:xfrm>
          <a:prstGeom prst="rect">
            <a:avLst/>
          </a:prstGeom>
          <a:noFill/>
          <a:ln w="9525">
            <a:noFill/>
            <a:miter lim="800000"/>
            <a:headEnd/>
            <a:tailEnd/>
          </a:ln>
        </p:spPr>
        <p:txBody>
          <a:bodyPr>
            <a:spAutoFit/>
          </a:bodyPr>
          <a:lstStyle/>
          <a:p>
            <a:pPr algn="l"/>
            <a:r>
              <a:rPr lang="zh-CN" altLang="en-US" sz="2800" b="1">
                <a:solidFill>
                  <a:srgbClr val="000000"/>
                </a:solidFill>
                <a:latin typeface="隶书" pitchFamily="49" charset="-122"/>
                <a:ea typeface="隶书" pitchFamily="49" charset="-122"/>
              </a:rPr>
              <a:t>大量涉足抵押担保证券市场、流动性严重不足、对冲基金和其他投行的挤兑。</a:t>
            </a:r>
          </a:p>
        </p:txBody>
      </p:sp>
      <p:sp>
        <p:nvSpPr>
          <p:cNvPr id="253957" name="WordArt 6"/>
          <p:cNvSpPr>
            <a:spLocks noChangeArrowheads="1" noChangeShapeType="1" noTextEdit="1"/>
          </p:cNvSpPr>
          <p:nvPr/>
        </p:nvSpPr>
        <p:spPr bwMode="auto">
          <a:xfrm>
            <a:off x="2063751" y="333375"/>
            <a:ext cx="3744913" cy="719138"/>
          </a:xfrm>
          <a:prstGeom prst="rect">
            <a:avLst/>
          </a:prstGeom>
        </p:spPr>
        <p:txBody>
          <a:bodyPr wrap="none" fromWordArt="1">
            <a:prstTxWarp prst="textPlain">
              <a:avLst>
                <a:gd name="adj" fmla="val 50000"/>
              </a:avLst>
            </a:prstTxWarp>
          </a:bodyPr>
          <a:lstStyle/>
          <a:p>
            <a:r>
              <a:rPr lang="zh-CN" altLang="en-US" sz="4800" b="1"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宋体"/>
                <a:ea typeface="宋体"/>
              </a:rPr>
              <a:t>贝尔斯登</a:t>
            </a:r>
          </a:p>
        </p:txBody>
      </p:sp>
      <p:sp>
        <p:nvSpPr>
          <p:cNvPr id="253958" name="WordArt 7"/>
          <p:cNvSpPr>
            <a:spLocks noChangeArrowheads="1" noChangeShapeType="1" noTextEdit="1"/>
          </p:cNvSpPr>
          <p:nvPr/>
        </p:nvSpPr>
        <p:spPr bwMode="auto">
          <a:xfrm>
            <a:off x="1847850" y="4508500"/>
            <a:ext cx="838200" cy="554038"/>
          </a:xfrm>
          <a:prstGeom prst="rect">
            <a:avLst/>
          </a:prstGeom>
        </p:spPr>
        <p:txBody>
          <a:bodyPr wrap="none" fromWordArt="1">
            <a:prstTxWarp prst="textWave1">
              <a:avLst>
                <a:gd name="adj1" fmla="val 13005"/>
                <a:gd name="adj2" fmla="val 0"/>
              </a:avLst>
            </a:prstTxWarp>
          </a:bodyPr>
          <a:lstStyle/>
          <a:p>
            <a:r>
              <a:rPr lang="zh-CN" altLang="en-US" sz="3200" b="1" kern="10">
                <a:ln w="9525">
                  <a:noFill/>
                  <a:round/>
                  <a:headEnd/>
                  <a:tailEnd/>
                </a:ln>
                <a:gradFill rotWithShape="1">
                  <a:gsLst>
                    <a:gs pos="0">
                      <a:srgbClr val="9999FF"/>
                    </a:gs>
                    <a:gs pos="100000">
                      <a:srgbClr val="009999"/>
                    </a:gs>
                  </a:gsLst>
                  <a:lin ang="5400000" scaled="1"/>
                </a:gradFill>
                <a:effectLst>
                  <a:outerShdw dist="53882" dir="2700000" algn="ctr" rotWithShape="0">
                    <a:srgbClr val="C0C0C0">
                      <a:alpha val="79999"/>
                    </a:srgbClr>
                  </a:outerShdw>
                </a:effectLst>
                <a:latin typeface="宋体"/>
                <a:ea typeface="宋体"/>
              </a:rPr>
              <a:t>原因</a:t>
            </a:r>
          </a:p>
        </p:txBody>
      </p:sp>
    </p:spTree>
    <p:extLst>
      <p:ext uri="{BB962C8B-B14F-4D97-AF65-F5344CB8AC3E}">
        <p14:creationId xmlns:p14="http://schemas.microsoft.com/office/powerpoint/2010/main" val="26403852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3957"/>
                                        </p:tgtEl>
                                        <p:attrNameLst>
                                          <p:attrName>style.visibility</p:attrName>
                                        </p:attrNameLst>
                                      </p:cBhvr>
                                      <p:to>
                                        <p:strVal val="visible"/>
                                      </p:to>
                                    </p:set>
                                    <p:anim calcmode="lin" valueType="num">
                                      <p:cBhvr additive="base">
                                        <p:cTn id="7" dur="500" fill="hold"/>
                                        <p:tgtEl>
                                          <p:spTgt spid="253957"/>
                                        </p:tgtEl>
                                        <p:attrNameLst>
                                          <p:attrName>ppt_x</p:attrName>
                                        </p:attrNameLst>
                                      </p:cBhvr>
                                      <p:tavLst>
                                        <p:tav tm="0">
                                          <p:val>
                                            <p:strVal val="#ppt_x"/>
                                          </p:val>
                                        </p:tav>
                                        <p:tav tm="100000">
                                          <p:val>
                                            <p:strVal val="#ppt_x"/>
                                          </p:val>
                                        </p:tav>
                                      </p:tavLst>
                                    </p:anim>
                                    <p:anim calcmode="lin" valueType="num">
                                      <p:cBhvr additive="base">
                                        <p:cTn id="8" dur="500" fill="hold"/>
                                        <p:tgtEl>
                                          <p:spTgt spid="25395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3955">
                                            <p:txEl>
                                              <p:pRg st="0" end="0"/>
                                            </p:txEl>
                                          </p:spTgt>
                                        </p:tgtEl>
                                        <p:attrNameLst>
                                          <p:attrName>style.visibility</p:attrName>
                                        </p:attrNameLst>
                                      </p:cBhvr>
                                      <p:to>
                                        <p:strVal val="visible"/>
                                      </p:to>
                                    </p:set>
                                    <p:anim calcmode="lin" valueType="num">
                                      <p:cBhvr additive="base">
                                        <p:cTn id="13" dur="500" fill="hold"/>
                                        <p:tgtEl>
                                          <p:spTgt spid="25395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39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53958"/>
                                        </p:tgtEl>
                                        <p:attrNameLst>
                                          <p:attrName>style.visibility</p:attrName>
                                        </p:attrNameLst>
                                      </p:cBhvr>
                                      <p:to>
                                        <p:strVal val="visible"/>
                                      </p:to>
                                    </p:set>
                                    <p:animEffect transition="in" filter="blinds(horizontal)">
                                      <p:cBhvr>
                                        <p:cTn id="19" dur="500"/>
                                        <p:tgtEl>
                                          <p:spTgt spid="253958"/>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53956"/>
                                        </p:tgtEl>
                                        <p:attrNameLst>
                                          <p:attrName>style.visibility</p:attrName>
                                        </p:attrNameLst>
                                      </p:cBhvr>
                                      <p:to>
                                        <p:strVal val="visible"/>
                                      </p:to>
                                    </p:set>
                                    <p:anim calcmode="lin" valueType="num">
                                      <p:cBhvr additive="base">
                                        <p:cTn id="24" dur="500" fill="hold"/>
                                        <p:tgtEl>
                                          <p:spTgt spid="253956"/>
                                        </p:tgtEl>
                                        <p:attrNameLst>
                                          <p:attrName>ppt_x</p:attrName>
                                        </p:attrNameLst>
                                      </p:cBhvr>
                                      <p:tavLst>
                                        <p:tav tm="0">
                                          <p:val>
                                            <p:strVal val="#ppt_x"/>
                                          </p:val>
                                        </p:tav>
                                        <p:tav tm="100000">
                                          <p:val>
                                            <p:strVal val="#ppt_x"/>
                                          </p:val>
                                        </p:tav>
                                      </p:tavLst>
                                    </p:anim>
                                    <p:anim calcmode="lin" valueType="num">
                                      <p:cBhvr additive="base">
                                        <p:cTn id="25" dur="500" fill="hold"/>
                                        <p:tgtEl>
                                          <p:spTgt spid="2539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6" grpId="0"/>
      <p:bldP spid="253957" grpId="0" animBg="1"/>
      <p:bldP spid="25395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5570" name="Picture 2" descr="雷曼兄弟"/>
          <p:cNvPicPr>
            <a:picLocks noChangeAspect="1" noChangeArrowheads="1"/>
          </p:cNvPicPr>
          <p:nvPr/>
        </p:nvPicPr>
        <p:blipFill>
          <a:blip r:embed="rId2" cstate="print"/>
          <a:srcRect/>
          <a:stretch>
            <a:fillRect/>
          </a:stretch>
        </p:blipFill>
        <p:spPr bwMode="auto">
          <a:xfrm>
            <a:off x="6167439" y="2781300"/>
            <a:ext cx="4105275" cy="3868738"/>
          </a:xfrm>
          <a:prstGeom prst="rect">
            <a:avLst/>
          </a:prstGeom>
          <a:noFill/>
          <a:ln w="9525">
            <a:noFill/>
            <a:miter lim="800000"/>
            <a:headEnd/>
            <a:tailEnd/>
          </a:ln>
        </p:spPr>
      </p:pic>
      <p:sp>
        <p:nvSpPr>
          <p:cNvPr id="254979" name="Rectangle 3"/>
          <p:cNvSpPr>
            <a:spLocks noChangeArrowheads="1"/>
          </p:cNvSpPr>
          <p:nvPr/>
        </p:nvSpPr>
        <p:spPr bwMode="auto">
          <a:xfrm>
            <a:off x="5448301" y="215901"/>
            <a:ext cx="4779963" cy="2246313"/>
          </a:xfrm>
          <a:prstGeom prst="rect">
            <a:avLst/>
          </a:prstGeom>
          <a:noFill/>
          <a:ln w="9525">
            <a:noFill/>
            <a:miter lim="800000"/>
            <a:headEnd/>
            <a:tailEnd/>
          </a:ln>
        </p:spPr>
        <p:txBody>
          <a:bodyPr anchor="ctr">
            <a:spAutoFit/>
          </a:bodyPr>
          <a:lstStyle/>
          <a:p>
            <a:pPr algn="l"/>
            <a:r>
              <a:rPr lang="en-US" altLang="zh-CN" sz="2800" b="1">
                <a:solidFill>
                  <a:srgbClr val="990000"/>
                </a:solidFill>
                <a:latin typeface="隶书" pitchFamily="49" charset="-122"/>
                <a:ea typeface="隶书" pitchFamily="49" charset="-122"/>
              </a:rPr>
              <a:t>2008</a:t>
            </a:r>
            <a:r>
              <a:rPr lang="zh-CN" altLang="en-US" sz="2800" b="1">
                <a:solidFill>
                  <a:srgbClr val="990000"/>
                </a:solidFill>
                <a:latin typeface="隶书" pitchFamily="49" charset="-122"/>
                <a:ea typeface="隶书" pitchFamily="49" charset="-122"/>
              </a:rPr>
              <a:t>年</a:t>
            </a:r>
            <a:r>
              <a:rPr lang="en-US" altLang="zh-CN" sz="2800" b="1">
                <a:solidFill>
                  <a:srgbClr val="990000"/>
                </a:solidFill>
                <a:latin typeface="隶书" pitchFamily="49" charset="-122"/>
                <a:ea typeface="隶书" pitchFamily="49" charset="-122"/>
              </a:rPr>
              <a:t>9</a:t>
            </a:r>
            <a:r>
              <a:rPr lang="zh-CN" altLang="en-US" sz="2800" b="1">
                <a:solidFill>
                  <a:srgbClr val="990000"/>
                </a:solidFill>
                <a:latin typeface="隶书" pitchFamily="49" charset="-122"/>
                <a:ea typeface="隶书" pitchFamily="49" charset="-122"/>
              </a:rPr>
              <a:t>月</a:t>
            </a:r>
            <a:r>
              <a:rPr lang="en-US" altLang="zh-CN" sz="2800" b="1">
                <a:solidFill>
                  <a:srgbClr val="990000"/>
                </a:solidFill>
                <a:latin typeface="隶书" pitchFamily="49" charset="-122"/>
                <a:ea typeface="隶书" pitchFamily="49" charset="-122"/>
              </a:rPr>
              <a:t>10</a:t>
            </a:r>
            <a:r>
              <a:rPr lang="zh-CN" altLang="en-US" sz="2800" b="1">
                <a:solidFill>
                  <a:srgbClr val="990000"/>
                </a:solidFill>
                <a:latin typeface="隶书" pitchFamily="49" charset="-122"/>
                <a:ea typeface="隶书" pitchFamily="49" charset="-122"/>
              </a:rPr>
              <a:t>日，雷曼兄弟公布三季度财报，巨亏</a:t>
            </a:r>
            <a:r>
              <a:rPr lang="en-US" altLang="zh-CN" sz="2800" b="1">
                <a:solidFill>
                  <a:srgbClr val="990000"/>
                </a:solidFill>
                <a:latin typeface="隶书" pitchFamily="49" charset="-122"/>
                <a:ea typeface="隶书" pitchFamily="49" charset="-122"/>
              </a:rPr>
              <a:t>39</a:t>
            </a:r>
            <a:r>
              <a:rPr lang="zh-CN" altLang="en-US" sz="2800" b="1">
                <a:solidFill>
                  <a:srgbClr val="990000"/>
                </a:solidFill>
                <a:latin typeface="隶书" pitchFamily="49" charset="-122"/>
                <a:ea typeface="隶书" pitchFamily="49" charset="-122"/>
              </a:rPr>
              <a:t>亿美元，相当于每股损失</a:t>
            </a:r>
            <a:r>
              <a:rPr lang="en-US" altLang="zh-CN" sz="2800" b="1">
                <a:solidFill>
                  <a:srgbClr val="990000"/>
                </a:solidFill>
                <a:latin typeface="隶书" pitchFamily="49" charset="-122"/>
                <a:ea typeface="隶书" pitchFamily="49" charset="-122"/>
              </a:rPr>
              <a:t>5.92</a:t>
            </a:r>
            <a:r>
              <a:rPr lang="zh-CN" altLang="en-US" sz="2800" b="1">
                <a:solidFill>
                  <a:srgbClr val="990000"/>
                </a:solidFill>
                <a:latin typeface="隶书" pitchFamily="49" charset="-122"/>
                <a:ea typeface="隶书" pitchFamily="49" charset="-122"/>
              </a:rPr>
              <a:t>美元 ！</a:t>
            </a:r>
            <a:r>
              <a:rPr lang="en-US" altLang="zh-CN" sz="2800" b="1">
                <a:solidFill>
                  <a:srgbClr val="990000"/>
                </a:solidFill>
                <a:latin typeface="隶书" pitchFamily="49" charset="-122"/>
                <a:ea typeface="隶书" pitchFamily="49" charset="-122"/>
              </a:rPr>
              <a:t>2008</a:t>
            </a:r>
            <a:r>
              <a:rPr lang="zh-CN" altLang="en-US" sz="2800" b="1">
                <a:solidFill>
                  <a:srgbClr val="990000"/>
                </a:solidFill>
                <a:latin typeface="隶书" pitchFamily="49" charset="-122"/>
                <a:ea typeface="隶书" pitchFamily="49" charset="-122"/>
              </a:rPr>
              <a:t>年</a:t>
            </a:r>
            <a:r>
              <a:rPr lang="en-US" altLang="zh-CN" sz="2800" b="1">
                <a:solidFill>
                  <a:srgbClr val="990000"/>
                </a:solidFill>
                <a:latin typeface="隶书" pitchFamily="49" charset="-122"/>
                <a:ea typeface="隶书" pitchFamily="49" charset="-122"/>
              </a:rPr>
              <a:t>9</a:t>
            </a:r>
            <a:r>
              <a:rPr lang="zh-CN" altLang="en-US" sz="2800" b="1">
                <a:solidFill>
                  <a:srgbClr val="990000"/>
                </a:solidFill>
                <a:latin typeface="隶书" pitchFamily="49" charset="-122"/>
                <a:ea typeface="隶书" pitchFamily="49" charset="-122"/>
              </a:rPr>
              <a:t>月</a:t>
            </a:r>
            <a:r>
              <a:rPr lang="en-US" altLang="zh-CN" sz="2800" b="1">
                <a:solidFill>
                  <a:srgbClr val="990000"/>
                </a:solidFill>
                <a:latin typeface="隶书" pitchFamily="49" charset="-122"/>
                <a:ea typeface="隶书" pitchFamily="49" charset="-122"/>
              </a:rPr>
              <a:t>14</a:t>
            </a:r>
            <a:r>
              <a:rPr lang="zh-CN" altLang="en-US" sz="2800" b="1">
                <a:solidFill>
                  <a:srgbClr val="990000"/>
                </a:solidFill>
                <a:latin typeface="隶书" pitchFamily="49" charset="-122"/>
                <a:ea typeface="隶书" pitchFamily="49" charset="-122"/>
              </a:rPr>
              <a:t>日，雷曼兄弟宣布申请破产保护。</a:t>
            </a:r>
          </a:p>
        </p:txBody>
      </p:sp>
      <p:sp>
        <p:nvSpPr>
          <p:cNvPr id="254980" name="WordArt 4"/>
          <p:cNvSpPr>
            <a:spLocks noChangeArrowheads="1" noChangeShapeType="1" noTextEdit="1"/>
          </p:cNvSpPr>
          <p:nvPr/>
        </p:nvSpPr>
        <p:spPr bwMode="auto">
          <a:xfrm>
            <a:off x="1919289" y="188914"/>
            <a:ext cx="3259137" cy="1392237"/>
          </a:xfrm>
          <a:prstGeom prst="rect">
            <a:avLst/>
          </a:prstGeom>
        </p:spPr>
        <p:txBody>
          <a:bodyPr wrap="none" fromWordArt="1">
            <a:prstTxWarp prst="textTriangle">
              <a:avLst>
                <a:gd name="adj" fmla="val 50000"/>
              </a:avLst>
            </a:prstTxWarp>
            <a:scene3d>
              <a:camera prst="legacyObliqueTopLeft"/>
              <a:lightRig rig="legacyNormal3" dir="r"/>
            </a:scene3d>
            <a:sp3d extrusionH="201600" prstMaterial="legacyMatte">
              <a:extrusionClr>
                <a:srgbClr val="0066CC"/>
              </a:extrusionClr>
            </a:sp3d>
          </a:bodyPr>
          <a:lstStyle/>
          <a:p>
            <a:r>
              <a:rPr lang="zh-CN" altLang="en-US" sz="6000" kern="10">
                <a:ln w="9525">
                  <a:round/>
                  <a:headEnd/>
                  <a:tailEnd/>
                </a:ln>
                <a:gradFill rotWithShape="1">
                  <a:gsLst>
                    <a:gs pos="0">
                      <a:srgbClr val="FFFFCC"/>
                    </a:gs>
                    <a:gs pos="100000">
                      <a:srgbClr val="FF9999"/>
                    </a:gs>
                  </a:gsLst>
                  <a:lin ang="5400000" scaled="1"/>
                </a:gradFill>
                <a:latin typeface="宋体"/>
                <a:ea typeface="宋体"/>
              </a:rPr>
              <a:t>雷曼兄弟</a:t>
            </a:r>
          </a:p>
        </p:txBody>
      </p:sp>
      <p:sp>
        <p:nvSpPr>
          <p:cNvPr id="254981" name="Text Box 5"/>
          <p:cNvSpPr txBox="1">
            <a:spLocks noChangeArrowheads="1"/>
          </p:cNvSpPr>
          <p:nvPr/>
        </p:nvSpPr>
        <p:spPr bwMode="auto">
          <a:xfrm>
            <a:off x="1631950" y="2636839"/>
            <a:ext cx="4319588" cy="3754437"/>
          </a:xfrm>
          <a:prstGeom prst="rect">
            <a:avLst/>
          </a:prstGeom>
          <a:noFill/>
          <a:ln w="9525">
            <a:noFill/>
            <a:miter lim="800000"/>
            <a:headEnd/>
            <a:tailEnd/>
          </a:ln>
        </p:spPr>
        <p:txBody>
          <a:bodyPr>
            <a:spAutoFit/>
          </a:bodyPr>
          <a:lstStyle/>
          <a:p>
            <a:pPr algn="l">
              <a:spcBef>
                <a:spcPct val="50000"/>
              </a:spcBef>
            </a:pPr>
            <a:r>
              <a:rPr lang="en-US" altLang="zh-CN" sz="2800" b="1">
                <a:solidFill>
                  <a:srgbClr val="990000"/>
                </a:solidFill>
                <a:latin typeface="隶书" pitchFamily="49" charset="-122"/>
                <a:ea typeface="隶书" pitchFamily="49" charset="-122"/>
              </a:rPr>
              <a:t>1.</a:t>
            </a:r>
            <a:r>
              <a:rPr lang="zh-CN" altLang="en-US" sz="2800" b="1">
                <a:solidFill>
                  <a:srgbClr val="990000"/>
                </a:solidFill>
                <a:latin typeface="隶书" pitchFamily="49" charset="-122"/>
                <a:ea typeface="隶书" pitchFamily="49" charset="-122"/>
              </a:rPr>
              <a:t>进入不熟悉的业务，且发展太快，业务过于集中 </a:t>
            </a:r>
          </a:p>
          <a:p>
            <a:pPr algn="l">
              <a:spcBef>
                <a:spcPct val="50000"/>
              </a:spcBef>
            </a:pPr>
            <a:r>
              <a:rPr lang="en-US" altLang="zh-CN" sz="2800" b="1">
                <a:solidFill>
                  <a:srgbClr val="990000"/>
                </a:solidFill>
                <a:latin typeface="隶书" pitchFamily="49" charset="-122"/>
                <a:ea typeface="隶书" pitchFamily="49" charset="-122"/>
              </a:rPr>
              <a:t>2.</a:t>
            </a:r>
            <a:r>
              <a:rPr lang="zh-CN" altLang="en-US" sz="2800" b="1">
                <a:solidFill>
                  <a:srgbClr val="990000"/>
                </a:solidFill>
                <a:latin typeface="隶书" pitchFamily="49" charset="-122"/>
                <a:ea typeface="隶书" pitchFamily="49" charset="-122"/>
              </a:rPr>
              <a:t>自身资本太少，杠杆率太高</a:t>
            </a:r>
            <a:endParaRPr lang="en-US" altLang="zh-CN" sz="2800" b="1">
              <a:solidFill>
                <a:srgbClr val="990000"/>
              </a:solidFill>
              <a:latin typeface="隶书" pitchFamily="49" charset="-122"/>
              <a:ea typeface="隶书" pitchFamily="49" charset="-122"/>
            </a:endParaRPr>
          </a:p>
          <a:p>
            <a:pPr algn="l">
              <a:spcBef>
                <a:spcPct val="50000"/>
              </a:spcBef>
            </a:pPr>
            <a:r>
              <a:rPr lang="en-US" altLang="zh-CN" sz="2800" b="1">
                <a:solidFill>
                  <a:srgbClr val="990000"/>
                </a:solidFill>
                <a:latin typeface="隶书" pitchFamily="49" charset="-122"/>
                <a:ea typeface="隶书" pitchFamily="49" charset="-122"/>
              </a:rPr>
              <a:t>3.</a:t>
            </a:r>
            <a:r>
              <a:rPr lang="zh-CN" altLang="en-US" sz="2800" b="1">
                <a:solidFill>
                  <a:srgbClr val="990000"/>
                </a:solidFill>
                <a:latin typeface="隶书" pitchFamily="49" charset="-122"/>
                <a:ea typeface="隶书" pitchFamily="49" charset="-122"/>
              </a:rPr>
              <a:t>所持有的不良资产太多，遭受巨大损失  </a:t>
            </a:r>
          </a:p>
          <a:p>
            <a:pPr algn="l">
              <a:spcBef>
                <a:spcPct val="50000"/>
              </a:spcBef>
            </a:pPr>
            <a:r>
              <a:rPr lang="en-US" altLang="zh-CN" sz="2800" b="1">
                <a:solidFill>
                  <a:srgbClr val="990000"/>
                </a:solidFill>
                <a:latin typeface="隶书" pitchFamily="49" charset="-122"/>
                <a:ea typeface="隶书" pitchFamily="49" charset="-122"/>
              </a:rPr>
              <a:t>4.</a:t>
            </a:r>
            <a:r>
              <a:rPr lang="zh-CN" altLang="en-US" sz="2800" b="1">
                <a:solidFill>
                  <a:srgbClr val="990000"/>
                </a:solidFill>
                <a:latin typeface="隶书" pitchFamily="49" charset="-122"/>
                <a:ea typeface="隶书" pitchFamily="49" charset="-122"/>
              </a:rPr>
              <a:t>华尔街罪恶之源</a:t>
            </a:r>
            <a:r>
              <a:rPr lang="en-US" altLang="zh-CN" sz="2800" b="1">
                <a:solidFill>
                  <a:srgbClr val="990000"/>
                </a:solidFill>
                <a:latin typeface="隶书" pitchFamily="49" charset="-122"/>
                <a:ea typeface="隶书" pitchFamily="49" charset="-122"/>
              </a:rPr>
              <a:t>--</a:t>
            </a:r>
            <a:r>
              <a:rPr lang="zh-CN" altLang="en-US" sz="2800" b="1">
                <a:solidFill>
                  <a:srgbClr val="990000"/>
                </a:solidFill>
                <a:latin typeface="隶书" pitchFamily="49" charset="-122"/>
                <a:ea typeface="隶书" pitchFamily="49" charset="-122"/>
              </a:rPr>
              <a:t>贪婪</a:t>
            </a:r>
          </a:p>
        </p:txBody>
      </p:sp>
      <p:sp>
        <p:nvSpPr>
          <p:cNvPr id="254982" name="WordArt 6"/>
          <p:cNvSpPr>
            <a:spLocks noChangeArrowheads="1" noChangeShapeType="1" noTextEdit="1"/>
          </p:cNvSpPr>
          <p:nvPr/>
        </p:nvSpPr>
        <p:spPr bwMode="auto">
          <a:xfrm>
            <a:off x="1774825" y="1916114"/>
            <a:ext cx="838200" cy="554037"/>
          </a:xfrm>
          <a:prstGeom prst="rect">
            <a:avLst/>
          </a:prstGeom>
        </p:spPr>
        <p:txBody>
          <a:bodyPr wrap="none" fromWordArt="1">
            <a:prstTxWarp prst="textWave1">
              <a:avLst>
                <a:gd name="adj1" fmla="val 13005"/>
                <a:gd name="adj2" fmla="val 0"/>
              </a:avLst>
            </a:prstTxWarp>
          </a:bodyPr>
          <a:lstStyle/>
          <a:p>
            <a:r>
              <a:rPr lang="zh-CN" altLang="en-US" sz="3200" b="1" kern="10">
                <a:ln w="9525">
                  <a:noFill/>
                  <a:round/>
                  <a:headEnd/>
                  <a:tailEnd/>
                </a:ln>
                <a:gradFill rotWithShape="1">
                  <a:gsLst>
                    <a:gs pos="0">
                      <a:srgbClr val="9999FF"/>
                    </a:gs>
                    <a:gs pos="100000">
                      <a:srgbClr val="009999"/>
                    </a:gs>
                  </a:gsLst>
                  <a:lin ang="5400000" scaled="1"/>
                </a:gradFill>
                <a:effectLst>
                  <a:outerShdw dist="53882" dir="2700000" algn="ctr" rotWithShape="0">
                    <a:srgbClr val="C0C0C0">
                      <a:alpha val="79999"/>
                    </a:srgbClr>
                  </a:outerShdw>
                </a:effectLst>
                <a:latin typeface="宋体"/>
                <a:ea typeface="宋体"/>
              </a:rPr>
              <a:t>原因</a:t>
            </a:r>
          </a:p>
        </p:txBody>
      </p:sp>
    </p:spTree>
    <p:extLst>
      <p:ext uri="{BB962C8B-B14F-4D97-AF65-F5344CB8AC3E}">
        <p14:creationId xmlns:p14="http://schemas.microsoft.com/office/powerpoint/2010/main" val="19515167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4980"/>
                                        </p:tgtEl>
                                        <p:attrNameLst>
                                          <p:attrName>style.visibility</p:attrName>
                                        </p:attrNameLst>
                                      </p:cBhvr>
                                      <p:to>
                                        <p:strVal val="visible"/>
                                      </p:to>
                                    </p:set>
                                    <p:anim calcmode="lin" valueType="num">
                                      <p:cBhvr additive="base">
                                        <p:cTn id="7" dur="500" fill="hold"/>
                                        <p:tgtEl>
                                          <p:spTgt spid="254980"/>
                                        </p:tgtEl>
                                        <p:attrNameLst>
                                          <p:attrName>ppt_x</p:attrName>
                                        </p:attrNameLst>
                                      </p:cBhvr>
                                      <p:tavLst>
                                        <p:tav tm="0">
                                          <p:val>
                                            <p:strVal val="#ppt_x"/>
                                          </p:val>
                                        </p:tav>
                                        <p:tav tm="100000">
                                          <p:val>
                                            <p:strVal val="#ppt_x"/>
                                          </p:val>
                                        </p:tav>
                                      </p:tavLst>
                                    </p:anim>
                                    <p:anim calcmode="lin" valueType="num">
                                      <p:cBhvr additive="base">
                                        <p:cTn id="8" dur="500" fill="hold"/>
                                        <p:tgtEl>
                                          <p:spTgt spid="25498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54979"/>
                                        </p:tgtEl>
                                        <p:attrNameLst>
                                          <p:attrName>style.visibility</p:attrName>
                                        </p:attrNameLst>
                                      </p:cBhvr>
                                      <p:to>
                                        <p:strVal val="visible"/>
                                      </p:to>
                                    </p:set>
                                    <p:animEffect transition="in" filter="blinds(horizontal)">
                                      <p:cBhvr>
                                        <p:cTn id="13" dur="500"/>
                                        <p:tgtEl>
                                          <p:spTgt spid="25497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54982"/>
                                        </p:tgtEl>
                                        <p:attrNameLst>
                                          <p:attrName>style.visibility</p:attrName>
                                        </p:attrNameLst>
                                      </p:cBhvr>
                                      <p:to>
                                        <p:strVal val="visible"/>
                                      </p:to>
                                    </p:set>
                                    <p:animEffect transition="in" filter="blinds(horizontal)">
                                      <p:cBhvr>
                                        <p:cTn id="18" dur="500"/>
                                        <p:tgtEl>
                                          <p:spTgt spid="25498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54981"/>
                                        </p:tgtEl>
                                        <p:attrNameLst>
                                          <p:attrName>style.visibility</p:attrName>
                                        </p:attrNameLst>
                                      </p:cBhvr>
                                      <p:to>
                                        <p:strVal val="visible"/>
                                      </p:to>
                                    </p:set>
                                    <p:animEffect transition="in" filter="blinds(horizontal)">
                                      <p:cBhvr>
                                        <p:cTn id="23" dur="500"/>
                                        <p:tgtEl>
                                          <p:spTgt spid="254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p:bldP spid="254980" grpId="0" animBg="1"/>
      <p:bldP spid="254981" grpId="0"/>
      <p:bldP spid="25498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6594" name="Picture 2" descr="美林"/>
          <p:cNvPicPr>
            <a:picLocks noChangeAspect="1" noChangeArrowheads="1"/>
          </p:cNvPicPr>
          <p:nvPr/>
        </p:nvPicPr>
        <p:blipFill>
          <a:blip r:embed="rId2" cstate="print"/>
          <a:srcRect/>
          <a:stretch>
            <a:fillRect/>
          </a:stretch>
        </p:blipFill>
        <p:spPr bwMode="auto">
          <a:xfrm>
            <a:off x="1703389" y="2781300"/>
            <a:ext cx="4244975" cy="3911600"/>
          </a:xfrm>
          <a:prstGeom prst="rect">
            <a:avLst/>
          </a:prstGeom>
          <a:noFill/>
          <a:ln w="9525">
            <a:noFill/>
            <a:miter lim="800000"/>
            <a:headEnd/>
            <a:tailEnd/>
          </a:ln>
        </p:spPr>
      </p:pic>
      <p:sp>
        <p:nvSpPr>
          <p:cNvPr id="256003" name="Rectangle 3"/>
          <p:cNvSpPr>
            <a:spLocks noChangeArrowheads="1"/>
          </p:cNvSpPr>
          <p:nvPr/>
        </p:nvSpPr>
        <p:spPr bwMode="auto">
          <a:xfrm>
            <a:off x="1524000" y="115888"/>
            <a:ext cx="4876800" cy="2678112"/>
          </a:xfrm>
          <a:prstGeom prst="rect">
            <a:avLst/>
          </a:prstGeom>
          <a:noFill/>
          <a:ln w="9525">
            <a:noFill/>
            <a:miter lim="800000"/>
            <a:headEnd/>
            <a:tailEnd/>
          </a:ln>
        </p:spPr>
        <p:txBody>
          <a:bodyPr anchor="ctr">
            <a:spAutoFit/>
          </a:bodyPr>
          <a:lstStyle/>
          <a:p>
            <a:pPr algn="l"/>
            <a:r>
              <a:rPr lang="en-US" altLang="zh-CN" sz="2800" b="1">
                <a:solidFill>
                  <a:srgbClr val="000000"/>
                </a:solidFill>
                <a:latin typeface="隶书" pitchFamily="49" charset="-122"/>
                <a:ea typeface="隶书" pitchFamily="49" charset="-122"/>
              </a:rPr>
              <a:t>2008</a:t>
            </a:r>
            <a:r>
              <a:rPr lang="zh-CN" altLang="en-US" sz="2800" b="1">
                <a:solidFill>
                  <a:srgbClr val="000000"/>
                </a:solidFill>
                <a:latin typeface="隶书" pitchFamily="49" charset="-122"/>
                <a:ea typeface="隶书" pitchFamily="49" charset="-122"/>
              </a:rPr>
              <a:t>年</a:t>
            </a:r>
            <a:r>
              <a:rPr lang="en-US" altLang="zh-CN" sz="2800" b="1">
                <a:solidFill>
                  <a:srgbClr val="000000"/>
                </a:solidFill>
                <a:latin typeface="隶书" pitchFamily="49" charset="-122"/>
                <a:ea typeface="隶书" pitchFamily="49" charset="-122"/>
              </a:rPr>
              <a:t>9</a:t>
            </a:r>
            <a:r>
              <a:rPr lang="zh-CN" altLang="en-US" sz="2800" b="1">
                <a:solidFill>
                  <a:srgbClr val="000000"/>
                </a:solidFill>
                <a:latin typeface="隶书" pitchFamily="49" charset="-122"/>
                <a:ea typeface="隶书" pitchFamily="49" charset="-122"/>
              </a:rPr>
              <a:t>月，一周之内，美林的股价跌幅高达</a:t>
            </a:r>
            <a:r>
              <a:rPr lang="en-US" altLang="zh-CN" sz="2800" b="1">
                <a:solidFill>
                  <a:srgbClr val="000000"/>
                </a:solidFill>
                <a:latin typeface="隶书" pitchFamily="49" charset="-122"/>
                <a:ea typeface="隶书" pitchFamily="49" charset="-122"/>
              </a:rPr>
              <a:t>36%</a:t>
            </a:r>
            <a:r>
              <a:rPr lang="zh-CN" altLang="en-US" sz="2800" b="1">
                <a:solidFill>
                  <a:srgbClr val="000000"/>
                </a:solidFill>
                <a:latin typeface="隶书" pitchFamily="49" charset="-122"/>
                <a:ea typeface="隶书" pitchFamily="49" charset="-122"/>
              </a:rPr>
              <a:t>，市值缩水高达</a:t>
            </a:r>
            <a:r>
              <a:rPr lang="en-US" altLang="zh-CN" sz="2800" b="1">
                <a:solidFill>
                  <a:srgbClr val="000000"/>
                </a:solidFill>
                <a:latin typeface="隶书" pitchFamily="49" charset="-122"/>
                <a:ea typeface="隶书" pitchFamily="49" charset="-122"/>
              </a:rPr>
              <a:t>150</a:t>
            </a:r>
            <a:r>
              <a:rPr lang="zh-CN" altLang="en-US" sz="2800" b="1">
                <a:solidFill>
                  <a:srgbClr val="000000"/>
                </a:solidFill>
                <a:latin typeface="隶书" pitchFamily="49" charset="-122"/>
                <a:ea typeface="隶书" pitchFamily="49" charset="-122"/>
              </a:rPr>
              <a:t>亿美元！</a:t>
            </a:r>
            <a:r>
              <a:rPr lang="en-US" altLang="zh-CN" sz="2800" b="1">
                <a:solidFill>
                  <a:srgbClr val="000000"/>
                </a:solidFill>
                <a:latin typeface="隶书" pitchFamily="49" charset="-122"/>
                <a:ea typeface="隶书" pitchFamily="49" charset="-122"/>
              </a:rPr>
              <a:t>2008</a:t>
            </a:r>
            <a:r>
              <a:rPr lang="zh-CN" altLang="en-US" sz="2800" b="1">
                <a:solidFill>
                  <a:srgbClr val="000000"/>
                </a:solidFill>
                <a:latin typeface="隶书" pitchFamily="49" charset="-122"/>
                <a:ea typeface="隶书" pitchFamily="49" charset="-122"/>
              </a:rPr>
              <a:t>年</a:t>
            </a:r>
            <a:r>
              <a:rPr lang="en-US" altLang="zh-CN" sz="2800" b="1">
                <a:solidFill>
                  <a:srgbClr val="000000"/>
                </a:solidFill>
                <a:latin typeface="隶书" pitchFamily="49" charset="-122"/>
                <a:ea typeface="隶书" pitchFamily="49" charset="-122"/>
              </a:rPr>
              <a:t>9</a:t>
            </a:r>
            <a:r>
              <a:rPr lang="zh-CN" altLang="en-US" sz="2800" b="1">
                <a:solidFill>
                  <a:srgbClr val="000000"/>
                </a:solidFill>
                <a:latin typeface="隶书" pitchFamily="49" charset="-122"/>
                <a:ea typeface="隶书" pitchFamily="49" charset="-122"/>
              </a:rPr>
              <a:t>月</a:t>
            </a:r>
            <a:r>
              <a:rPr lang="en-US" altLang="zh-CN" sz="2800" b="1">
                <a:solidFill>
                  <a:srgbClr val="000000"/>
                </a:solidFill>
                <a:latin typeface="隶书" pitchFamily="49" charset="-122"/>
                <a:ea typeface="隶书" pitchFamily="49" charset="-122"/>
              </a:rPr>
              <a:t>14</a:t>
            </a:r>
            <a:r>
              <a:rPr lang="zh-CN" altLang="en-US" sz="2800" b="1">
                <a:solidFill>
                  <a:srgbClr val="000000"/>
                </a:solidFill>
                <a:latin typeface="隶书" pitchFamily="49" charset="-122"/>
                <a:ea typeface="隶书" pitchFamily="49" charset="-122"/>
              </a:rPr>
              <a:t>日，美国银行以约</a:t>
            </a:r>
            <a:r>
              <a:rPr lang="en-US" altLang="zh-CN" sz="2800" b="1">
                <a:solidFill>
                  <a:srgbClr val="000000"/>
                </a:solidFill>
                <a:latin typeface="隶书" pitchFamily="49" charset="-122"/>
                <a:ea typeface="隶书" pitchFamily="49" charset="-122"/>
              </a:rPr>
              <a:t>440</a:t>
            </a:r>
            <a:r>
              <a:rPr lang="zh-CN" altLang="en-US" sz="2800" b="1">
                <a:solidFill>
                  <a:srgbClr val="000000"/>
                </a:solidFill>
                <a:latin typeface="隶书" pitchFamily="49" charset="-122"/>
                <a:ea typeface="隶书" pitchFamily="49" charset="-122"/>
              </a:rPr>
              <a:t>亿美元收购美林</a:t>
            </a:r>
            <a:r>
              <a:rPr lang="zh-CN" altLang="en-US" sz="2800" b="1">
                <a:solidFill>
                  <a:srgbClr val="000000"/>
                </a:solidFill>
              </a:rPr>
              <a:t>。</a:t>
            </a:r>
            <a:r>
              <a:rPr lang="zh-CN" altLang="en-US" sz="2800" b="1">
                <a:solidFill>
                  <a:srgbClr val="000000"/>
                </a:solidFill>
                <a:latin typeface="隶书" pitchFamily="49" charset="-122"/>
                <a:ea typeface="隶书" pitchFamily="49" charset="-122"/>
              </a:rPr>
              <a:t>此价格只有美林市价价峰值的三成。</a:t>
            </a:r>
          </a:p>
        </p:txBody>
      </p:sp>
      <p:sp>
        <p:nvSpPr>
          <p:cNvPr id="256004" name="Rectangle 4"/>
          <p:cNvSpPr>
            <a:spLocks noChangeArrowheads="1"/>
          </p:cNvSpPr>
          <p:nvPr/>
        </p:nvSpPr>
        <p:spPr bwMode="auto">
          <a:xfrm>
            <a:off x="6096000" y="2708276"/>
            <a:ext cx="4248150" cy="3109913"/>
          </a:xfrm>
          <a:prstGeom prst="rect">
            <a:avLst/>
          </a:prstGeom>
          <a:noFill/>
          <a:ln w="9525">
            <a:noFill/>
            <a:miter lim="800000"/>
            <a:headEnd/>
            <a:tailEnd/>
          </a:ln>
        </p:spPr>
        <p:txBody>
          <a:bodyPr anchor="ctr">
            <a:spAutoFit/>
          </a:bodyPr>
          <a:lstStyle/>
          <a:p>
            <a:pPr algn="l"/>
            <a:r>
              <a:rPr lang="zh-CN" altLang="en-US" sz="2800" b="1">
                <a:solidFill>
                  <a:srgbClr val="000000"/>
                </a:solidFill>
                <a:latin typeface="隶书" pitchFamily="49" charset="-122"/>
                <a:ea typeface="隶书" pitchFamily="49" charset="-122"/>
              </a:rPr>
              <a:t>迫于美联储的压力而被迫出售。相比于雷曼，收购美林物有所值。美林运营健康状况毋庸置疑。并且，花旗集团的分析报告显示，美林公司的价值至少在每股</a:t>
            </a:r>
            <a:r>
              <a:rPr lang="en-US" altLang="zh-CN" sz="2800" b="1">
                <a:solidFill>
                  <a:srgbClr val="000000"/>
                </a:solidFill>
                <a:latin typeface="隶书" pitchFamily="49" charset="-122"/>
                <a:ea typeface="隶书" pitchFamily="49" charset="-122"/>
              </a:rPr>
              <a:t>40</a:t>
            </a:r>
            <a:r>
              <a:rPr lang="zh-CN" altLang="en-US" sz="2800" b="1">
                <a:solidFill>
                  <a:srgbClr val="000000"/>
                </a:solidFill>
                <a:latin typeface="隶书" pitchFamily="49" charset="-122"/>
                <a:ea typeface="隶书" pitchFamily="49" charset="-122"/>
              </a:rPr>
              <a:t>美元左右。</a:t>
            </a:r>
          </a:p>
        </p:txBody>
      </p:sp>
      <p:sp>
        <p:nvSpPr>
          <p:cNvPr id="256005" name="WordArt 5"/>
          <p:cNvSpPr>
            <a:spLocks noChangeArrowheads="1" noChangeShapeType="1" noTextEdit="1"/>
          </p:cNvSpPr>
          <p:nvPr/>
        </p:nvSpPr>
        <p:spPr bwMode="auto">
          <a:xfrm>
            <a:off x="6527800" y="188914"/>
            <a:ext cx="3455988" cy="1584325"/>
          </a:xfrm>
          <a:prstGeom prst="rect">
            <a:avLst/>
          </a:prstGeom>
        </p:spPr>
        <p:txBody>
          <a:bodyPr wrap="none" fromWordArt="1">
            <a:prstTxWarp prst="textPlain">
              <a:avLst>
                <a:gd name="adj" fmla="val 50000"/>
              </a:avLst>
            </a:prstTxWarp>
          </a:bodyPr>
          <a:lstStyle/>
          <a:p>
            <a:r>
              <a:rPr lang="zh-CN" altLang="en-US" sz="6000" b="1" kern="10">
                <a:ln w="19050">
                  <a:solidFill>
                    <a:srgbClr val="99CCFF"/>
                  </a:solidFill>
                  <a:round/>
                  <a:headEnd/>
                  <a:tailEnd/>
                </a:ln>
                <a:solidFill>
                  <a:srgbClr val="3366FF"/>
                </a:solidFill>
                <a:effectLst>
                  <a:outerShdw dist="35921" dir="2700000" algn="ctr" rotWithShape="0">
                    <a:srgbClr val="990000"/>
                  </a:outerShdw>
                </a:effectLst>
                <a:latin typeface="宋体"/>
                <a:ea typeface="宋体"/>
              </a:rPr>
              <a:t>美林</a:t>
            </a:r>
          </a:p>
        </p:txBody>
      </p:sp>
    </p:spTree>
    <p:extLst>
      <p:ext uri="{BB962C8B-B14F-4D97-AF65-F5344CB8AC3E}">
        <p14:creationId xmlns:p14="http://schemas.microsoft.com/office/powerpoint/2010/main" val="18952384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05"/>
                                        </p:tgtEl>
                                        <p:attrNameLst>
                                          <p:attrName>style.visibility</p:attrName>
                                        </p:attrNameLst>
                                      </p:cBhvr>
                                      <p:to>
                                        <p:strVal val="visible"/>
                                      </p:to>
                                    </p:set>
                                    <p:animEffect transition="in" filter="blinds(horizontal)">
                                      <p:cBhvr>
                                        <p:cTn id="7" dur="500"/>
                                        <p:tgtEl>
                                          <p:spTgt spid="25600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56003"/>
                                        </p:tgtEl>
                                        <p:attrNameLst>
                                          <p:attrName>style.visibility</p:attrName>
                                        </p:attrNameLst>
                                      </p:cBhvr>
                                      <p:to>
                                        <p:strVal val="visible"/>
                                      </p:to>
                                    </p:set>
                                    <p:anim calcmode="lin" valueType="num">
                                      <p:cBhvr additive="base">
                                        <p:cTn id="12" dur="500" fill="hold"/>
                                        <p:tgtEl>
                                          <p:spTgt spid="256003"/>
                                        </p:tgtEl>
                                        <p:attrNameLst>
                                          <p:attrName>ppt_x</p:attrName>
                                        </p:attrNameLst>
                                      </p:cBhvr>
                                      <p:tavLst>
                                        <p:tav tm="0">
                                          <p:val>
                                            <p:strVal val="#ppt_x"/>
                                          </p:val>
                                        </p:tav>
                                        <p:tav tm="100000">
                                          <p:val>
                                            <p:strVal val="#ppt_x"/>
                                          </p:val>
                                        </p:tav>
                                      </p:tavLst>
                                    </p:anim>
                                    <p:anim calcmode="lin" valueType="num">
                                      <p:cBhvr additive="base">
                                        <p:cTn id="13" dur="500" fill="hold"/>
                                        <p:tgtEl>
                                          <p:spTgt spid="25600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56004"/>
                                        </p:tgtEl>
                                        <p:attrNameLst>
                                          <p:attrName>style.visibility</p:attrName>
                                        </p:attrNameLst>
                                      </p:cBhvr>
                                      <p:to>
                                        <p:strVal val="visible"/>
                                      </p:to>
                                    </p:set>
                                    <p:anim calcmode="lin" valueType="num">
                                      <p:cBhvr additive="base">
                                        <p:cTn id="18" dur="500" fill="hold"/>
                                        <p:tgtEl>
                                          <p:spTgt spid="256004"/>
                                        </p:tgtEl>
                                        <p:attrNameLst>
                                          <p:attrName>ppt_x</p:attrName>
                                        </p:attrNameLst>
                                      </p:cBhvr>
                                      <p:tavLst>
                                        <p:tav tm="0">
                                          <p:val>
                                            <p:strVal val="#ppt_x"/>
                                          </p:val>
                                        </p:tav>
                                        <p:tav tm="100000">
                                          <p:val>
                                            <p:strVal val="#ppt_x"/>
                                          </p:val>
                                        </p:tav>
                                      </p:tavLst>
                                    </p:anim>
                                    <p:anim calcmode="lin" valueType="num">
                                      <p:cBhvr additive="base">
                                        <p:cTn id="19" dur="500" fill="hold"/>
                                        <p:tgtEl>
                                          <p:spTgt spid="2560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p:bldP spid="256004" grpId="0"/>
      <p:bldP spid="256005"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7618" name="Picture 2" descr="摩根士丹利"/>
          <p:cNvPicPr>
            <a:picLocks noChangeAspect="1" noChangeArrowheads="1"/>
          </p:cNvPicPr>
          <p:nvPr/>
        </p:nvPicPr>
        <p:blipFill>
          <a:blip r:embed="rId2" cstate="print"/>
          <a:srcRect b="7088"/>
          <a:stretch>
            <a:fillRect/>
          </a:stretch>
        </p:blipFill>
        <p:spPr bwMode="auto">
          <a:xfrm>
            <a:off x="1703389" y="1"/>
            <a:ext cx="3024187" cy="3573463"/>
          </a:xfrm>
          <a:prstGeom prst="rect">
            <a:avLst/>
          </a:prstGeom>
          <a:noFill/>
          <a:ln w="9525">
            <a:noFill/>
            <a:miter lim="800000"/>
            <a:headEnd/>
            <a:tailEnd/>
          </a:ln>
        </p:spPr>
      </p:pic>
      <p:pic>
        <p:nvPicPr>
          <p:cNvPr id="367619" name="Picture 3" descr="高盛"/>
          <p:cNvPicPr>
            <a:picLocks noChangeAspect="1" noChangeArrowheads="1"/>
          </p:cNvPicPr>
          <p:nvPr/>
        </p:nvPicPr>
        <p:blipFill>
          <a:blip r:embed="rId3" cstate="print"/>
          <a:srcRect/>
          <a:stretch>
            <a:fillRect/>
          </a:stretch>
        </p:blipFill>
        <p:spPr bwMode="auto">
          <a:xfrm>
            <a:off x="7010400" y="3429000"/>
            <a:ext cx="3189288" cy="3168650"/>
          </a:xfrm>
          <a:prstGeom prst="rect">
            <a:avLst/>
          </a:prstGeom>
          <a:noFill/>
          <a:ln w="9525">
            <a:noFill/>
            <a:miter lim="800000"/>
            <a:headEnd/>
            <a:tailEnd/>
          </a:ln>
        </p:spPr>
      </p:pic>
      <p:sp>
        <p:nvSpPr>
          <p:cNvPr id="367620" name="WordArt 4"/>
          <p:cNvSpPr>
            <a:spLocks noChangeArrowheads="1" noChangeShapeType="1" noTextEdit="1"/>
          </p:cNvSpPr>
          <p:nvPr/>
        </p:nvSpPr>
        <p:spPr bwMode="auto">
          <a:xfrm>
            <a:off x="5334000" y="990600"/>
            <a:ext cx="4800600" cy="1447800"/>
          </a:xfrm>
          <a:prstGeom prst="rect">
            <a:avLst/>
          </a:prstGeom>
        </p:spPr>
        <p:txBody>
          <a:bodyPr wrap="none" fromWordArt="1">
            <a:prstTxWarp prst="textPlain">
              <a:avLst>
                <a:gd name="adj" fmla="val 50000"/>
              </a:avLst>
            </a:prstTxWarp>
          </a:bodyPr>
          <a:lstStyle/>
          <a:p>
            <a:r>
              <a:rPr lang="zh-CN" altLang="en-US" sz="3600" kern="10">
                <a:ln w="19050">
                  <a:solidFill>
                    <a:srgbClr val="99CCFF"/>
                  </a:solidFill>
                  <a:round/>
                  <a:headEnd/>
                  <a:tailEnd/>
                </a:ln>
                <a:solidFill>
                  <a:srgbClr val="0066CC"/>
                </a:solidFill>
                <a:effectLst>
                  <a:outerShdw dist="35921" dir="2700000" algn="ctr" rotWithShape="0">
                    <a:srgbClr val="990000"/>
                  </a:outerShdw>
                </a:effectLst>
                <a:latin typeface="宋体"/>
                <a:ea typeface="宋体"/>
              </a:rPr>
              <a:t>仅剩两家投行翘楚</a:t>
            </a:r>
          </a:p>
        </p:txBody>
      </p:sp>
      <p:sp>
        <p:nvSpPr>
          <p:cNvPr id="367621" name="WordArt 5"/>
          <p:cNvSpPr>
            <a:spLocks noChangeArrowheads="1" noChangeShapeType="1" noTextEdit="1"/>
          </p:cNvSpPr>
          <p:nvPr/>
        </p:nvSpPr>
        <p:spPr bwMode="auto">
          <a:xfrm>
            <a:off x="1752600" y="3886200"/>
            <a:ext cx="4800600" cy="1295400"/>
          </a:xfrm>
          <a:prstGeom prst="rect">
            <a:avLst/>
          </a:prstGeom>
        </p:spPr>
        <p:txBody>
          <a:bodyPr wrap="none" fromWordArt="1">
            <a:prstTxWarp prst="textPlain">
              <a:avLst>
                <a:gd name="adj" fmla="val 50000"/>
              </a:avLst>
            </a:prstTxWarp>
          </a:bodyPr>
          <a:lstStyle/>
          <a:p>
            <a:r>
              <a:rPr lang="zh-CN" altLang="en-US" sz="3600" kern="10">
                <a:ln w="19050">
                  <a:solidFill>
                    <a:srgbClr val="99CCFF"/>
                  </a:solidFill>
                  <a:round/>
                  <a:headEnd/>
                  <a:tailEnd/>
                </a:ln>
                <a:solidFill>
                  <a:srgbClr val="0066CC"/>
                </a:solidFill>
                <a:effectLst>
                  <a:outerShdw dist="35921" dir="2700000" algn="ctr" rotWithShape="0">
                    <a:srgbClr val="990000"/>
                  </a:outerShdw>
                </a:effectLst>
                <a:latin typeface="宋体"/>
                <a:ea typeface="宋体"/>
              </a:rPr>
              <a:t>大摩、高盛处境岌岌可危</a:t>
            </a:r>
          </a:p>
        </p:txBody>
      </p:sp>
    </p:spTree>
    <p:extLst>
      <p:ext uri="{BB962C8B-B14F-4D97-AF65-F5344CB8AC3E}">
        <p14:creationId xmlns:p14="http://schemas.microsoft.com/office/powerpoint/2010/main" val="125559717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idx="4294967295"/>
          </p:nvPr>
        </p:nvSpPr>
        <p:spPr bwMode="auto">
          <a:xfrm>
            <a:off x="2279650" y="260351"/>
            <a:ext cx="6553200" cy="771525"/>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利率期货价格波动风险案例</a:t>
            </a:r>
          </a:p>
        </p:txBody>
      </p:sp>
      <p:sp>
        <p:nvSpPr>
          <p:cNvPr id="304131" name="Rectangle 3"/>
          <p:cNvSpPr>
            <a:spLocks noGrp="1" noChangeArrowheads="1"/>
          </p:cNvSpPr>
          <p:nvPr>
            <p:ph type="body" idx="4294967295"/>
          </p:nvPr>
        </p:nvSpPr>
        <p:spPr>
          <a:xfrm>
            <a:off x="1919288" y="1412875"/>
            <a:ext cx="8064500" cy="4248150"/>
          </a:xfrm>
        </p:spPr>
        <p:txBody>
          <a:bodyPr/>
          <a:lstStyle/>
          <a:p>
            <a:pPr eaLnBrk="1" hangingPunct="1">
              <a:buFont typeface="Wingdings" pitchFamily="2" charset="2"/>
              <a:buNone/>
            </a:pPr>
            <a:r>
              <a:rPr lang="en-US" altLang="zh-CN" smtClean="0">
                <a:solidFill>
                  <a:srgbClr val="0000CC"/>
                </a:solidFill>
                <a:latin typeface="华文琥珀" pitchFamily="2" charset="-122"/>
                <a:ea typeface="华文琥珀" pitchFamily="2" charset="-122"/>
              </a:rPr>
              <a:t>          </a:t>
            </a:r>
            <a:r>
              <a:rPr lang="en-US" altLang="zh-CN" b="1">
                <a:latin typeface="楷体_GB2312" pitchFamily="49" charset="-122"/>
                <a:ea typeface="楷体_GB2312" pitchFamily="49" charset="-122"/>
              </a:rPr>
              <a:t>1995</a:t>
            </a:r>
            <a:r>
              <a:rPr lang="zh-CN" altLang="en-US" b="1">
                <a:latin typeface="楷体_GB2312" pitchFamily="49" charset="-122"/>
                <a:ea typeface="楷体_GB2312" pitchFamily="49" charset="-122"/>
              </a:rPr>
              <a:t>年</a:t>
            </a:r>
            <a:r>
              <a:rPr lang="en-US" altLang="zh-CN" b="1">
                <a:latin typeface="楷体_GB2312" pitchFamily="49" charset="-122"/>
                <a:ea typeface="楷体_GB2312" pitchFamily="49" charset="-122"/>
              </a:rPr>
              <a:t>2</a:t>
            </a:r>
            <a:r>
              <a:rPr lang="zh-CN" altLang="en-US" b="1">
                <a:latin typeface="楷体_GB2312" pitchFamily="49" charset="-122"/>
                <a:ea typeface="楷体_GB2312" pitchFamily="49" charset="-122"/>
              </a:rPr>
              <a:t>月以来</a:t>
            </a:r>
            <a:r>
              <a:rPr lang="en-US" altLang="zh-CN" b="1">
                <a:latin typeface="楷体_GB2312" pitchFamily="49" charset="-122"/>
                <a:ea typeface="楷体_GB2312" pitchFamily="49" charset="-122"/>
              </a:rPr>
              <a:t>327</a:t>
            </a:r>
            <a:r>
              <a:rPr lang="zh-CN" altLang="en-US" b="1">
                <a:latin typeface="楷体_GB2312" pitchFamily="49" charset="-122"/>
                <a:ea typeface="楷体_GB2312" pitchFamily="49" charset="-122"/>
              </a:rPr>
              <a:t>国债一直在</a:t>
            </a:r>
            <a:r>
              <a:rPr lang="en-US" altLang="zh-CN" b="1">
                <a:latin typeface="楷体_GB2312" pitchFamily="49" charset="-122"/>
                <a:ea typeface="楷体_GB2312" pitchFamily="49" charset="-122"/>
              </a:rPr>
              <a:t>147</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148</a:t>
            </a:r>
            <a:r>
              <a:rPr lang="zh-CN" altLang="en-US" b="1">
                <a:latin typeface="楷体_GB2312" pitchFamily="49" charset="-122"/>
                <a:ea typeface="楷体_GB2312" pitchFamily="49" charset="-122"/>
              </a:rPr>
              <a:t>之间波动。</a:t>
            </a:r>
          </a:p>
          <a:p>
            <a:pPr eaLnBrk="1" hangingPunct="1">
              <a:buFont typeface="Wingdings" pitchFamily="2" charset="2"/>
              <a:buNone/>
            </a:pPr>
            <a:r>
              <a:rPr lang="en-US" altLang="zh-CN" b="1">
                <a:latin typeface="楷体_GB2312" pitchFamily="49" charset="-122"/>
                <a:ea typeface="楷体_GB2312" pitchFamily="49" charset="-122"/>
              </a:rPr>
              <a:t>    1995</a:t>
            </a:r>
            <a:r>
              <a:rPr lang="zh-CN" altLang="en-US" b="1">
                <a:latin typeface="楷体_GB2312" pitchFamily="49" charset="-122"/>
                <a:ea typeface="楷体_GB2312" pitchFamily="49" charset="-122"/>
              </a:rPr>
              <a:t>年</a:t>
            </a:r>
            <a:r>
              <a:rPr lang="en-US" altLang="zh-CN" b="1">
                <a:latin typeface="楷体_GB2312" pitchFamily="49" charset="-122"/>
                <a:ea typeface="楷体_GB2312" pitchFamily="49" charset="-122"/>
              </a:rPr>
              <a:t>2</a:t>
            </a:r>
            <a:r>
              <a:rPr lang="zh-CN" altLang="en-US" b="1">
                <a:latin typeface="楷体_GB2312" pitchFamily="49" charset="-122"/>
                <a:ea typeface="楷体_GB2312" pitchFamily="49" charset="-122"/>
              </a:rPr>
              <a:t>月</a:t>
            </a:r>
            <a:r>
              <a:rPr lang="en-US" altLang="zh-CN" b="1">
                <a:latin typeface="楷体_GB2312" pitchFamily="49" charset="-122"/>
                <a:ea typeface="楷体_GB2312" pitchFamily="49" charset="-122"/>
              </a:rPr>
              <a:t>22</a:t>
            </a:r>
            <a:r>
              <a:rPr lang="zh-CN" altLang="en-US" b="1">
                <a:latin typeface="楷体_GB2312" pitchFamily="49" charset="-122"/>
                <a:ea typeface="楷体_GB2312" pitchFamily="49" charset="-122"/>
              </a:rPr>
              <a:t>日上海万国证券持</a:t>
            </a:r>
            <a:r>
              <a:rPr lang="en-US" altLang="zh-CN" b="1">
                <a:latin typeface="楷体_GB2312" pitchFamily="49" charset="-122"/>
                <a:ea typeface="楷体_GB2312" pitchFamily="49" charset="-122"/>
              </a:rPr>
              <a:t>327</a:t>
            </a:r>
            <a:r>
              <a:rPr lang="zh-CN" altLang="en-US" b="1">
                <a:latin typeface="楷体_GB2312" pitchFamily="49" charset="-122"/>
                <a:ea typeface="楷体_GB2312" pitchFamily="49" charset="-122"/>
              </a:rPr>
              <a:t>国债空方头</a:t>
            </a:r>
          </a:p>
          <a:p>
            <a:pPr eaLnBrk="1" hangingPunct="1">
              <a:buFont typeface="Wingdings" pitchFamily="2" charset="2"/>
              <a:buNone/>
            </a:pPr>
            <a:r>
              <a:rPr lang="zh-CN" altLang="en-US" b="1">
                <a:latin typeface="楷体_GB2312" pitchFamily="49" charset="-122"/>
                <a:ea typeface="楷体_GB2312" pitchFamily="49" charset="-122"/>
              </a:rPr>
              <a:t>寸</a:t>
            </a:r>
            <a:r>
              <a:rPr lang="en-US" altLang="zh-CN" b="1">
                <a:latin typeface="楷体_GB2312" pitchFamily="49" charset="-122"/>
                <a:ea typeface="楷体_GB2312" pitchFamily="49" charset="-122"/>
              </a:rPr>
              <a:t>128</a:t>
            </a:r>
            <a:r>
              <a:rPr lang="zh-CN" altLang="en-US" b="1">
                <a:latin typeface="楷体_GB2312" pitchFamily="49" charset="-122"/>
                <a:ea typeface="楷体_GB2312" pitchFamily="49" charset="-122"/>
              </a:rPr>
              <a:t>万口</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每口国库券面值约</a:t>
            </a:r>
            <a:r>
              <a:rPr lang="en-US" altLang="zh-CN" b="1">
                <a:latin typeface="楷体_GB2312" pitchFamily="49" charset="-122"/>
                <a:ea typeface="楷体_GB2312" pitchFamily="49" charset="-122"/>
              </a:rPr>
              <a:t>20</a:t>
            </a:r>
            <a:r>
              <a:rPr lang="zh-CN" altLang="en-US" b="1">
                <a:latin typeface="楷体_GB2312" pitchFamily="49" charset="-122"/>
                <a:ea typeface="楷体_GB2312" pitchFamily="49" charset="-122"/>
              </a:rPr>
              <a:t>万元</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。辽国发与</a:t>
            </a:r>
          </a:p>
          <a:p>
            <a:pPr eaLnBrk="1" hangingPunct="1">
              <a:buFont typeface="Wingdings" pitchFamily="2" charset="2"/>
              <a:buNone/>
            </a:pPr>
            <a:r>
              <a:rPr lang="zh-CN" altLang="en-US" b="1">
                <a:latin typeface="楷体_GB2312" pitchFamily="49" charset="-122"/>
                <a:ea typeface="楷体_GB2312" pitchFamily="49" charset="-122"/>
              </a:rPr>
              <a:t>万国联合建仓</a:t>
            </a:r>
            <a:r>
              <a:rPr lang="en-US" altLang="zh-CN" b="1">
                <a:latin typeface="楷体_GB2312" pitchFamily="49" charset="-122"/>
                <a:ea typeface="楷体_GB2312" pitchFamily="49" charset="-122"/>
              </a:rPr>
              <a:t>52</a:t>
            </a:r>
            <a:r>
              <a:rPr lang="zh-CN" altLang="en-US" b="1">
                <a:latin typeface="楷体_GB2312" pitchFamily="49" charset="-122"/>
                <a:ea typeface="楷体_GB2312" pitchFamily="49" charset="-122"/>
              </a:rPr>
              <a:t>万口。共计持有头寸</a:t>
            </a:r>
            <a:r>
              <a:rPr lang="en-US" altLang="zh-CN" b="1">
                <a:solidFill>
                  <a:schemeClr val="hlink"/>
                </a:solidFill>
                <a:latin typeface="楷体_GB2312" pitchFamily="49" charset="-122"/>
                <a:ea typeface="楷体_GB2312" pitchFamily="49" charset="-122"/>
              </a:rPr>
              <a:t>180</a:t>
            </a:r>
            <a:r>
              <a:rPr lang="zh-CN" altLang="en-US" b="1">
                <a:solidFill>
                  <a:schemeClr val="hlink"/>
                </a:solidFill>
                <a:latin typeface="楷体_GB2312" pitchFamily="49" charset="-122"/>
                <a:ea typeface="楷体_GB2312" pitchFamily="49" charset="-122"/>
              </a:rPr>
              <a:t>万口</a:t>
            </a:r>
            <a:r>
              <a:rPr lang="zh-CN" altLang="en-US" b="1">
                <a:latin typeface="楷体_GB2312" pitchFamily="49" charset="-122"/>
                <a:ea typeface="楷体_GB2312" pitchFamily="49" charset="-122"/>
              </a:rPr>
              <a:t>，</a:t>
            </a:r>
            <a:r>
              <a:rPr lang="zh-CN" altLang="en-US" b="1">
                <a:solidFill>
                  <a:schemeClr val="hlink"/>
                </a:solidFill>
                <a:latin typeface="楷体_GB2312" pitchFamily="49" charset="-122"/>
                <a:ea typeface="楷体_GB2312" pitchFamily="49" charset="-122"/>
              </a:rPr>
              <a:t>超</a:t>
            </a:r>
          </a:p>
          <a:p>
            <a:pPr eaLnBrk="1" hangingPunct="1">
              <a:buFont typeface="Wingdings" pitchFamily="2" charset="2"/>
              <a:buNone/>
            </a:pPr>
            <a:r>
              <a:rPr lang="zh-CN" altLang="en-US" b="1">
                <a:solidFill>
                  <a:schemeClr val="hlink"/>
                </a:solidFill>
                <a:latin typeface="楷体_GB2312" pitchFamily="49" charset="-122"/>
                <a:ea typeface="楷体_GB2312" pitchFamily="49" charset="-122"/>
              </a:rPr>
              <a:t>过</a:t>
            </a:r>
            <a:r>
              <a:rPr lang="zh-CN" altLang="en-US" b="1">
                <a:latin typeface="楷体_GB2312" pitchFamily="49" charset="-122"/>
                <a:ea typeface="楷体_GB2312" pitchFamily="49" charset="-122"/>
              </a:rPr>
              <a:t>上交所规定头寸</a:t>
            </a:r>
            <a:r>
              <a:rPr lang="en-US" altLang="zh-CN" b="1">
                <a:latin typeface="楷体_GB2312" pitchFamily="49" charset="-122"/>
                <a:ea typeface="楷体_GB2312" pitchFamily="49" charset="-122"/>
              </a:rPr>
              <a:t>(70</a:t>
            </a:r>
            <a:r>
              <a:rPr lang="zh-CN" altLang="en-US" b="1">
                <a:latin typeface="楷体_GB2312" pitchFamily="49" charset="-122"/>
                <a:ea typeface="楷体_GB2312" pitchFamily="49" charset="-122"/>
              </a:rPr>
              <a:t>万口</a:t>
            </a:r>
            <a:r>
              <a:rPr lang="en-US" altLang="zh-CN" b="1">
                <a:latin typeface="楷体_GB2312" pitchFamily="49" charset="-122"/>
                <a:ea typeface="楷体_GB2312" pitchFamily="49" charset="-122"/>
              </a:rPr>
              <a:t>)</a:t>
            </a:r>
            <a:r>
              <a:rPr lang="zh-CN" altLang="en-US" b="1">
                <a:solidFill>
                  <a:schemeClr val="hlink"/>
                </a:solidFill>
                <a:latin typeface="楷体_GB2312" pitchFamily="49" charset="-122"/>
                <a:ea typeface="楷体_GB2312" pitchFamily="49" charset="-122"/>
              </a:rPr>
              <a:t>一倍多</a:t>
            </a:r>
            <a:r>
              <a:rPr lang="zh-CN" altLang="en-US" b="1">
                <a:latin typeface="楷体_GB2312" pitchFamily="49" charset="-122"/>
                <a:ea typeface="楷体_GB2312" pitchFamily="49" charset="-122"/>
              </a:rPr>
              <a:t>。    </a:t>
            </a:r>
          </a:p>
          <a:p>
            <a:pPr eaLnBrk="1" hangingPunct="1">
              <a:buFont typeface="Wingdings" pitchFamily="2" charset="2"/>
              <a:buNone/>
            </a:pPr>
            <a:r>
              <a:rPr lang="zh-CN" altLang="en-US" b="1">
                <a:latin typeface="楷体_GB2312" pitchFamily="49" charset="-122"/>
                <a:ea typeface="楷体_GB2312" pitchFamily="49" charset="-122"/>
              </a:rPr>
              <a:t>    </a:t>
            </a:r>
            <a:r>
              <a:rPr lang="en-US" altLang="zh-CN" b="1">
                <a:solidFill>
                  <a:schemeClr val="hlink"/>
                </a:solidFill>
                <a:latin typeface="楷体_GB2312" pitchFamily="49" charset="-122"/>
                <a:ea typeface="楷体_GB2312" pitchFamily="49" charset="-122"/>
              </a:rPr>
              <a:t>327</a:t>
            </a:r>
            <a:r>
              <a:rPr lang="zh-CN" altLang="en-US" b="1">
                <a:solidFill>
                  <a:schemeClr val="hlink"/>
                </a:solidFill>
                <a:latin typeface="楷体_GB2312" pitchFamily="49" charset="-122"/>
                <a:ea typeface="楷体_GB2312" pitchFamily="49" charset="-122"/>
              </a:rPr>
              <a:t>国债每上涨</a:t>
            </a:r>
            <a:r>
              <a:rPr lang="en-US" altLang="zh-CN" b="1">
                <a:solidFill>
                  <a:schemeClr val="hlink"/>
                </a:solidFill>
                <a:latin typeface="楷体_GB2312" pitchFamily="49" charset="-122"/>
                <a:ea typeface="楷体_GB2312" pitchFamily="49" charset="-122"/>
              </a:rPr>
              <a:t>1</a:t>
            </a:r>
            <a:r>
              <a:rPr lang="zh-CN" altLang="en-US" b="1">
                <a:solidFill>
                  <a:schemeClr val="hlink"/>
                </a:solidFill>
                <a:latin typeface="楷体_GB2312" pitchFamily="49" charset="-122"/>
                <a:ea typeface="楷体_GB2312" pitchFamily="49" charset="-122"/>
              </a:rPr>
              <a:t>元，万国证券就要赔进十六亿</a:t>
            </a:r>
          </a:p>
          <a:p>
            <a:pPr eaLnBrk="1" hangingPunct="1">
              <a:buFont typeface="Wingdings" pitchFamily="2" charset="2"/>
              <a:buNone/>
            </a:pPr>
            <a:r>
              <a:rPr lang="zh-CN" altLang="en-US" b="1">
                <a:solidFill>
                  <a:schemeClr val="hlink"/>
                </a:solidFill>
                <a:latin typeface="楷体_GB2312" pitchFamily="49" charset="-122"/>
                <a:ea typeface="楷体_GB2312" pitchFamily="49" charset="-122"/>
              </a:rPr>
              <a:t>左右。</a:t>
            </a:r>
          </a:p>
        </p:txBody>
      </p:sp>
    </p:spTree>
    <p:extLst>
      <p:ext uri="{BB962C8B-B14F-4D97-AF65-F5344CB8AC3E}">
        <p14:creationId xmlns:p14="http://schemas.microsoft.com/office/powerpoint/2010/main" val="7091838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4131">
                                            <p:txEl>
                                              <p:pRg st="0" end="0"/>
                                            </p:txEl>
                                          </p:spTgt>
                                        </p:tgtEl>
                                        <p:attrNameLst>
                                          <p:attrName>style.visibility</p:attrName>
                                        </p:attrNameLst>
                                      </p:cBhvr>
                                      <p:to>
                                        <p:strVal val="visible"/>
                                      </p:to>
                                    </p:set>
                                    <p:animEffect transition="in" filter="blinds(horizontal)">
                                      <p:cBhvr>
                                        <p:cTn id="7" dur="500"/>
                                        <p:tgtEl>
                                          <p:spTgt spid="304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04131">
                                            <p:txEl>
                                              <p:pRg st="1" end="1"/>
                                            </p:txEl>
                                          </p:spTgt>
                                        </p:tgtEl>
                                        <p:attrNameLst>
                                          <p:attrName>style.visibility</p:attrName>
                                        </p:attrNameLst>
                                      </p:cBhvr>
                                      <p:to>
                                        <p:strVal val="visible"/>
                                      </p:to>
                                    </p:set>
                                    <p:animEffect transition="in" filter="checkerboard(across)">
                                      <p:cBhvr>
                                        <p:cTn id="12" dur="500"/>
                                        <p:tgtEl>
                                          <p:spTgt spid="304131">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04131">
                                            <p:txEl>
                                              <p:pRg st="2" end="2"/>
                                            </p:txEl>
                                          </p:spTgt>
                                        </p:tgtEl>
                                        <p:attrNameLst>
                                          <p:attrName>style.visibility</p:attrName>
                                        </p:attrNameLst>
                                      </p:cBhvr>
                                      <p:to>
                                        <p:strVal val="visible"/>
                                      </p:to>
                                    </p:set>
                                    <p:animEffect transition="in" filter="checkerboard(across)">
                                      <p:cBhvr>
                                        <p:cTn id="15" dur="500"/>
                                        <p:tgtEl>
                                          <p:spTgt spid="304131">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04131">
                                            <p:txEl>
                                              <p:pRg st="3" end="3"/>
                                            </p:txEl>
                                          </p:spTgt>
                                        </p:tgtEl>
                                        <p:attrNameLst>
                                          <p:attrName>style.visibility</p:attrName>
                                        </p:attrNameLst>
                                      </p:cBhvr>
                                      <p:to>
                                        <p:strVal val="visible"/>
                                      </p:to>
                                    </p:set>
                                    <p:animEffect transition="in" filter="checkerboard(across)">
                                      <p:cBhvr>
                                        <p:cTn id="18" dur="500"/>
                                        <p:tgtEl>
                                          <p:spTgt spid="304131">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304131">
                                            <p:txEl>
                                              <p:pRg st="4" end="4"/>
                                            </p:txEl>
                                          </p:spTgt>
                                        </p:tgtEl>
                                        <p:attrNameLst>
                                          <p:attrName>style.visibility</p:attrName>
                                        </p:attrNameLst>
                                      </p:cBhvr>
                                      <p:to>
                                        <p:strVal val="visible"/>
                                      </p:to>
                                    </p:set>
                                    <p:animEffect transition="in" filter="checkerboard(across)">
                                      <p:cBhvr>
                                        <p:cTn id="21" dur="500"/>
                                        <p:tgtEl>
                                          <p:spTgt spid="30413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04131">
                                            <p:txEl>
                                              <p:pRg st="5" end="5"/>
                                            </p:txEl>
                                          </p:spTgt>
                                        </p:tgtEl>
                                        <p:attrNameLst>
                                          <p:attrName>style.visibility</p:attrName>
                                        </p:attrNameLst>
                                      </p:cBhvr>
                                      <p:to>
                                        <p:strVal val="visible"/>
                                      </p:to>
                                    </p:set>
                                    <p:anim calcmode="lin" valueType="num">
                                      <p:cBhvr additive="base">
                                        <p:cTn id="26" dur="500" fill="hold"/>
                                        <p:tgtEl>
                                          <p:spTgt spid="304131">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04131">
                                            <p:txEl>
                                              <p:pRg st="5" end="5"/>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04131">
                                            <p:txEl>
                                              <p:pRg st="6" end="6"/>
                                            </p:txEl>
                                          </p:spTgt>
                                        </p:tgtEl>
                                        <p:attrNameLst>
                                          <p:attrName>style.visibility</p:attrName>
                                        </p:attrNameLst>
                                      </p:cBhvr>
                                      <p:to>
                                        <p:strVal val="visible"/>
                                      </p:to>
                                    </p:set>
                                    <p:anim calcmode="lin" valueType="num">
                                      <p:cBhvr additive="base">
                                        <p:cTn id="30" dur="500" fill="hold"/>
                                        <p:tgtEl>
                                          <p:spTgt spid="304131">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0413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42" name="Picture 2" descr="美国住房抵押贷款投资公司2"/>
          <p:cNvPicPr>
            <a:picLocks noChangeAspect="1" noChangeArrowheads="1"/>
          </p:cNvPicPr>
          <p:nvPr/>
        </p:nvPicPr>
        <p:blipFill>
          <a:blip r:embed="rId2" cstate="print">
            <a:lum bright="38000" contrast="-22000"/>
          </a:blip>
          <a:srcRect/>
          <a:stretch>
            <a:fillRect/>
          </a:stretch>
        </p:blipFill>
        <p:spPr bwMode="auto">
          <a:xfrm>
            <a:off x="1524000" y="0"/>
            <a:ext cx="9144000" cy="6858000"/>
          </a:xfrm>
          <a:prstGeom prst="rect">
            <a:avLst/>
          </a:prstGeom>
          <a:noFill/>
          <a:ln w="9525">
            <a:noFill/>
            <a:miter lim="800000"/>
            <a:headEnd/>
            <a:tailEnd/>
          </a:ln>
        </p:spPr>
      </p:pic>
      <p:sp>
        <p:nvSpPr>
          <p:cNvPr id="258051" name="Rectangle 3"/>
          <p:cNvSpPr>
            <a:spLocks noChangeArrowheads="1"/>
          </p:cNvSpPr>
          <p:nvPr/>
        </p:nvSpPr>
        <p:spPr bwMode="auto">
          <a:xfrm>
            <a:off x="2133600" y="228601"/>
            <a:ext cx="5530850" cy="2227263"/>
          </a:xfrm>
          <a:prstGeom prst="rect">
            <a:avLst/>
          </a:prstGeom>
          <a:noFill/>
          <a:ln w="9525">
            <a:noFill/>
            <a:miter lim="800000"/>
            <a:headEnd/>
            <a:tailEnd/>
          </a:ln>
        </p:spPr>
        <p:txBody>
          <a:bodyPr anchor="ctr">
            <a:spAutoFit/>
          </a:bodyPr>
          <a:lstStyle/>
          <a:p>
            <a:pPr algn="l"/>
            <a:r>
              <a:rPr lang="en-US" altLang="zh-CN" sz="2800" b="1">
                <a:solidFill>
                  <a:srgbClr val="000000"/>
                </a:solidFill>
                <a:latin typeface="隶书" pitchFamily="49" charset="-122"/>
                <a:ea typeface="隶书" pitchFamily="49" charset="-122"/>
              </a:rPr>
              <a:t>2008</a:t>
            </a:r>
            <a:r>
              <a:rPr lang="zh-CN" altLang="en-US" sz="2800" b="1">
                <a:solidFill>
                  <a:srgbClr val="000000"/>
                </a:solidFill>
                <a:latin typeface="隶书" pitchFamily="49" charset="-122"/>
                <a:ea typeface="隶书" pitchFamily="49" charset="-122"/>
              </a:rPr>
              <a:t>年</a:t>
            </a:r>
            <a:r>
              <a:rPr lang="en-US" altLang="zh-CN" sz="2800" b="1">
                <a:solidFill>
                  <a:srgbClr val="000000"/>
                </a:solidFill>
                <a:latin typeface="隶书" pitchFamily="49" charset="-122"/>
                <a:ea typeface="隶书" pitchFamily="49" charset="-122"/>
              </a:rPr>
              <a:t>9</a:t>
            </a:r>
            <a:r>
              <a:rPr lang="zh-CN" altLang="en-US" sz="2800" b="1">
                <a:solidFill>
                  <a:srgbClr val="000000"/>
                </a:solidFill>
                <a:latin typeface="隶书" pitchFamily="49" charset="-122"/>
                <a:ea typeface="隶书" pitchFamily="49" charset="-122"/>
              </a:rPr>
              <a:t>月</a:t>
            </a:r>
            <a:r>
              <a:rPr lang="en-US" altLang="zh-CN" sz="2800" b="1">
                <a:solidFill>
                  <a:srgbClr val="000000"/>
                </a:solidFill>
                <a:latin typeface="隶书" pitchFamily="49" charset="-122"/>
                <a:ea typeface="隶书" pitchFamily="49" charset="-122"/>
              </a:rPr>
              <a:t>17</a:t>
            </a:r>
            <a:r>
              <a:rPr lang="zh-CN" altLang="en-US" sz="2800" b="1">
                <a:solidFill>
                  <a:srgbClr val="000000"/>
                </a:solidFill>
                <a:latin typeface="隶书" pitchFamily="49" charset="-122"/>
                <a:ea typeface="隶书" pitchFamily="49" charset="-122"/>
              </a:rPr>
              <a:t>日，摩根士丹利股价一天即下跌</a:t>
            </a:r>
            <a:r>
              <a:rPr lang="en-US" altLang="zh-CN" sz="2800" b="1">
                <a:solidFill>
                  <a:srgbClr val="000000"/>
                </a:solidFill>
                <a:latin typeface="隶书" pitchFamily="49" charset="-122"/>
                <a:ea typeface="隶书" pitchFamily="49" charset="-122"/>
              </a:rPr>
              <a:t>24%</a:t>
            </a:r>
            <a:r>
              <a:rPr lang="zh-CN" altLang="en-US" sz="2800" b="1">
                <a:solidFill>
                  <a:srgbClr val="000000"/>
                </a:solidFill>
                <a:latin typeface="隶书" pitchFamily="49" charset="-122"/>
                <a:ea typeface="隶书" pitchFamily="49" charset="-122"/>
              </a:rPr>
              <a:t>。</a:t>
            </a:r>
            <a:r>
              <a:rPr lang="en-US" altLang="zh-CN" sz="2800" b="1">
                <a:solidFill>
                  <a:srgbClr val="000000"/>
                </a:solidFill>
                <a:latin typeface="隶书" pitchFamily="49" charset="-122"/>
                <a:ea typeface="隶书" pitchFamily="49" charset="-122"/>
              </a:rPr>
              <a:t>18</a:t>
            </a:r>
            <a:r>
              <a:rPr lang="zh-CN" altLang="en-US" sz="2800" b="1">
                <a:solidFill>
                  <a:srgbClr val="000000"/>
                </a:solidFill>
                <a:latin typeface="隶书" pitchFamily="49" charset="-122"/>
                <a:ea typeface="隶书" pitchFamily="49" charset="-122"/>
              </a:rPr>
              <a:t>日，摩根士丹利股价一度跌至历史低点的每股</a:t>
            </a:r>
            <a:r>
              <a:rPr lang="en-US" altLang="zh-CN" sz="2800" b="1">
                <a:solidFill>
                  <a:srgbClr val="000000"/>
                </a:solidFill>
                <a:latin typeface="隶书" pitchFamily="49" charset="-122"/>
                <a:ea typeface="隶书" pitchFamily="49" charset="-122"/>
              </a:rPr>
              <a:t>11.7</a:t>
            </a:r>
            <a:r>
              <a:rPr lang="zh-CN" altLang="en-US" sz="2800" b="1">
                <a:solidFill>
                  <a:srgbClr val="000000"/>
                </a:solidFill>
                <a:latin typeface="隶书" pitchFamily="49" charset="-122"/>
                <a:ea typeface="隶书" pitchFamily="49" charset="-122"/>
              </a:rPr>
              <a:t>美元。近五日大摩股价跌幅已达</a:t>
            </a:r>
            <a:r>
              <a:rPr lang="en-US" altLang="zh-CN" sz="2800" b="1">
                <a:solidFill>
                  <a:srgbClr val="000000"/>
                </a:solidFill>
                <a:latin typeface="隶书" pitchFamily="49" charset="-122"/>
                <a:ea typeface="隶书" pitchFamily="49" charset="-122"/>
              </a:rPr>
              <a:t>42%</a:t>
            </a:r>
            <a:r>
              <a:rPr lang="zh-CN" altLang="en-US" sz="2800" b="1">
                <a:solidFill>
                  <a:srgbClr val="000000"/>
                </a:solidFill>
                <a:latin typeface="隶书" pitchFamily="49" charset="-122"/>
                <a:ea typeface="隶书" pitchFamily="49" charset="-122"/>
              </a:rPr>
              <a:t>！</a:t>
            </a:r>
          </a:p>
        </p:txBody>
      </p:sp>
      <p:sp>
        <p:nvSpPr>
          <p:cNvPr id="258052" name="Rectangle 4"/>
          <p:cNvSpPr>
            <a:spLocks noChangeArrowheads="1"/>
          </p:cNvSpPr>
          <p:nvPr/>
        </p:nvSpPr>
        <p:spPr bwMode="auto">
          <a:xfrm>
            <a:off x="2133600" y="2971800"/>
            <a:ext cx="6737350" cy="1373188"/>
          </a:xfrm>
          <a:prstGeom prst="rect">
            <a:avLst/>
          </a:prstGeom>
          <a:noFill/>
          <a:ln w="9525">
            <a:noFill/>
            <a:miter lim="800000"/>
            <a:headEnd/>
            <a:tailEnd/>
          </a:ln>
        </p:spPr>
        <p:txBody>
          <a:bodyPr anchor="ctr">
            <a:spAutoFit/>
          </a:bodyPr>
          <a:lstStyle/>
          <a:p>
            <a:pPr algn="l"/>
            <a:r>
              <a:rPr lang="en-US" altLang="zh-CN" sz="2800" b="1">
                <a:solidFill>
                  <a:srgbClr val="000000"/>
                </a:solidFill>
                <a:latin typeface="隶书" pitchFamily="49" charset="-122"/>
                <a:ea typeface="隶书" pitchFamily="49" charset="-122"/>
              </a:rPr>
              <a:t>2008</a:t>
            </a:r>
            <a:r>
              <a:rPr lang="zh-CN" altLang="en-US" sz="2800" b="1">
                <a:solidFill>
                  <a:srgbClr val="000000"/>
                </a:solidFill>
                <a:latin typeface="隶书" pitchFamily="49" charset="-122"/>
                <a:ea typeface="隶书" pitchFamily="49" charset="-122"/>
              </a:rPr>
              <a:t>年</a:t>
            </a:r>
            <a:r>
              <a:rPr lang="en-US" altLang="zh-CN" sz="2800" b="1">
                <a:solidFill>
                  <a:srgbClr val="000000"/>
                </a:solidFill>
                <a:latin typeface="隶书" pitchFamily="49" charset="-122"/>
                <a:ea typeface="隶书" pitchFamily="49" charset="-122"/>
              </a:rPr>
              <a:t>9</a:t>
            </a:r>
            <a:r>
              <a:rPr lang="zh-CN" altLang="en-US" sz="2800" b="1">
                <a:solidFill>
                  <a:srgbClr val="000000"/>
                </a:solidFill>
                <a:latin typeface="隶书" pitchFamily="49" charset="-122"/>
                <a:ea typeface="隶书" pitchFamily="49" charset="-122"/>
              </a:rPr>
              <a:t>月，高盛股价创下周跌幅</a:t>
            </a:r>
            <a:r>
              <a:rPr lang="en-US" altLang="zh-CN" sz="2800" b="1">
                <a:solidFill>
                  <a:srgbClr val="000000"/>
                </a:solidFill>
                <a:latin typeface="隶书" pitchFamily="49" charset="-122"/>
                <a:ea typeface="隶书" pitchFamily="49" charset="-122"/>
              </a:rPr>
              <a:t>31%</a:t>
            </a:r>
            <a:r>
              <a:rPr lang="zh-CN" altLang="en-US" sz="2800" b="1">
                <a:solidFill>
                  <a:srgbClr val="000000"/>
                </a:solidFill>
                <a:latin typeface="隶书" pitchFamily="49" charset="-122"/>
                <a:ea typeface="隶书" pitchFamily="49" charset="-122"/>
              </a:rPr>
              <a:t>的记录。高盛开始考虑转型，通过收购和自身成长来扩大存款。</a:t>
            </a:r>
          </a:p>
        </p:txBody>
      </p:sp>
      <p:sp>
        <p:nvSpPr>
          <p:cNvPr id="258053" name="Rectangle 5"/>
          <p:cNvSpPr>
            <a:spLocks noChangeArrowheads="1"/>
          </p:cNvSpPr>
          <p:nvPr/>
        </p:nvSpPr>
        <p:spPr bwMode="auto">
          <a:xfrm>
            <a:off x="2133600" y="4724401"/>
            <a:ext cx="6115050" cy="1800225"/>
          </a:xfrm>
          <a:prstGeom prst="rect">
            <a:avLst/>
          </a:prstGeom>
          <a:noFill/>
          <a:ln w="9525">
            <a:noFill/>
            <a:miter lim="800000"/>
            <a:headEnd/>
            <a:tailEnd/>
          </a:ln>
        </p:spPr>
        <p:txBody>
          <a:bodyPr>
            <a:spAutoFit/>
          </a:bodyPr>
          <a:lstStyle/>
          <a:p>
            <a:pPr algn="l"/>
            <a:r>
              <a:rPr lang="en-US" altLang="zh-CN" sz="2800" b="1">
                <a:solidFill>
                  <a:srgbClr val="000000"/>
                </a:solidFill>
                <a:latin typeface="隶书" pitchFamily="49" charset="-122"/>
                <a:ea typeface="隶书" pitchFamily="49" charset="-122"/>
              </a:rPr>
              <a:t>2008</a:t>
            </a:r>
            <a:r>
              <a:rPr lang="zh-CN" altLang="en-US" sz="2800" b="1">
                <a:solidFill>
                  <a:srgbClr val="000000"/>
                </a:solidFill>
                <a:latin typeface="隶书" pitchFamily="49" charset="-122"/>
                <a:ea typeface="隶书" pitchFamily="49" charset="-122"/>
              </a:rPr>
              <a:t>年</a:t>
            </a:r>
            <a:r>
              <a:rPr lang="en-US" altLang="zh-CN" sz="2800" b="1">
                <a:solidFill>
                  <a:srgbClr val="000000"/>
                </a:solidFill>
                <a:latin typeface="隶书" pitchFamily="49" charset="-122"/>
                <a:ea typeface="隶书" pitchFamily="49" charset="-122"/>
              </a:rPr>
              <a:t>9</a:t>
            </a:r>
            <a:r>
              <a:rPr lang="zh-CN" altLang="en-US" sz="2800" b="1">
                <a:solidFill>
                  <a:srgbClr val="000000"/>
                </a:solidFill>
                <a:latin typeface="隶书" pitchFamily="49" charset="-122"/>
                <a:ea typeface="隶书" pitchFamily="49" charset="-122"/>
              </a:rPr>
              <a:t>月</a:t>
            </a:r>
            <a:r>
              <a:rPr lang="en-US" altLang="zh-CN" sz="2800" b="1">
                <a:solidFill>
                  <a:srgbClr val="000000"/>
                </a:solidFill>
                <a:latin typeface="隶书" pitchFamily="49" charset="-122"/>
                <a:ea typeface="隶书" pitchFamily="49" charset="-122"/>
              </a:rPr>
              <a:t>22</a:t>
            </a:r>
            <a:r>
              <a:rPr lang="zh-CN" altLang="en-US" sz="2800" b="1">
                <a:solidFill>
                  <a:srgbClr val="000000"/>
                </a:solidFill>
                <a:latin typeface="隶书" pitchFamily="49" charset="-122"/>
                <a:ea typeface="隶书" pitchFamily="49" charset="-122"/>
              </a:rPr>
              <a:t>日，美国联邦储备委员会理事会</a:t>
            </a:r>
            <a:r>
              <a:rPr lang="en-US" altLang="zh-CN" sz="2800" b="1">
                <a:solidFill>
                  <a:srgbClr val="000000"/>
                </a:solidFill>
                <a:latin typeface="隶书" pitchFamily="49" charset="-122"/>
                <a:ea typeface="隶书" pitchFamily="49" charset="-122"/>
              </a:rPr>
              <a:t>(Federal Reserve Board)</a:t>
            </a:r>
            <a:r>
              <a:rPr lang="zh-CN" altLang="en-US" sz="2800" b="1">
                <a:solidFill>
                  <a:srgbClr val="000000"/>
                </a:solidFill>
                <a:latin typeface="隶书" pitchFamily="49" charset="-122"/>
                <a:ea typeface="隶书" pitchFamily="49" charset="-122"/>
              </a:rPr>
              <a:t>周日批准高盛和摩根士丹利成为银行控股公司的申请。</a:t>
            </a:r>
            <a:r>
              <a:rPr lang="zh-CN" altLang="en-US" sz="2800">
                <a:solidFill>
                  <a:srgbClr val="000000"/>
                </a:solidFill>
                <a:latin typeface="隶书" pitchFamily="49" charset="-122"/>
                <a:ea typeface="隶书" pitchFamily="49" charset="-122"/>
              </a:rPr>
              <a:t> </a:t>
            </a:r>
          </a:p>
        </p:txBody>
      </p:sp>
    </p:spTree>
    <p:extLst>
      <p:ext uri="{BB962C8B-B14F-4D97-AF65-F5344CB8AC3E}">
        <p14:creationId xmlns:p14="http://schemas.microsoft.com/office/powerpoint/2010/main" val="41255877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8051"/>
                                        </p:tgtEl>
                                        <p:attrNameLst>
                                          <p:attrName>style.visibility</p:attrName>
                                        </p:attrNameLst>
                                      </p:cBhvr>
                                      <p:to>
                                        <p:strVal val="visible"/>
                                      </p:to>
                                    </p:set>
                                    <p:anim calcmode="lin" valueType="num">
                                      <p:cBhvr additive="base">
                                        <p:cTn id="7" dur="500" fill="hold"/>
                                        <p:tgtEl>
                                          <p:spTgt spid="258051"/>
                                        </p:tgtEl>
                                        <p:attrNameLst>
                                          <p:attrName>ppt_x</p:attrName>
                                        </p:attrNameLst>
                                      </p:cBhvr>
                                      <p:tavLst>
                                        <p:tav tm="0">
                                          <p:val>
                                            <p:strVal val="#ppt_x"/>
                                          </p:val>
                                        </p:tav>
                                        <p:tav tm="100000">
                                          <p:val>
                                            <p:strVal val="#ppt_x"/>
                                          </p:val>
                                        </p:tav>
                                      </p:tavLst>
                                    </p:anim>
                                    <p:anim calcmode="lin" valueType="num">
                                      <p:cBhvr additive="base">
                                        <p:cTn id="8" dur="500" fill="hold"/>
                                        <p:tgtEl>
                                          <p:spTgt spid="2580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8052"/>
                                        </p:tgtEl>
                                        <p:attrNameLst>
                                          <p:attrName>style.visibility</p:attrName>
                                        </p:attrNameLst>
                                      </p:cBhvr>
                                      <p:to>
                                        <p:strVal val="visible"/>
                                      </p:to>
                                    </p:set>
                                    <p:anim calcmode="lin" valueType="num">
                                      <p:cBhvr additive="base">
                                        <p:cTn id="13" dur="500" fill="hold"/>
                                        <p:tgtEl>
                                          <p:spTgt spid="258052"/>
                                        </p:tgtEl>
                                        <p:attrNameLst>
                                          <p:attrName>ppt_x</p:attrName>
                                        </p:attrNameLst>
                                      </p:cBhvr>
                                      <p:tavLst>
                                        <p:tav tm="0">
                                          <p:val>
                                            <p:strVal val="#ppt_x"/>
                                          </p:val>
                                        </p:tav>
                                        <p:tav tm="100000">
                                          <p:val>
                                            <p:strVal val="#ppt_x"/>
                                          </p:val>
                                        </p:tav>
                                      </p:tavLst>
                                    </p:anim>
                                    <p:anim calcmode="lin" valueType="num">
                                      <p:cBhvr additive="base">
                                        <p:cTn id="14" dur="500" fill="hold"/>
                                        <p:tgtEl>
                                          <p:spTgt spid="25805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8053"/>
                                        </p:tgtEl>
                                        <p:attrNameLst>
                                          <p:attrName>style.visibility</p:attrName>
                                        </p:attrNameLst>
                                      </p:cBhvr>
                                      <p:to>
                                        <p:strVal val="visible"/>
                                      </p:to>
                                    </p:set>
                                    <p:anim calcmode="lin" valueType="num">
                                      <p:cBhvr additive="base">
                                        <p:cTn id="19" dur="500" fill="hold"/>
                                        <p:tgtEl>
                                          <p:spTgt spid="258053"/>
                                        </p:tgtEl>
                                        <p:attrNameLst>
                                          <p:attrName>ppt_x</p:attrName>
                                        </p:attrNameLst>
                                      </p:cBhvr>
                                      <p:tavLst>
                                        <p:tav tm="0">
                                          <p:val>
                                            <p:strVal val="#ppt_x"/>
                                          </p:val>
                                        </p:tav>
                                        <p:tav tm="100000">
                                          <p:val>
                                            <p:strVal val="#ppt_x"/>
                                          </p:val>
                                        </p:tav>
                                      </p:tavLst>
                                    </p:anim>
                                    <p:anim calcmode="lin" valueType="num">
                                      <p:cBhvr additive="base">
                                        <p:cTn id="20" dur="500" fill="hold"/>
                                        <p:tgtEl>
                                          <p:spTgt spid="2580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p:bldP spid="258052" grpId="0"/>
      <p:bldP spid="25805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ChangeArrowheads="1"/>
          </p:cNvSpPr>
          <p:nvPr/>
        </p:nvSpPr>
        <p:spPr bwMode="auto">
          <a:xfrm>
            <a:off x="1905000" y="381001"/>
            <a:ext cx="7848600" cy="2289175"/>
          </a:xfrm>
          <a:prstGeom prst="rect">
            <a:avLst/>
          </a:prstGeom>
          <a:solidFill>
            <a:schemeClr val="bg1"/>
          </a:solidFill>
          <a:ln w="9525">
            <a:noFill/>
            <a:miter lim="800000"/>
            <a:headEnd/>
            <a:tailEnd/>
          </a:ln>
        </p:spPr>
        <p:txBody>
          <a:bodyPr anchor="ctr">
            <a:spAutoFit/>
          </a:bodyPr>
          <a:lstStyle/>
          <a:p>
            <a:pPr algn="l"/>
            <a:r>
              <a:rPr lang="zh-CN" altLang="en-US" sz="3600" b="1">
                <a:solidFill>
                  <a:srgbClr val="990000"/>
                </a:solidFill>
                <a:ea typeface="黑体" pitchFamily="49" charset="-122"/>
              </a:rPr>
              <a:t>贝尔斯登、美林相继被收购，雷曼兄弟的破产，高盛、摩根士丹利转型为银行控股，这一切都预示着华尔街投行时代的结束</a:t>
            </a:r>
            <a:r>
              <a:rPr lang="en-US" altLang="zh-CN" sz="3600" b="1">
                <a:solidFill>
                  <a:srgbClr val="990000"/>
                </a:solidFill>
                <a:ea typeface="黑体" pitchFamily="49" charset="-122"/>
              </a:rPr>
              <a:t>……</a:t>
            </a:r>
          </a:p>
        </p:txBody>
      </p:sp>
      <p:pic>
        <p:nvPicPr>
          <p:cNvPr id="369667" name="Picture 3" descr="华尔街"/>
          <p:cNvPicPr>
            <a:picLocks noChangeAspect="1" noChangeArrowheads="1"/>
          </p:cNvPicPr>
          <p:nvPr/>
        </p:nvPicPr>
        <p:blipFill>
          <a:blip r:embed="rId2" cstate="print"/>
          <a:srcRect/>
          <a:stretch>
            <a:fillRect/>
          </a:stretch>
        </p:blipFill>
        <p:spPr bwMode="auto">
          <a:xfrm>
            <a:off x="1524000" y="2667000"/>
            <a:ext cx="9144000" cy="4191000"/>
          </a:xfrm>
          <a:prstGeom prst="rect">
            <a:avLst/>
          </a:prstGeom>
          <a:noFill/>
          <a:ln w="9525">
            <a:noFill/>
            <a:miter lim="800000"/>
            <a:headEnd/>
            <a:tailEnd/>
          </a:ln>
        </p:spPr>
      </p:pic>
    </p:spTree>
    <p:extLst>
      <p:ext uri="{BB962C8B-B14F-4D97-AF65-F5344CB8AC3E}">
        <p14:creationId xmlns:p14="http://schemas.microsoft.com/office/powerpoint/2010/main" val="3540402949"/>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0690" name="Picture 2" descr="678_a0792add_230b_4529_908c_b00dbb2d9ee7_0"/>
          <p:cNvPicPr>
            <a:picLocks noChangeAspect="1" noChangeArrowheads="1"/>
          </p:cNvPicPr>
          <p:nvPr/>
        </p:nvPicPr>
        <p:blipFill>
          <a:blip r:embed="rId2" cstate="print"/>
          <a:srcRect/>
          <a:stretch>
            <a:fillRect/>
          </a:stretch>
        </p:blipFill>
        <p:spPr bwMode="auto">
          <a:xfrm>
            <a:off x="1703389" y="981075"/>
            <a:ext cx="4276725" cy="5638800"/>
          </a:xfrm>
          <a:prstGeom prst="rect">
            <a:avLst/>
          </a:prstGeom>
          <a:noFill/>
          <a:ln w="9525">
            <a:noFill/>
            <a:miter lim="800000"/>
            <a:headEnd/>
            <a:tailEnd/>
          </a:ln>
        </p:spPr>
      </p:pic>
      <p:sp>
        <p:nvSpPr>
          <p:cNvPr id="370691" name="Text Box 3"/>
          <p:cNvSpPr txBox="1">
            <a:spLocks noChangeArrowheads="1"/>
          </p:cNvSpPr>
          <p:nvPr/>
        </p:nvSpPr>
        <p:spPr bwMode="auto">
          <a:xfrm>
            <a:off x="6477000" y="304801"/>
            <a:ext cx="3581400" cy="366713"/>
          </a:xfrm>
          <a:prstGeom prst="rect">
            <a:avLst/>
          </a:prstGeom>
          <a:noFill/>
          <a:ln w="9525">
            <a:noFill/>
            <a:miter lim="800000"/>
            <a:headEnd/>
            <a:tailEnd/>
          </a:ln>
        </p:spPr>
        <p:txBody>
          <a:bodyPr>
            <a:spAutoFit/>
          </a:bodyPr>
          <a:lstStyle/>
          <a:p>
            <a:pPr algn="l">
              <a:spcBef>
                <a:spcPct val="50000"/>
              </a:spcBef>
            </a:pPr>
            <a:endParaRPr lang="zh-CN" altLang="zh-CN"/>
          </a:p>
        </p:txBody>
      </p:sp>
      <p:sp>
        <p:nvSpPr>
          <p:cNvPr id="370692" name="Text Box 4"/>
          <p:cNvSpPr txBox="1">
            <a:spLocks noChangeArrowheads="1"/>
          </p:cNvSpPr>
          <p:nvPr/>
        </p:nvSpPr>
        <p:spPr bwMode="auto">
          <a:xfrm>
            <a:off x="990600" y="152400"/>
            <a:ext cx="10058400" cy="762000"/>
          </a:xfrm>
          <a:prstGeom prst="rect">
            <a:avLst/>
          </a:prstGeom>
          <a:noFill/>
          <a:ln w="9525">
            <a:noFill/>
            <a:miter lim="800000"/>
            <a:headEnd/>
            <a:tailEnd/>
          </a:ln>
        </p:spPr>
        <p:txBody>
          <a:bodyPr>
            <a:spAutoFit/>
          </a:bodyPr>
          <a:lstStyle/>
          <a:p>
            <a:pPr>
              <a:spcBef>
                <a:spcPct val="50000"/>
              </a:spcBef>
            </a:pPr>
            <a:r>
              <a:rPr lang="en-US" altLang="zh-CN" sz="4400" b="1">
                <a:solidFill>
                  <a:srgbClr val="FF0066"/>
                </a:solidFill>
                <a:ea typeface="隶书" pitchFamily="49" charset="-122"/>
              </a:rPr>
              <a:t> </a:t>
            </a:r>
            <a:r>
              <a:rPr lang="zh-CN" altLang="en-US" sz="4400" b="1">
                <a:solidFill>
                  <a:srgbClr val="FF0066"/>
                </a:solidFill>
                <a:ea typeface="隶书" pitchFamily="49" charset="-122"/>
              </a:rPr>
              <a:t>独立投行倒掉，我们的反思</a:t>
            </a:r>
            <a:r>
              <a:rPr lang="en-US" altLang="zh-CN" sz="4400" b="1">
                <a:solidFill>
                  <a:srgbClr val="FF0066"/>
                </a:solidFill>
                <a:ea typeface="隶书" pitchFamily="49" charset="-122"/>
              </a:rPr>
              <a:t>……</a:t>
            </a:r>
          </a:p>
        </p:txBody>
      </p:sp>
      <p:sp>
        <p:nvSpPr>
          <p:cNvPr id="370693" name="Text Box 5"/>
          <p:cNvSpPr txBox="1">
            <a:spLocks noChangeArrowheads="1"/>
          </p:cNvSpPr>
          <p:nvPr/>
        </p:nvSpPr>
        <p:spPr bwMode="auto">
          <a:xfrm>
            <a:off x="6477000" y="1106488"/>
            <a:ext cx="4038600" cy="5678478"/>
          </a:xfrm>
          <a:prstGeom prst="rect">
            <a:avLst/>
          </a:prstGeom>
          <a:noFill/>
          <a:ln w="9525">
            <a:noFill/>
            <a:miter lim="800000"/>
            <a:headEnd/>
            <a:tailEnd/>
          </a:ln>
        </p:spPr>
        <p:txBody>
          <a:bodyPr>
            <a:spAutoFit/>
          </a:bodyPr>
          <a:lstStyle/>
          <a:p>
            <a:pPr algn="l"/>
            <a:r>
              <a:rPr lang="zh-CN" altLang="en-US" sz="2400" b="1">
                <a:solidFill>
                  <a:srgbClr val="000000"/>
                </a:solidFill>
                <a:latin typeface="隶书" pitchFamily="49" charset="-122"/>
                <a:ea typeface="隶书" pitchFamily="49" charset="-122"/>
              </a:rPr>
              <a:t>第一：风险控制的失败</a:t>
            </a:r>
            <a:r>
              <a:rPr lang="zh-CN" altLang="en-US" sz="2400">
                <a:solidFill>
                  <a:srgbClr val="000000"/>
                </a:solidFill>
                <a:latin typeface="隶书" pitchFamily="49" charset="-122"/>
                <a:ea typeface="隶书" pitchFamily="49" charset="-122"/>
              </a:rPr>
              <a:t>　　 </a:t>
            </a:r>
          </a:p>
          <a:p>
            <a:pPr algn="l"/>
            <a:r>
              <a:rPr lang="zh-CN" altLang="en-US" sz="2400">
                <a:solidFill>
                  <a:srgbClr val="000000"/>
                </a:solidFill>
                <a:latin typeface="隶书" pitchFamily="49" charset="-122"/>
                <a:ea typeface="隶书" pitchFamily="49" charset="-122"/>
              </a:rPr>
              <a:t>   投行是一种高风险、高收益的行业。</a:t>
            </a:r>
          </a:p>
          <a:p>
            <a:pPr algn="l"/>
            <a:r>
              <a:rPr lang="zh-CN" altLang="en-US" sz="2400" b="1">
                <a:solidFill>
                  <a:srgbClr val="000000"/>
                </a:solidFill>
                <a:latin typeface="隶书" pitchFamily="49" charset="-122"/>
                <a:ea typeface="隶书" pitchFamily="49" charset="-122"/>
              </a:rPr>
              <a:t>第二：职业操守的沦丧</a:t>
            </a:r>
            <a:r>
              <a:rPr lang="zh-CN" altLang="en-US" sz="2400">
                <a:solidFill>
                  <a:srgbClr val="000000"/>
                </a:solidFill>
                <a:latin typeface="隶书" pitchFamily="49" charset="-122"/>
                <a:ea typeface="隶书" pitchFamily="49" charset="-122"/>
              </a:rPr>
              <a:t>　　 </a:t>
            </a:r>
          </a:p>
          <a:p>
            <a:pPr algn="l"/>
            <a:r>
              <a:rPr lang="zh-CN" altLang="en-US" sz="2400">
                <a:solidFill>
                  <a:srgbClr val="000000"/>
                </a:solidFill>
                <a:latin typeface="隶书" pitchFamily="49" charset="-122"/>
                <a:ea typeface="隶书" pitchFamily="49" charset="-122"/>
              </a:rPr>
              <a:t>  外部监管不力以及投行业务的贪婪，不透明，那些过度依赖杠杆操作的投资银行遭受到了致命的打击。</a:t>
            </a:r>
          </a:p>
          <a:p>
            <a:pPr algn="l"/>
            <a:r>
              <a:rPr lang="zh-CN" altLang="en-US" sz="2400" b="1">
                <a:solidFill>
                  <a:srgbClr val="000000"/>
                </a:solidFill>
                <a:latin typeface="隶书" pitchFamily="49" charset="-122"/>
                <a:ea typeface="隶书" pitchFamily="49" charset="-122"/>
              </a:rPr>
              <a:t>第三：行业监管的漏洞</a:t>
            </a:r>
            <a:r>
              <a:rPr lang="zh-CN" altLang="en-US" sz="2400">
                <a:solidFill>
                  <a:srgbClr val="000000"/>
                </a:solidFill>
                <a:latin typeface="隶书" pitchFamily="49" charset="-122"/>
                <a:ea typeface="隶书" pitchFamily="49" charset="-122"/>
              </a:rPr>
              <a:t>　　</a:t>
            </a:r>
          </a:p>
          <a:p>
            <a:pPr algn="l"/>
            <a:r>
              <a:rPr lang="zh-CN" altLang="en-US" sz="2400">
                <a:solidFill>
                  <a:srgbClr val="000000"/>
                </a:solidFill>
                <a:latin typeface="隶书" pitchFamily="49" charset="-122"/>
                <a:ea typeface="隶书" pitchFamily="49" charset="-122"/>
              </a:rPr>
              <a:t>   在独立投行模式下，美国证券交易委员会作为唯一的监管主体，监管漏洞较多，客观上助长了投行们的放任自流与胆大妄为。</a:t>
            </a:r>
          </a:p>
          <a:p>
            <a:pPr algn="l">
              <a:spcBef>
                <a:spcPct val="50000"/>
              </a:spcBef>
            </a:pPr>
            <a:endParaRPr lang="en-US" altLang="zh-CN">
              <a:solidFill>
                <a:srgbClr val="000000"/>
              </a:solidFill>
              <a:latin typeface="隶书" pitchFamily="49" charset="-122"/>
              <a:ea typeface="隶书" pitchFamily="49" charset="-122"/>
            </a:endParaRPr>
          </a:p>
        </p:txBody>
      </p:sp>
    </p:spTree>
    <p:extLst>
      <p:ext uri="{BB962C8B-B14F-4D97-AF65-F5344CB8AC3E}">
        <p14:creationId xmlns:p14="http://schemas.microsoft.com/office/powerpoint/2010/main" val="2044221271"/>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1714" name="Picture 2" descr="U2633P31T32D48535F1538DT20081013213354"/>
          <p:cNvPicPr>
            <a:picLocks noChangeAspect="1" noChangeArrowheads="1"/>
          </p:cNvPicPr>
          <p:nvPr/>
        </p:nvPicPr>
        <p:blipFill>
          <a:blip r:embed="rId2" cstate="print"/>
          <a:srcRect/>
          <a:stretch>
            <a:fillRect/>
          </a:stretch>
        </p:blipFill>
        <p:spPr bwMode="auto">
          <a:xfrm>
            <a:off x="6240463" y="2565401"/>
            <a:ext cx="4024312" cy="4075113"/>
          </a:xfrm>
          <a:prstGeom prst="rect">
            <a:avLst/>
          </a:prstGeom>
          <a:noFill/>
          <a:ln w="9525">
            <a:noFill/>
            <a:miter lim="800000"/>
            <a:headEnd/>
            <a:tailEnd/>
          </a:ln>
        </p:spPr>
      </p:pic>
      <p:sp>
        <p:nvSpPr>
          <p:cNvPr id="261123" name="Rectangle 3"/>
          <p:cNvSpPr>
            <a:spLocks noChangeArrowheads="1"/>
          </p:cNvSpPr>
          <p:nvPr/>
        </p:nvSpPr>
        <p:spPr bwMode="auto">
          <a:xfrm>
            <a:off x="1822451" y="482600"/>
            <a:ext cx="4202113" cy="5264150"/>
          </a:xfrm>
          <a:prstGeom prst="rect">
            <a:avLst/>
          </a:prstGeom>
          <a:noFill/>
          <a:ln w="9525">
            <a:noFill/>
            <a:miter lim="800000"/>
            <a:headEnd/>
            <a:tailEnd/>
          </a:ln>
        </p:spPr>
        <p:txBody>
          <a:bodyPr anchor="ctr">
            <a:spAutoFit/>
          </a:bodyPr>
          <a:lstStyle/>
          <a:p>
            <a:pPr algn="l"/>
            <a:r>
              <a:rPr lang="en-US" altLang="zh-CN" sz="2800" b="1">
                <a:solidFill>
                  <a:srgbClr val="000000"/>
                </a:solidFill>
                <a:latin typeface="隶书" pitchFamily="49" charset="-122"/>
                <a:ea typeface="隶书" pitchFamily="49" charset="-122"/>
              </a:rPr>
              <a:t>2008</a:t>
            </a:r>
            <a:r>
              <a:rPr lang="zh-CN" altLang="en-US" sz="2800" b="1">
                <a:solidFill>
                  <a:srgbClr val="000000"/>
                </a:solidFill>
                <a:latin typeface="隶书" pitchFamily="49" charset="-122"/>
                <a:ea typeface="隶书" pitchFamily="49" charset="-122"/>
              </a:rPr>
              <a:t>年</a:t>
            </a:r>
            <a:r>
              <a:rPr lang="en-US" altLang="zh-CN" sz="2800" b="1">
                <a:solidFill>
                  <a:srgbClr val="000000"/>
                </a:solidFill>
                <a:latin typeface="隶书" pitchFamily="49" charset="-122"/>
                <a:ea typeface="隶书" pitchFamily="49" charset="-122"/>
              </a:rPr>
              <a:t>9</a:t>
            </a:r>
            <a:r>
              <a:rPr lang="zh-CN" altLang="en-US" sz="2800" b="1">
                <a:solidFill>
                  <a:srgbClr val="000000"/>
                </a:solidFill>
                <a:latin typeface="隶书" pitchFamily="49" charset="-122"/>
                <a:ea typeface="隶书" pitchFamily="49" charset="-122"/>
              </a:rPr>
              <a:t>月</a:t>
            </a:r>
            <a:r>
              <a:rPr lang="en-US" altLang="zh-CN" sz="2800" b="1">
                <a:solidFill>
                  <a:srgbClr val="000000"/>
                </a:solidFill>
                <a:latin typeface="隶书" pitchFamily="49" charset="-122"/>
                <a:ea typeface="隶书" pitchFamily="49" charset="-122"/>
              </a:rPr>
              <a:t>25</a:t>
            </a:r>
            <a:r>
              <a:rPr lang="zh-CN" altLang="en-US" sz="2800" b="1">
                <a:solidFill>
                  <a:srgbClr val="000000"/>
                </a:solidFill>
                <a:latin typeface="隶书" pitchFamily="49" charset="-122"/>
                <a:ea typeface="隶书" pitchFamily="49" charset="-122"/>
              </a:rPr>
              <a:t>日，美国最大的储蓄银行，因不堪次贷危机的重负华盛顿互惠银行被美国联邦存款保险公司</a:t>
            </a:r>
            <a:r>
              <a:rPr lang="en-US" altLang="zh-CN" sz="2800" b="1">
                <a:solidFill>
                  <a:srgbClr val="000000"/>
                </a:solidFill>
                <a:latin typeface="隶书" pitchFamily="49" charset="-122"/>
                <a:ea typeface="隶书" pitchFamily="49" charset="-122"/>
              </a:rPr>
              <a:t>(FDIC)</a:t>
            </a:r>
            <a:r>
              <a:rPr lang="zh-CN" altLang="en-US" sz="2800" b="1">
                <a:solidFill>
                  <a:srgbClr val="000000"/>
                </a:solidFill>
                <a:latin typeface="隶书" pitchFamily="49" charset="-122"/>
                <a:ea typeface="隶书" pitchFamily="49" charset="-122"/>
              </a:rPr>
              <a:t>接管，成为美国历史上倒闭的最大规模储蓄银行。最为戏剧性的是，这天正好是它成立的</a:t>
            </a:r>
            <a:r>
              <a:rPr lang="en-US" altLang="zh-CN" sz="2800" b="1">
                <a:solidFill>
                  <a:srgbClr val="000000"/>
                </a:solidFill>
                <a:latin typeface="隶书" pitchFamily="49" charset="-122"/>
                <a:ea typeface="隶书" pitchFamily="49" charset="-122"/>
              </a:rPr>
              <a:t>119</a:t>
            </a:r>
            <a:r>
              <a:rPr lang="zh-CN" altLang="en-US" sz="2800" b="1">
                <a:solidFill>
                  <a:srgbClr val="000000"/>
                </a:solidFill>
                <a:latin typeface="隶书" pitchFamily="49" charset="-122"/>
                <a:ea typeface="隶书" pitchFamily="49" charset="-122"/>
              </a:rPr>
              <a:t>周年纪念日。</a:t>
            </a:r>
            <a:r>
              <a:rPr lang="en-US" altLang="zh-CN" sz="2800" b="1">
                <a:solidFill>
                  <a:srgbClr val="000000"/>
                </a:solidFill>
                <a:latin typeface="隶书" pitchFamily="49" charset="-122"/>
                <a:ea typeface="隶书" pitchFamily="49" charset="-122"/>
              </a:rPr>
              <a:t>FDIC</a:t>
            </a:r>
            <a:r>
              <a:rPr lang="zh-CN" altLang="en-US" sz="2800" b="1">
                <a:solidFill>
                  <a:srgbClr val="000000"/>
                </a:solidFill>
                <a:latin typeface="隶书" pitchFamily="49" charset="-122"/>
                <a:ea typeface="隶书" pitchFamily="49" charset="-122"/>
              </a:rPr>
              <a:t>估计</a:t>
            </a:r>
            <a:r>
              <a:rPr lang="en-US" altLang="zh-CN" sz="2800" b="1">
                <a:solidFill>
                  <a:srgbClr val="000000"/>
                </a:solidFill>
                <a:latin typeface="隶书" pitchFamily="49" charset="-122"/>
                <a:ea typeface="隶书" pitchFamily="49" charset="-122"/>
              </a:rPr>
              <a:t>IndyMac Bank</a:t>
            </a:r>
            <a:r>
              <a:rPr lang="zh-CN" altLang="en-US" sz="2800" b="1">
                <a:solidFill>
                  <a:srgbClr val="000000"/>
                </a:solidFill>
                <a:latin typeface="隶书" pitchFamily="49" charset="-122"/>
                <a:ea typeface="隶书" pitchFamily="49" charset="-122"/>
              </a:rPr>
              <a:t>崩溃可能耗费了</a:t>
            </a:r>
            <a:r>
              <a:rPr lang="en-US" altLang="zh-CN" sz="2800" b="1">
                <a:solidFill>
                  <a:srgbClr val="000000"/>
                </a:solidFill>
                <a:latin typeface="隶书" pitchFamily="49" charset="-122"/>
                <a:ea typeface="隶书" pitchFamily="49" charset="-122"/>
              </a:rPr>
              <a:t>90</a:t>
            </a:r>
            <a:r>
              <a:rPr lang="zh-CN" altLang="en-US" sz="2800" b="1">
                <a:solidFill>
                  <a:srgbClr val="000000"/>
                </a:solidFill>
                <a:latin typeface="隶书" pitchFamily="49" charset="-122"/>
                <a:ea typeface="隶书" pitchFamily="49" charset="-122"/>
              </a:rPr>
              <a:t>亿美元的存款保险基金。</a:t>
            </a:r>
          </a:p>
        </p:txBody>
      </p:sp>
      <p:sp>
        <p:nvSpPr>
          <p:cNvPr id="261124" name="WordArt 4"/>
          <p:cNvSpPr>
            <a:spLocks noChangeArrowheads="1" noChangeShapeType="1" noTextEdit="1"/>
          </p:cNvSpPr>
          <p:nvPr/>
        </p:nvSpPr>
        <p:spPr bwMode="auto">
          <a:xfrm>
            <a:off x="6172200" y="304800"/>
            <a:ext cx="4495800" cy="1752600"/>
          </a:xfrm>
          <a:prstGeom prst="rect">
            <a:avLst/>
          </a:prstGeom>
        </p:spPr>
        <p:txBody>
          <a:bodyPr wrap="none" fromWordArt="1">
            <a:prstTxWarp prst="textPlain">
              <a:avLst>
                <a:gd name="adj" fmla="val 50000"/>
              </a:avLst>
            </a:prstTxWarp>
          </a:bodyPr>
          <a:lstStyle/>
          <a:p>
            <a:r>
              <a:rPr lang="zh-CN" altLang="en-US" sz="3600" kern="10">
                <a:ln w="12700">
                  <a:solidFill>
                    <a:srgbClr val="800080"/>
                  </a:solidFill>
                  <a:round/>
                  <a:headEnd/>
                  <a:tailEnd/>
                </a:ln>
                <a:gradFill rotWithShape="1">
                  <a:gsLst>
                    <a:gs pos="0">
                      <a:srgbClr val="B2B2B2">
                        <a:alpha val="50000"/>
                      </a:srgbClr>
                    </a:gs>
                    <a:gs pos="100000">
                      <a:srgbClr val="525252"/>
                    </a:gs>
                  </a:gsLst>
                  <a:lin ang="0" scaled="1"/>
                </a:gradFill>
                <a:effectLst>
                  <a:outerShdw dist="45791" dir="2021404" algn="ctr" rotWithShape="0">
                    <a:srgbClr val="9999FF"/>
                  </a:outerShdw>
                </a:effectLst>
                <a:latin typeface="宋体"/>
                <a:ea typeface="宋体"/>
              </a:rPr>
              <a:t>华盛顿互惠银行 </a:t>
            </a:r>
          </a:p>
        </p:txBody>
      </p:sp>
    </p:spTree>
    <p:extLst>
      <p:ext uri="{BB962C8B-B14F-4D97-AF65-F5344CB8AC3E}">
        <p14:creationId xmlns:p14="http://schemas.microsoft.com/office/powerpoint/2010/main" val="25158544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1124"/>
                                        </p:tgtEl>
                                        <p:attrNameLst>
                                          <p:attrName>style.visibility</p:attrName>
                                        </p:attrNameLst>
                                      </p:cBhvr>
                                      <p:to>
                                        <p:strVal val="visible"/>
                                      </p:to>
                                    </p:set>
                                    <p:anim calcmode="lin" valueType="num">
                                      <p:cBhvr additive="base">
                                        <p:cTn id="7" dur="500" fill="hold"/>
                                        <p:tgtEl>
                                          <p:spTgt spid="261124"/>
                                        </p:tgtEl>
                                        <p:attrNameLst>
                                          <p:attrName>ppt_x</p:attrName>
                                        </p:attrNameLst>
                                      </p:cBhvr>
                                      <p:tavLst>
                                        <p:tav tm="0">
                                          <p:val>
                                            <p:strVal val="#ppt_x"/>
                                          </p:val>
                                        </p:tav>
                                        <p:tav tm="100000">
                                          <p:val>
                                            <p:strVal val="#ppt_x"/>
                                          </p:val>
                                        </p:tav>
                                      </p:tavLst>
                                    </p:anim>
                                    <p:anim calcmode="lin" valueType="num">
                                      <p:cBhvr additive="base">
                                        <p:cTn id="8" dur="500" fill="hold"/>
                                        <p:tgtEl>
                                          <p:spTgt spid="2611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1123"/>
                                        </p:tgtEl>
                                        <p:attrNameLst>
                                          <p:attrName>style.visibility</p:attrName>
                                        </p:attrNameLst>
                                      </p:cBhvr>
                                      <p:to>
                                        <p:strVal val="visible"/>
                                      </p:to>
                                    </p:set>
                                    <p:anim calcmode="lin" valueType="num">
                                      <p:cBhvr additive="base">
                                        <p:cTn id="13" dur="500" fill="hold"/>
                                        <p:tgtEl>
                                          <p:spTgt spid="261123"/>
                                        </p:tgtEl>
                                        <p:attrNameLst>
                                          <p:attrName>ppt_x</p:attrName>
                                        </p:attrNameLst>
                                      </p:cBhvr>
                                      <p:tavLst>
                                        <p:tav tm="0">
                                          <p:val>
                                            <p:strVal val="#ppt_x"/>
                                          </p:val>
                                        </p:tav>
                                        <p:tav tm="100000">
                                          <p:val>
                                            <p:strVal val="#ppt_x"/>
                                          </p:val>
                                        </p:tav>
                                      </p:tavLst>
                                    </p:anim>
                                    <p:anim calcmode="lin" valueType="num">
                                      <p:cBhvr additive="base">
                                        <p:cTn id="14" dur="500" fill="hold"/>
                                        <p:tgtEl>
                                          <p:spTgt spid="261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p:bldP spid="26112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2146" name="Picture 2" descr="花旗集团"/>
          <p:cNvPicPr>
            <a:picLocks noChangeAspect="1" noChangeArrowheads="1"/>
          </p:cNvPicPr>
          <p:nvPr/>
        </p:nvPicPr>
        <p:blipFill>
          <a:blip r:embed="rId2" cstate="print"/>
          <a:srcRect/>
          <a:stretch>
            <a:fillRect/>
          </a:stretch>
        </p:blipFill>
        <p:spPr bwMode="auto">
          <a:xfrm>
            <a:off x="1703388" y="115888"/>
            <a:ext cx="3429000" cy="3352800"/>
          </a:xfrm>
          <a:prstGeom prst="rect">
            <a:avLst/>
          </a:prstGeom>
          <a:noFill/>
          <a:ln w="9525">
            <a:noFill/>
            <a:miter lim="800000"/>
            <a:headEnd/>
            <a:tailEnd/>
          </a:ln>
        </p:spPr>
      </p:pic>
      <p:pic>
        <p:nvPicPr>
          <p:cNvPr id="262147" name="Picture 3" descr="瑞银"/>
          <p:cNvPicPr>
            <a:picLocks noChangeAspect="1" noChangeArrowheads="1"/>
          </p:cNvPicPr>
          <p:nvPr/>
        </p:nvPicPr>
        <p:blipFill>
          <a:blip r:embed="rId3" cstate="print"/>
          <a:srcRect/>
          <a:stretch>
            <a:fillRect/>
          </a:stretch>
        </p:blipFill>
        <p:spPr bwMode="auto">
          <a:xfrm>
            <a:off x="6456363" y="3573463"/>
            <a:ext cx="3810000" cy="3124200"/>
          </a:xfrm>
          <a:prstGeom prst="rect">
            <a:avLst/>
          </a:prstGeom>
          <a:noFill/>
          <a:ln w="9525">
            <a:noFill/>
            <a:miter lim="800000"/>
            <a:headEnd/>
            <a:tailEnd/>
          </a:ln>
        </p:spPr>
      </p:pic>
      <p:sp>
        <p:nvSpPr>
          <p:cNvPr id="262148" name="Rectangle 4"/>
          <p:cNvSpPr>
            <a:spLocks noChangeArrowheads="1"/>
          </p:cNvSpPr>
          <p:nvPr/>
        </p:nvSpPr>
        <p:spPr bwMode="auto">
          <a:xfrm>
            <a:off x="5334000" y="133350"/>
            <a:ext cx="4819650" cy="3416300"/>
          </a:xfrm>
          <a:prstGeom prst="rect">
            <a:avLst/>
          </a:prstGeom>
          <a:noFill/>
          <a:ln w="9525">
            <a:noFill/>
            <a:miter lim="800000"/>
            <a:headEnd/>
            <a:tailEnd/>
          </a:ln>
        </p:spPr>
        <p:txBody>
          <a:bodyPr anchor="ctr">
            <a:spAutoFit/>
          </a:bodyPr>
          <a:lstStyle/>
          <a:p>
            <a:pPr algn="l"/>
            <a:r>
              <a:rPr lang="zh-CN" altLang="en-US" sz="2400" b="1">
                <a:solidFill>
                  <a:srgbClr val="000000"/>
                </a:solidFill>
                <a:latin typeface="隶书" pitchFamily="49" charset="-122"/>
                <a:ea typeface="隶书" pitchFamily="49" charset="-122"/>
              </a:rPr>
              <a:t>仅</a:t>
            </a:r>
            <a:r>
              <a:rPr lang="en-US" altLang="zh-CN" sz="2400" b="1">
                <a:solidFill>
                  <a:srgbClr val="000000"/>
                </a:solidFill>
                <a:latin typeface="隶书" pitchFamily="49" charset="-122"/>
                <a:ea typeface="隶书" pitchFamily="49" charset="-122"/>
              </a:rPr>
              <a:t>2007</a:t>
            </a:r>
            <a:r>
              <a:rPr lang="zh-CN" altLang="en-US" sz="2400" b="1">
                <a:solidFill>
                  <a:srgbClr val="000000"/>
                </a:solidFill>
                <a:latin typeface="隶书" pitchFamily="49" charset="-122"/>
                <a:ea typeface="隶书" pitchFamily="49" charset="-122"/>
              </a:rPr>
              <a:t>年第四季度，花旗巨亏</a:t>
            </a:r>
            <a:r>
              <a:rPr lang="en-US" altLang="zh-CN" sz="2400" b="1">
                <a:solidFill>
                  <a:srgbClr val="000000"/>
                </a:solidFill>
                <a:latin typeface="隶书" pitchFamily="49" charset="-122"/>
                <a:ea typeface="隶书" pitchFamily="49" charset="-122"/>
              </a:rPr>
              <a:t>98.3</a:t>
            </a:r>
            <a:r>
              <a:rPr lang="zh-CN" altLang="en-US" sz="2400" b="1">
                <a:solidFill>
                  <a:srgbClr val="000000"/>
                </a:solidFill>
                <a:latin typeface="隶书" pitchFamily="49" charset="-122"/>
                <a:ea typeface="隶书" pitchFamily="49" charset="-122"/>
              </a:rPr>
              <a:t>亿美元，为其</a:t>
            </a:r>
            <a:r>
              <a:rPr lang="en-US" altLang="zh-CN" sz="2400" b="1">
                <a:solidFill>
                  <a:srgbClr val="000000"/>
                </a:solidFill>
                <a:latin typeface="隶书" pitchFamily="49" charset="-122"/>
                <a:ea typeface="隶书" pitchFamily="49" charset="-122"/>
              </a:rPr>
              <a:t>196</a:t>
            </a:r>
            <a:r>
              <a:rPr lang="zh-CN" altLang="en-US" sz="2400" b="1">
                <a:solidFill>
                  <a:srgbClr val="000000"/>
                </a:solidFill>
                <a:latin typeface="隶书" pitchFamily="49" charset="-122"/>
                <a:ea typeface="隶书" pitchFamily="49" charset="-122"/>
              </a:rPr>
              <a:t>年历史上最高亏损额。同时，次贷资产减记额高达</a:t>
            </a:r>
            <a:r>
              <a:rPr lang="en-US" altLang="zh-CN" sz="2400" b="1">
                <a:solidFill>
                  <a:srgbClr val="000000"/>
                </a:solidFill>
                <a:latin typeface="隶书" pitchFamily="49" charset="-122"/>
                <a:ea typeface="隶书" pitchFamily="49" charset="-122"/>
              </a:rPr>
              <a:t>181</a:t>
            </a:r>
            <a:r>
              <a:rPr lang="zh-CN" altLang="en-US" sz="2400" b="1">
                <a:solidFill>
                  <a:srgbClr val="000000"/>
                </a:solidFill>
                <a:latin typeface="隶书" pitchFamily="49" charset="-122"/>
                <a:ea typeface="隶书" pitchFamily="49" charset="-122"/>
              </a:rPr>
              <a:t>亿美元。此外，花旗至今裁员已超过</a:t>
            </a:r>
            <a:r>
              <a:rPr lang="en-US" altLang="zh-CN" sz="2400" b="1">
                <a:solidFill>
                  <a:srgbClr val="000000"/>
                </a:solidFill>
                <a:latin typeface="隶书" pitchFamily="49" charset="-122"/>
                <a:ea typeface="隶书" pitchFamily="49" charset="-122"/>
              </a:rPr>
              <a:t>4200</a:t>
            </a:r>
            <a:r>
              <a:rPr lang="zh-CN" altLang="en-US" sz="2400" b="1">
                <a:solidFill>
                  <a:srgbClr val="000000"/>
                </a:solidFill>
                <a:latin typeface="隶书" pitchFamily="49" charset="-122"/>
                <a:ea typeface="隶书" pitchFamily="49" charset="-122"/>
              </a:rPr>
              <a:t>人。</a:t>
            </a:r>
            <a:r>
              <a:rPr lang="en-US" altLang="zh-CN" sz="2400" b="1">
                <a:solidFill>
                  <a:srgbClr val="000000"/>
                </a:solidFill>
                <a:latin typeface="隶书" pitchFamily="49" charset="-122"/>
                <a:ea typeface="隶书" pitchFamily="49" charset="-122"/>
              </a:rPr>
              <a:t>2008</a:t>
            </a:r>
            <a:r>
              <a:rPr lang="zh-CN" altLang="en-US" sz="2400" b="1">
                <a:solidFill>
                  <a:srgbClr val="000000"/>
                </a:solidFill>
                <a:latin typeface="隶书" pitchFamily="49" charset="-122"/>
                <a:ea typeface="隶书" pitchFamily="49" charset="-122"/>
              </a:rPr>
              <a:t>年</a:t>
            </a:r>
            <a:r>
              <a:rPr lang="en-US" altLang="zh-CN" sz="2400" b="1">
                <a:solidFill>
                  <a:srgbClr val="000000"/>
                </a:solidFill>
                <a:latin typeface="隶书" pitchFamily="49" charset="-122"/>
                <a:ea typeface="隶书" pitchFamily="49" charset="-122"/>
              </a:rPr>
              <a:t>11</a:t>
            </a:r>
            <a:r>
              <a:rPr lang="zh-CN" altLang="en-US" sz="2400" b="1">
                <a:solidFill>
                  <a:srgbClr val="000000"/>
                </a:solidFill>
                <a:latin typeface="隶书" pitchFamily="49" charset="-122"/>
                <a:ea typeface="隶书" pitchFamily="49" charset="-122"/>
              </a:rPr>
              <a:t>月</a:t>
            </a:r>
            <a:r>
              <a:rPr lang="en-US" altLang="zh-CN" sz="2400" b="1">
                <a:solidFill>
                  <a:srgbClr val="000000"/>
                </a:solidFill>
                <a:latin typeface="隶书" pitchFamily="49" charset="-122"/>
                <a:ea typeface="隶书" pitchFamily="49" charset="-122"/>
              </a:rPr>
              <a:t>19</a:t>
            </a:r>
            <a:r>
              <a:rPr lang="zh-CN" altLang="en-US" sz="2400" b="1">
                <a:solidFill>
                  <a:srgbClr val="000000"/>
                </a:solidFill>
                <a:latin typeface="隶书" pitchFamily="49" charset="-122"/>
                <a:ea typeface="隶书" pitchFamily="49" charset="-122"/>
              </a:rPr>
              <a:t>日花旗股价狂跌</a:t>
            </a:r>
            <a:r>
              <a:rPr lang="en-US" altLang="zh-CN" sz="2400" b="1">
                <a:solidFill>
                  <a:srgbClr val="000000"/>
                </a:solidFill>
                <a:latin typeface="隶书" pitchFamily="49" charset="-122"/>
                <a:ea typeface="隶书" pitchFamily="49" charset="-122"/>
              </a:rPr>
              <a:t>23%</a:t>
            </a:r>
            <a:r>
              <a:rPr lang="zh-CN" altLang="en-US" sz="2400" b="1">
                <a:solidFill>
                  <a:srgbClr val="000000"/>
                </a:solidFill>
                <a:latin typeface="隶书" pitchFamily="49" charset="-122"/>
                <a:ea typeface="隶书" pitchFamily="49" charset="-122"/>
              </a:rPr>
              <a:t>，</a:t>
            </a:r>
            <a:r>
              <a:rPr lang="en-US" altLang="zh-CN" sz="2400" b="1">
                <a:solidFill>
                  <a:srgbClr val="000000"/>
                </a:solidFill>
                <a:latin typeface="隶书" pitchFamily="49" charset="-122"/>
                <a:ea typeface="隶书" pitchFamily="49" charset="-122"/>
              </a:rPr>
              <a:t>20</a:t>
            </a:r>
            <a:r>
              <a:rPr lang="zh-CN" altLang="en-US" sz="2400" b="1">
                <a:solidFill>
                  <a:srgbClr val="000000"/>
                </a:solidFill>
                <a:latin typeface="隶书" pitchFamily="49" charset="-122"/>
                <a:ea typeface="隶书" pitchFamily="49" charset="-122"/>
              </a:rPr>
              <a:t>日又跌了</a:t>
            </a:r>
            <a:r>
              <a:rPr lang="en-US" altLang="zh-CN" sz="2400" b="1">
                <a:solidFill>
                  <a:srgbClr val="000000"/>
                </a:solidFill>
                <a:latin typeface="隶书" pitchFamily="49" charset="-122"/>
                <a:ea typeface="隶书" pitchFamily="49" charset="-122"/>
              </a:rPr>
              <a:t>26%</a:t>
            </a:r>
            <a:r>
              <a:rPr lang="zh-CN" altLang="en-US" sz="2400" b="1">
                <a:solidFill>
                  <a:srgbClr val="000000"/>
                </a:solidFill>
                <a:latin typeface="隶书" pitchFamily="49" charset="-122"/>
                <a:ea typeface="隶书" pitchFamily="49" charset="-122"/>
              </a:rPr>
              <a:t>，自今年初以来跌幅已经超过</a:t>
            </a:r>
            <a:r>
              <a:rPr lang="en-US" altLang="zh-CN" sz="2400" b="1">
                <a:solidFill>
                  <a:srgbClr val="000000"/>
                </a:solidFill>
                <a:latin typeface="隶书" pitchFamily="49" charset="-122"/>
                <a:ea typeface="隶书" pitchFamily="49" charset="-122"/>
              </a:rPr>
              <a:t>70%</a:t>
            </a:r>
            <a:r>
              <a:rPr lang="zh-CN" altLang="en-US" sz="2400" b="1">
                <a:solidFill>
                  <a:srgbClr val="000000"/>
                </a:solidFill>
                <a:latin typeface="隶书" pitchFamily="49" charset="-122"/>
                <a:ea typeface="隶书" pitchFamily="49" charset="-122"/>
              </a:rPr>
              <a:t>，巨大的亏损可能最终导致花旗银行破产或被拆分。</a:t>
            </a:r>
          </a:p>
        </p:txBody>
      </p:sp>
      <p:sp>
        <p:nvSpPr>
          <p:cNvPr id="262149" name="Rectangle 5"/>
          <p:cNvSpPr>
            <a:spLocks noChangeArrowheads="1"/>
          </p:cNvSpPr>
          <p:nvPr/>
        </p:nvSpPr>
        <p:spPr bwMode="auto">
          <a:xfrm>
            <a:off x="1905000" y="3813176"/>
            <a:ext cx="4089400" cy="2676525"/>
          </a:xfrm>
          <a:prstGeom prst="rect">
            <a:avLst/>
          </a:prstGeom>
          <a:noFill/>
          <a:ln w="9525">
            <a:noFill/>
            <a:miter lim="800000"/>
            <a:headEnd/>
            <a:tailEnd/>
          </a:ln>
        </p:spPr>
        <p:txBody>
          <a:bodyPr anchor="ctr">
            <a:spAutoFit/>
          </a:bodyPr>
          <a:lstStyle/>
          <a:p>
            <a:pPr algn="l"/>
            <a:r>
              <a:rPr lang="zh-CN" altLang="en-US" sz="2400" b="1">
                <a:solidFill>
                  <a:srgbClr val="000000"/>
                </a:solidFill>
                <a:latin typeface="隶书" pitchFamily="49" charset="-122"/>
                <a:ea typeface="隶书" pitchFamily="49" charset="-122"/>
              </a:rPr>
              <a:t>迄今为止，瑞银集团因次贷投资损失而进行的资产减记超过</a:t>
            </a:r>
            <a:r>
              <a:rPr lang="en-US" altLang="zh-CN" sz="2400" b="1">
                <a:solidFill>
                  <a:srgbClr val="000000"/>
                </a:solidFill>
                <a:latin typeface="隶书" pitchFamily="49" charset="-122"/>
                <a:ea typeface="隶书" pitchFamily="49" charset="-122"/>
              </a:rPr>
              <a:t>380</a:t>
            </a:r>
            <a:r>
              <a:rPr lang="zh-CN" altLang="en-US" sz="2400" b="1">
                <a:solidFill>
                  <a:srgbClr val="000000"/>
                </a:solidFill>
                <a:latin typeface="隶书" pitchFamily="49" charset="-122"/>
                <a:ea typeface="隶书" pitchFamily="49" charset="-122"/>
              </a:rPr>
              <a:t>亿瑞士法郎，成为次贷危机中损失最为惨重的金融机构。瑞银集团已宣布裁减</a:t>
            </a:r>
            <a:r>
              <a:rPr lang="en-US" altLang="zh-CN" sz="2400" b="1">
                <a:solidFill>
                  <a:srgbClr val="000000"/>
                </a:solidFill>
                <a:latin typeface="隶书" pitchFamily="49" charset="-122"/>
                <a:ea typeface="隶书" pitchFamily="49" charset="-122"/>
              </a:rPr>
              <a:t>3000</a:t>
            </a:r>
            <a:r>
              <a:rPr lang="zh-CN" altLang="en-US" sz="2400" b="1">
                <a:solidFill>
                  <a:srgbClr val="000000"/>
                </a:solidFill>
                <a:latin typeface="隶书" pitchFamily="49" charset="-122"/>
                <a:ea typeface="隶书" pitchFamily="49" charset="-122"/>
              </a:rPr>
              <a:t>名投行部门员工，以及</a:t>
            </a:r>
            <a:r>
              <a:rPr lang="en-US" altLang="zh-CN" sz="2400" b="1">
                <a:solidFill>
                  <a:srgbClr val="000000"/>
                </a:solidFill>
                <a:latin typeface="隶书" pitchFamily="49" charset="-122"/>
                <a:ea typeface="隶书" pitchFamily="49" charset="-122"/>
              </a:rPr>
              <a:t>5000</a:t>
            </a:r>
            <a:r>
              <a:rPr lang="zh-CN" altLang="en-US" sz="2400" b="1">
                <a:solidFill>
                  <a:srgbClr val="000000"/>
                </a:solidFill>
                <a:latin typeface="隶书" pitchFamily="49" charset="-122"/>
                <a:ea typeface="隶书" pitchFamily="49" charset="-122"/>
              </a:rPr>
              <a:t>个管理岗位。</a:t>
            </a:r>
          </a:p>
        </p:txBody>
      </p:sp>
    </p:spTree>
    <p:extLst>
      <p:ext uri="{BB962C8B-B14F-4D97-AF65-F5344CB8AC3E}">
        <p14:creationId xmlns:p14="http://schemas.microsoft.com/office/powerpoint/2010/main" val="31930816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2146"/>
                                        </p:tgtEl>
                                        <p:attrNameLst>
                                          <p:attrName>style.visibility</p:attrName>
                                        </p:attrNameLst>
                                      </p:cBhvr>
                                      <p:to>
                                        <p:strVal val="visible"/>
                                      </p:to>
                                    </p:set>
                                    <p:anim calcmode="lin" valueType="num">
                                      <p:cBhvr additive="base">
                                        <p:cTn id="7" dur="500" fill="hold"/>
                                        <p:tgtEl>
                                          <p:spTgt spid="262146"/>
                                        </p:tgtEl>
                                        <p:attrNameLst>
                                          <p:attrName>ppt_x</p:attrName>
                                        </p:attrNameLst>
                                      </p:cBhvr>
                                      <p:tavLst>
                                        <p:tav tm="0">
                                          <p:val>
                                            <p:strVal val="#ppt_x"/>
                                          </p:val>
                                        </p:tav>
                                        <p:tav tm="100000">
                                          <p:val>
                                            <p:strVal val="#ppt_x"/>
                                          </p:val>
                                        </p:tav>
                                      </p:tavLst>
                                    </p:anim>
                                    <p:anim calcmode="lin" valueType="num">
                                      <p:cBhvr additive="base">
                                        <p:cTn id="8" dur="500" fill="hold"/>
                                        <p:tgtEl>
                                          <p:spTgt spid="2621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62148"/>
                                        </p:tgtEl>
                                        <p:attrNameLst>
                                          <p:attrName>style.visibility</p:attrName>
                                        </p:attrNameLst>
                                      </p:cBhvr>
                                      <p:to>
                                        <p:strVal val="visible"/>
                                      </p:to>
                                    </p:set>
                                    <p:animEffect transition="in" filter="blinds(horizontal)">
                                      <p:cBhvr>
                                        <p:cTn id="13" dur="500"/>
                                        <p:tgtEl>
                                          <p:spTgt spid="26214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62147"/>
                                        </p:tgtEl>
                                        <p:attrNameLst>
                                          <p:attrName>style.visibility</p:attrName>
                                        </p:attrNameLst>
                                      </p:cBhvr>
                                      <p:to>
                                        <p:strVal val="visible"/>
                                      </p:to>
                                    </p:set>
                                    <p:anim calcmode="lin" valueType="num">
                                      <p:cBhvr additive="base">
                                        <p:cTn id="18" dur="500" fill="hold"/>
                                        <p:tgtEl>
                                          <p:spTgt spid="262147"/>
                                        </p:tgtEl>
                                        <p:attrNameLst>
                                          <p:attrName>ppt_x</p:attrName>
                                        </p:attrNameLst>
                                      </p:cBhvr>
                                      <p:tavLst>
                                        <p:tav tm="0">
                                          <p:val>
                                            <p:strVal val="#ppt_x"/>
                                          </p:val>
                                        </p:tav>
                                        <p:tav tm="100000">
                                          <p:val>
                                            <p:strVal val="#ppt_x"/>
                                          </p:val>
                                        </p:tav>
                                      </p:tavLst>
                                    </p:anim>
                                    <p:anim calcmode="lin" valueType="num">
                                      <p:cBhvr additive="base">
                                        <p:cTn id="19" dur="500" fill="hold"/>
                                        <p:tgtEl>
                                          <p:spTgt spid="26214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62149"/>
                                        </p:tgtEl>
                                        <p:attrNameLst>
                                          <p:attrName>style.visibility</p:attrName>
                                        </p:attrNameLst>
                                      </p:cBhvr>
                                      <p:to>
                                        <p:strVal val="visible"/>
                                      </p:to>
                                    </p:set>
                                    <p:animEffect transition="in" filter="blinds(horizontal)">
                                      <p:cBhvr>
                                        <p:cTn id="24" dur="500"/>
                                        <p:tgtEl>
                                          <p:spTgt spid="262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8" grpId="0"/>
      <p:bldP spid="26214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3762" name="Picture 2" descr="兴业银行"/>
          <p:cNvPicPr>
            <a:picLocks noChangeAspect="1" noChangeArrowheads="1"/>
          </p:cNvPicPr>
          <p:nvPr/>
        </p:nvPicPr>
        <p:blipFill>
          <a:blip r:embed="rId2" cstate="print"/>
          <a:srcRect/>
          <a:stretch>
            <a:fillRect/>
          </a:stretch>
        </p:blipFill>
        <p:spPr bwMode="auto">
          <a:xfrm>
            <a:off x="1524000" y="2362200"/>
            <a:ext cx="4572000" cy="4495800"/>
          </a:xfrm>
          <a:prstGeom prst="rect">
            <a:avLst/>
          </a:prstGeom>
          <a:noFill/>
          <a:ln w="9525">
            <a:noFill/>
            <a:miter lim="800000"/>
            <a:headEnd/>
            <a:tailEnd/>
          </a:ln>
        </p:spPr>
      </p:pic>
      <p:sp>
        <p:nvSpPr>
          <p:cNvPr id="263171" name="Rectangle 3"/>
          <p:cNvSpPr>
            <a:spLocks noChangeArrowheads="1"/>
          </p:cNvSpPr>
          <p:nvPr/>
        </p:nvSpPr>
        <p:spPr bwMode="auto">
          <a:xfrm>
            <a:off x="6477000" y="639763"/>
            <a:ext cx="3810000" cy="5264150"/>
          </a:xfrm>
          <a:prstGeom prst="rect">
            <a:avLst/>
          </a:prstGeom>
          <a:noFill/>
          <a:ln w="9525">
            <a:noFill/>
            <a:miter lim="800000"/>
            <a:headEnd/>
            <a:tailEnd/>
          </a:ln>
        </p:spPr>
        <p:txBody>
          <a:bodyPr anchor="ctr">
            <a:spAutoFit/>
          </a:bodyPr>
          <a:lstStyle/>
          <a:p>
            <a:pPr algn="l"/>
            <a:r>
              <a:rPr lang="zh-CN" altLang="en-US" sz="2800" b="1">
                <a:solidFill>
                  <a:srgbClr val="000000"/>
                </a:solidFill>
                <a:latin typeface="隶书" pitchFamily="49" charset="-122"/>
                <a:ea typeface="隶书" pitchFamily="49" charset="-122"/>
              </a:rPr>
              <a:t>由于次级贷损失而不得不进行</a:t>
            </a:r>
            <a:r>
              <a:rPr lang="en-US" altLang="zh-CN" sz="2800" b="1">
                <a:solidFill>
                  <a:srgbClr val="000000"/>
                </a:solidFill>
                <a:latin typeface="隶书" pitchFamily="49" charset="-122"/>
                <a:ea typeface="隶书" pitchFamily="49" charset="-122"/>
              </a:rPr>
              <a:t>20.5</a:t>
            </a:r>
            <a:r>
              <a:rPr lang="zh-CN" altLang="en-US" sz="2800" b="1">
                <a:solidFill>
                  <a:srgbClr val="000000"/>
                </a:solidFill>
                <a:latin typeface="隶书" pitchFamily="49" charset="-122"/>
                <a:ea typeface="隶书" pitchFamily="49" charset="-122"/>
              </a:rPr>
              <a:t>亿欧元资产减记的兴业银行，</a:t>
            </a:r>
            <a:r>
              <a:rPr lang="en-US" altLang="zh-CN" sz="2800" b="1">
                <a:solidFill>
                  <a:srgbClr val="000000"/>
                </a:solidFill>
                <a:latin typeface="隶书" pitchFamily="49" charset="-122"/>
                <a:ea typeface="隶书" pitchFamily="49" charset="-122"/>
              </a:rPr>
              <a:t>08</a:t>
            </a:r>
            <a:r>
              <a:rPr lang="zh-CN" altLang="en-US" sz="2800" b="1">
                <a:solidFill>
                  <a:srgbClr val="000000"/>
                </a:solidFill>
                <a:latin typeface="隶书" pitchFamily="49" charset="-122"/>
                <a:ea typeface="隶书" pitchFamily="49" charset="-122"/>
              </a:rPr>
              <a:t>年</a:t>
            </a:r>
            <a:r>
              <a:rPr lang="en-US" altLang="zh-CN" sz="2800" b="1">
                <a:solidFill>
                  <a:srgbClr val="000000"/>
                </a:solidFill>
                <a:latin typeface="隶书" pitchFamily="49" charset="-122"/>
                <a:ea typeface="隶书" pitchFamily="49" charset="-122"/>
              </a:rPr>
              <a:t>1</a:t>
            </a:r>
            <a:r>
              <a:rPr lang="zh-CN" altLang="en-US" sz="2800" b="1">
                <a:solidFill>
                  <a:srgbClr val="000000"/>
                </a:solidFill>
                <a:latin typeface="隶书" pitchFamily="49" charset="-122"/>
                <a:ea typeface="隶书" pitchFamily="49" charset="-122"/>
              </a:rPr>
              <a:t>月</a:t>
            </a:r>
            <a:r>
              <a:rPr lang="en-US" altLang="zh-CN" sz="2800" b="1">
                <a:solidFill>
                  <a:srgbClr val="000000"/>
                </a:solidFill>
                <a:latin typeface="隶书" pitchFamily="49" charset="-122"/>
                <a:ea typeface="隶书" pitchFamily="49" charset="-122"/>
              </a:rPr>
              <a:t>24</a:t>
            </a:r>
            <a:r>
              <a:rPr lang="zh-CN" altLang="en-US" sz="2800" b="1">
                <a:solidFill>
                  <a:srgbClr val="000000"/>
                </a:solidFill>
                <a:latin typeface="隶书" pitchFamily="49" charset="-122"/>
                <a:ea typeface="隶书" pitchFamily="49" charset="-122"/>
              </a:rPr>
              <a:t>日由于旗下交易员在授权范围以外秘密进行交易并发生巨亏，迫使银行为此进行</a:t>
            </a:r>
            <a:r>
              <a:rPr lang="en-US" altLang="zh-CN" sz="2800" b="1">
                <a:solidFill>
                  <a:srgbClr val="000000"/>
                </a:solidFill>
                <a:latin typeface="隶书" pitchFamily="49" charset="-122"/>
                <a:ea typeface="隶书" pitchFamily="49" charset="-122"/>
              </a:rPr>
              <a:t>49</a:t>
            </a:r>
            <a:r>
              <a:rPr lang="zh-CN" altLang="en-US" sz="2800" b="1">
                <a:solidFill>
                  <a:srgbClr val="000000"/>
                </a:solidFill>
                <a:latin typeface="隶书" pitchFamily="49" charset="-122"/>
                <a:ea typeface="隶书" pitchFamily="49" charset="-122"/>
              </a:rPr>
              <a:t>亿减记。进行上述两项减记后，兴业</a:t>
            </a:r>
            <a:r>
              <a:rPr lang="en-US" altLang="zh-CN" sz="2800" b="1">
                <a:solidFill>
                  <a:srgbClr val="000000"/>
                </a:solidFill>
                <a:latin typeface="隶书" pitchFamily="49" charset="-122"/>
                <a:ea typeface="隶书" pitchFamily="49" charset="-122"/>
              </a:rPr>
              <a:t>2007</a:t>
            </a:r>
            <a:r>
              <a:rPr lang="zh-CN" altLang="en-US" sz="2800" b="1">
                <a:solidFill>
                  <a:srgbClr val="000000"/>
                </a:solidFill>
                <a:latin typeface="隶书" pitchFamily="49" charset="-122"/>
                <a:ea typeface="隶书" pitchFamily="49" charset="-122"/>
              </a:rPr>
              <a:t>年盈利减少为</a:t>
            </a:r>
            <a:r>
              <a:rPr lang="en-US" altLang="zh-CN" sz="2800" b="1">
                <a:solidFill>
                  <a:srgbClr val="000000"/>
                </a:solidFill>
                <a:latin typeface="隶书" pitchFamily="49" charset="-122"/>
                <a:ea typeface="隶书" pitchFamily="49" charset="-122"/>
              </a:rPr>
              <a:t>6</a:t>
            </a:r>
            <a:r>
              <a:rPr lang="zh-CN" altLang="en-US" sz="2800" b="1">
                <a:solidFill>
                  <a:srgbClr val="000000"/>
                </a:solidFill>
                <a:latin typeface="隶书" pitchFamily="49" charset="-122"/>
                <a:ea typeface="隶书" pitchFamily="49" charset="-122"/>
              </a:rPr>
              <a:t>亿至</a:t>
            </a:r>
            <a:r>
              <a:rPr lang="en-US" altLang="zh-CN" sz="2800" b="1">
                <a:solidFill>
                  <a:srgbClr val="000000"/>
                </a:solidFill>
                <a:latin typeface="隶书" pitchFamily="49" charset="-122"/>
                <a:ea typeface="隶书" pitchFamily="49" charset="-122"/>
              </a:rPr>
              <a:t>8</a:t>
            </a:r>
            <a:r>
              <a:rPr lang="zh-CN" altLang="en-US" sz="2800" b="1">
                <a:solidFill>
                  <a:srgbClr val="000000"/>
                </a:solidFill>
                <a:latin typeface="隶书" pitchFamily="49" charset="-122"/>
                <a:ea typeface="隶书" pitchFamily="49" charset="-122"/>
              </a:rPr>
              <a:t>亿欧元，并将支付占利润</a:t>
            </a:r>
            <a:r>
              <a:rPr lang="en-US" altLang="zh-CN" sz="2800" b="1">
                <a:solidFill>
                  <a:srgbClr val="000000"/>
                </a:solidFill>
                <a:latin typeface="隶书" pitchFamily="49" charset="-122"/>
                <a:ea typeface="隶书" pitchFamily="49" charset="-122"/>
              </a:rPr>
              <a:t>45%</a:t>
            </a:r>
            <a:r>
              <a:rPr lang="zh-CN" altLang="en-US" sz="2800" b="1">
                <a:solidFill>
                  <a:srgbClr val="000000"/>
                </a:solidFill>
                <a:latin typeface="隶书" pitchFamily="49" charset="-122"/>
                <a:ea typeface="隶书" pitchFamily="49" charset="-122"/>
              </a:rPr>
              <a:t>的股息。</a:t>
            </a:r>
            <a:endParaRPr lang="zh-CN" altLang="en-US" sz="2800">
              <a:solidFill>
                <a:srgbClr val="000000"/>
              </a:solidFill>
            </a:endParaRPr>
          </a:p>
        </p:txBody>
      </p:sp>
      <p:sp>
        <p:nvSpPr>
          <p:cNvPr id="263172" name="WordArt 4"/>
          <p:cNvSpPr>
            <a:spLocks noChangeArrowheads="1" noChangeShapeType="1" noTextEdit="1"/>
          </p:cNvSpPr>
          <p:nvPr/>
        </p:nvSpPr>
        <p:spPr bwMode="auto">
          <a:xfrm>
            <a:off x="1828800" y="228600"/>
            <a:ext cx="3810000" cy="1600200"/>
          </a:xfrm>
          <a:prstGeom prst="rect">
            <a:avLst/>
          </a:prstGeom>
        </p:spPr>
        <p:txBody>
          <a:bodyPr wrap="none" fromWordArt="1">
            <a:prstTxWarp prst="textPlain">
              <a:avLst>
                <a:gd name="adj" fmla="val 50000"/>
              </a:avLst>
            </a:prstTxWarp>
          </a:bodyPr>
          <a:lstStyle/>
          <a:p>
            <a:r>
              <a:rPr lang="zh-CN" altLang="en-US" sz="36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宋体"/>
                <a:ea typeface="宋体"/>
              </a:rPr>
              <a:t>兴业银行</a:t>
            </a:r>
          </a:p>
        </p:txBody>
      </p:sp>
    </p:spTree>
    <p:extLst>
      <p:ext uri="{BB962C8B-B14F-4D97-AF65-F5344CB8AC3E}">
        <p14:creationId xmlns:p14="http://schemas.microsoft.com/office/powerpoint/2010/main" val="26520970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3172"/>
                                        </p:tgtEl>
                                        <p:attrNameLst>
                                          <p:attrName>style.visibility</p:attrName>
                                        </p:attrNameLst>
                                      </p:cBhvr>
                                      <p:to>
                                        <p:strVal val="visible"/>
                                      </p:to>
                                    </p:set>
                                    <p:anim calcmode="lin" valueType="num">
                                      <p:cBhvr additive="base">
                                        <p:cTn id="7" dur="500" fill="hold"/>
                                        <p:tgtEl>
                                          <p:spTgt spid="263172"/>
                                        </p:tgtEl>
                                        <p:attrNameLst>
                                          <p:attrName>ppt_x</p:attrName>
                                        </p:attrNameLst>
                                      </p:cBhvr>
                                      <p:tavLst>
                                        <p:tav tm="0">
                                          <p:val>
                                            <p:strVal val="#ppt_x"/>
                                          </p:val>
                                        </p:tav>
                                        <p:tav tm="100000">
                                          <p:val>
                                            <p:strVal val="#ppt_x"/>
                                          </p:val>
                                        </p:tav>
                                      </p:tavLst>
                                    </p:anim>
                                    <p:anim calcmode="lin" valueType="num">
                                      <p:cBhvr additive="base">
                                        <p:cTn id="8" dur="500" fill="hold"/>
                                        <p:tgtEl>
                                          <p:spTgt spid="26317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63171"/>
                                        </p:tgtEl>
                                        <p:attrNameLst>
                                          <p:attrName>style.visibility</p:attrName>
                                        </p:attrNameLst>
                                      </p:cBhvr>
                                      <p:to>
                                        <p:strVal val="visible"/>
                                      </p:to>
                                    </p:set>
                                    <p:animEffect transition="in" filter="blinds(horizontal)">
                                      <p:cBhvr>
                                        <p:cTn id="13" dur="500"/>
                                        <p:tgtEl>
                                          <p:spTgt spid="263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p:bldP spid="263172"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3"/>
          <p:cNvSpPr>
            <a:spLocks noChangeArrowheads="1"/>
          </p:cNvSpPr>
          <p:nvPr/>
        </p:nvSpPr>
        <p:spPr bwMode="auto">
          <a:xfrm>
            <a:off x="3575050" y="3306763"/>
            <a:ext cx="6477000" cy="2246312"/>
          </a:xfrm>
          <a:prstGeom prst="rect">
            <a:avLst/>
          </a:prstGeom>
          <a:noFill/>
          <a:ln w="9525">
            <a:noFill/>
            <a:miter lim="800000"/>
            <a:headEnd/>
            <a:tailEnd/>
          </a:ln>
        </p:spPr>
        <p:txBody>
          <a:bodyPr anchor="ctr">
            <a:spAutoFit/>
          </a:bodyPr>
          <a:lstStyle/>
          <a:p>
            <a:pPr algn="l"/>
            <a:r>
              <a:rPr lang="zh-CN" altLang="en-US" sz="2800" b="1">
                <a:solidFill>
                  <a:srgbClr val="000000"/>
                </a:solidFill>
                <a:latin typeface="隶书" pitchFamily="49" charset="-122"/>
                <a:ea typeface="隶书" pitchFamily="49" charset="-122"/>
              </a:rPr>
              <a:t>这一切归功于判断，而非运气。该行在受打击最严重的领域并没有太多风险敞口。摩根大通是</a:t>
            </a:r>
            <a:r>
              <a:rPr lang="en-US" altLang="zh-CN" sz="2800" b="1">
                <a:solidFill>
                  <a:srgbClr val="000000"/>
                </a:solidFill>
                <a:latin typeface="隶书" pitchFamily="49" charset="-122"/>
                <a:ea typeface="隶书" pitchFamily="49" charset="-122"/>
              </a:rPr>
              <a:t>CDO</a:t>
            </a:r>
            <a:r>
              <a:rPr lang="zh-CN" altLang="en-US" sz="2800" b="1">
                <a:solidFill>
                  <a:srgbClr val="000000"/>
                </a:solidFill>
                <a:latin typeface="隶书" pitchFamily="49" charset="-122"/>
                <a:ea typeface="隶书" pitchFamily="49" charset="-122"/>
              </a:rPr>
              <a:t>部分业务领域的领导者。不过在按揭抵押证券方面，它仅位居第二集团。 </a:t>
            </a:r>
          </a:p>
        </p:txBody>
      </p:sp>
      <p:sp>
        <p:nvSpPr>
          <p:cNvPr id="264195" name="WordArt 4"/>
          <p:cNvSpPr>
            <a:spLocks noChangeArrowheads="1" noChangeShapeType="1" noTextEdit="1"/>
          </p:cNvSpPr>
          <p:nvPr/>
        </p:nvSpPr>
        <p:spPr bwMode="auto">
          <a:xfrm>
            <a:off x="6383338" y="188913"/>
            <a:ext cx="3200400" cy="838200"/>
          </a:xfrm>
          <a:prstGeom prst="rect">
            <a:avLst/>
          </a:prstGeom>
        </p:spPr>
        <p:txBody>
          <a:bodyPr wrap="none" fromWordArt="1">
            <a:prstTxWarp prst="textPlain">
              <a:avLst>
                <a:gd name="adj" fmla="val 50000"/>
              </a:avLst>
            </a:prstTxWarp>
          </a:bodyPr>
          <a:lstStyle/>
          <a:p>
            <a:r>
              <a:rPr lang="zh-CN" altLang="en-US" sz="3600" kern="10">
                <a:ln w="19050">
                  <a:pattFill prst="smGrid">
                    <a:fgClr>
                      <a:srgbClr val="99CCFF"/>
                    </a:fgClr>
                    <a:bgClr>
                      <a:srgbClr val="FFFFFF"/>
                    </a:bgClr>
                  </a:pattFill>
                  <a:round/>
                  <a:headEnd/>
                  <a:tailEnd/>
                </a:ln>
                <a:gradFill rotWithShape="1">
                  <a:gsLst>
                    <a:gs pos="0">
                      <a:srgbClr val="002F5E"/>
                    </a:gs>
                    <a:gs pos="50000">
                      <a:srgbClr val="0066CC"/>
                    </a:gs>
                    <a:gs pos="100000">
                      <a:srgbClr val="002F5E"/>
                    </a:gs>
                  </a:gsLst>
                  <a:lin ang="5400000" scaled="1"/>
                </a:gradFill>
                <a:effectLst>
                  <a:outerShdw dist="35921" dir="2700000" algn="ctr" rotWithShape="0">
                    <a:srgbClr val="990000"/>
                  </a:outerShdw>
                </a:effectLst>
                <a:latin typeface="宋体"/>
                <a:ea typeface="宋体"/>
              </a:rPr>
              <a:t>摩根大通</a:t>
            </a:r>
          </a:p>
        </p:txBody>
      </p:sp>
      <p:sp>
        <p:nvSpPr>
          <p:cNvPr id="264196" name="WordArt 5"/>
          <p:cNvSpPr>
            <a:spLocks noChangeArrowheads="1" noChangeShapeType="1" noTextEdit="1"/>
          </p:cNvSpPr>
          <p:nvPr/>
        </p:nvSpPr>
        <p:spPr bwMode="auto">
          <a:xfrm>
            <a:off x="1992313" y="3789363"/>
            <a:ext cx="1219200" cy="1219200"/>
          </a:xfrm>
          <a:prstGeom prst="rect">
            <a:avLst/>
          </a:prstGeom>
        </p:spPr>
        <p:txBody>
          <a:bodyPr wrap="none" fromWordArt="1">
            <a:prstTxWarp prst="textPlain">
              <a:avLst>
                <a:gd name="adj" fmla="val 50000"/>
              </a:avLst>
            </a:prstTxWarp>
          </a:bodyPr>
          <a:lstStyle/>
          <a:p>
            <a:r>
              <a:rPr lang="zh-CN" alt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宋体"/>
                <a:ea typeface="宋体"/>
              </a:rPr>
              <a:t>原因</a:t>
            </a:r>
          </a:p>
        </p:txBody>
      </p:sp>
      <p:pic>
        <p:nvPicPr>
          <p:cNvPr id="374789" name="Picture 6" descr="摩根大通"/>
          <p:cNvPicPr>
            <a:picLocks noChangeAspect="1" noChangeArrowheads="1"/>
          </p:cNvPicPr>
          <p:nvPr/>
        </p:nvPicPr>
        <p:blipFill>
          <a:blip r:embed="rId2" cstate="print"/>
          <a:srcRect/>
          <a:stretch>
            <a:fillRect/>
          </a:stretch>
        </p:blipFill>
        <p:spPr bwMode="auto">
          <a:xfrm>
            <a:off x="1847851" y="0"/>
            <a:ext cx="3311525" cy="2852738"/>
          </a:xfrm>
          <a:prstGeom prst="rect">
            <a:avLst/>
          </a:prstGeom>
          <a:noFill/>
          <a:ln w="9525">
            <a:noFill/>
            <a:miter lim="800000"/>
            <a:headEnd/>
            <a:tailEnd/>
          </a:ln>
        </p:spPr>
      </p:pic>
      <p:sp>
        <p:nvSpPr>
          <p:cNvPr id="264198" name="TextBox 6"/>
          <p:cNvSpPr txBox="1">
            <a:spLocks noChangeArrowheads="1"/>
          </p:cNvSpPr>
          <p:nvPr/>
        </p:nvSpPr>
        <p:spPr bwMode="auto">
          <a:xfrm>
            <a:off x="5519738" y="1196975"/>
            <a:ext cx="4608512" cy="1569660"/>
          </a:xfrm>
          <a:prstGeom prst="rect">
            <a:avLst/>
          </a:prstGeom>
          <a:noFill/>
          <a:ln w="9525">
            <a:noFill/>
            <a:miter lim="800000"/>
            <a:headEnd/>
            <a:tailEnd/>
          </a:ln>
        </p:spPr>
        <p:txBody>
          <a:bodyPr>
            <a:spAutoFit/>
          </a:bodyPr>
          <a:lstStyle/>
          <a:p>
            <a:pPr algn="l"/>
            <a:r>
              <a:rPr lang="zh-CN" altLang="en-US" sz="2400" b="1">
                <a:solidFill>
                  <a:srgbClr val="000000"/>
                </a:solidFill>
                <a:latin typeface="隶书" pitchFamily="49" charset="-122"/>
                <a:ea typeface="隶书" pitchFamily="49" charset="-122"/>
              </a:rPr>
              <a:t>大通近日发布</a:t>
            </a:r>
            <a:r>
              <a:rPr lang="en-US" altLang="zh-CN" sz="2400" b="1">
                <a:solidFill>
                  <a:srgbClr val="000000"/>
                </a:solidFill>
                <a:latin typeface="隶书" pitchFamily="49" charset="-122"/>
                <a:ea typeface="隶书" pitchFamily="49" charset="-122"/>
              </a:rPr>
              <a:t>2008</a:t>
            </a:r>
            <a:r>
              <a:rPr lang="zh-CN" altLang="en-US" sz="2400" b="1">
                <a:solidFill>
                  <a:srgbClr val="000000"/>
                </a:solidFill>
                <a:latin typeface="隶书" pitchFamily="49" charset="-122"/>
                <a:ea typeface="隶书" pitchFamily="49" charset="-122"/>
              </a:rPr>
              <a:t>年第三季度业绩</a:t>
            </a:r>
            <a:r>
              <a:rPr lang="en-US" altLang="zh-CN" sz="2400" b="1">
                <a:solidFill>
                  <a:srgbClr val="000000"/>
                </a:solidFill>
                <a:latin typeface="隶书" pitchFamily="49" charset="-122"/>
                <a:ea typeface="隶书" pitchFamily="49" charset="-122"/>
              </a:rPr>
              <a:t>,</a:t>
            </a:r>
            <a:r>
              <a:rPr lang="zh-CN" altLang="en-US" sz="2400" b="1">
                <a:solidFill>
                  <a:srgbClr val="000000"/>
                </a:solidFill>
                <a:latin typeface="隶书" pitchFamily="49" charset="-122"/>
                <a:ea typeface="隶书" pitchFamily="49" charset="-122"/>
              </a:rPr>
              <a:t>净收入</a:t>
            </a:r>
            <a:r>
              <a:rPr lang="en-US" altLang="zh-CN" sz="2400" b="1">
                <a:solidFill>
                  <a:srgbClr val="000000"/>
                </a:solidFill>
                <a:latin typeface="隶书" pitchFamily="49" charset="-122"/>
                <a:ea typeface="隶书" pitchFamily="49" charset="-122"/>
              </a:rPr>
              <a:t>5.27</a:t>
            </a:r>
            <a:r>
              <a:rPr lang="zh-CN" altLang="en-US" sz="2400" b="1">
                <a:solidFill>
                  <a:srgbClr val="000000"/>
                </a:solidFill>
                <a:latin typeface="隶书" pitchFamily="49" charset="-122"/>
                <a:ea typeface="隶书" pitchFamily="49" charset="-122"/>
              </a:rPr>
              <a:t>亿美元，合每股</a:t>
            </a:r>
            <a:r>
              <a:rPr lang="en-US" altLang="zh-CN" sz="2400" b="1">
                <a:solidFill>
                  <a:srgbClr val="000000"/>
                </a:solidFill>
                <a:latin typeface="隶书" pitchFamily="49" charset="-122"/>
                <a:ea typeface="隶书" pitchFamily="49" charset="-122"/>
              </a:rPr>
              <a:t>11</a:t>
            </a:r>
            <a:r>
              <a:rPr lang="zh-CN" altLang="en-US" sz="2400" b="1">
                <a:solidFill>
                  <a:srgbClr val="000000"/>
                </a:solidFill>
                <a:latin typeface="隶书" pitchFamily="49" charset="-122"/>
                <a:ea typeface="隶书" pitchFamily="49" charset="-122"/>
              </a:rPr>
              <a:t>美分；目前分行超过</a:t>
            </a:r>
            <a:r>
              <a:rPr lang="en-US" altLang="zh-CN" sz="2400" b="1">
                <a:solidFill>
                  <a:srgbClr val="000000"/>
                </a:solidFill>
                <a:latin typeface="隶书" pitchFamily="49" charset="-122"/>
                <a:ea typeface="隶书" pitchFamily="49" charset="-122"/>
              </a:rPr>
              <a:t>5,400</a:t>
            </a:r>
            <a:r>
              <a:rPr lang="zh-CN" altLang="en-US" sz="2400" b="1">
                <a:solidFill>
                  <a:srgbClr val="000000"/>
                </a:solidFill>
                <a:latin typeface="隶书" pitchFamily="49" charset="-122"/>
                <a:ea typeface="隶书" pitchFamily="49" charset="-122"/>
              </a:rPr>
              <a:t>个，零售银行业务得到大幅加强。</a:t>
            </a:r>
            <a:endParaRPr lang="zh-CN" altLang="en-US" sz="2400"/>
          </a:p>
        </p:txBody>
      </p:sp>
    </p:spTree>
    <p:extLst>
      <p:ext uri="{BB962C8B-B14F-4D97-AF65-F5344CB8AC3E}">
        <p14:creationId xmlns:p14="http://schemas.microsoft.com/office/powerpoint/2010/main" val="9617943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4195"/>
                                        </p:tgtEl>
                                        <p:attrNameLst>
                                          <p:attrName>style.visibility</p:attrName>
                                        </p:attrNameLst>
                                      </p:cBhvr>
                                      <p:to>
                                        <p:strVal val="visible"/>
                                      </p:to>
                                    </p:set>
                                    <p:animEffect transition="in" filter="blinds(horizontal)">
                                      <p:cBhvr>
                                        <p:cTn id="7" dur="500"/>
                                        <p:tgtEl>
                                          <p:spTgt spid="2641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4198"/>
                                        </p:tgtEl>
                                        <p:attrNameLst>
                                          <p:attrName>style.visibility</p:attrName>
                                        </p:attrNameLst>
                                      </p:cBhvr>
                                      <p:to>
                                        <p:strVal val="visible"/>
                                      </p:to>
                                    </p:set>
                                    <p:animEffect transition="in" filter="blinds(horizontal)">
                                      <p:cBhvr>
                                        <p:cTn id="12" dur="500"/>
                                        <p:tgtEl>
                                          <p:spTgt spid="26419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4196"/>
                                        </p:tgtEl>
                                        <p:attrNameLst>
                                          <p:attrName>style.visibility</p:attrName>
                                        </p:attrNameLst>
                                      </p:cBhvr>
                                      <p:to>
                                        <p:strVal val="visible"/>
                                      </p:to>
                                    </p:set>
                                    <p:animEffect transition="in" filter="blinds(horizontal)">
                                      <p:cBhvr>
                                        <p:cTn id="17" dur="500"/>
                                        <p:tgtEl>
                                          <p:spTgt spid="26419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4194"/>
                                        </p:tgtEl>
                                        <p:attrNameLst>
                                          <p:attrName>style.visibility</p:attrName>
                                        </p:attrNameLst>
                                      </p:cBhvr>
                                      <p:to>
                                        <p:strVal val="visible"/>
                                      </p:to>
                                    </p:set>
                                    <p:animEffect transition="in" filter="blinds(horizontal)">
                                      <p:cBhvr>
                                        <p:cTn id="22" dur="500"/>
                                        <p:tgtEl>
                                          <p:spTgt spid="264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4" grpId="0"/>
      <p:bldP spid="264195" grpId="0" animBg="1"/>
      <p:bldP spid="264196" grpId="0" animBg="1"/>
      <p:bldP spid="26419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5810" name="Picture 2" descr="AIG"/>
          <p:cNvPicPr>
            <a:picLocks noChangeAspect="1" noChangeArrowheads="1"/>
          </p:cNvPicPr>
          <p:nvPr/>
        </p:nvPicPr>
        <p:blipFill>
          <a:blip r:embed="rId2" cstate="print"/>
          <a:srcRect/>
          <a:stretch>
            <a:fillRect/>
          </a:stretch>
        </p:blipFill>
        <p:spPr bwMode="auto">
          <a:xfrm>
            <a:off x="6629400" y="1"/>
            <a:ext cx="3570288" cy="3413125"/>
          </a:xfrm>
          <a:prstGeom prst="rect">
            <a:avLst/>
          </a:prstGeom>
          <a:noFill/>
          <a:ln w="9525">
            <a:noFill/>
            <a:miter lim="800000"/>
            <a:headEnd/>
            <a:tailEnd/>
          </a:ln>
        </p:spPr>
      </p:pic>
      <p:sp>
        <p:nvSpPr>
          <p:cNvPr id="265219" name="Rectangle 3"/>
          <p:cNvSpPr>
            <a:spLocks noChangeArrowheads="1"/>
          </p:cNvSpPr>
          <p:nvPr/>
        </p:nvSpPr>
        <p:spPr bwMode="auto">
          <a:xfrm>
            <a:off x="1703388" y="1"/>
            <a:ext cx="4800600" cy="3540125"/>
          </a:xfrm>
          <a:prstGeom prst="rect">
            <a:avLst/>
          </a:prstGeom>
          <a:noFill/>
          <a:ln w="9525">
            <a:noFill/>
            <a:miter lim="800000"/>
            <a:headEnd/>
            <a:tailEnd/>
          </a:ln>
        </p:spPr>
        <p:txBody>
          <a:bodyPr anchor="ctr">
            <a:spAutoFit/>
          </a:bodyPr>
          <a:lstStyle/>
          <a:p>
            <a:pPr algn="l"/>
            <a:r>
              <a:rPr lang="en-US" altLang="zh-CN" sz="2800" b="1">
                <a:solidFill>
                  <a:srgbClr val="000000"/>
                </a:solidFill>
                <a:latin typeface="隶书" pitchFamily="49" charset="-122"/>
                <a:ea typeface="隶书" pitchFamily="49" charset="-122"/>
              </a:rPr>
              <a:t>2008</a:t>
            </a:r>
            <a:r>
              <a:rPr lang="zh-CN" altLang="en-US" sz="2800" b="1">
                <a:solidFill>
                  <a:srgbClr val="000000"/>
                </a:solidFill>
                <a:latin typeface="隶书" pitchFamily="49" charset="-122"/>
                <a:ea typeface="隶书" pitchFamily="49" charset="-122"/>
              </a:rPr>
              <a:t>年</a:t>
            </a:r>
            <a:r>
              <a:rPr lang="en-US" altLang="zh-CN" sz="2800" b="1">
                <a:solidFill>
                  <a:srgbClr val="000000"/>
                </a:solidFill>
                <a:latin typeface="隶书" pitchFamily="49" charset="-122"/>
                <a:ea typeface="隶书" pitchFamily="49" charset="-122"/>
              </a:rPr>
              <a:t>9</a:t>
            </a:r>
            <a:r>
              <a:rPr lang="zh-CN" altLang="en-US" sz="2800" b="1">
                <a:solidFill>
                  <a:srgbClr val="000000"/>
                </a:solidFill>
                <a:latin typeface="隶书" pitchFamily="49" charset="-122"/>
                <a:ea typeface="隶书" pitchFamily="49" charset="-122"/>
              </a:rPr>
              <a:t>月</a:t>
            </a:r>
            <a:r>
              <a:rPr lang="en-US" altLang="zh-CN" sz="2800" b="1">
                <a:solidFill>
                  <a:srgbClr val="000000"/>
                </a:solidFill>
                <a:latin typeface="隶书" pitchFamily="49" charset="-122"/>
                <a:ea typeface="隶书" pitchFamily="49" charset="-122"/>
              </a:rPr>
              <a:t>16</a:t>
            </a:r>
            <a:r>
              <a:rPr lang="zh-CN" altLang="en-US" sz="2800" b="1">
                <a:solidFill>
                  <a:srgbClr val="000000"/>
                </a:solidFill>
                <a:latin typeface="隶书" pitchFamily="49" charset="-122"/>
                <a:ea typeface="隶书" pitchFamily="49" charset="-122"/>
              </a:rPr>
              <a:t>日美联储宣布，授权纽约联邦储备银行向陷于破产边缘的美国国际集团</a:t>
            </a:r>
            <a:r>
              <a:rPr lang="en-US" altLang="zh-CN" sz="2800" b="1">
                <a:solidFill>
                  <a:srgbClr val="000000"/>
                </a:solidFill>
                <a:latin typeface="隶书" pitchFamily="49" charset="-122"/>
                <a:ea typeface="隶书" pitchFamily="49" charset="-122"/>
              </a:rPr>
              <a:t>(AIG)</a:t>
            </a:r>
            <a:r>
              <a:rPr lang="zh-CN" altLang="en-US" sz="2800" b="1">
                <a:solidFill>
                  <a:srgbClr val="000000"/>
                </a:solidFill>
                <a:latin typeface="隶书" pitchFamily="49" charset="-122"/>
                <a:ea typeface="隶书" pitchFamily="49" charset="-122"/>
              </a:rPr>
              <a:t>提供</a:t>
            </a:r>
            <a:r>
              <a:rPr lang="en-US" altLang="zh-CN" sz="2800" b="1">
                <a:solidFill>
                  <a:srgbClr val="000000"/>
                </a:solidFill>
                <a:latin typeface="隶书" pitchFamily="49" charset="-122"/>
                <a:ea typeface="隶书" pitchFamily="49" charset="-122"/>
              </a:rPr>
              <a:t>850</a:t>
            </a:r>
            <a:r>
              <a:rPr lang="zh-CN" altLang="en-US" sz="2800" b="1">
                <a:solidFill>
                  <a:srgbClr val="000000"/>
                </a:solidFill>
                <a:latin typeface="隶书" pitchFamily="49" charset="-122"/>
                <a:ea typeface="隶书" pitchFamily="49" charset="-122"/>
              </a:rPr>
              <a:t>亿美元紧急贷款。美国政府将持有该集团近</a:t>
            </a:r>
            <a:r>
              <a:rPr lang="en-US" altLang="zh-CN" sz="2800" b="1">
                <a:solidFill>
                  <a:srgbClr val="000000"/>
                </a:solidFill>
                <a:latin typeface="隶书" pitchFamily="49" charset="-122"/>
                <a:ea typeface="隶书" pitchFamily="49" charset="-122"/>
              </a:rPr>
              <a:t>80%</a:t>
            </a:r>
            <a:r>
              <a:rPr lang="zh-CN" altLang="en-US" sz="2800" b="1">
                <a:solidFill>
                  <a:srgbClr val="000000"/>
                </a:solidFill>
                <a:latin typeface="隶书" pitchFamily="49" charset="-122"/>
                <a:ea typeface="隶书" pitchFamily="49" charset="-122"/>
              </a:rPr>
              <a:t>股份。即美国政府仿照接管</a:t>
            </a:r>
            <a:r>
              <a:rPr lang="zh-CN" altLang="en-US" sz="2800" b="1">
                <a:solidFill>
                  <a:srgbClr val="000000"/>
                </a:solidFill>
                <a:latin typeface="Arial" charset="0"/>
                <a:ea typeface="隶书" pitchFamily="49" charset="-122"/>
              </a:rPr>
              <a:t>“</a:t>
            </a:r>
            <a:r>
              <a:rPr lang="zh-CN" altLang="en-US" sz="2800" b="1">
                <a:solidFill>
                  <a:srgbClr val="000000"/>
                </a:solidFill>
                <a:latin typeface="隶书" pitchFamily="49" charset="-122"/>
                <a:ea typeface="隶书" pitchFamily="49" charset="-122"/>
              </a:rPr>
              <a:t>两房</a:t>
            </a:r>
            <a:r>
              <a:rPr lang="zh-CN" altLang="en-US" sz="2800" b="1">
                <a:solidFill>
                  <a:srgbClr val="000000"/>
                </a:solidFill>
                <a:latin typeface="Arial" charset="0"/>
                <a:ea typeface="隶书" pitchFamily="49" charset="-122"/>
              </a:rPr>
              <a:t>”</a:t>
            </a:r>
            <a:r>
              <a:rPr lang="zh-CN" altLang="en-US" sz="2800" b="1">
                <a:solidFill>
                  <a:srgbClr val="000000"/>
                </a:solidFill>
                <a:latin typeface="隶书" pitchFamily="49" charset="-122"/>
                <a:ea typeface="隶书" pitchFamily="49" charset="-122"/>
              </a:rPr>
              <a:t>模式接管了该集团。</a:t>
            </a:r>
            <a:r>
              <a:rPr lang="zh-CN" altLang="en-US" sz="2800" b="1">
                <a:solidFill>
                  <a:schemeClr val="accent2"/>
                </a:solidFill>
                <a:latin typeface="隶书" pitchFamily="49" charset="-122"/>
                <a:ea typeface="隶书" pitchFamily="49" charset="-122"/>
              </a:rPr>
              <a:t> </a:t>
            </a:r>
          </a:p>
        </p:txBody>
      </p:sp>
      <p:sp>
        <p:nvSpPr>
          <p:cNvPr id="265220" name="Rectangle 4"/>
          <p:cNvSpPr>
            <a:spLocks noChangeArrowheads="1"/>
          </p:cNvSpPr>
          <p:nvPr/>
        </p:nvSpPr>
        <p:spPr bwMode="auto">
          <a:xfrm>
            <a:off x="3071813" y="4005263"/>
            <a:ext cx="7080250" cy="2246312"/>
          </a:xfrm>
          <a:prstGeom prst="rect">
            <a:avLst/>
          </a:prstGeom>
          <a:noFill/>
          <a:ln w="9525">
            <a:noFill/>
            <a:miter lim="800000"/>
            <a:headEnd/>
            <a:tailEnd/>
          </a:ln>
        </p:spPr>
        <p:txBody>
          <a:bodyPr anchor="ctr">
            <a:spAutoFit/>
          </a:bodyPr>
          <a:lstStyle/>
          <a:p>
            <a:pPr algn="l"/>
            <a:r>
              <a:rPr lang="zh-CN" altLang="en-US" sz="2800" b="1">
                <a:solidFill>
                  <a:srgbClr val="000000"/>
                </a:solidFill>
                <a:latin typeface="隶书" pitchFamily="49" charset="-122"/>
                <a:ea typeface="隶书" pitchFamily="49" charset="-122"/>
              </a:rPr>
              <a:t>美联储称，在目前情况下，如果放任</a:t>
            </a:r>
            <a:r>
              <a:rPr lang="en-US" altLang="zh-CN" sz="2800" b="1">
                <a:solidFill>
                  <a:srgbClr val="000000"/>
                </a:solidFill>
                <a:latin typeface="隶书" pitchFamily="49" charset="-122"/>
                <a:ea typeface="隶书" pitchFamily="49" charset="-122"/>
              </a:rPr>
              <a:t>AIG</a:t>
            </a:r>
            <a:r>
              <a:rPr lang="zh-CN" altLang="en-US" sz="2800" b="1">
                <a:solidFill>
                  <a:srgbClr val="000000"/>
                </a:solidFill>
                <a:latin typeface="隶书" pitchFamily="49" charset="-122"/>
                <a:ea typeface="隶书" pitchFamily="49" charset="-122"/>
              </a:rPr>
              <a:t>破产，对业已极其脆弱的金融市场来说无异于雪上加霜，并且将极大提高市场的借贷成本，进一步削减美国家庭财富，对经济增长产生实质性危害。</a:t>
            </a:r>
            <a:r>
              <a:rPr lang="en-US" altLang="zh-CN" sz="2800" b="1">
                <a:solidFill>
                  <a:srgbClr val="000000"/>
                </a:solidFill>
                <a:latin typeface="隶书" pitchFamily="49" charset="-122"/>
                <a:ea typeface="隶书" pitchFamily="49" charset="-122"/>
              </a:rPr>
              <a:t> </a:t>
            </a:r>
          </a:p>
        </p:txBody>
      </p:sp>
      <p:sp>
        <p:nvSpPr>
          <p:cNvPr id="375813" name="WordArt 5"/>
          <p:cNvSpPr>
            <a:spLocks noChangeArrowheads="1" noChangeShapeType="1" noTextEdit="1"/>
          </p:cNvSpPr>
          <p:nvPr/>
        </p:nvSpPr>
        <p:spPr bwMode="auto">
          <a:xfrm>
            <a:off x="1919288" y="4581525"/>
            <a:ext cx="914400" cy="609600"/>
          </a:xfrm>
          <a:prstGeom prst="rect">
            <a:avLst/>
          </a:prstGeom>
        </p:spPr>
        <p:txBody>
          <a:bodyPr wrap="none" fromWordArt="1">
            <a:prstTxWarp prst="textTriangle">
              <a:avLst>
                <a:gd name="adj" fmla="val 50000"/>
              </a:avLst>
            </a:prstTxWarp>
            <a:scene3d>
              <a:camera prst="legacyObliqueTopLeft"/>
              <a:lightRig rig="legacyNormal3" dir="r"/>
            </a:scene3d>
            <a:sp3d extrusionH="201600" prstMaterial="legacyMatte">
              <a:extrusionClr>
                <a:srgbClr val="0066CC"/>
              </a:extrusionClr>
            </a:sp3d>
          </a:bodyPr>
          <a:lstStyle/>
          <a:p>
            <a:r>
              <a:rPr lang="zh-CN" altLang="en-US" sz="3600" kern="10">
                <a:ln w="9525">
                  <a:round/>
                  <a:headEnd/>
                  <a:tailEnd/>
                </a:ln>
                <a:gradFill rotWithShape="1">
                  <a:gsLst>
                    <a:gs pos="0">
                      <a:srgbClr val="FFFFCC"/>
                    </a:gs>
                    <a:gs pos="100000">
                      <a:srgbClr val="FF9999"/>
                    </a:gs>
                  </a:gsLst>
                  <a:lin ang="5400000" scaled="1"/>
                </a:gradFill>
                <a:latin typeface="宋体"/>
                <a:ea typeface="宋体"/>
              </a:rPr>
              <a:t>原因</a:t>
            </a:r>
          </a:p>
        </p:txBody>
      </p:sp>
      <p:sp>
        <p:nvSpPr>
          <p:cNvPr id="265222" name="WordArt 6"/>
          <p:cNvSpPr>
            <a:spLocks noChangeArrowheads="1" noChangeShapeType="1" noTextEdit="1"/>
          </p:cNvSpPr>
          <p:nvPr/>
        </p:nvSpPr>
        <p:spPr bwMode="auto">
          <a:xfrm>
            <a:off x="2782888" y="3141664"/>
            <a:ext cx="3744912" cy="719137"/>
          </a:xfrm>
          <a:prstGeom prst="rect">
            <a:avLst/>
          </a:prstGeom>
        </p:spPr>
        <p:txBody>
          <a:bodyPr wrap="none" fromWordArt="1">
            <a:prstTxWarp prst="textFadeUp">
              <a:avLst>
                <a:gd name="adj" fmla="val 9991"/>
              </a:avLst>
            </a:prstTxWarp>
          </a:bodyPr>
          <a:lstStyle/>
          <a:p>
            <a:r>
              <a:rPr lang="zh-CN" altLang="en-US" sz="8000" kern="10">
                <a:ln w="12700">
                  <a:solidFill>
                    <a:srgbClr val="B2B2B2"/>
                  </a:solidFill>
                  <a:round/>
                  <a:headEnd/>
                  <a:tailEnd/>
                </a:ln>
                <a:gradFill rotWithShape="1">
                  <a:gsLst>
                    <a:gs pos="0">
                      <a:srgbClr val="660066"/>
                    </a:gs>
                    <a:gs pos="100000">
                      <a:srgbClr val="FF0000"/>
                    </a:gs>
                  </a:gsLst>
                  <a:lin ang="5400000" scaled="1"/>
                </a:gradFill>
                <a:effectLst>
                  <a:outerShdw dist="35921" dir="2700000" sy="50000" rotWithShape="0">
                    <a:srgbClr val="875B0D">
                      <a:alpha val="70000"/>
                    </a:srgbClr>
                  </a:outerShdw>
                </a:effectLst>
                <a:latin typeface="宋体"/>
                <a:ea typeface="宋体"/>
              </a:rPr>
              <a:t>美国国际集团</a:t>
            </a:r>
          </a:p>
        </p:txBody>
      </p:sp>
    </p:spTree>
    <p:extLst>
      <p:ext uri="{BB962C8B-B14F-4D97-AF65-F5344CB8AC3E}">
        <p14:creationId xmlns:p14="http://schemas.microsoft.com/office/powerpoint/2010/main" val="27949392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5222"/>
                                        </p:tgtEl>
                                        <p:attrNameLst>
                                          <p:attrName>style.visibility</p:attrName>
                                        </p:attrNameLst>
                                      </p:cBhvr>
                                      <p:to>
                                        <p:strVal val="visible"/>
                                      </p:to>
                                    </p:set>
                                    <p:anim calcmode="lin" valueType="num">
                                      <p:cBhvr additive="base">
                                        <p:cTn id="7" dur="500" fill="hold"/>
                                        <p:tgtEl>
                                          <p:spTgt spid="265222"/>
                                        </p:tgtEl>
                                        <p:attrNameLst>
                                          <p:attrName>ppt_x</p:attrName>
                                        </p:attrNameLst>
                                      </p:cBhvr>
                                      <p:tavLst>
                                        <p:tav tm="0">
                                          <p:val>
                                            <p:strVal val="#ppt_x"/>
                                          </p:val>
                                        </p:tav>
                                        <p:tav tm="100000">
                                          <p:val>
                                            <p:strVal val="#ppt_x"/>
                                          </p:val>
                                        </p:tav>
                                      </p:tavLst>
                                    </p:anim>
                                    <p:anim calcmode="lin" valueType="num">
                                      <p:cBhvr additive="base">
                                        <p:cTn id="8" dur="500" fill="hold"/>
                                        <p:tgtEl>
                                          <p:spTgt spid="2652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65219"/>
                                        </p:tgtEl>
                                        <p:attrNameLst>
                                          <p:attrName>style.visibility</p:attrName>
                                        </p:attrNameLst>
                                      </p:cBhvr>
                                      <p:to>
                                        <p:strVal val="visible"/>
                                      </p:to>
                                    </p:set>
                                    <p:animEffect transition="in" filter="blinds(horizontal)">
                                      <p:cBhvr>
                                        <p:cTn id="13" dur="500"/>
                                        <p:tgtEl>
                                          <p:spTgt spid="26521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65220"/>
                                        </p:tgtEl>
                                        <p:attrNameLst>
                                          <p:attrName>style.visibility</p:attrName>
                                        </p:attrNameLst>
                                      </p:cBhvr>
                                      <p:to>
                                        <p:strVal val="visible"/>
                                      </p:to>
                                    </p:set>
                                    <p:animEffect transition="in" filter="blinds(horizontal)">
                                      <p:cBhvr>
                                        <p:cTn id="18" dur="500"/>
                                        <p:tgtEl>
                                          <p:spTgt spid="265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p:bldP spid="265220" grpId="0"/>
      <p:bldP spid="265222"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ChangeArrowheads="1"/>
          </p:cNvSpPr>
          <p:nvPr/>
        </p:nvSpPr>
        <p:spPr bwMode="auto">
          <a:xfrm>
            <a:off x="1703389" y="403226"/>
            <a:ext cx="4897437" cy="3540125"/>
          </a:xfrm>
          <a:prstGeom prst="rect">
            <a:avLst/>
          </a:prstGeom>
          <a:noFill/>
          <a:ln w="9525">
            <a:noFill/>
            <a:miter lim="800000"/>
            <a:headEnd/>
            <a:tailEnd/>
          </a:ln>
        </p:spPr>
        <p:txBody>
          <a:bodyPr anchor="ctr">
            <a:spAutoFit/>
          </a:bodyPr>
          <a:lstStyle/>
          <a:p>
            <a:pPr algn="l"/>
            <a:r>
              <a:rPr lang="en-US" altLang="zh-CN" sz="2800">
                <a:solidFill>
                  <a:srgbClr val="000000"/>
                </a:solidFill>
                <a:latin typeface="隶书" pitchFamily="49" charset="-122"/>
                <a:ea typeface="隶书" pitchFamily="49" charset="-122"/>
              </a:rPr>
              <a:t>2008</a:t>
            </a:r>
            <a:r>
              <a:rPr lang="zh-CN" altLang="en-US" sz="2800">
                <a:solidFill>
                  <a:srgbClr val="000000"/>
                </a:solidFill>
                <a:latin typeface="隶书" pitchFamily="49" charset="-122"/>
                <a:ea typeface="隶书" pitchFamily="49" charset="-122"/>
              </a:rPr>
              <a:t>年</a:t>
            </a:r>
            <a:r>
              <a:rPr lang="en-US" altLang="zh-CN" sz="2800">
                <a:solidFill>
                  <a:srgbClr val="000000"/>
                </a:solidFill>
                <a:latin typeface="隶书" pitchFamily="49" charset="-122"/>
                <a:ea typeface="隶书" pitchFamily="49" charset="-122"/>
              </a:rPr>
              <a:t>10</a:t>
            </a:r>
            <a:r>
              <a:rPr lang="zh-CN" altLang="en-US" sz="2800">
                <a:solidFill>
                  <a:srgbClr val="000000"/>
                </a:solidFill>
                <a:latin typeface="隶书" pitchFamily="49" charset="-122"/>
                <a:ea typeface="隶书" pitchFamily="49" charset="-122"/>
              </a:rPr>
              <a:t>月，冰岛政府相继把继上周把第二、第三大银行收归国有。此时，冰岛货币已大幅贬值。截至</a:t>
            </a:r>
            <a:r>
              <a:rPr lang="en-US" altLang="zh-CN" sz="2800">
                <a:solidFill>
                  <a:srgbClr val="000000"/>
                </a:solidFill>
                <a:latin typeface="隶书" pitchFamily="49" charset="-122"/>
                <a:ea typeface="隶书" pitchFamily="49" charset="-122"/>
              </a:rPr>
              <a:t>10</a:t>
            </a:r>
            <a:r>
              <a:rPr lang="zh-CN" altLang="en-US" sz="2800">
                <a:solidFill>
                  <a:srgbClr val="000000"/>
                </a:solidFill>
                <a:latin typeface="隶书" pitchFamily="49" charset="-122"/>
                <a:ea typeface="隶书" pitchFamily="49" charset="-122"/>
              </a:rPr>
              <a:t>月</a:t>
            </a:r>
            <a:r>
              <a:rPr lang="en-US" altLang="zh-CN" sz="2800">
                <a:solidFill>
                  <a:srgbClr val="000000"/>
                </a:solidFill>
                <a:latin typeface="隶书" pitchFamily="49" charset="-122"/>
                <a:ea typeface="隶书" pitchFamily="49" charset="-122"/>
              </a:rPr>
              <a:t>6</a:t>
            </a:r>
            <a:r>
              <a:rPr lang="zh-CN" altLang="en-US" sz="2800">
                <a:solidFill>
                  <a:srgbClr val="000000"/>
                </a:solidFill>
                <a:latin typeface="隶书" pitchFamily="49" charset="-122"/>
                <a:ea typeface="隶书" pitchFamily="49" charset="-122"/>
              </a:rPr>
              <a:t>日，冰岛克朗对欧元汇率缩水</a:t>
            </a:r>
            <a:r>
              <a:rPr lang="en-US" altLang="zh-CN" sz="2800">
                <a:solidFill>
                  <a:srgbClr val="000000"/>
                </a:solidFill>
                <a:latin typeface="隶书" pitchFamily="49" charset="-122"/>
                <a:ea typeface="隶书" pitchFamily="49" charset="-122"/>
              </a:rPr>
              <a:t>3</a:t>
            </a:r>
            <a:r>
              <a:rPr lang="zh-CN" altLang="en-US" sz="2800">
                <a:solidFill>
                  <a:srgbClr val="000000"/>
                </a:solidFill>
                <a:latin typeface="隶书" pitchFamily="49" charset="-122"/>
                <a:ea typeface="隶书" pitchFamily="49" charset="-122"/>
              </a:rPr>
              <a:t>成。外债超过</a:t>
            </a:r>
            <a:r>
              <a:rPr lang="en-US" altLang="zh-CN" sz="2800">
                <a:solidFill>
                  <a:srgbClr val="000000"/>
                </a:solidFill>
                <a:latin typeface="隶书" pitchFamily="49" charset="-122"/>
                <a:ea typeface="隶书" pitchFamily="49" charset="-122"/>
              </a:rPr>
              <a:t>1383</a:t>
            </a:r>
            <a:r>
              <a:rPr lang="zh-CN" altLang="en-US" sz="2800">
                <a:solidFill>
                  <a:srgbClr val="000000"/>
                </a:solidFill>
                <a:latin typeface="隶书" pitchFamily="49" charset="-122"/>
                <a:ea typeface="隶书" pitchFamily="49" charset="-122"/>
              </a:rPr>
              <a:t>亿美元，而其国内生产总值仅为</a:t>
            </a:r>
            <a:r>
              <a:rPr lang="en-US" altLang="zh-CN" sz="2800">
                <a:solidFill>
                  <a:srgbClr val="000000"/>
                </a:solidFill>
                <a:latin typeface="隶书" pitchFamily="49" charset="-122"/>
                <a:ea typeface="隶书" pitchFamily="49" charset="-122"/>
              </a:rPr>
              <a:t>193.7</a:t>
            </a:r>
            <a:r>
              <a:rPr lang="zh-CN" altLang="en-US" sz="2800">
                <a:solidFill>
                  <a:srgbClr val="000000"/>
                </a:solidFill>
                <a:latin typeface="隶书" pitchFamily="49" charset="-122"/>
                <a:ea typeface="隶书" pitchFamily="49" charset="-122"/>
              </a:rPr>
              <a:t>亿。冰岛面临</a:t>
            </a:r>
            <a:r>
              <a:rPr lang="zh-CN" altLang="en-US" sz="2800">
                <a:solidFill>
                  <a:srgbClr val="000000"/>
                </a:solidFill>
                <a:latin typeface="Arial" charset="0"/>
                <a:ea typeface="隶书" pitchFamily="49" charset="-122"/>
              </a:rPr>
              <a:t>“</a:t>
            </a:r>
            <a:r>
              <a:rPr lang="zh-CN" altLang="en-US" sz="2800">
                <a:solidFill>
                  <a:srgbClr val="000000"/>
                </a:solidFill>
                <a:latin typeface="隶书" pitchFamily="49" charset="-122"/>
                <a:ea typeface="隶书" pitchFamily="49" charset="-122"/>
              </a:rPr>
              <a:t>国家破产</a:t>
            </a:r>
            <a:r>
              <a:rPr lang="zh-CN" altLang="en-US" sz="2800">
                <a:solidFill>
                  <a:srgbClr val="000000"/>
                </a:solidFill>
                <a:latin typeface="Arial" charset="0"/>
                <a:ea typeface="隶书" pitchFamily="49" charset="-122"/>
              </a:rPr>
              <a:t>”</a:t>
            </a:r>
            <a:r>
              <a:rPr lang="zh-CN" altLang="en-US" sz="2800">
                <a:solidFill>
                  <a:srgbClr val="000000"/>
                </a:solidFill>
                <a:latin typeface="隶书" pitchFamily="49" charset="-122"/>
                <a:ea typeface="隶书" pitchFamily="49" charset="-122"/>
              </a:rPr>
              <a:t>危险。</a:t>
            </a:r>
          </a:p>
        </p:txBody>
      </p:sp>
      <p:sp>
        <p:nvSpPr>
          <p:cNvPr id="266243" name="Rectangle 3"/>
          <p:cNvSpPr>
            <a:spLocks noChangeArrowheads="1"/>
          </p:cNvSpPr>
          <p:nvPr/>
        </p:nvSpPr>
        <p:spPr bwMode="auto">
          <a:xfrm>
            <a:off x="1703388" y="4408489"/>
            <a:ext cx="8812212" cy="955675"/>
          </a:xfrm>
          <a:prstGeom prst="rect">
            <a:avLst/>
          </a:prstGeom>
          <a:noFill/>
          <a:ln w="9525">
            <a:noFill/>
            <a:miter lim="800000"/>
            <a:headEnd/>
            <a:tailEnd/>
          </a:ln>
        </p:spPr>
        <p:txBody>
          <a:bodyPr anchor="ctr">
            <a:spAutoFit/>
          </a:bodyPr>
          <a:lstStyle/>
          <a:p>
            <a:pPr algn="l"/>
            <a:r>
              <a:rPr lang="en-US" altLang="zh-CN" sz="2800">
                <a:solidFill>
                  <a:srgbClr val="000000"/>
                </a:solidFill>
                <a:latin typeface="隶书" pitchFamily="49" charset="-122"/>
                <a:ea typeface="隶书" pitchFamily="49" charset="-122"/>
              </a:rPr>
              <a:t>2008</a:t>
            </a:r>
            <a:r>
              <a:rPr lang="zh-CN" altLang="en-US" sz="2800">
                <a:solidFill>
                  <a:srgbClr val="000000"/>
                </a:solidFill>
                <a:latin typeface="隶书" pitchFamily="49" charset="-122"/>
                <a:ea typeface="隶书" pitchFamily="49" charset="-122"/>
              </a:rPr>
              <a:t>年</a:t>
            </a:r>
            <a:r>
              <a:rPr lang="en-US" altLang="zh-CN" sz="2800">
                <a:solidFill>
                  <a:srgbClr val="000000"/>
                </a:solidFill>
                <a:latin typeface="隶书" pitchFamily="49" charset="-122"/>
                <a:ea typeface="隶书" pitchFamily="49" charset="-122"/>
              </a:rPr>
              <a:t>10</a:t>
            </a:r>
            <a:r>
              <a:rPr lang="zh-CN" altLang="en-US" sz="2800">
                <a:solidFill>
                  <a:srgbClr val="000000"/>
                </a:solidFill>
                <a:latin typeface="隶书" pitchFamily="49" charset="-122"/>
                <a:ea typeface="隶书" pitchFamily="49" charset="-122"/>
              </a:rPr>
              <a:t>月</a:t>
            </a:r>
            <a:r>
              <a:rPr lang="en-US" altLang="zh-CN" sz="2800">
                <a:solidFill>
                  <a:srgbClr val="000000"/>
                </a:solidFill>
                <a:latin typeface="隶书" pitchFamily="49" charset="-122"/>
                <a:ea typeface="隶书" pitchFamily="49" charset="-122"/>
              </a:rPr>
              <a:t>7</a:t>
            </a:r>
            <a:r>
              <a:rPr lang="zh-CN" altLang="en-US" sz="2800">
                <a:solidFill>
                  <a:srgbClr val="000000"/>
                </a:solidFill>
                <a:latin typeface="隶书" pitchFamily="49" charset="-122"/>
                <a:ea typeface="隶书" pitchFamily="49" charset="-122"/>
              </a:rPr>
              <a:t>日，冰岛政府宣布将寻求从俄罗斯借债</a:t>
            </a:r>
            <a:r>
              <a:rPr lang="en-US" altLang="zh-CN" sz="2800">
                <a:solidFill>
                  <a:srgbClr val="000000"/>
                </a:solidFill>
                <a:latin typeface="隶书" pitchFamily="49" charset="-122"/>
                <a:ea typeface="隶书" pitchFamily="49" charset="-122"/>
              </a:rPr>
              <a:t>40</a:t>
            </a:r>
            <a:r>
              <a:rPr lang="zh-CN" altLang="en-US" sz="2800">
                <a:solidFill>
                  <a:srgbClr val="000000"/>
                </a:solidFill>
                <a:latin typeface="隶书" pitchFamily="49" charset="-122"/>
                <a:ea typeface="隶书" pitchFamily="49" charset="-122"/>
              </a:rPr>
              <a:t>亿欧元，以求渡过难关。 </a:t>
            </a:r>
          </a:p>
        </p:txBody>
      </p:sp>
      <p:pic>
        <p:nvPicPr>
          <p:cNvPr id="376836" name="Picture 4" descr="冰岛"/>
          <p:cNvPicPr>
            <a:picLocks noChangeAspect="1" noChangeArrowheads="1"/>
          </p:cNvPicPr>
          <p:nvPr/>
        </p:nvPicPr>
        <p:blipFill>
          <a:blip r:embed="rId2" cstate="print"/>
          <a:srcRect/>
          <a:stretch>
            <a:fillRect/>
          </a:stretch>
        </p:blipFill>
        <p:spPr bwMode="auto">
          <a:xfrm>
            <a:off x="6959601" y="188913"/>
            <a:ext cx="3241675" cy="2824162"/>
          </a:xfrm>
          <a:prstGeom prst="rect">
            <a:avLst/>
          </a:prstGeom>
          <a:noFill/>
          <a:ln w="9525">
            <a:noFill/>
            <a:miter lim="800000"/>
            <a:headEnd/>
            <a:tailEnd/>
          </a:ln>
        </p:spPr>
      </p:pic>
      <p:sp>
        <p:nvSpPr>
          <p:cNvPr id="266245" name="TextBox 4"/>
          <p:cNvSpPr txBox="1">
            <a:spLocks noChangeArrowheads="1"/>
          </p:cNvSpPr>
          <p:nvPr/>
        </p:nvSpPr>
        <p:spPr bwMode="auto">
          <a:xfrm>
            <a:off x="6167438" y="3573463"/>
            <a:ext cx="4032250" cy="646112"/>
          </a:xfrm>
          <a:prstGeom prst="rect">
            <a:avLst/>
          </a:prstGeom>
          <a:noFill/>
          <a:ln w="9525">
            <a:noFill/>
            <a:miter lim="800000"/>
            <a:headEnd/>
            <a:tailEnd/>
          </a:ln>
        </p:spPr>
        <p:txBody>
          <a:bodyPr>
            <a:spAutoFit/>
          </a:bodyPr>
          <a:lstStyle/>
          <a:p>
            <a:pPr algn="l"/>
            <a:r>
              <a:rPr lang="zh-CN" altLang="en-US" sz="3600">
                <a:solidFill>
                  <a:schemeClr val="accent1"/>
                </a:solidFill>
              </a:rPr>
              <a:t>冰岛金融市场崩溃</a:t>
            </a:r>
          </a:p>
        </p:txBody>
      </p:sp>
    </p:spTree>
    <p:extLst>
      <p:ext uri="{BB962C8B-B14F-4D97-AF65-F5344CB8AC3E}">
        <p14:creationId xmlns:p14="http://schemas.microsoft.com/office/powerpoint/2010/main" val="1154340137"/>
      </p:ext>
    </p:extLst>
  </p:cSld>
  <p:clrMapOvr>
    <a:masterClrMapping/>
  </p:clrMapOvr>
  <p:transition advClick="0" advTm="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45"/>
                                        </p:tgtEl>
                                        <p:attrNameLst>
                                          <p:attrName>style.visibility</p:attrName>
                                        </p:attrNameLst>
                                      </p:cBhvr>
                                      <p:to>
                                        <p:strVal val="visible"/>
                                      </p:to>
                                    </p:set>
                                    <p:anim calcmode="lin" valueType="num">
                                      <p:cBhvr additive="base">
                                        <p:cTn id="7" dur="500" fill="hold"/>
                                        <p:tgtEl>
                                          <p:spTgt spid="266245"/>
                                        </p:tgtEl>
                                        <p:attrNameLst>
                                          <p:attrName>ppt_x</p:attrName>
                                        </p:attrNameLst>
                                      </p:cBhvr>
                                      <p:tavLst>
                                        <p:tav tm="0">
                                          <p:val>
                                            <p:strVal val="#ppt_x"/>
                                          </p:val>
                                        </p:tav>
                                        <p:tav tm="100000">
                                          <p:val>
                                            <p:strVal val="#ppt_x"/>
                                          </p:val>
                                        </p:tav>
                                      </p:tavLst>
                                    </p:anim>
                                    <p:anim calcmode="lin" valueType="num">
                                      <p:cBhvr additive="base">
                                        <p:cTn id="8" dur="500" fill="hold"/>
                                        <p:tgtEl>
                                          <p:spTgt spid="2662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6242"/>
                                        </p:tgtEl>
                                        <p:attrNameLst>
                                          <p:attrName>style.visibility</p:attrName>
                                        </p:attrNameLst>
                                      </p:cBhvr>
                                      <p:to>
                                        <p:strVal val="visible"/>
                                      </p:to>
                                    </p:set>
                                    <p:anim calcmode="lin" valueType="num">
                                      <p:cBhvr additive="base">
                                        <p:cTn id="13" dur="500" fill="hold"/>
                                        <p:tgtEl>
                                          <p:spTgt spid="266242"/>
                                        </p:tgtEl>
                                        <p:attrNameLst>
                                          <p:attrName>ppt_x</p:attrName>
                                        </p:attrNameLst>
                                      </p:cBhvr>
                                      <p:tavLst>
                                        <p:tav tm="0">
                                          <p:val>
                                            <p:strVal val="#ppt_x"/>
                                          </p:val>
                                        </p:tav>
                                        <p:tav tm="100000">
                                          <p:val>
                                            <p:strVal val="#ppt_x"/>
                                          </p:val>
                                        </p:tav>
                                      </p:tavLst>
                                    </p:anim>
                                    <p:anim calcmode="lin" valueType="num">
                                      <p:cBhvr additive="base">
                                        <p:cTn id="14" dur="500" fill="hold"/>
                                        <p:tgtEl>
                                          <p:spTgt spid="26624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66243"/>
                                        </p:tgtEl>
                                        <p:attrNameLst>
                                          <p:attrName>style.visibility</p:attrName>
                                        </p:attrNameLst>
                                      </p:cBhvr>
                                      <p:to>
                                        <p:strVal val="visible"/>
                                      </p:to>
                                    </p:set>
                                    <p:animEffect transition="in" filter="blinds(horizontal)">
                                      <p:cBhvr>
                                        <p:cTn id="19" dur="500"/>
                                        <p:tgtEl>
                                          <p:spTgt spid="266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2" grpId="0"/>
      <p:bldP spid="266243" grpId="0"/>
      <p:bldP spid="26624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WordArt 3"/>
          <p:cNvSpPr>
            <a:spLocks noChangeArrowheads="1" noChangeShapeType="1" noTextEdit="1"/>
          </p:cNvSpPr>
          <p:nvPr/>
        </p:nvSpPr>
        <p:spPr bwMode="auto">
          <a:xfrm>
            <a:off x="2971800" y="2667000"/>
            <a:ext cx="6019800" cy="1371600"/>
          </a:xfrm>
          <a:prstGeom prst="rect">
            <a:avLst/>
          </a:prstGeom>
        </p:spPr>
        <p:txBody>
          <a:bodyPr wrap="none" fromWordArt="1">
            <a:prstTxWarp prst="textPlain">
              <a:avLst>
                <a:gd name="adj" fmla="val 50000"/>
              </a:avLst>
            </a:prstTxWarp>
          </a:bodyPr>
          <a:lstStyle/>
          <a:p>
            <a:r>
              <a:rPr lang="zh-CN" altLang="en-US" sz="3600" kern="10">
                <a:ln w="19050">
                  <a:solidFill>
                    <a:srgbClr val="800080"/>
                  </a:solidFill>
                  <a:round/>
                  <a:headEnd/>
                  <a:tailEnd/>
                </a:ln>
                <a:solidFill>
                  <a:srgbClr val="993366"/>
                </a:solidFill>
                <a:effectLst>
                  <a:outerShdw dist="35921" dir="2700000" algn="ctr" rotWithShape="0">
                    <a:srgbClr val="990000"/>
                  </a:outerShdw>
                </a:effectLst>
                <a:latin typeface="宋体"/>
                <a:ea typeface="宋体"/>
              </a:rPr>
              <a:t>实体经济篇</a:t>
            </a:r>
          </a:p>
        </p:txBody>
      </p:sp>
    </p:spTree>
    <p:extLst>
      <p:ext uri="{BB962C8B-B14F-4D97-AF65-F5344CB8AC3E}">
        <p14:creationId xmlns:p14="http://schemas.microsoft.com/office/powerpoint/2010/main" val="3488720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wipe(down)">
                                      <p:cBhvr>
                                        <p:cTn id="7" dur="580">
                                          <p:stCondLst>
                                            <p:cond delay="0"/>
                                          </p:stCondLst>
                                        </p:cTn>
                                        <p:tgtEl>
                                          <p:spTgt spid="25603"/>
                                        </p:tgtEl>
                                      </p:cBhvr>
                                    </p:animEffect>
                                    <p:anim calcmode="lin" valueType="num">
                                      <p:cBhvr>
                                        <p:cTn id="8" dur="1822" tmFilter="0,0; 0.14,0.36; 0.43,0.73; 0.71,0.91; 1.0,1.0">
                                          <p:stCondLst>
                                            <p:cond delay="0"/>
                                          </p:stCondLst>
                                        </p:cTn>
                                        <p:tgtEl>
                                          <p:spTgt spid="2560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560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560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560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5603"/>
                                        </p:tgtEl>
                                        <p:attrNameLst>
                                          <p:attrName>ppt_y</p:attrName>
                                        </p:attrNameLst>
                                      </p:cBhvr>
                                      <p:tavLst>
                                        <p:tav tm="0" fmla="#ppt_y-sin(pi*$)/81">
                                          <p:val>
                                            <p:fltVal val="0"/>
                                          </p:val>
                                        </p:tav>
                                        <p:tav tm="100000">
                                          <p:val>
                                            <p:fltVal val="1"/>
                                          </p:val>
                                        </p:tav>
                                      </p:tavLst>
                                    </p:anim>
                                    <p:animScale>
                                      <p:cBhvr>
                                        <p:cTn id="13" dur="26">
                                          <p:stCondLst>
                                            <p:cond delay="650"/>
                                          </p:stCondLst>
                                        </p:cTn>
                                        <p:tgtEl>
                                          <p:spTgt spid="25603"/>
                                        </p:tgtEl>
                                      </p:cBhvr>
                                      <p:to x="100000" y="60000"/>
                                    </p:animScale>
                                    <p:animScale>
                                      <p:cBhvr>
                                        <p:cTn id="14" dur="166" decel="50000">
                                          <p:stCondLst>
                                            <p:cond delay="676"/>
                                          </p:stCondLst>
                                        </p:cTn>
                                        <p:tgtEl>
                                          <p:spTgt spid="25603"/>
                                        </p:tgtEl>
                                      </p:cBhvr>
                                      <p:to x="100000" y="100000"/>
                                    </p:animScale>
                                    <p:animScale>
                                      <p:cBhvr>
                                        <p:cTn id="15" dur="26">
                                          <p:stCondLst>
                                            <p:cond delay="1312"/>
                                          </p:stCondLst>
                                        </p:cTn>
                                        <p:tgtEl>
                                          <p:spTgt spid="25603"/>
                                        </p:tgtEl>
                                      </p:cBhvr>
                                      <p:to x="100000" y="80000"/>
                                    </p:animScale>
                                    <p:animScale>
                                      <p:cBhvr>
                                        <p:cTn id="16" dur="166" decel="50000">
                                          <p:stCondLst>
                                            <p:cond delay="1338"/>
                                          </p:stCondLst>
                                        </p:cTn>
                                        <p:tgtEl>
                                          <p:spTgt spid="25603"/>
                                        </p:tgtEl>
                                      </p:cBhvr>
                                      <p:to x="100000" y="100000"/>
                                    </p:animScale>
                                    <p:animScale>
                                      <p:cBhvr>
                                        <p:cTn id="17" dur="26">
                                          <p:stCondLst>
                                            <p:cond delay="1642"/>
                                          </p:stCondLst>
                                        </p:cTn>
                                        <p:tgtEl>
                                          <p:spTgt spid="25603"/>
                                        </p:tgtEl>
                                      </p:cBhvr>
                                      <p:to x="100000" y="90000"/>
                                    </p:animScale>
                                    <p:animScale>
                                      <p:cBhvr>
                                        <p:cTn id="18" dur="166" decel="50000">
                                          <p:stCondLst>
                                            <p:cond delay="1668"/>
                                          </p:stCondLst>
                                        </p:cTn>
                                        <p:tgtEl>
                                          <p:spTgt spid="25603"/>
                                        </p:tgtEl>
                                      </p:cBhvr>
                                      <p:to x="100000" y="100000"/>
                                    </p:animScale>
                                    <p:animScale>
                                      <p:cBhvr>
                                        <p:cTn id="19" dur="26">
                                          <p:stCondLst>
                                            <p:cond delay="1808"/>
                                          </p:stCondLst>
                                        </p:cTn>
                                        <p:tgtEl>
                                          <p:spTgt spid="25603"/>
                                        </p:tgtEl>
                                      </p:cBhvr>
                                      <p:to x="100000" y="95000"/>
                                    </p:animScale>
                                    <p:animScale>
                                      <p:cBhvr>
                                        <p:cTn id="20" dur="166" decel="50000">
                                          <p:stCondLst>
                                            <p:cond delay="1834"/>
                                          </p:stCondLst>
                                        </p:cTn>
                                        <p:tgtEl>
                                          <p:spTgt spid="2560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idx="4294967295"/>
          </p:nvPr>
        </p:nvSpPr>
        <p:spPr bwMode="auto">
          <a:xfrm>
            <a:off x="2279650" y="333375"/>
            <a:ext cx="6553200" cy="700088"/>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利率期货价格波动风险案例</a:t>
            </a:r>
          </a:p>
        </p:txBody>
      </p:sp>
      <p:sp>
        <p:nvSpPr>
          <p:cNvPr id="305155" name="Rectangle 3"/>
          <p:cNvSpPr>
            <a:spLocks noGrp="1" noChangeArrowheads="1"/>
          </p:cNvSpPr>
          <p:nvPr>
            <p:ph type="body" idx="4294967295"/>
          </p:nvPr>
        </p:nvSpPr>
        <p:spPr>
          <a:xfrm>
            <a:off x="1703388" y="1412876"/>
            <a:ext cx="8424862" cy="4175125"/>
          </a:xfrm>
        </p:spPr>
        <p:txBody>
          <a:bodyPr/>
          <a:lstStyle/>
          <a:p>
            <a:pPr eaLnBrk="1" hangingPunct="1">
              <a:buFont typeface="Wingdings" pitchFamily="2" charset="2"/>
              <a:buNone/>
            </a:pPr>
            <a:r>
              <a:rPr lang="en-US" altLang="zh-CN" sz="2000">
                <a:solidFill>
                  <a:srgbClr val="0000CC"/>
                </a:solidFill>
                <a:latin typeface="华文琥珀" pitchFamily="2" charset="-122"/>
                <a:ea typeface="华文琥珀" pitchFamily="2" charset="-122"/>
              </a:rPr>
              <a:t>          </a:t>
            </a:r>
            <a:r>
              <a:rPr lang="en-US" altLang="zh-CN" b="1">
                <a:latin typeface="楷体_GB2312" pitchFamily="49" charset="-122"/>
                <a:ea typeface="楷体_GB2312" pitchFamily="49" charset="-122"/>
              </a:rPr>
              <a:t>1995</a:t>
            </a:r>
            <a:r>
              <a:rPr lang="zh-CN" altLang="en-US" b="1">
                <a:latin typeface="楷体_GB2312" pitchFamily="49" charset="-122"/>
                <a:ea typeface="楷体_GB2312" pitchFamily="49" charset="-122"/>
              </a:rPr>
              <a:t>年</a:t>
            </a:r>
            <a:r>
              <a:rPr lang="en-US" altLang="zh-CN" b="1">
                <a:latin typeface="楷体_GB2312" pitchFamily="49" charset="-122"/>
                <a:ea typeface="楷体_GB2312" pitchFamily="49" charset="-122"/>
              </a:rPr>
              <a:t>2</a:t>
            </a:r>
            <a:r>
              <a:rPr lang="zh-CN" altLang="en-US" b="1">
                <a:latin typeface="楷体_GB2312" pitchFamily="49" charset="-122"/>
                <a:ea typeface="楷体_GB2312" pitchFamily="49" charset="-122"/>
              </a:rPr>
              <a:t>月</a:t>
            </a:r>
            <a:r>
              <a:rPr lang="en-US" altLang="zh-CN" b="1">
                <a:latin typeface="楷体_GB2312" pitchFamily="49" charset="-122"/>
                <a:ea typeface="楷体_GB2312" pitchFamily="49" charset="-122"/>
              </a:rPr>
              <a:t>23</a:t>
            </a:r>
            <a:r>
              <a:rPr lang="zh-CN" altLang="en-US" b="1">
                <a:latin typeface="楷体_GB2312" pitchFamily="49" charset="-122"/>
                <a:ea typeface="楷体_GB2312" pitchFamily="49" charset="-122"/>
              </a:rPr>
              <a:t>日，财政部发布提高</a:t>
            </a:r>
            <a:r>
              <a:rPr lang="en-US" altLang="zh-CN" b="1">
                <a:latin typeface="楷体_GB2312" pitchFamily="49" charset="-122"/>
                <a:ea typeface="楷体_GB2312" pitchFamily="49" charset="-122"/>
              </a:rPr>
              <a:t>327</a:t>
            </a:r>
            <a:r>
              <a:rPr lang="zh-CN" altLang="en-US" b="1">
                <a:latin typeface="楷体_GB2312" pitchFamily="49" charset="-122"/>
                <a:ea typeface="楷体_GB2312" pitchFamily="49" charset="-122"/>
              </a:rPr>
              <a:t>国债利率</a:t>
            </a:r>
          </a:p>
          <a:p>
            <a:pPr eaLnBrk="1" hangingPunct="1">
              <a:buFont typeface="Wingdings" pitchFamily="2" charset="2"/>
              <a:buNone/>
            </a:pPr>
            <a:r>
              <a:rPr lang="zh-CN" altLang="en-US" b="1">
                <a:latin typeface="楷体_GB2312" pitchFamily="49" charset="-122"/>
                <a:ea typeface="楷体_GB2312" pitchFamily="49" charset="-122"/>
              </a:rPr>
              <a:t>的公告，百元面值的</a:t>
            </a:r>
            <a:r>
              <a:rPr lang="en-US" altLang="zh-CN" b="1">
                <a:latin typeface="楷体_GB2312" pitchFamily="49" charset="-122"/>
                <a:ea typeface="楷体_GB2312" pitchFamily="49" charset="-122"/>
              </a:rPr>
              <a:t>327</a:t>
            </a:r>
            <a:r>
              <a:rPr lang="zh-CN" altLang="en-US" b="1">
                <a:latin typeface="楷体_GB2312" pitchFamily="49" charset="-122"/>
                <a:ea typeface="楷体_GB2312" pitchFamily="49" charset="-122"/>
              </a:rPr>
              <a:t>国债将按</a:t>
            </a:r>
            <a:r>
              <a:rPr lang="en-US" altLang="zh-CN" b="1">
                <a:latin typeface="楷体_GB2312" pitchFamily="49" charset="-122"/>
                <a:ea typeface="楷体_GB2312" pitchFamily="49" charset="-122"/>
              </a:rPr>
              <a:t>148.50</a:t>
            </a:r>
            <a:r>
              <a:rPr lang="zh-CN" altLang="en-US" b="1">
                <a:latin typeface="楷体_GB2312" pitchFamily="49" charset="-122"/>
                <a:ea typeface="楷体_GB2312" pitchFamily="49" charset="-122"/>
              </a:rPr>
              <a:t>元兑付。</a:t>
            </a:r>
            <a:br>
              <a:rPr lang="zh-CN" altLang="en-US" b="1">
                <a:latin typeface="楷体_GB2312" pitchFamily="49" charset="-122"/>
                <a:ea typeface="楷体_GB2312" pitchFamily="49" charset="-122"/>
              </a:rPr>
            </a:br>
            <a:r>
              <a:rPr lang="zh-CN" altLang="en-US" b="1">
                <a:latin typeface="楷体_GB2312" pitchFamily="49" charset="-122"/>
                <a:ea typeface="楷体_GB2312" pitchFamily="49" charset="-122"/>
              </a:rPr>
              <a:t>　</a:t>
            </a:r>
            <a:r>
              <a:rPr lang="en-US" altLang="zh-CN" b="1">
                <a:latin typeface="楷体_GB2312" pitchFamily="49" charset="-122"/>
                <a:ea typeface="楷体_GB2312" pitchFamily="49" charset="-122"/>
              </a:rPr>
              <a:t>2</a:t>
            </a:r>
            <a:r>
              <a:rPr lang="zh-CN" altLang="en-US" b="1">
                <a:latin typeface="楷体_GB2312" pitchFamily="49" charset="-122"/>
                <a:ea typeface="楷体_GB2312" pitchFamily="49" charset="-122"/>
              </a:rPr>
              <a:t>月</a:t>
            </a:r>
            <a:r>
              <a:rPr lang="en-US" altLang="zh-CN" b="1">
                <a:latin typeface="楷体_GB2312" pitchFamily="49" charset="-122"/>
                <a:ea typeface="楷体_GB2312" pitchFamily="49" charset="-122"/>
              </a:rPr>
              <a:t>23</a:t>
            </a:r>
            <a:r>
              <a:rPr lang="zh-CN" altLang="en-US" b="1">
                <a:latin typeface="楷体_GB2312" pitchFamily="49" charset="-122"/>
                <a:ea typeface="楷体_GB2312" pitchFamily="49" charset="-122"/>
              </a:rPr>
              <a:t>日上午一开盘，中经开公司率领的多方，</a:t>
            </a:r>
          </a:p>
          <a:p>
            <a:pPr eaLnBrk="1" hangingPunct="1">
              <a:buFont typeface="Wingdings" pitchFamily="2" charset="2"/>
              <a:buNone/>
            </a:pPr>
            <a:r>
              <a:rPr lang="zh-CN" altLang="en-US" b="1">
                <a:latin typeface="楷体_GB2312" pitchFamily="49" charset="-122"/>
                <a:ea typeface="楷体_GB2312" pitchFamily="49" charset="-122"/>
              </a:rPr>
              <a:t>借利好掩杀过来，用</a:t>
            </a:r>
            <a:r>
              <a:rPr lang="en-US" altLang="zh-CN" b="1">
                <a:latin typeface="楷体_GB2312" pitchFamily="49" charset="-122"/>
                <a:ea typeface="楷体_GB2312" pitchFamily="49" charset="-122"/>
              </a:rPr>
              <a:t>80</a:t>
            </a:r>
            <a:r>
              <a:rPr lang="zh-CN" altLang="en-US" b="1">
                <a:latin typeface="楷体_GB2312" pitchFamily="49" charset="-122"/>
                <a:ea typeface="楷体_GB2312" pitchFamily="49" charset="-122"/>
              </a:rPr>
              <a:t>万口将前日</a:t>
            </a:r>
            <a:r>
              <a:rPr lang="en-US" altLang="zh-CN" b="1">
                <a:latin typeface="楷体_GB2312" pitchFamily="49" charset="-122"/>
                <a:ea typeface="楷体_GB2312" pitchFamily="49" charset="-122"/>
              </a:rPr>
              <a:t>148.21</a:t>
            </a:r>
            <a:r>
              <a:rPr lang="zh-CN" altLang="en-US" b="1">
                <a:latin typeface="楷体_GB2312" pitchFamily="49" charset="-122"/>
                <a:ea typeface="楷体_GB2312" pitchFamily="49" charset="-122"/>
              </a:rPr>
              <a:t>元的收盘价</a:t>
            </a:r>
          </a:p>
          <a:p>
            <a:pPr eaLnBrk="1" hangingPunct="1">
              <a:buFont typeface="Wingdings" pitchFamily="2" charset="2"/>
              <a:buNone/>
            </a:pPr>
            <a:r>
              <a:rPr lang="zh-CN" altLang="en-US" b="1">
                <a:latin typeface="楷体_GB2312" pitchFamily="49" charset="-122"/>
                <a:ea typeface="楷体_GB2312" pitchFamily="49" charset="-122"/>
              </a:rPr>
              <a:t>一举攻到</a:t>
            </a:r>
            <a:r>
              <a:rPr lang="en-US" altLang="zh-CN" b="1">
                <a:latin typeface="楷体_GB2312" pitchFamily="49" charset="-122"/>
                <a:ea typeface="楷体_GB2312" pitchFamily="49" charset="-122"/>
              </a:rPr>
              <a:t>148.50</a:t>
            </a:r>
            <a:r>
              <a:rPr lang="zh-CN" altLang="en-US" b="1">
                <a:latin typeface="楷体_GB2312" pitchFamily="49" charset="-122"/>
                <a:ea typeface="楷体_GB2312" pitchFamily="49" charset="-122"/>
              </a:rPr>
              <a:t>元，接着又以</a:t>
            </a:r>
            <a:r>
              <a:rPr lang="en-US" altLang="zh-CN" b="1">
                <a:latin typeface="楷体_GB2312" pitchFamily="49" charset="-122"/>
                <a:ea typeface="楷体_GB2312" pitchFamily="49" charset="-122"/>
              </a:rPr>
              <a:t>120</a:t>
            </a:r>
            <a:r>
              <a:rPr lang="zh-CN" altLang="en-US" b="1">
                <a:latin typeface="楷体_GB2312" pitchFamily="49" charset="-122"/>
                <a:ea typeface="楷体_GB2312" pitchFamily="49" charset="-122"/>
              </a:rPr>
              <a:t>万口攻到</a:t>
            </a:r>
            <a:r>
              <a:rPr lang="en-US" altLang="zh-CN" b="1">
                <a:latin typeface="楷体_GB2312" pitchFamily="49" charset="-122"/>
                <a:ea typeface="楷体_GB2312" pitchFamily="49" charset="-122"/>
              </a:rPr>
              <a:t>149.10</a:t>
            </a:r>
          </a:p>
          <a:p>
            <a:pPr eaLnBrk="1" hangingPunct="1">
              <a:buFont typeface="Wingdings" pitchFamily="2" charset="2"/>
              <a:buNone/>
            </a:pPr>
            <a:r>
              <a:rPr lang="zh-CN" altLang="en-US" b="1">
                <a:latin typeface="楷体_GB2312" pitchFamily="49" charset="-122"/>
                <a:ea typeface="楷体_GB2312" pitchFamily="49" charset="-122"/>
              </a:rPr>
              <a:t>元，又用</a:t>
            </a:r>
            <a:r>
              <a:rPr lang="en-US" altLang="zh-CN" b="1">
                <a:latin typeface="楷体_GB2312" pitchFamily="49" charset="-122"/>
                <a:ea typeface="楷体_GB2312" pitchFamily="49" charset="-122"/>
              </a:rPr>
              <a:t>100</a:t>
            </a:r>
            <a:r>
              <a:rPr lang="zh-CN" altLang="en-US" b="1">
                <a:latin typeface="楷体_GB2312" pitchFamily="49" charset="-122"/>
                <a:ea typeface="楷体_GB2312" pitchFamily="49" charset="-122"/>
              </a:rPr>
              <a:t>万口攻到</a:t>
            </a:r>
            <a:r>
              <a:rPr lang="en-US" altLang="zh-CN" b="1">
                <a:latin typeface="楷体_GB2312" pitchFamily="49" charset="-122"/>
                <a:ea typeface="楷体_GB2312" pitchFamily="49" charset="-122"/>
              </a:rPr>
              <a:t>150</a:t>
            </a:r>
            <a:r>
              <a:rPr lang="zh-CN" altLang="en-US" b="1">
                <a:latin typeface="楷体_GB2312" pitchFamily="49" charset="-122"/>
                <a:ea typeface="楷体_GB2312" pitchFamily="49" charset="-122"/>
              </a:rPr>
              <a:t>元，下午攻到</a:t>
            </a:r>
            <a:r>
              <a:rPr lang="en-US" altLang="zh-CN" b="1">
                <a:latin typeface="楷体_GB2312" pitchFamily="49" charset="-122"/>
                <a:ea typeface="楷体_GB2312" pitchFamily="49" charset="-122"/>
              </a:rPr>
              <a:t>151.98</a:t>
            </a:r>
            <a:r>
              <a:rPr lang="zh-CN" altLang="en-US" b="1">
                <a:latin typeface="楷体_GB2312" pitchFamily="49" charset="-122"/>
                <a:ea typeface="楷体_GB2312" pitchFamily="49" charset="-122"/>
              </a:rPr>
              <a:t>元。随</a:t>
            </a:r>
          </a:p>
          <a:p>
            <a:pPr eaLnBrk="1" hangingPunct="1">
              <a:buFont typeface="Wingdings" pitchFamily="2" charset="2"/>
              <a:buNone/>
            </a:pPr>
            <a:r>
              <a:rPr lang="zh-CN" altLang="en-US" b="1">
                <a:latin typeface="楷体_GB2312" pitchFamily="49" charset="-122"/>
                <a:ea typeface="楷体_GB2312" pitchFamily="49" charset="-122"/>
              </a:rPr>
              <a:t>后万国的同盟军辽国发突然改做多头，</a:t>
            </a:r>
            <a:r>
              <a:rPr lang="en-US" altLang="zh-CN" b="1">
                <a:latin typeface="楷体_GB2312" pitchFamily="49" charset="-122"/>
                <a:ea typeface="楷体_GB2312" pitchFamily="49" charset="-122"/>
              </a:rPr>
              <a:t>327</a:t>
            </a:r>
            <a:r>
              <a:rPr lang="zh-CN" altLang="en-US" b="1">
                <a:latin typeface="楷体_GB2312" pitchFamily="49" charset="-122"/>
                <a:ea typeface="楷体_GB2312" pitchFamily="49" charset="-122"/>
              </a:rPr>
              <a:t>国债在</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分</a:t>
            </a:r>
          </a:p>
          <a:p>
            <a:pPr eaLnBrk="1" hangingPunct="1">
              <a:buFont typeface="Wingdings" pitchFamily="2" charset="2"/>
              <a:buNone/>
            </a:pPr>
            <a:r>
              <a:rPr lang="zh-CN" altLang="en-US" b="1">
                <a:latin typeface="楷体_GB2312" pitchFamily="49" charset="-122"/>
                <a:ea typeface="楷体_GB2312" pitchFamily="49" charset="-122"/>
              </a:rPr>
              <a:t>钟内竟上涨了</a:t>
            </a:r>
            <a:r>
              <a:rPr lang="en-US" altLang="zh-CN" b="1">
                <a:latin typeface="楷体_GB2312" pitchFamily="49" charset="-122"/>
                <a:ea typeface="楷体_GB2312" pitchFamily="49" charset="-122"/>
              </a:rPr>
              <a:t>2</a:t>
            </a:r>
            <a:r>
              <a:rPr lang="zh-CN" altLang="en-US" b="1">
                <a:latin typeface="楷体_GB2312" pitchFamily="49" charset="-122"/>
                <a:ea typeface="楷体_GB2312" pitchFamily="49" charset="-122"/>
              </a:rPr>
              <a:t>元，最高上涨幅度</a:t>
            </a:r>
            <a:r>
              <a:rPr lang="en-US" altLang="zh-CN" b="1">
                <a:latin typeface="楷体_GB2312" pitchFamily="49" charset="-122"/>
                <a:ea typeface="楷体_GB2312" pitchFamily="49" charset="-122"/>
              </a:rPr>
              <a:t>3.77</a:t>
            </a:r>
            <a:r>
              <a:rPr lang="zh-CN" altLang="en-US" b="1">
                <a:latin typeface="楷体_GB2312" pitchFamily="49" charset="-122"/>
                <a:ea typeface="楷体_GB2312" pitchFamily="49" charset="-122"/>
              </a:rPr>
              <a:t>元。</a:t>
            </a:r>
          </a:p>
        </p:txBody>
      </p:sp>
    </p:spTree>
    <p:extLst>
      <p:ext uri="{BB962C8B-B14F-4D97-AF65-F5344CB8AC3E}">
        <p14:creationId xmlns:p14="http://schemas.microsoft.com/office/powerpoint/2010/main" val="24964374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5155">
                                            <p:txEl>
                                              <p:pRg st="0" end="0"/>
                                            </p:txEl>
                                          </p:spTgt>
                                        </p:tgtEl>
                                        <p:attrNameLst>
                                          <p:attrName>style.visibility</p:attrName>
                                        </p:attrNameLst>
                                      </p:cBhvr>
                                      <p:to>
                                        <p:strVal val="visible"/>
                                      </p:to>
                                    </p:set>
                                    <p:animEffect transition="in" filter="blinds(horizontal)">
                                      <p:cBhvr>
                                        <p:cTn id="7" dur="500"/>
                                        <p:tgtEl>
                                          <p:spTgt spid="30515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05155">
                                            <p:txEl>
                                              <p:pRg st="1" end="1"/>
                                            </p:txEl>
                                          </p:spTgt>
                                        </p:tgtEl>
                                        <p:attrNameLst>
                                          <p:attrName>style.visibility</p:attrName>
                                        </p:attrNameLst>
                                      </p:cBhvr>
                                      <p:to>
                                        <p:strVal val="visible"/>
                                      </p:to>
                                    </p:set>
                                    <p:animEffect transition="in" filter="blinds(horizontal)">
                                      <p:cBhvr>
                                        <p:cTn id="10" dur="500"/>
                                        <p:tgtEl>
                                          <p:spTgt spid="3051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05155">
                                            <p:txEl>
                                              <p:pRg st="1" end="1"/>
                                            </p:txEl>
                                          </p:spTgt>
                                        </p:tgtEl>
                                        <p:attrNameLst>
                                          <p:attrName>style.visibility</p:attrName>
                                        </p:attrNameLst>
                                      </p:cBhvr>
                                      <p:to>
                                        <p:strVal val="visible"/>
                                      </p:to>
                                    </p:set>
                                    <p:animEffect transition="in" filter="blinds(horizontal)">
                                      <p:cBhvr>
                                        <p:cTn id="15" dur="500"/>
                                        <p:tgtEl>
                                          <p:spTgt spid="305155">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05155">
                                            <p:txEl>
                                              <p:pRg st="2" end="2"/>
                                            </p:txEl>
                                          </p:spTgt>
                                        </p:tgtEl>
                                        <p:attrNameLst>
                                          <p:attrName>style.visibility</p:attrName>
                                        </p:attrNameLst>
                                      </p:cBhvr>
                                      <p:to>
                                        <p:strVal val="visible"/>
                                      </p:to>
                                    </p:set>
                                    <p:animEffect transition="in" filter="blinds(horizontal)">
                                      <p:cBhvr>
                                        <p:cTn id="18" dur="500"/>
                                        <p:tgtEl>
                                          <p:spTgt spid="305155">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05155">
                                            <p:txEl>
                                              <p:pRg st="3" end="3"/>
                                            </p:txEl>
                                          </p:spTgt>
                                        </p:tgtEl>
                                        <p:attrNameLst>
                                          <p:attrName>style.visibility</p:attrName>
                                        </p:attrNameLst>
                                      </p:cBhvr>
                                      <p:to>
                                        <p:strVal val="visible"/>
                                      </p:to>
                                    </p:set>
                                    <p:animEffect transition="in" filter="blinds(horizontal)">
                                      <p:cBhvr>
                                        <p:cTn id="21" dur="500"/>
                                        <p:tgtEl>
                                          <p:spTgt spid="305155">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05155">
                                            <p:txEl>
                                              <p:pRg st="4" end="4"/>
                                            </p:txEl>
                                          </p:spTgt>
                                        </p:tgtEl>
                                        <p:attrNameLst>
                                          <p:attrName>style.visibility</p:attrName>
                                        </p:attrNameLst>
                                      </p:cBhvr>
                                      <p:to>
                                        <p:strVal val="visible"/>
                                      </p:to>
                                    </p:set>
                                    <p:animEffect transition="in" filter="blinds(horizontal)">
                                      <p:cBhvr>
                                        <p:cTn id="24" dur="500"/>
                                        <p:tgtEl>
                                          <p:spTgt spid="305155">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05155">
                                            <p:txEl>
                                              <p:pRg st="5" end="5"/>
                                            </p:txEl>
                                          </p:spTgt>
                                        </p:tgtEl>
                                        <p:attrNameLst>
                                          <p:attrName>style.visibility</p:attrName>
                                        </p:attrNameLst>
                                      </p:cBhvr>
                                      <p:to>
                                        <p:strVal val="visible"/>
                                      </p:to>
                                    </p:set>
                                    <p:animEffect transition="in" filter="blinds(horizontal)">
                                      <p:cBhvr>
                                        <p:cTn id="27" dur="500"/>
                                        <p:tgtEl>
                                          <p:spTgt spid="305155">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05155">
                                            <p:txEl>
                                              <p:pRg st="6" end="6"/>
                                            </p:txEl>
                                          </p:spTgt>
                                        </p:tgtEl>
                                        <p:attrNameLst>
                                          <p:attrName>style.visibility</p:attrName>
                                        </p:attrNameLst>
                                      </p:cBhvr>
                                      <p:to>
                                        <p:strVal val="visible"/>
                                      </p:to>
                                    </p:set>
                                    <p:animEffect transition="in" filter="blinds(horizontal)">
                                      <p:cBhvr>
                                        <p:cTn id="30" dur="500"/>
                                        <p:tgtEl>
                                          <p:spTgt spid="3051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2133600" y="457200"/>
            <a:ext cx="7772400" cy="762000"/>
          </a:xfrm>
        </p:spPr>
        <p:txBody>
          <a:bodyPr/>
          <a:lstStyle/>
          <a:p>
            <a:pPr>
              <a:defRPr/>
            </a:pPr>
            <a:r>
              <a:rPr lang="zh-CN" altLang="en-US" b="1"/>
              <a:t>全球性的经济衰退</a:t>
            </a:r>
          </a:p>
        </p:txBody>
      </p:sp>
      <p:pic>
        <p:nvPicPr>
          <p:cNvPr id="268291" name="Picture 3" descr="ScreenHunter_016"/>
          <p:cNvPicPr>
            <a:picLocks noChangeAspect="1" noChangeArrowheads="1"/>
          </p:cNvPicPr>
          <p:nvPr/>
        </p:nvPicPr>
        <p:blipFill>
          <a:blip r:embed="rId2" cstate="print"/>
          <a:srcRect/>
          <a:stretch>
            <a:fillRect/>
          </a:stretch>
        </p:blipFill>
        <p:spPr bwMode="auto">
          <a:xfrm>
            <a:off x="2286001" y="1600200"/>
            <a:ext cx="7921625" cy="4737100"/>
          </a:xfrm>
          <a:prstGeom prst="rect">
            <a:avLst/>
          </a:prstGeom>
          <a:noFill/>
          <a:ln w="9525">
            <a:noFill/>
            <a:miter lim="800000"/>
            <a:headEnd/>
            <a:tailEnd/>
          </a:ln>
        </p:spPr>
      </p:pic>
    </p:spTree>
    <p:extLst>
      <p:ext uri="{BB962C8B-B14F-4D97-AF65-F5344CB8AC3E}">
        <p14:creationId xmlns:p14="http://schemas.microsoft.com/office/powerpoint/2010/main" val="641160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8291"/>
                                        </p:tgtEl>
                                        <p:attrNameLst>
                                          <p:attrName>style.visibility</p:attrName>
                                        </p:attrNameLst>
                                      </p:cBhvr>
                                      <p:to>
                                        <p:strVal val="visible"/>
                                      </p:to>
                                    </p:set>
                                    <p:anim calcmode="lin" valueType="num">
                                      <p:cBhvr additive="base">
                                        <p:cTn id="7" dur="500" fill="hold"/>
                                        <p:tgtEl>
                                          <p:spTgt spid="268291"/>
                                        </p:tgtEl>
                                        <p:attrNameLst>
                                          <p:attrName>ppt_x</p:attrName>
                                        </p:attrNameLst>
                                      </p:cBhvr>
                                      <p:tavLst>
                                        <p:tav tm="0">
                                          <p:val>
                                            <p:strVal val="#ppt_x"/>
                                          </p:val>
                                        </p:tav>
                                        <p:tav tm="100000">
                                          <p:val>
                                            <p:strVal val="#ppt_x"/>
                                          </p:val>
                                        </p:tav>
                                      </p:tavLst>
                                    </p:anim>
                                    <p:anim calcmode="lin" valueType="num">
                                      <p:cBhvr additive="base">
                                        <p:cTn id="8" dur="500" fill="hold"/>
                                        <p:tgtEl>
                                          <p:spTgt spid="2682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a:defRPr/>
            </a:pPr>
            <a:r>
              <a:rPr lang="en-US" altLang="zh-CN" b="1"/>
              <a:t> </a:t>
            </a:r>
            <a:r>
              <a:rPr lang="zh-CN" altLang="en-US" b="1"/>
              <a:t>严重恶化的全球就业形势</a:t>
            </a:r>
          </a:p>
        </p:txBody>
      </p:sp>
      <p:pic>
        <p:nvPicPr>
          <p:cNvPr id="269315" name="Picture 3" descr="ScreenHunter_027"/>
          <p:cNvPicPr>
            <a:picLocks noChangeAspect="1" noChangeArrowheads="1"/>
          </p:cNvPicPr>
          <p:nvPr/>
        </p:nvPicPr>
        <p:blipFill>
          <a:blip r:embed="rId2" cstate="print"/>
          <a:srcRect/>
          <a:stretch>
            <a:fillRect/>
          </a:stretch>
        </p:blipFill>
        <p:spPr bwMode="auto">
          <a:xfrm>
            <a:off x="1847851" y="1484314"/>
            <a:ext cx="8424863" cy="4968875"/>
          </a:xfrm>
          <a:prstGeom prst="rect">
            <a:avLst/>
          </a:prstGeom>
          <a:noFill/>
          <a:ln w="9525">
            <a:noFill/>
            <a:miter lim="800000"/>
            <a:headEnd/>
            <a:tailEnd/>
          </a:ln>
        </p:spPr>
      </p:pic>
    </p:spTree>
    <p:extLst>
      <p:ext uri="{BB962C8B-B14F-4D97-AF65-F5344CB8AC3E}">
        <p14:creationId xmlns:p14="http://schemas.microsoft.com/office/powerpoint/2010/main" val="13483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9315"/>
                                        </p:tgtEl>
                                        <p:attrNameLst>
                                          <p:attrName>style.visibility</p:attrName>
                                        </p:attrNameLst>
                                      </p:cBhvr>
                                      <p:to>
                                        <p:strVal val="visible"/>
                                      </p:to>
                                    </p:set>
                                    <p:anim calcmode="lin" valueType="num">
                                      <p:cBhvr additive="base">
                                        <p:cTn id="7" dur="500" fill="hold"/>
                                        <p:tgtEl>
                                          <p:spTgt spid="269315"/>
                                        </p:tgtEl>
                                        <p:attrNameLst>
                                          <p:attrName>ppt_x</p:attrName>
                                        </p:attrNameLst>
                                      </p:cBhvr>
                                      <p:tavLst>
                                        <p:tav tm="0">
                                          <p:val>
                                            <p:strVal val="#ppt_x"/>
                                          </p:val>
                                        </p:tav>
                                        <p:tav tm="100000">
                                          <p:val>
                                            <p:strVal val="#ppt_x"/>
                                          </p:val>
                                        </p:tav>
                                      </p:tavLst>
                                    </p:anim>
                                    <p:anim calcmode="lin" valueType="num">
                                      <p:cBhvr additive="base">
                                        <p:cTn id="8" dur="500" fill="hold"/>
                                        <p:tgtEl>
                                          <p:spTgt spid="2693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a:defRPr/>
            </a:pPr>
            <a:r>
              <a:rPr lang="zh-CN" altLang="en-US" b="1"/>
              <a:t>企业利润骤降</a:t>
            </a:r>
          </a:p>
        </p:txBody>
      </p:sp>
      <p:pic>
        <p:nvPicPr>
          <p:cNvPr id="270339" name="Picture 3" descr="ScreenHunter_020"/>
          <p:cNvPicPr>
            <a:picLocks noChangeAspect="1" noChangeArrowheads="1"/>
          </p:cNvPicPr>
          <p:nvPr/>
        </p:nvPicPr>
        <p:blipFill>
          <a:blip r:embed="rId2" cstate="print"/>
          <a:srcRect/>
          <a:stretch>
            <a:fillRect/>
          </a:stretch>
        </p:blipFill>
        <p:spPr bwMode="auto">
          <a:xfrm>
            <a:off x="1992314" y="1557339"/>
            <a:ext cx="7559675" cy="4522787"/>
          </a:xfrm>
          <a:prstGeom prst="rect">
            <a:avLst/>
          </a:prstGeom>
          <a:noFill/>
          <a:ln w="9525">
            <a:noFill/>
            <a:miter lim="800000"/>
            <a:headEnd/>
            <a:tailEnd/>
          </a:ln>
        </p:spPr>
      </p:pic>
    </p:spTree>
    <p:extLst>
      <p:ext uri="{BB962C8B-B14F-4D97-AF65-F5344CB8AC3E}">
        <p14:creationId xmlns:p14="http://schemas.microsoft.com/office/powerpoint/2010/main" val="157572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0339"/>
                                        </p:tgtEl>
                                        <p:attrNameLst>
                                          <p:attrName>style.visibility</p:attrName>
                                        </p:attrNameLst>
                                      </p:cBhvr>
                                      <p:to>
                                        <p:strVal val="visible"/>
                                      </p:to>
                                    </p:set>
                                    <p:anim calcmode="lin" valueType="num">
                                      <p:cBhvr additive="base">
                                        <p:cTn id="7" dur="500" fill="hold"/>
                                        <p:tgtEl>
                                          <p:spTgt spid="270339"/>
                                        </p:tgtEl>
                                        <p:attrNameLst>
                                          <p:attrName>ppt_x</p:attrName>
                                        </p:attrNameLst>
                                      </p:cBhvr>
                                      <p:tavLst>
                                        <p:tav tm="0">
                                          <p:val>
                                            <p:strVal val="#ppt_x"/>
                                          </p:val>
                                        </p:tav>
                                        <p:tav tm="100000">
                                          <p:val>
                                            <p:strVal val="#ppt_x"/>
                                          </p:val>
                                        </p:tav>
                                      </p:tavLst>
                                    </p:anim>
                                    <p:anim calcmode="lin" valueType="num">
                                      <p:cBhvr additive="base">
                                        <p:cTn id="8" dur="500" fill="hold"/>
                                        <p:tgtEl>
                                          <p:spTgt spid="2703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a:defRPr/>
            </a:pPr>
            <a:r>
              <a:rPr lang="zh-CN" altLang="en-US" b="1"/>
              <a:t>快速膨胀的央行资产负债表</a:t>
            </a:r>
          </a:p>
        </p:txBody>
      </p:sp>
      <p:pic>
        <p:nvPicPr>
          <p:cNvPr id="271363" name="Picture 3" descr="ScreenHunter_015"/>
          <p:cNvPicPr>
            <a:picLocks noChangeAspect="1" noChangeArrowheads="1"/>
          </p:cNvPicPr>
          <p:nvPr/>
        </p:nvPicPr>
        <p:blipFill>
          <a:blip r:embed="rId2" cstate="print"/>
          <a:srcRect/>
          <a:stretch>
            <a:fillRect/>
          </a:stretch>
        </p:blipFill>
        <p:spPr bwMode="auto">
          <a:xfrm>
            <a:off x="1905000" y="1752600"/>
            <a:ext cx="8496300" cy="4464050"/>
          </a:xfrm>
          <a:prstGeom prst="rect">
            <a:avLst/>
          </a:prstGeom>
          <a:noFill/>
          <a:ln w="9525">
            <a:noFill/>
            <a:miter lim="800000"/>
            <a:headEnd/>
            <a:tailEnd/>
          </a:ln>
        </p:spPr>
      </p:pic>
    </p:spTree>
    <p:extLst>
      <p:ext uri="{BB962C8B-B14F-4D97-AF65-F5344CB8AC3E}">
        <p14:creationId xmlns:p14="http://schemas.microsoft.com/office/powerpoint/2010/main" val="3609326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1363"/>
                                        </p:tgtEl>
                                        <p:attrNameLst>
                                          <p:attrName>style.visibility</p:attrName>
                                        </p:attrNameLst>
                                      </p:cBhvr>
                                      <p:to>
                                        <p:strVal val="visible"/>
                                      </p:to>
                                    </p:set>
                                    <p:anim calcmode="lin" valueType="num">
                                      <p:cBhvr additive="base">
                                        <p:cTn id="7" dur="500" fill="hold"/>
                                        <p:tgtEl>
                                          <p:spTgt spid="271363"/>
                                        </p:tgtEl>
                                        <p:attrNameLst>
                                          <p:attrName>ppt_x</p:attrName>
                                        </p:attrNameLst>
                                      </p:cBhvr>
                                      <p:tavLst>
                                        <p:tav tm="0">
                                          <p:val>
                                            <p:strVal val="#ppt_x"/>
                                          </p:val>
                                        </p:tav>
                                        <p:tav tm="100000">
                                          <p:val>
                                            <p:strVal val="#ppt_x"/>
                                          </p:val>
                                        </p:tav>
                                      </p:tavLst>
                                    </p:anim>
                                    <p:anim calcmode="lin" valueType="num">
                                      <p:cBhvr additive="base">
                                        <p:cTn id="8" dur="500" fill="hold"/>
                                        <p:tgtEl>
                                          <p:spTgt spid="2713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a:defRPr/>
            </a:pPr>
            <a:r>
              <a:rPr lang="zh-CN" altLang="en-US" b="1"/>
              <a:t>经济增长的失控式下滑</a:t>
            </a:r>
          </a:p>
        </p:txBody>
      </p:sp>
      <p:pic>
        <p:nvPicPr>
          <p:cNvPr id="272387" name="Picture 3" descr="ScreenHunter_044"/>
          <p:cNvPicPr>
            <a:picLocks noChangeAspect="1" noChangeArrowheads="1"/>
          </p:cNvPicPr>
          <p:nvPr/>
        </p:nvPicPr>
        <p:blipFill>
          <a:blip r:embed="rId2" cstate="print"/>
          <a:srcRect/>
          <a:stretch>
            <a:fillRect/>
          </a:stretch>
        </p:blipFill>
        <p:spPr bwMode="auto">
          <a:xfrm>
            <a:off x="1774825" y="1773238"/>
            <a:ext cx="8497888" cy="4679950"/>
          </a:xfrm>
          <a:prstGeom prst="rect">
            <a:avLst/>
          </a:prstGeom>
          <a:noFill/>
          <a:ln w="9525">
            <a:noFill/>
            <a:miter lim="800000"/>
            <a:headEnd/>
            <a:tailEnd/>
          </a:ln>
        </p:spPr>
      </p:pic>
    </p:spTree>
    <p:extLst>
      <p:ext uri="{BB962C8B-B14F-4D97-AF65-F5344CB8AC3E}">
        <p14:creationId xmlns:p14="http://schemas.microsoft.com/office/powerpoint/2010/main" val="307103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2387"/>
                                        </p:tgtEl>
                                        <p:attrNameLst>
                                          <p:attrName>style.visibility</p:attrName>
                                        </p:attrNameLst>
                                      </p:cBhvr>
                                      <p:to>
                                        <p:strVal val="visible"/>
                                      </p:to>
                                    </p:set>
                                    <p:anim calcmode="lin" valueType="num">
                                      <p:cBhvr additive="base">
                                        <p:cTn id="7" dur="500" fill="hold"/>
                                        <p:tgtEl>
                                          <p:spTgt spid="272387"/>
                                        </p:tgtEl>
                                        <p:attrNameLst>
                                          <p:attrName>ppt_x</p:attrName>
                                        </p:attrNameLst>
                                      </p:cBhvr>
                                      <p:tavLst>
                                        <p:tav tm="0">
                                          <p:val>
                                            <p:strVal val="#ppt_x"/>
                                          </p:val>
                                        </p:tav>
                                        <p:tav tm="100000">
                                          <p:val>
                                            <p:strVal val="#ppt_x"/>
                                          </p:val>
                                        </p:tav>
                                      </p:tavLst>
                                    </p:anim>
                                    <p:anim calcmode="lin" valueType="num">
                                      <p:cBhvr additive="base">
                                        <p:cTn id="8" dur="500" fill="hold"/>
                                        <p:tgtEl>
                                          <p:spTgt spid="2723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bwMode="auto"/>
        <p:txBody>
          <a:bodyPr vert="horz" wrap="square" lIns="91440" tIns="45720" rIns="91440" bIns="45720" numCol="1" rtlCol="0" anchor="ctr" anchorCtr="0" compatLnSpc="1">
            <a:prstTxWarp prst="textNoShape">
              <a:avLst/>
            </a:prstTxWarp>
            <a:normAutofit/>
          </a:bodyPr>
          <a:lstStyle/>
          <a:p>
            <a:r>
              <a:rPr lang="zh-CN" altLang="en-US" b="1" cap="none" smtClean="0">
                <a:solidFill>
                  <a:schemeClr val="tx1"/>
                </a:solidFill>
              </a:rPr>
              <a:t>使中国出口导向战略遭受挫折</a:t>
            </a:r>
          </a:p>
        </p:txBody>
      </p:sp>
      <p:pic>
        <p:nvPicPr>
          <p:cNvPr id="384003" name="Picture 3" descr="ScreenHunter_047"/>
          <p:cNvPicPr>
            <a:picLocks noChangeAspect="1" noChangeArrowheads="1"/>
          </p:cNvPicPr>
          <p:nvPr/>
        </p:nvPicPr>
        <p:blipFill>
          <a:blip r:embed="rId2" cstate="print"/>
          <a:srcRect/>
          <a:stretch>
            <a:fillRect/>
          </a:stretch>
        </p:blipFill>
        <p:spPr bwMode="auto">
          <a:xfrm>
            <a:off x="2063750" y="1484314"/>
            <a:ext cx="8064500" cy="5075237"/>
          </a:xfrm>
          <a:prstGeom prst="rect">
            <a:avLst/>
          </a:prstGeom>
          <a:noFill/>
          <a:ln w="9525">
            <a:noFill/>
            <a:miter lim="800000"/>
            <a:headEnd/>
            <a:tailEnd/>
          </a:ln>
        </p:spPr>
      </p:pic>
    </p:spTree>
    <p:extLst>
      <p:ext uri="{BB962C8B-B14F-4D97-AF65-F5344CB8AC3E}">
        <p14:creationId xmlns:p14="http://schemas.microsoft.com/office/powerpoint/2010/main" val="234932462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631950" y="2276476"/>
            <a:ext cx="8686800" cy="1878013"/>
          </a:xfrm>
        </p:spPr>
        <p:txBody>
          <a:bodyPr/>
          <a:lstStyle/>
          <a:p>
            <a:pPr>
              <a:defRPr/>
            </a:pPr>
            <a:r>
              <a:rPr lang="en-US" altLang="zh-CN" sz="2400" dirty="0">
                <a:latin typeface="楷体_GB2312" pitchFamily="49" charset="-122"/>
                <a:ea typeface="楷体_GB2312" pitchFamily="49" charset="-122"/>
              </a:rPr>
              <a:t>    </a:t>
            </a:r>
            <a:r>
              <a:rPr lang="zh-CN" altLang="en-US" sz="2800" dirty="0">
                <a:solidFill>
                  <a:srgbClr val="000000"/>
                </a:solidFill>
                <a:latin typeface="楷体_GB2312" pitchFamily="49" charset="-122"/>
                <a:ea typeface="楷体_GB2312" pitchFamily="49" charset="-122"/>
              </a:rPr>
              <a:t>金融</a:t>
            </a:r>
            <a:r>
              <a:rPr lang="zh-CN" altLang="en-US" sz="2800" dirty="0">
                <a:solidFill>
                  <a:srgbClr val="000000"/>
                </a:solidFill>
                <a:latin typeface="楷体_GB2312" pitchFamily="49" charset="-122"/>
                <a:ea typeface="楷体_GB2312" pitchFamily="49" charset="-122"/>
              </a:rPr>
              <a:t>服务领域是全球</a:t>
            </a:r>
            <a:r>
              <a:rPr lang="en-US" altLang="zh-CN" sz="2800" dirty="0">
                <a:solidFill>
                  <a:srgbClr val="000000"/>
                </a:solidFill>
                <a:latin typeface="楷体_GB2312" pitchFamily="49" charset="-122"/>
                <a:ea typeface="楷体_GB2312" pitchFamily="49" charset="-122"/>
              </a:rPr>
              <a:t>IT</a:t>
            </a:r>
            <a:r>
              <a:rPr lang="zh-CN" altLang="en-US" sz="2800" dirty="0">
                <a:solidFill>
                  <a:srgbClr val="000000"/>
                </a:solidFill>
                <a:latin typeface="楷体_GB2312" pitchFamily="49" charset="-122"/>
                <a:ea typeface="楷体_GB2312" pitchFamily="49" charset="-122"/>
              </a:rPr>
              <a:t>行业最大的收入来源。并且软件业约</a:t>
            </a:r>
            <a:r>
              <a:rPr lang="en-US" altLang="zh-CN" sz="2800" dirty="0">
                <a:solidFill>
                  <a:srgbClr val="000000"/>
                </a:solidFill>
                <a:latin typeface="楷体_GB2312" pitchFamily="49" charset="-122"/>
                <a:ea typeface="楷体_GB2312" pitchFamily="49" charset="-122"/>
              </a:rPr>
              <a:t>10-30%</a:t>
            </a:r>
            <a:r>
              <a:rPr lang="zh-CN" altLang="en-US" sz="2800" dirty="0">
                <a:solidFill>
                  <a:srgbClr val="000000"/>
                </a:solidFill>
                <a:latin typeface="楷体_GB2312" pitchFamily="49" charset="-122"/>
                <a:ea typeface="楷体_GB2312" pitchFamily="49" charset="-122"/>
              </a:rPr>
              <a:t>的收入来自于金融领域。受次贷危机的影响，近</a:t>
            </a:r>
            <a:r>
              <a:rPr lang="en-US" altLang="zh-CN" sz="2800" dirty="0">
                <a:solidFill>
                  <a:srgbClr val="000000"/>
                </a:solidFill>
                <a:latin typeface="楷体_GB2312" pitchFamily="49" charset="-122"/>
                <a:ea typeface="楷体_GB2312" pitchFamily="49" charset="-122"/>
              </a:rPr>
              <a:t>43%</a:t>
            </a:r>
            <a:r>
              <a:rPr lang="zh-CN" altLang="en-US" sz="2800" dirty="0">
                <a:solidFill>
                  <a:srgbClr val="000000"/>
                </a:solidFill>
                <a:latin typeface="楷体_GB2312" pitchFamily="49" charset="-122"/>
                <a:ea typeface="楷体_GB2312" pitchFamily="49" charset="-122"/>
              </a:rPr>
              <a:t>的公司计划削减它们在</a:t>
            </a:r>
            <a:r>
              <a:rPr lang="en-US" altLang="zh-CN" sz="2800" dirty="0">
                <a:solidFill>
                  <a:srgbClr val="000000"/>
                </a:solidFill>
                <a:latin typeface="楷体_GB2312" pitchFamily="49" charset="-122"/>
                <a:ea typeface="楷体_GB2312" pitchFamily="49" charset="-122"/>
              </a:rPr>
              <a:t>IT</a:t>
            </a:r>
            <a:r>
              <a:rPr lang="zh-CN" altLang="en-US" sz="2800" dirty="0">
                <a:solidFill>
                  <a:srgbClr val="000000"/>
                </a:solidFill>
                <a:latin typeface="楷体_GB2312" pitchFamily="49" charset="-122"/>
                <a:ea typeface="楷体_GB2312" pitchFamily="49" charset="-122"/>
              </a:rPr>
              <a:t>领域的开支，</a:t>
            </a:r>
            <a:r>
              <a:rPr lang="en-US" altLang="zh-CN" sz="2800" dirty="0">
                <a:solidFill>
                  <a:srgbClr val="000000"/>
                </a:solidFill>
                <a:latin typeface="楷体_GB2312" pitchFamily="49" charset="-122"/>
                <a:ea typeface="楷体_GB2312" pitchFamily="49" charset="-122"/>
              </a:rPr>
              <a:t>49%</a:t>
            </a:r>
            <a:r>
              <a:rPr lang="zh-CN" altLang="en-US" sz="2800" dirty="0">
                <a:solidFill>
                  <a:srgbClr val="000000"/>
                </a:solidFill>
                <a:latin typeface="楷体_GB2312" pitchFamily="49" charset="-122"/>
                <a:ea typeface="楷体_GB2312" pitchFamily="49" charset="-122"/>
              </a:rPr>
              <a:t>的金融公司表示将削减</a:t>
            </a:r>
            <a:r>
              <a:rPr lang="en-US" altLang="zh-CN" sz="2800" dirty="0">
                <a:solidFill>
                  <a:srgbClr val="000000"/>
                </a:solidFill>
                <a:latin typeface="楷体_GB2312" pitchFamily="49" charset="-122"/>
                <a:ea typeface="楷体_GB2312" pitchFamily="49" charset="-122"/>
              </a:rPr>
              <a:t>IT</a:t>
            </a:r>
            <a:r>
              <a:rPr lang="zh-CN" altLang="en-US" sz="2800" dirty="0">
                <a:solidFill>
                  <a:srgbClr val="000000"/>
                </a:solidFill>
                <a:latin typeface="楷体_GB2312" pitchFamily="49" charset="-122"/>
                <a:ea typeface="楷体_GB2312" pitchFamily="49" charset="-122"/>
              </a:rPr>
              <a:t>预算。</a:t>
            </a:r>
          </a:p>
        </p:txBody>
      </p:sp>
      <p:sp>
        <p:nvSpPr>
          <p:cNvPr id="385027" name="Rectangle 3"/>
          <p:cNvSpPr>
            <a:spLocks noGrp="1" noChangeArrowheads="1"/>
          </p:cNvSpPr>
          <p:nvPr>
            <p:ph type="body" idx="1"/>
          </p:nvPr>
        </p:nvSpPr>
        <p:spPr>
          <a:xfrm>
            <a:off x="1703388" y="4652964"/>
            <a:ext cx="8458200" cy="1055687"/>
          </a:xfrm>
        </p:spPr>
        <p:txBody>
          <a:bodyPr/>
          <a:lstStyle/>
          <a:p>
            <a:pPr>
              <a:lnSpc>
                <a:spcPct val="90000"/>
              </a:lnSpc>
            </a:pPr>
            <a:r>
              <a:rPr lang="zh-CN" altLang="en-US" smtClean="0">
                <a:solidFill>
                  <a:srgbClr val="000000"/>
                </a:solidFill>
                <a:latin typeface="隶书" pitchFamily="49" charset="-122"/>
                <a:ea typeface="隶书" pitchFamily="49" charset="-122"/>
              </a:rPr>
              <a:t>国外</a:t>
            </a:r>
            <a:r>
              <a:rPr lang="en-US" altLang="zh-CN" smtClean="0">
                <a:solidFill>
                  <a:srgbClr val="000000"/>
                </a:solidFill>
                <a:latin typeface="隶书" pitchFamily="49" charset="-122"/>
                <a:ea typeface="隶书" pitchFamily="49" charset="-122"/>
              </a:rPr>
              <a:t>IT</a:t>
            </a:r>
            <a:r>
              <a:rPr lang="zh-CN" altLang="en-US" smtClean="0">
                <a:solidFill>
                  <a:srgbClr val="000000"/>
                </a:solidFill>
                <a:latin typeface="隶书" pitchFamily="49" charset="-122"/>
                <a:ea typeface="隶书" pitchFamily="49" charset="-122"/>
              </a:rPr>
              <a:t>行业共裁员</a:t>
            </a:r>
            <a:r>
              <a:rPr lang="en-US" altLang="zh-CN" smtClean="0">
                <a:solidFill>
                  <a:srgbClr val="000000"/>
                </a:solidFill>
                <a:latin typeface="隶书" pitchFamily="49" charset="-122"/>
                <a:ea typeface="隶书" pitchFamily="49" charset="-122"/>
              </a:rPr>
              <a:t>131368</a:t>
            </a:r>
            <a:r>
              <a:rPr lang="zh-CN" altLang="en-US" smtClean="0">
                <a:solidFill>
                  <a:srgbClr val="000000"/>
                </a:solidFill>
                <a:latin typeface="隶书" pitchFamily="49" charset="-122"/>
                <a:ea typeface="隶书" pitchFamily="49" charset="-122"/>
              </a:rPr>
              <a:t>人（截至</a:t>
            </a:r>
            <a:r>
              <a:rPr lang="en-US" altLang="zh-CN" smtClean="0">
                <a:solidFill>
                  <a:srgbClr val="000000"/>
                </a:solidFill>
                <a:latin typeface="隶书" pitchFamily="49" charset="-122"/>
                <a:ea typeface="隶书" pitchFamily="49" charset="-122"/>
              </a:rPr>
              <a:t>2008</a:t>
            </a:r>
            <a:r>
              <a:rPr lang="zh-CN" altLang="en-US" smtClean="0">
                <a:solidFill>
                  <a:srgbClr val="000000"/>
                </a:solidFill>
                <a:latin typeface="隶书" pitchFamily="49" charset="-122"/>
                <a:ea typeface="隶书" pitchFamily="49" charset="-122"/>
              </a:rPr>
              <a:t>年</a:t>
            </a:r>
            <a:r>
              <a:rPr lang="en-US" altLang="zh-CN" smtClean="0">
                <a:solidFill>
                  <a:srgbClr val="000000"/>
                </a:solidFill>
                <a:latin typeface="隶书" pitchFamily="49" charset="-122"/>
                <a:ea typeface="隶书" pitchFamily="49" charset="-122"/>
              </a:rPr>
              <a:t>11</a:t>
            </a:r>
            <a:r>
              <a:rPr lang="zh-CN" altLang="en-US" smtClean="0">
                <a:solidFill>
                  <a:srgbClr val="000000"/>
                </a:solidFill>
                <a:latin typeface="隶书" pitchFamily="49" charset="-122"/>
                <a:ea typeface="隶书" pitchFamily="49" charset="-122"/>
              </a:rPr>
              <a:t>月</a:t>
            </a:r>
            <a:r>
              <a:rPr lang="en-US" altLang="zh-CN" smtClean="0">
                <a:solidFill>
                  <a:srgbClr val="000000"/>
                </a:solidFill>
                <a:latin typeface="隶书" pitchFamily="49" charset="-122"/>
                <a:ea typeface="隶书" pitchFamily="49" charset="-122"/>
              </a:rPr>
              <a:t>23</a:t>
            </a:r>
            <a:r>
              <a:rPr lang="zh-CN" altLang="en-US" smtClean="0">
                <a:solidFill>
                  <a:srgbClr val="000000"/>
                </a:solidFill>
                <a:latin typeface="隶书" pitchFamily="49" charset="-122"/>
                <a:ea typeface="隶书" pitchFamily="49" charset="-122"/>
              </a:rPr>
              <a:t>日）</a:t>
            </a:r>
            <a:endParaRPr lang="en-US" altLang="zh-CN" smtClean="0">
              <a:solidFill>
                <a:srgbClr val="000000"/>
              </a:solidFill>
              <a:latin typeface="隶书" pitchFamily="49" charset="-122"/>
              <a:ea typeface="隶书" pitchFamily="49" charset="-122"/>
            </a:endParaRPr>
          </a:p>
          <a:p>
            <a:pPr>
              <a:lnSpc>
                <a:spcPct val="90000"/>
              </a:lnSpc>
            </a:pPr>
            <a:r>
              <a:rPr lang="zh-CN" altLang="en-US" smtClean="0">
                <a:solidFill>
                  <a:srgbClr val="000000"/>
                </a:solidFill>
                <a:latin typeface="隶书" pitchFamily="49" charset="-122"/>
                <a:ea typeface="隶书" pitchFamily="49" charset="-122"/>
              </a:rPr>
              <a:t>国内</a:t>
            </a:r>
            <a:r>
              <a:rPr lang="en-US" altLang="zh-CN" smtClean="0">
                <a:solidFill>
                  <a:srgbClr val="000000"/>
                </a:solidFill>
                <a:latin typeface="隶书" pitchFamily="49" charset="-122"/>
                <a:ea typeface="隶书" pitchFamily="49" charset="-122"/>
              </a:rPr>
              <a:t>IT</a:t>
            </a:r>
            <a:r>
              <a:rPr lang="zh-CN" altLang="en-US" smtClean="0">
                <a:solidFill>
                  <a:srgbClr val="000000"/>
                </a:solidFill>
                <a:latin typeface="隶书" pitchFamily="49" charset="-122"/>
                <a:ea typeface="隶书" pitchFamily="49" charset="-122"/>
              </a:rPr>
              <a:t>行业共裁员</a:t>
            </a:r>
            <a:r>
              <a:rPr lang="en-US" altLang="zh-CN" smtClean="0">
                <a:solidFill>
                  <a:srgbClr val="000000"/>
                </a:solidFill>
                <a:latin typeface="隶书" pitchFamily="49" charset="-122"/>
                <a:ea typeface="隶书" pitchFamily="49" charset="-122"/>
              </a:rPr>
              <a:t>1420</a:t>
            </a:r>
            <a:r>
              <a:rPr lang="zh-CN" altLang="en-US" smtClean="0">
                <a:solidFill>
                  <a:srgbClr val="000000"/>
                </a:solidFill>
                <a:latin typeface="隶书" pitchFamily="49" charset="-122"/>
                <a:ea typeface="隶书" pitchFamily="49" charset="-122"/>
              </a:rPr>
              <a:t>人（截至</a:t>
            </a:r>
            <a:r>
              <a:rPr lang="en-US" altLang="zh-CN" smtClean="0">
                <a:solidFill>
                  <a:srgbClr val="000000"/>
                </a:solidFill>
                <a:latin typeface="隶书" pitchFamily="49" charset="-122"/>
                <a:ea typeface="隶书" pitchFamily="49" charset="-122"/>
              </a:rPr>
              <a:t>2008</a:t>
            </a:r>
            <a:r>
              <a:rPr lang="zh-CN" altLang="en-US" smtClean="0">
                <a:solidFill>
                  <a:srgbClr val="000000"/>
                </a:solidFill>
                <a:latin typeface="隶书" pitchFamily="49" charset="-122"/>
                <a:ea typeface="隶书" pitchFamily="49" charset="-122"/>
              </a:rPr>
              <a:t>年</a:t>
            </a:r>
            <a:r>
              <a:rPr lang="en-US" altLang="zh-CN" smtClean="0">
                <a:solidFill>
                  <a:srgbClr val="000000"/>
                </a:solidFill>
                <a:latin typeface="隶书" pitchFamily="49" charset="-122"/>
                <a:ea typeface="隶书" pitchFamily="49" charset="-122"/>
              </a:rPr>
              <a:t>11</a:t>
            </a:r>
            <a:r>
              <a:rPr lang="zh-CN" altLang="en-US" smtClean="0">
                <a:solidFill>
                  <a:srgbClr val="000000"/>
                </a:solidFill>
                <a:latin typeface="隶书" pitchFamily="49" charset="-122"/>
                <a:ea typeface="隶书" pitchFamily="49" charset="-122"/>
              </a:rPr>
              <a:t>月</a:t>
            </a:r>
            <a:r>
              <a:rPr lang="en-US" altLang="zh-CN" smtClean="0">
                <a:solidFill>
                  <a:srgbClr val="000000"/>
                </a:solidFill>
                <a:latin typeface="隶书" pitchFamily="49" charset="-122"/>
                <a:ea typeface="隶书" pitchFamily="49" charset="-122"/>
              </a:rPr>
              <a:t>23</a:t>
            </a:r>
            <a:r>
              <a:rPr lang="zh-CN" altLang="en-US" smtClean="0">
                <a:solidFill>
                  <a:srgbClr val="000000"/>
                </a:solidFill>
                <a:latin typeface="隶书" pitchFamily="49" charset="-122"/>
                <a:ea typeface="隶书" pitchFamily="49" charset="-122"/>
              </a:rPr>
              <a:t>日）</a:t>
            </a:r>
          </a:p>
        </p:txBody>
      </p:sp>
      <p:sp>
        <p:nvSpPr>
          <p:cNvPr id="385028" name="Text Box 4"/>
          <p:cNvSpPr txBox="1">
            <a:spLocks noChangeArrowheads="1"/>
          </p:cNvSpPr>
          <p:nvPr/>
        </p:nvSpPr>
        <p:spPr bwMode="auto">
          <a:xfrm>
            <a:off x="3000376" y="404813"/>
            <a:ext cx="6264275" cy="823912"/>
          </a:xfrm>
          <a:prstGeom prst="rect">
            <a:avLst/>
          </a:prstGeom>
          <a:noFill/>
          <a:ln w="9525">
            <a:noFill/>
            <a:miter lim="800000"/>
            <a:headEnd/>
            <a:tailEnd/>
          </a:ln>
        </p:spPr>
        <p:txBody>
          <a:bodyPr>
            <a:spAutoFit/>
          </a:bodyPr>
          <a:lstStyle/>
          <a:p>
            <a:pPr>
              <a:spcBef>
                <a:spcPct val="50000"/>
              </a:spcBef>
            </a:pPr>
            <a:r>
              <a:rPr lang="en-US" altLang="zh-CN" sz="4800"/>
              <a:t>IT</a:t>
            </a:r>
          </a:p>
        </p:txBody>
      </p:sp>
      <p:sp>
        <p:nvSpPr>
          <p:cNvPr id="5" name="TextBox 4"/>
          <p:cNvSpPr txBox="1"/>
          <p:nvPr/>
        </p:nvSpPr>
        <p:spPr>
          <a:xfrm>
            <a:off x="1919288" y="836613"/>
            <a:ext cx="7632700" cy="646112"/>
          </a:xfrm>
          <a:prstGeom prst="rect">
            <a:avLst/>
          </a:prstGeom>
          <a:noFill/>
        </p:spPr>
        <p:txBody>
          <a:bodyPr>
            <a:spAutoFit/>
          </a:bodyPr>
          <a:lstStyle/>
          <a:p>
            <a:pPr algn="l">
              <a:defRPr/>
            </a:pPr>
            <a:r>
              <a:rPr lang="zh-CN" altLang="en-US" sz="3600" b="1" dirty="0">
                <a:solidFill>
                  <a:schemeClr val="accent1"/>
                </a:solidFill>
                <a:latin typeface="+mj-ea"/>
                <a:ea typeface="+mj-ea"/>
              </a:rPr>
              <a:t>对</a:t>
            </a:r>
            <a:r>
              <a:rPr lang="en-US" altLang="zh-CN" sz="3600" b="1" dirty="0">
                <a:solidFill>
                  <a:schemeClr val="accent1"/>
                </a:solidFill>
                <a:latin typeface="+mj-ea"/>
                <a:ea typeface="+mj-ea"/>
              </a:rPr>
              <a:t>IT</a:t>
            </a:r>
            <a:r>
              <a:rPr lang="zh-CN" altLang="en-US" sz="3600" b="1" dirty="0">
                <a:solidFill>
                  <a:schemeClr val="accent1"/>
                </a:solidFill>
                <a:latin typeface="+mj-ea"/>
                <a:ea typeface="+mj-ea"/>
              </a:rPr>
              <a:t>业的冲击</a:t>
            </a:r>
          </a:p>
        </p:txBody>
      </p:sp>
    </p:spTree>
    <p:extLst>
      <p:ext uri="{BB962C8B-B14F-4D97-AF65-F5344CB8AC3E}">
        <p14:creationId xmlns:p14="http://schemas.microsoft.com/office/powerpoint/2010/main" val="4283806953"/>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209801" y="457200"/>
            <a:ext cx="7694613" cy="674688"/>
          </a:xfrm>
        </p:spPr>
        <p:txBody>
          <a:bodyPr>
            <a:normAutofit/>
          </a:bodyPr>
          <a:lstStyle/>
          <a:p>
            <a:pPr>
              <a:defRPr/>
            </a:pPr>
            <a:r>
              <a:rPr lang="zh-CN" altLang="en-US" sz="4000" b="1" dirty="0">
                <a:solidFill>
                  <a:schemeClr val="accent1"/>
                </a:solidFill>
                <a:latin typeface="+mj-ea"/>
              </a:rPr>
              <a:t>对石油价格的冲击</a:t>
            </a:r>
            <a:endParaRPr lang="zh-CN" altLang="en-US" sz="4000" dirty="0"/>
          </a:p>
        </p:txBody>
      </p:sp>
      <p:pic>
        <p:nvPicPr>
          <p:cNvPr id="386051" name="Picture 3" descr="长城伟业：国际原油价格暴涨暴跌原因探秘"/>
          <p:cNvPicPr>
            <a:picLocks noGrp="1" noChangeAspect="1" noChangeArrowheads="1"/>
          </p:cNvPicPr>
          <p:nvPr>
            <p:ph type="body" idx="1"/>
          </p:nvPr>
        </p:nvPicPr>
        <p:blipFill>
          <a:blip r:embed="rId2" r:link="rId3" cstate="print"/>
          <a:srcRect/>
          <a:stretch>
            <a:fillRect/>
          </a:stretch>
        </p:blipFill>
        <p:spPr>
          <a:xfrm>
            <a:off x="2782889" y="1341439"/>
            <a:ext cx="6842125" cy="4175125"/>
          </a:xfrm>
        </p:spPr>
      </p:pic>
      <p:sp>
        <p:nvSpPr>
          <p:cNvPr id="386052" name="Text Box 4"/>
          <p:cNvSpPr txBox="1">
            <a:spLocks noChangeArrowheads="1"/>
          </p:cNvSpPr>
          <p:nvPr/>
        </p:nvSpPr>
        <p:spPr bwMode="auto">
          <a:xfrm>
            <a:off x="2855913" y="5805488"/>
            <a:ext cx="3168650" cy="366712"/>
          </a:xfrm>
          <a:prstGeom prst="rect">
            <a:avLst/>
          </a:prstGeom>
          <a:noFill/>
          <a:ln w="9525">
            <a:noFill/>
            <a:miter lim="800000"/>
            <a:headEnd/>
            <a:tailEnd/>
          </a:ln>
        </p:spPr>
        <p:txBody>
          <a:bodyPr>
            <a:spAutoFit/>
          </a:bodyPr>
          <a:lstStyle/>
          <a:p>
            <a:pPr algn="l">
              <a:spcBef>
                <a:spcPct val="50000"/>
              </a:spcBef>
            </a:pPr>
            <a:r>
              <a:rPr lang="zh-CN" altLang="en-US"/>
              <a:t>　</a:t>
            </a:r>
            <a:r>
              <a:rPr lang="en-US" altLang="zh-CN"/>
              <a:t>(2007-01-01</a:t>
            </a:r>
            <a:r>
              <a:rPr lang="zh-CN" altLang="en-US"/>
              <a:t>至</a:t>
            </a:r>
            <a:r>
              <a:rPr lang="en-US" altLang="zh-CN"/>
              <a:t>2008-10-13)</a:t>
            </a:r>
          </a:p>
        </p:txBody>
      </p:sp>
      <p:sp>
        <p:nvSpPr>
          <p:cNvPr id="386053" name="Text Box 5"/>
          <p:cNvSpPr txBox="1">
            <a:spLocks noChangeArrowheads="1"/>
          </p:cNvSpPr>
          <p:nvPr/>
        </p:nvSpPr>
        <p:spPr bwMode="auto">
          <a:xfrm>
            <a:off x="7983538" y="2051051"/>
            <a:ext cx="184150" cy="366713"/>
          </a:xfrm>
          <a:prstGeom prst="rect">
            <a:avLst/>
          </a:prstGeom>
          <a:noFill/>
          <a:ln w="9525">
            <a:noFill/>
            <a:miter lim="800000"/>
            <a:headEnd/>
            <a:tailEnd/>
          </a:ln>
        </p:spPr>
        <p:txBody>
          <a:bodyPr>
            <a:spAutoFit/>
          </a:bodyPr>
          <a:lstStyle/>
          <a:p>
            <a:pPr algn="l">
              <a:spcBef>
                <a:spcPct val="50000"/>
              </a:spcBef>
            </a:pPr>
            <a:endParaRPr lang="zh-CN" altLang="zh-CN"/>
          </a:p>
        </p:txBody>
      </p:sp>
      <p:sp>
        <p:nvSpPr>
          <p:cNvPr id="386054" name="Text Box 6"/>
          <p:cNvSpPr txBox="1">
            <a:spLocks noChangeArrowheads="1"/>
          </p:cNvSpPr>
          <p:nvPr/>
        </p:nvSpPr>
        <p:spPr bwMode="auto">
          <a:xfrm>
            <a:off x="2424113" y="5661026"/>
            <a:ext cx="7199312" cy="461963"/>
          </a:xfrm>
          <a:prstGeom prst="rect">
            <a:avLst/>
          </a:prstGeom>
          <a:noFill/>
          <a:ln w="9525">
            <a:noFill/>
            <a:miter lim="800000"/>
            <a:headEnd/>
            <a:tailEnd/>
          </a:ln>
        </p:spPr>
        <p:txBody>
          <a:bodyPr>
            <a:spAutoFit/>
          </a:bodyPr>
          <a:lstStyle/>
          <a:p>
            <a:pPr>
              <a:spcBef>
                <a:spcPct val="50000"/>
              </a:spcBef>
            </a:pPr>
            <a:r>
              <a:rPr lang="zh-CN" altLang="en-US" sz="2400" b="1">
                <a:solidFill>
                  <a:srgbClr val="000000"/>
                </a:solidFill>
                <a:latin typeface="楷体_GB2312" pitchFamily="49" charset="-122"/>
                <a:ea typeface="楷体_GB2312" pitchFamily="49" charset="-122"/>
              </a:rPr>
              <a:t>图</a:t>
            </a:r>
            <a:r>
              <a:rPr lang="en-US" altLang="zh-CN" sz="2400" b="1">
                <a:solidFill>
                  <a:srgbClr val="000000"/>
                </a:solidFill>
                <a:latin typeface="楷体_GB2312" pitchFamily="49" charset="-122"/>
                <a:ea typeface="楷体_GB2312" pitchFamily="49" charset="-122"/>
              </a:rPr>
              <a:t>1 </a:t>
            </a:r>
            <a:r>
              <a:rPr lang="zh-CN" altLang="en-US" sz="2400" b="1">
                <a:solidFill>
                  <a:srgbClr val="000000"/>
                </a:solidFill>
                <a:latin typeface="楷体_GB2312" pitchFamily="49" charset="-122"/>
                <a:ea typeface="楷体_GB2312" pitchFamily="49" charset="-122"/>
              </a:rPr>
              <a:t>伦敦洲际交易所布伦特原油价格走势图</a:t>
            </a:r>
          </a:p>
        </p:txBody>
      </p:sp>
    </p:spTree>
    <p:extLst>
      <p:ext uri="{BB962C8B-B14F-4D97-AF65-F5344CB8AC3E}">
        <p14:creationId xmlns:p14="http://schemas.microsoft.com/office/powerpoint/2010/main" val="1443196952"/>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7074" name="Picture 3" descr="长城伟业：国际原油价格暴涨暴跌原因探秘"/>
          <p:cNvPicPr>
            <a:picLocks noGrp="1" noChangeAspect="1" noChangeArrowheads="1"/>
          </p:cNvPicPr>
          <p:nvPr>
            <p:ph type="body" idx="1"/>
          </p:nvPr>
        </p:nvPicPr>
        <p:blipFill>
          <a:blip r:embed="rId2" r:link="rId3" cstate="print"/>
          <a:srcRect/>
          <a:stretch>
            <a:fillRect/>
          </a:stretch>
        </p:blipFill>
        <p:spPr>
          <a:xfrm>
            <a:off x="2424113" y="1557338"/>
            <a:ext cx="7550150" cy="3829050"/>
          </a:xfrm>
        </p:spPr>
      </p:pic>
      <p:sp>
        <p:nvSpPr>
          <p:cNvPr id="387075" name="Text Box 4"/>
          <p:cNvSpPr txBox="1">
            <a:spLocks noChangeArrowheads="1"/>
          </p:cNvSpPr>
          <p:nvPr/>
        </p:nvSpPr>
        <p:spPr bwMode="auto">
          <a:xfrm>
            <a:off x="2640014" y="5516563"/>
            <a:ext cx="6408737" cy="461962"/>
          </a:xfrm>
          <a:prstGeom prst="rect">
            <a:avLst/>
          </a:prstGeom>
          <a:noFill/>
          <a:ln w="9525">
            <a:noFill/>
            <a:miter lim="800000"/>
            <a:headEnd/>
            <a:tailEnd/>
          </a:ln>
        </p:spPr>
        <p:txBody>
          <a:bodyPr>
            <a:spAutoFit/>
          </a:bodyPr>
          <a:lstStyle/>
          <a:p>
            <a:pPr algn="l">
              <a:spcBef>
                <a:spcPct val="50000"/>
              </a:spcBef>
            </a:pPr>
            <a:r>
              <a:rPr lang="en-US" altLang="zh-CN"/>
              <a:t>(2007</a:t>
            </a:r>
            <a:r>
              <a:rPr lang="zh-CN" altLang="en-US" sz="2400" b="1">
                <a:latin typeface="楷体_GB2312" pitchFamily="49" charset="-122"/>
                <a:ea typeface="楷体_GB2312" pitchFamily="49" charset="-122"/>
              </a:rPr>
              <a:t>图</a:t>
            </a:r>
            <a:r>
              <a:rPr lang="en-US" altLang="zh-CN" sz="2400" b="1">
                <a:latin typeface="楷体_GB2312" pitchFamily="49" charset="-122"/>
                <a:ea typeface="楷体_GB2312" pitchFamily="49" charset="-122"/>
              </a:rPr>
              <a:t>2 </a:t>
            </a:r>
            <a:r>
              <a:rPr lang="zh-CN" altLang="en-US" sz="2400" b="1">
                <a:latin typeface="楷体_GB2312" pitchFamily="49" charset="-122"/>
                <a:ea typeface="楷体_GB2312" pitchFamily="49" charset="-122"/>
              </a:rPr>
              <a:t>纽约商品交易所</a:t>
            </a:r>
            <a:r>
              <a:rPr lang="en-US" altLang="zh-CN" sz="2400" b="1">
                <a:latin typeface="楷体_GB2312" pitchFamily="49" charset="-122"/>
                <a:ea typeface="楷体_GB2312" pitchFamily="49" charset="-122"/>
              </a:rPr>
              <a:t>WTI</a:t>
            </a:r>
            <a:r>
              <a:rPr lang="zh-CN" altLang="en-US" sz="2400" b="1">
                <a:latin typeface="楷体_GB2312" pitchFamily="49" charset="-122"/>
                <a:ea typeface="楷体_GB2312" pitchFamily="49" charset="-122"/>
              </a:rPr>
              <a:t>原油价格走势图</a:t>
            </a:r>
            <a:r>
              <a:rPr lang="en-US" altLang="zh-CN" sz="2400"/>
              <a:t> </a:t>
            </a:r>
          </a:p>
        </p:txBody>
      </p:sp>
      <p:sp>
        <p:nvSpPr>
          <p:cNvPr id="5" name="Rectangle 2"/>
          <p:cNvSpPr txBox="1">
            <a:spLocks noChangeArrowheads="1"/>
          </p:cNvSpPr>
          <p:nvPr/>
        </p:nvSpPr>
        <p:spPr>
          <a:xfrm>
            <a:off x="2209801" y="457200"/>
            <a:ext cx="7694613" cy="674688"/>
          </a:xfrm>
          <a:prstGeom prst="rect">
            <a:avLst/>
          </a:prstGeom>
        </p:spPr>
        <p:txBody>
          <a:bodyPr anchor="b">
            <a:normAutofit fontScale="97500"/>
          </a:bodyPr>
          <a:lstStyle/>
          <a:p>
            <a:pPr algn="l" eaLnBrk="0" hangingPunct="0">
              <a:spcBef>
                <a:spcPct val="0"/>
              </a:spcBef>
              <a:buClrTx/>
              <a:buSzTx/>
              <a:buFontTx/>
              <a:buNone/>
              <a:defRPr/>
            </a:pPr>
            <a:r>
              <a:rPr lang="zh-CN" altLang="en-US" b="1" cap="small" dirty="0">
                <a:solidFill>
                  <a:schemeClr val="accent1"/>
                </a:solidFill>
                <a:latin typeface="+mj-ea"/>
                <a:ea typeface="+mj-ea"/>
                <a:cs typeface="+mj-cs"/>
              </a:rPr>
              <a:t>对石油价格的冲击</a:t>
            </a:r>
            <a:endParaRPr lang="zh-CN" altLang="en-US" cap="small" dirty="0">
              <a:solidFill>
                <a:schemeClr val="tx2"/>
              </a:solidFill>
              <a:latin typeface="+mj-lt"/>
              <a:ea typeface="黑体" pitchFamily="2" charset="-122"/>
              <a:cs typeface="+mj-cs"/>
            </a:endParaRPr>
          </a:p>
        </p:txBody>
      </p:sp>
    </p:spTree>
    <p:extLst>
      <p:ext uri="{BB962C8B-B14F-4D97-AF65-F5344CB8AC3E}">
        <p14:creationId xmlns:p14="http://schemas.microsoft.com/office/powerpoint/2010/main" val="325992004"/>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ChangeArrowheads="1"/>
          </p:cNvSpPr>
          <p:nvPr/>
        </p:nvSpPr>
        <p:spPr bwMode="auto">
          <a:xfrm>
            <a:off x="2495550" y="1196976"/>
            <a:ext cx="7010400" cy="1200329"/>
          </a:xfrm>
          <a:prstGeom prst="rect">
            <a:avLst/>
          </a:prstGeom>
          <a:noFill/>
          <a:ln w="9525">
            <a:noFill/>
            <a:miter lim="800000"/>
            <a:headEnd/>
            <a:tailEnd/>
          </a:ln>
        </p:spPr>
        <p:txBody>
          <a:bodyPr>
            <a:spAutoFit/>
          </a:bodyPr>
          <a:lstStyle/>
          <a:p>
            <a:pPr algn="l"/>
            <a:r>
              <a:rPr lang="zh-CN" altLang="en-US" sz="2400" b="1">
                <a:solidFill>
                  <a:srgbClr val="3333FF"/>
                </a:solidFill>
                <a:latin typeface="隶书" pitchFamily="49" charset="-122"/>
                <a:ea typeface="隶书" pitchFamily="49" charset="-122"/>
              </a:rPr>
              <a:t>美国：房价创历史最大跌幅。</a:t>
            </a:r>
          </a:p>
          <a:p>
            <a:pPr algn="l"/>
            <a:r>
              <a:rPr lang="zh-CN" altLang="en-US" sz="2400" b="1">
                <a:solidFill>
                  <a:srgbClr val="000000"/>
                </a:solidFill>
                <a:latin typeface="隶书" pitchFamily="49" charset="-122"/>
                <a:ea typeface="隶书" pitchFamily="49" charset="-122"/>
              </a:rPr>
              <a:t>据美国联邦住宅金融署统计：与去年</a:t>
            </a:r>
            <a:r>
              <a:rPr lang="en-US" altLang="zh-CN" sz="2400" b="1">
                <a:solidFill>
                  <a:srgbClr val="000000"/>
                </a:solidFill>
                <a:latin typeface="隶书" pitchFamily="49" charset="-122"/>
                <a:ea typeface="隶书" pitchFamily="49" charset="-122"/>
              </a:rPr>
              <a:t>(2007</a:t>
            </a:r>
            <a:r>
              <a:rPr lang="zh-CN" altLang="en-US" sz="2400" b="1">
                <a:solidFill>
                  <a:srgbClr val="000000"/>
                </a:solidFill>
                <a:latin typeface="隶书" pitchFamily="49" charset="-122"/>
                <a:ea typeface="隶书" pitchFamily="49" charset="-122"/>
              </a:rPr>
              <a:t>年</a:t>
            </a:r>
            <a:r>
              <a:rPr lang="en-US" altLang="zh-CN" sz="2400" b="1">
                <a:solidFill>
                  <a:srgbClr val="000000"/>
                </a:solidFill>
                <a:latin typeface="隶书" pitchFamily="49" charset="-122"/>
                <a:ea typeface="隶书" pitchFamily="49" charset="-122"/>
              </a:rPr>
              <a:t>)</a:t>
            </a:r>
            <a:r>
              <a:rPr lang="zh-CN" altLang="en-US" sz="2400" b="1">
                <a:solidFill>
                  <a:srgbClr val="000000"/>
                </a:solidFill>
                <a:latin typeface="隶书" pitchFamily="49" charset="-122"/>
                <a:ea typeface="隶书" pitchFamily="49" charset="-122"/>
              </a:rPr>
              <a:t>同期相比，美国</a:t>
            </a:r>
            <a:r>
              <a:rPr lang="en-US" altLang="zh-CN" sz="2400" b="1">
                <a:solidFill>
                  <a:srgbClr val="000000"/>
                </a:solidFill>
                <a:latin typeface="隶书" pitchFamily="49" charset="-122"/>
                <a:ea typeface="隶书" pitchFamily="49" charset="-122"/>
              </a:rPr>
              <a:t>7</a:t>
            </a:r>
            <a:r>
              <a:rPr lang="zh-CN" altLang="en-US" sz="2400" b="1">
                <a:solidFill>
                  <a:srgbClr val="000000"/>
                </a:solidFill>
                <a:latin typeface="隶书" pitchFamily="49" charset="-122"/>
                <a:ea typeface="隶书" pitchFamily="49" charset="-122"/>
              </a:rPr>
              <a:t>月的水平下降了</a:t>
            </a:r>
            <a:r>
              <a:rPr lang="en-US" altLang="zh-CN" sz="2400" b="1">
                <a:solidFill>
                  <a:srgbClr val="000000"/>
                </a:solidFill>
                <a:latin typeface="隶书" pitchFamily="49" charset="-122"/>
                <a:ea typeface="隶书" pitchFamily="49" charset="-122"/>
              </a:rPr>
              <a:t>53%</a:t>
            </a:r>
            <a:r>
              <a:rPr lang="zh-CN" altLang="en-US" sz="2400" b="1">
                <a:solidFill>
                  <a:srgbClr val="000000"/>
                </a:solidFill>
                <a:latin typeface="隶书" pitchFamily="49" charset="-122"/>
                <a:ea typeface="隶书" pitchFamily="49" charset="-122"/>
              </a:rPr>
              <a:t>。</a:t>
            </a:r>
          </a:p>
        </p:txBody>
      </p:sp>
      <p:sp>
        <p:nvSpPr>
          <p:cNvPr id="277507" name="Rectangle 3"/>
          <p:cNvSpPr>
            <a:spLocks noChangeArrowheads="1"/>
          </p:cNvSpPr>
          <p:nvPr/>
        </p:nvSpPr>
        <p:spPr bwMode="auto">
          <a:xfrm>
            <a:off x="2424113" y="2386201"/>
            <a:ext cx="6934200" cy="1569660"/>
          </a:xfrm>
          <a:prstGeom prst="rect">
            <a:avLst/>
          </a:prstGeom>
          <a:noFill/>
          <a:ln w="9525">
            <a:noFill/>
            <a:miter lim="800000"/>
            <a:headEnd/>
            <a:tailEnd/>
          </a:ln>
        </p:spPr>
        <p:txBody>
          <a:bodyPr anchor="ctr">
            <a:spAutoFit/>
          </a:bodyPr>
          <a:lstStyle/>
          <a:p>
            <a:pPr algn="l"/>
            <a:r>
              <a:rPr lang="zh-CN" altLang="en-US" sz="2400" b="1">
                <a:solidFill>
                  <a:srgbClr val="3333FF"/>
                </a:solidFill>
                <a:latin typeface="隶书" pitchFamily="49" charset="-122"/>
                <a:ea typeface="隶书" pitchFamily="49" charset="-122"/>
              </a:rPr>
              <a:t>欧洲：房地产市场普遍面临危机</a:t>
            </a:r>
          </a:p>
          <a:p>
            <a:pPr algn="l"/>
            <a:r>
              <a:rPr lang="en-US" altLang="zh-CN" sz="2400" b="1">
                <a:solidFill>
                  <a:srgbClr val="000000"/>
                </a:solidFill>
                <a:latin typeface="隶书" pitchFamily="49" charset="-122"/>
                <a:ea typeface="隶书" pitchFamily="49" charset="-122"/>
              </a:rPr>
              <a:t>ERA</a:t>
            </a:r>
            <a:r>
              <a:rPr lang="zh-CN" altLang="en-US" sz="2400" b="1">
                <a:solidFill>
                  <a:srgbClr val="000000"/>
                </a:solidFill>
                <a:latin typeface="隶书" pitchFamily="49" charset="-122"/>
                <a:ea typeface="隶书" pitchFamily="49" charset="-122"/>
              </a:rPr>
              <a:t>房地产联盟日前公布的年度调查报告认为，今年欧洲各国的房地产市场或增速大幅放缓，或陷入停滞状态甚至大幅萎缩。</a:t>
            </a:r>
          </a:p>
        </p:txBody>
      </p:sp>
      <p:sp>
        <p:nvSpPr>
          <p:cNvPr id="277508" name="Rectangle 4"/>
          <p:cNvSpPr>
            <a:spLocks noChangeArrowheads="1"/>
          </p:cNvSpPr>
          <p:nvPr/>
        </p:nvSpPr>
        <p:spPr bwMode="auto">
          <a:xfrm>
            <a:off x="2351088" y="4078754"/>
            <a:ext cx="6934200" cy="1938992"/>
          </a:xfrm>
          <a:prstGeom prst="rect">
            <a:avLst/>
          </a:prstGeom>
          <a:noFill/>
          <a:ln w="9525">
            <a:noFill/>
            <a:miter lim="800000"/>
            <a:headEnd/>
            <a:tailEnd/>
          </a:ln>
        </p:spPr>
        <p:txBody>
          <a:bodyPr anchor="ctr">
            <a:spAutoFit/>
          </a:bodyPr>
          <a:lstStyle/>
          <a:p>
            <a:pPr algn="l"/>
            <a:r>
              <a:rPr lang="zh-CN" altLang="en-US" sz="2400" b="1">
                <a:solidFill>
                  <a:srgbClr val="3333FF"/>
                </a:solidFill>
                <a:latin typeface="隶书" pitchFamily="49" charset="-122"/>
                <a:ea typeface="隶书" pitchFamily="49" charset="-122"/>
              </a:rPr>
              <a:t>亚洲：地产面临泡沫破裂</a:t>
            </a:r>
          </a:p>
          <a:p>
            <a:pPr algn="l"/>
            <a:r>
              <a:rPr lang="zh-CN" altLang="en-US" sz="2400" b="1">
                <a:solidFill>
                  <a:srgbClr val="000000"/>
                </a:solidFill>
                <a:latin typeface="隶书" pitchFamily="49" charset="-122"/>
                <a:ea typeface="隶书" pitchFamily="49" charset="-122"/>
              </a:rPr>
              <a:t>在日本：上市的房地产商今年已倒闭</a:t>
            </a:r>
            <a:r>
              <a:rPr lang="en-US" altLang="zh-CN" sz="2400" b="1">
                <a:solidFill>
                  <a:srgbClr val="000000"/>
                </a:solidFill>
                <a:latin typeface="隶书" pitchFamily="49" charset="-122"/>
                <a:ea typeface="隶书" pitchFamily="49" charset="-122"/>
              </a:rPr>
              <a:t>5</a:t>
            </a:r>
            <a:r>
              <a:rPr lang="zh-CN" altLang="en-US" sz="2400" b="1">
                <a:solidFill>
                  <a:srgbClr val="000000"/>
                </a:solidFill>
                <a:latin typeface="隶书" pitchFamily="49" charset="-122"/>
                <a:ea typeface="隶书" pitchFamily="49" charset="-122"/>
              </a:rPr>
              <a:t>家，非上市房地产商中负债总额超过</a:t>
            </a:r>
            <a:r>
              <a:rPr lang="en-US" altLang="zh-CN" sz="2400" b="1">
                <a:solidFill>
                  <a:srgbClr val="000000"/>
                </a:solidFill>
                <a:latin typeface="隶书" pitchFamily="49" charset="-122"/>
                <a:ea typeface="隶书" pitchFamily="49" charset="-122"/>
              </a:rPr>
              <a:t>100</a:t>
            </a:r>
            <a:r>
              <a:rPr lang="zh-CN" altLang="en-US" sz="2400" b="1">
                <a:solidFill>
                  <a:srgbClr val="000000"/>
                </a:solidFill>
                <a:latin typeface="隶书" pitchFamily="49" charset="-122"/>
                <a:ea typeface="隶书" pitchFamily="49" charset="-122"/>
              </a:rPr>
              <a:t>亿日元。</a:t>
            </a:r>
          </a:p>
          <a:p>
            <a:pPr algn="l"/>
            <a:r>
              <a:rPr lang="zh-CN" altLang="en-US" sz="2400" b="1">
                <a:solidFill>
                  <a:srgbClr val="000000"/>
                </a:solidFill>
                <a:latin typeface="隶书" pitchFamily="49" charset="-122"/>
                <a:ea typeface="隶书" pitchFamily="49" charset="-122"/>
              </a:rPr>
              <a:t>在中国：</a:t>
            </a:r>
            <a:r>
              <a:rPr lang="en-US" altLang="zh-CN" sz="2400" b="1">
                <a:solidFill>
                  <a:srgbClr val="000000"/>
                </a:solidFill>
                <a:latin typeface="隶书" pitchFamily="49" charset="-122"/>
                <a:ea typeface="隶书" pitchFamily="49" charset="-122"/>
              </a:rPr>
              <a:t>2008</a:t>
            </a:r>
            <a:r>
              <a:rPr lang="zh-CN" altLang="en-US" sz="2400" b="1">
                <a:solidFill>
                  <a:srgbClr val="000000"/>
                </a:solidFill>
                <a:latin typeface="隶书" pitchFamily="49" charset="-122"/>
                <a:ea typeface="隶书" pitchFamily="49" charset="-122"/>
              </a:rPr>
              <a:t>年房屋成交量同比</a:t>
            </a:r>
            <a:r>
              <a:rPr lang="en-US" altLang="zh-CN" sz="2400" b="1">
                <a:solidFill>
                  <a:srgbClr val="000000"/>
                </a:solidFill>
                <a:latin typeface="隶书" pitchFamily="49" charset="-122"/>
                <a:ea typeface="隶书" pitchFamily="49" charset="-122"/>
              </a:rPr>
              <a:t>2007</a:t>
            </a:r>
            <a:r>
              <a:rPr lang="zh-CN" altLang="en-US" sz="2400" b="1">
                <a:solidFill>
                  <a:srgbClr val="000000"/>
                </a:solidFill>
                <a:latin typeface="隶书" pitchFamily="49" charset="-122"/>
                <a:ea typeface="隶书" pitchFamily="49" charset="-122"/>
              </a:rPr>
              <a:t>年萎缩</a:t>
            </a:r>
            <a:r>
              <a:rPr lang="en-US" altLang="zh-CN" sz="2400" b="1">
                <a:solidFill>
                  <a:srgbClr val="000000"/>
                </a:solidFill>
                <a:latin typeface="隶书" pitchFamily="49" charset="-122"/>
                <a:ea typeface="隶书" pitchFamily="49" charset="-122"/>
              </a:rPr>
              <a:t>3-4</a:t>
            </a:r>
            <a:r>
              <a:rPr lang="zh-CN" altLang="en-US" sz="2400" b="1">
                <a:solidFill>
                  <a:srgbClr val="000000"/>
                </a:solidFill>
                <a:latin typeface="隶书" pitchFamily="49" charset="-122"/>
                <a:ea typeface="隶书" pitchFamily="49" charset="-122"/>
              </a:rPr>
              <a:t>成</a:t>
            </a:r>
            <a:r>
              <a:rPr lang="en-US" altLang="zh-CN" sz="2400" b="1">
                <a:solidFill>
                  <a:srgbClr val="000000"/>
                </a:solidFill>
                <a:latin typeface="隶书" pitchFamily="49" charset="-122"/>
                <a:ea typeface="隶书" pitchFamily="49" charset="-122"/>
              </a:rPr>
              <a:t>,</a:t>
            </a:r>
            <a:r>
              <a:rPr lang="zh-CN" altLang="en-US" sz="2400" b="1">
                <a:solidFill>
                  <a:srgbClr val="000000"/>
                </a:solidFill>
                <a:latin typeface="隶书" pitchFamily="49" charset="-122"/>
                <a:ea typeface="隶书" pitchFamily="49" charset="-122"/>
              </a:rPr>
              <a:t>房价增幅由</a:t>
            </a:r>
            <a:r>
              <a:rPr lang="en-US" altLang="zh-CN" sz="2400" b="1">
                <a:solidFill>
                  <a:srgbClr val="000000"/>
                </a:solidFill>
                <a:latin typeface="隶书" pitchFamily="49" charset="-122"/>
                <a:ea typeface="隶书" pitchFamily="49" charset="-122"/>
              </a:rPr>
              <a:t>2007</a:t>
            </a:r>
            <a:r>
              <a:rPr lang="zh-CN" altLang="en-US" sz="2400" b="1">
                <a:solidFill>
                  <a:srgbClr val="000000"/>
                </a:solidFill>
                <a:latin typeface="隶书" pitchFamily="49" charset="-122"/>
                <a:ea typeface="隶书" pitchFamily="49" charset="-122"/>
              </a:rPr>
              <a:t>年的</a:t>
            </a:r>
            <a:r>
              <a:rPr lang="en-US" altLang="zh-CN" sz="2400" b="1">
                <a:solidFill>
                  <a:srgbClr val="000000"/>
                </a:solidFill>
                <a:latin typeface="隶书" pitchFamily="49" charset="-122"/>
                <a:ea typeface="隶书" pitchFamily="49" charset="-122"/>
              </a:rPr>
              <a:t>18%</a:t>
            </a:r>
            <a:r>
              <a:rPr lang="zh-CN" altLang="en-US" sz="2400" b="1">
                <a:solidFill>
                  <a:srgbClr val="000000"/>
                </a:solidFill>
                <a:latin typeface="隶书" pitchFamily="49" charset="-122"/>
                <a:ea typeface="隶书" pitchFamily="49" charset="-122"/>
              </a:rPr>
              <a:t>大幅回落到</a:t>
            </a:r>
            <a:r>
              <a:rPr lang="en-US" altLang="zh-CN" sz="2400" b="1">
                <a:solidFill>
                  <a:srgbClr val="000000"/>
                </a:solidFill>
                <a:latin typeface="隶书" pitchFamily="49" charset="-122"/>
                <a:ea typeface="隶书" pitchFamily="49" charset="-122"/>
              </a:rPr>
              <a:t>5%</a:t>
            </a:r>
            <a:r>
              <a:rPr lang="zh-CN" altLang="en-US" sz="2400" b="1">
                <a:solidFill>
                  <a:srgbClr val="000000"/>
                </a:solidFill>
                <a:latin typeface="隶书" pitchFamily="49" charset="-122"/>
                <a:ea typeface="隶书" pitchFamily="49" charset="-122"/>
              </a:rPr>
              <a:t>左右。</a:t>
            </a:r>
          </a:p>
        </p:txBody>
      </p:sp>
      <p:sp>
        <p:nvSpPr>
          <p:cNvPr id="8" name="Rectangle 2"/>
          <p:cNvSpPr txBox="1">
            <a:spLocks noChangeArrowheads="1"/>
          </p:cNvSpPr>
          <p:nvPr/>
        </p:nvSpPr>
        <p:spPr>
          <a:xfrm>
            <a:off x="2209801" y="457200"/>
            <a:ext cx="7694613" cy="674688"/>
          </a:xfrm>
          <a:prstGeom prst="rect">
            <a:avLst/>
          </a:prstGeom>
        </p:spPr>
        <p:txBody>
          <a:bodyPr>
            <a:normAutofit fontScale="97500"/>
          </a:bodyPr>
          <a:lstStyle/>
          <a:p>
            <a:pPr algn="l" eaLnBrk="0" hangingPunct="0">
              <a:spcBef>
                <a:spcPct val="0"/>
              </a:spcBef>
              <a:buClrTx/>
              <a:buSzTx/>
              <a:buFontTx/>
              <a:buNone/>
              <a:defRPr/>
            </a:pPr>
            <a:r>
              <a:rPr lang="zh-CN" altLang="en-US" b="1" cap="small" dirty="0">
                <a:solidFill>
                  <a:schemeClr val="accent1"/>
                </a:solidFill>
                <a:latin typeface="+mj-ea"/>
                <a:ea typeface="+mj-ea"/>
                <a:cs typeface="+mj-cs"/>
              </a:rPr>
              <a:t>对房地产价格的冲击</a:t>
            </a:r>
            <a:endParaRPr lang="zh-CN" altLang="en-US" cap="small" dirty="0">
              <a:solidFill>
                <a:schemeClr val="tx2"/>
              </a:solidFill>
              <a:latin typeface="+mj-lt"/>
              <a:ea typeface="黑体" pitchFamily="2" charset="-122"/>
              <a:cs typeface="+mj-cs"/>
            </a:endParaRPr>
          </a:p>
        </p:txBody>
      </p:sp>
    </p:spTree>
    <p:extLst>
      <p:ext uri="{BB962C8B-B14F-4D97-AF65-F5344CB8AC3E}">
        <p14:creationId xmlns:p14="http://schemas.microsoft.com/office/powerpoint/2010/main" val="6996077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7506"/>
                                        </p:tgtEl>
                                        <p:attrNameLst>
                                          <p:attrName>style.visibility</p:attrName>
                                        </p:attrNameLst>
                                      </p:cBhvr>
                                      <p:to>
                                        <p:strVal val="visible"/>
                                      </p:to>
                                    </p:set>
                                    <p:animEffect transition="in" filter="blinds(horizontal)">
                                      <p:cBhvr>
                                        <p:cTn id="7" dur="500"/>
                                        <p:tgtEl>
                                          <p:spTgt spid="2775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7507"/>
                                        </p:tgtEl>
                                        <p:attrNameLst>
                                          <p:attrName>style.visibility</p:attrName>
                                        </p:attrNameLst>
                                      </p:cBhvr>
                                      <p:to>
                                        <p:strVal val="visible"/>
                                      </p:to>
                                    </p:set>
                                    <p:animEffect transition="in" filter="blinds(horizontal)">
                                      <p:cBhvr>
                                        <p:cTn id="12" dur="500"/>
                                        <p:tgtEl>
                                          <p:spTgt spid="27750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7508"/>
                                        </p:tgtEl>
                                        <p:attrNameLst>
                                          <p:attrName>style.visibility</p:attrName>
                                        </p:attrNameLst>
                                      </p:cBhvr>
                                      <p:to>
                                        <p:strVal val="visible"/>
                                      </p:to>
                                    </p:set>
                                    <p:animEffect transition="in" filter="blinds(horizontal)">
                                      <p:cBhvr>
                                        <p:cTn id="17" dur="500"/>
                                        <p:tgtEl>
                                          <p:spTgt spid="277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6" grpId="0"/>
      <p:bldP spid="277507" grpId="0"/>
      <p:bldP spid="27750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idx="4294967295"/>
          </p:nvPr>
        </p:nvSpPr>
        <p:spPr bwMode="auto">
          <a:xfrm>
            <a:off x="2208213" y="404814"/>
            <a:ext cx="6335712" cy="573087"/>
          </a:xfrm>
        </p:spPr>
        <p:txBody>
          <a:bodyPr vert="horz" wrap="square" lIns="91440" tIns="45720" rIns="91440" bIns="45720" numCol="1" rtlCol="0" anchor="ctr" anchorCtr="0" compatLnSpc="1">
            <a:prstTxWarp prst="textNoShape">
              <a:avLst/>
            </a:prstTxWarp>
            <a:normAutofit fontScale="90000"/>
          </a:bodyPr>
          <a:lstStyle/>
          <a:p>
            <a:pPr eaLnBrk="1" hangingPunct="1">
              <a:defRPr/>
            </a:pPr>
            <a:r>
              <a:rPr lang="zh-CN" altLang="en-US" sz="3600" b="1"/>
              <a:t>利率期货价格波动风险案例</a:t>
            </a:r>
          </a:p>
        </p:txBody>
      </p:sp>
      <p:sp>
        <p:nvSpPr>
          <p:cNvPr id="306179" name="Rectangle 3"/>
          <p:cNvSpPr>
            <a:spLocks noGrp="1" noChangeArrowheads="1"/>
          </p:cNvSpPr>
          <p:nvPr>
            <p:ph type="body" idx="4294967295"/>
          </p:nvPr>
        </p:nvSpPr>
        <p:spPr>
          <a:xfrm>
            <a:off x="2063750" y="1341438"/>
            <a:ext cx="8135938" cy="4032250"/>
          </a:xfrm>
        </p:spPr>
        <p:txBody>
          <a:bodyPr>
            <a:normAutofit fontScale="92500"/>
          </a:bodyPr>
          <a:lstStyle/>
          <a:p>
            <a:pPr eaLnBrk="1" hangingPunct="1">
              <a:buFont typeface="Wingdings" pitchFamily="2" charset="2"/>
              <a:buNone/>
            </a:pPr>
            <a:r>
              <a:rPr lang="en-US" altLang="zh-CN" smtClean="0">
                <a:solidFill>
                  <a:srgbClr val="0000CC"/>
                </a:solidFill>
                <a:latin typeface="华文琥珀" pitchFamily="2" charset="-122"/>
                <a:ea typeface="华文琥珀" pitchFamily="2" charset="-122"/>
              </a:rPr>
              <a:t>          </a:t>
            </a:r>
            <a:r>
              <a:rPr lang="en-US" altLang="zh-CN" b="1">
                <a:latin typeface="楷体_GB2312" pitchFamily="49" charset="-122"/>
                <a:ea typeface="楷体_GB2312" pitchFamily="49" charset="-122"/>
              </a:rPr>
              <a:t>1995</a:t>
            </a:r>
            <a:r>
              <a:rPr lang="zh-CN" altLang="en-US" b="1">
                <a:latin typeface="楷体_GB2312" pitchFamily="49" charset="-122"/>
                <a:ea typeface="楷体_GB2312" pitchFamily="49" charset="-122"/>
              </a:rPr>
              <a:t>年</a:t>
            </a:r>
            <a:r>
              <a:rPr lang="en-US" altLang="zh-CN" b="1">
                <a:latin typeface="楷体_GB2312" pitchFamily="49" charset="-122"/>
                <a:ea typeface="楷体_GB2312" pitchFamily="49" charset="-122"/>
              </a:rPr>
              <a:t>2</a:t>
            </a:r>
            <a:r>
              <a:rPr lang="zh-CN" altLang="en-US" b="1">
                <a:latin typeface="楷体_GB2312" pitchFamily="49" charset="-122"/>
                <a:ea typeface="楷体_GB2312" pitchFamily="49" charset="-122"/>
              </a:rPr>
              <a:t>月</a:t>
            </a:r>
            <a:r>
              <a:rPr lang="en-US" altLang="zh-CN" b="1">
                <a:latin typeface="楷体_GB2312" pitchFamily="49" charset="-122"/>
                <a:ea typeface="楷体_GB2312" pitchFamily="49" charset="-122"/>
              </a:rPr>
              <a:t>23</a:t>
            </a:r>
            <a:r>
              <a:rPr lang="zh-CN" altLang="en-US" b="1">
                <a:latin typeface="楷体_GB2312" pitchFamily="49" charset="-122"/>
                <a:ea typeface="楷体_GB2312" pitchFamily="49" charset="-122"/>
              </a:rPr>
              <a:t>日</a:t>
            </a:r>
            <a:r>
              <a:rPr lang="en-US" altLang="zh-CN" b="1">
                <a:latin typeface="楷体_GB2312" pitchFamily="49" charset="-122"/>
                <a:ea typeface="楷体_GB2312" pitchFamily="49" charset="-122"/>
              </a:rPr>
              <a:t>4</a:t>
            </a:r>
            <a:r>
              <a:rPr lang="zh-CN" altLang="en-US" b="1">
                <a:latin typeface="楷体_GB2312" pitchFamily="49" charset="-122"/>
                <a:ea typeface="楷体_GB2312" pitchFamily="49" charset="-122"/>
              </a:rPr>
              <a:t>左右，管金生赶到上海百乐门</a:t>
            </a:r>
          </a:p>
          <a:p>
            <a:pPr eaLnBrk="1" hangingPunct="1">
              <a:buFont typeface="Wingdings" pitchFamily="2" charset="2"/>
              <a:buNone/>
            </a:pPr>
            <a:r>
              <a:rPr lang="zh-CN" altLang="en-US" b="1">
                <a:latin typeface="楷体_GB2312" pitchFamily="49" charset="-122"/>
                <a:ea typeface="楷体_GB2312" pitchFamily="49" charset="-122"/>
              </a:rPr>
              <a:t>大酒店</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公司交易总部</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，与先期赶到的公司要员进</a:t>
            </a:r>
          </a:p>
          <a:p>
            <a:pPr eaLnBrk="1" hangingPunct="1">
              <a:buFont typeface="Wingdings" pitchFamily="2" charset="2"/>
              <a:buNone/>
            </a:pPr>
            <a:r>
              <a:rPr lang="zh-CN" altLang="en-US" b="1">
                <a:latin typeface="楷体_GB2312" pitchFamily="49" charset="-122"/>
                <a:ea typeface="楷体_GB2312" pitchFamily="49" charset="-122"/>
              </a:rPr>
              <a:t>行商议，决定放手一博。</a:t>
            </a:r>
          </a:p>
          <a:p>
            <a:pPr eaLnBrk="1" hangingPunct="1">
              <a:buFont typeface="Wingdings" pitchFamily="2" charset="2"/>
              <a:buNone/>
            </a:pPr>
            <a:r>
              <a:rPr lang="zh-CN" altLang="en-US" b="1">
                <a:latin typeface="楷体_GB2312" pitchFamily="49" charset="-122"/>
                <a:ea typeface="楷体_GB2312" pitchFamily="49" charset="-122"/>
              </a:rPr>
              <a:t>    </a:t>
            </a:r>
            <a:r>
              <a:rPr lang="en-US" altLang="zh-CN" b="1">
                <a:latin typeface="楷体_GB2312" pitchFamily="49" charset="-122"/>
                <a:ea typeface="楷体_GB2312" pitchFamily="49" charset="-122"/>
              </a:rPr>
              <a:t>4</a:t>
            </a:r>
            <a:r>
              <a:rPr lang="zh-CN" altLang="en-US" b="1">
                <a:latin typeface="楷体_GB2312" pitchFamily="49" charset="-122"/>
                <a:ea typeface="楷体_GB2312" pitchFamily="49" charset="-122"/>
              </a:rPr>
              <a:t>时</a:t>
            </a:r>
            <a:r>
              <a:rPr lang="en-US" altLang="zh-CN" b="1">
                <a:latin typeface="楷体_GB2312" pitchFamily="49" charset="-122"/>
                <a:ea typeface="楷体_GB2312" pitchFamily="49" charset="-122"/>
              </a:rPr>
              <a:t>22</a:t>
            </a:r>
            <a:r>
              <a:rPr lang="zh-CN" altLang="en-US" b="1">
                <a:latin typeface="楷体_GB2312" pitchFamily="49" charset="-122"/>
                <a:ea typeface="楷体_GB2312" pitchFamily="49" charset="-122"/>
              </a:rPr>
              <a:t>分</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距离收盘还有</a:t>
            </a:r>
            <a:r>
              <a:rPr lang="en-US" altLang="zh-CN" b="1">
                <a:latin typeface="楷体_GB2312" pitchFamily="49" charset="-122"/>
                <a:ea typeface="楷体_GB2312" pitchFamily="49" charset="-122"/>
              </a:rPr>
              <a:t>8</a:t>
            </a:r>
            <a:r>
              <a:rPr lang="zh-CN" altLang="en-US" b="1">
                <a:latin typeface="楷体_GB2312" pitchFamily="49" charset="-122"/>
                <a:ea typeface="楷体_GB2312" pitchFamily="49" charset="-122"/>
              </a:rPr>
              <a:t>分钟</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，空方突然发</a:t>
            </a:r>
          </a:p>
          <a:p>
            <a:pPr eaLnBrk="1" hangingPunct="1">
              <a:buFont typeface="Wingdings" pitchFamily="2" charset="2"/>
              <a:buNone/>
            </a:pPr>
            <a:r>
              <a:rPr lang="zh-CN" altLang="en-US" b="1">
                <a:latin typeface="楷体_GB2312" pitchFamily="49" charset="-122"/>
                <a:ea typeface="楷体_GB2312" pitchFamily="49" charset="-122"/>
              </a:rPr>
              <a:t>难，先以</a:t>
            </a:r>
            <a:r>
              <a:rPr lang="en-US" altLang="zh-CN" b="1">
                <a:latin typeface="楷体_GB2312" pitchFamily="49" charset="-122"/>
                <a:ea typeface="楷体_GB2312" pitchFamily="49" charset="-122"/>
              </a:rPr>
              <a:t>50</a:t>
            </a:r>
            <a:r>
              <a:rPr lang="zh-CN" altLang="en-US" b="1">
                <a:latin typeface="楷体_GB2312" pitchFamily="49" charset="-122"/>
                <a:ea typeface="楷体_GB2312" pitchFamily="49" charset="-122"/>
              </a:rPr>
              <a:t>万口把价位从</a:t>
            </a:r>
            <a:r>
              <a:rPr lang="en-US" altLang="zh-CN" b="1">
                <a:latin typeface="楷体_GB2312" pitchFamily="49" charset="-122"/>
                <a:ea typeface="楷体_GB2312" pitchFamily="49" charset="-122"/>
              </a:rPr>
              <a:t>151.3</a:t>
            </a:r>
            <a:r>
              <a:rPr lang="zh-CN" altLang="en-US" b="1">
                <a:latin typeface="楷体_GB2312" pitchFamily="49" charset="-122"/>
                <a:ea typeface="楷体_GB2312" pitchFamily="49" charset="-122"/>
              </a:rPr>
              <a:t>元轰到</a:t>
            </a:r>
            <a:r>
              <a:rPr lang="en-US" altLang="zh-CN" b="1">
                <a:latin typeface="楷体_GB2312" pitchFamily="49" charset="-122"/>
                <a:ea typeface="楷体_GB2312" pitchFamily="49" charset="-122"/>
              </a:rPr>
              <a:t>150</a:t>
            </a:r>
            <a:r>
              <a:rPr lang="zh-CN" altLang="en-US" b="1">
                <a:latin typeface="楷体_GB2312" pitchFamily="49" charset="-122"/>
                <a:ea typeface="楷体_GB2312" pitchFamily="49" charset="-122"/>
              </a:rPr>
              <a:t>元</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然后</a:t>
            </a:r>
          </a:p>
          <a:p>
            <a:pPr eaLnBrk="1" hangingPunct="1">
              <a:buFont typeface="Wingdings" pitchFamily="2" charset="2"/>
              <a:buNone/>
            </a:pPr>
            <a:r>
              <a:rPr lang="zh-CN" altLang="en-US" b="1">
                <a:latin typeface="楷体_GB2312" pitchFamily="49" charset="-122"/>
                <a:ea typeface="楷体_GB2312" pitchFamily="49" charset="-122"/>
              </a:rPr>
              <a:t>争分夺秒连续用几十万口的量级把价位打到</a:t>
            </a:r>
            <a:r>
              <a:rPr lang="en-US" altLang="zh-CN" b="1">
                <a:latin typeface="楷体_GB2312" pitchFamily="49" charset="-122"/>
                <a:ea typeface="楷体_GB2312" pitchFamily="49" charset="-122"/>
              </a:rPr>
              <a:t>148</a:t>
            </a:r>
            <a:r>
              <a:rPr lang="zh-CN" altLang="en-US" b="1">
                <a:latin typeface="楷体_GB2312" pitchFamily="49" charset="-122"/>
                <a:ea typeface="楷体_GB2312" pitchFamily="49" charset="-122"/>
              </a:rPr>
              <a:t>元，</a:t>
            </a:r>
            <a:endParaRPr lang="en-US" altLang="zh-CN" b="1">
              <a:latin typeface="楷体_GB2312" pitchFamily="49" charset="-122"/>
              <a:ea typeface="楷体_GB2312" pitchFamily="49" charset="-122"/>
            </a:endParaRPr>
          </a:p>
          <a:p>
            <a:pPr eaLnBrk="1" hangingPunct="1">
              <a:buFont typeface="Wingdings" pitchFamily="2" charset="2"/>
              <a:buNone/>
            </a:pPr>
            <a:r>
              <a:rPr lang="zh-CN" altLang="en-US" b="1">
                <a:latin typeface="楷体_GB2312" pitchFamily="49" charset="-122"/>
                <a:ea typeface="楷体_GB2312" pitchFamily="49" charset="-122"/>
              </a:rPr>
              <a:t>最后一个</a:t>
            </a:r>
            <a:r>
              <a:rPr lang="en-US" altLang="zh-CN" b="1">
                <a:latin typeface="楷体_GB2312" pitchFamily="49" charset="-122"/>
                <a:ea typeface="楷体_GB2312" pitchFamily="49" charset="-122"/>
              </a:rPr>
              <a:t>730</a:t>
            </a:r>
            <a:r>
              <a:rPr lang="zh-CN" altLang="en-US" b="1">
                <a:latin typeface="楷体_GB2312" pitchFamily="49" charset="-122"/>
                <a:ea typeface="楷体_GB2312" pitchFamily="49" charset="-122"/>
              </a:rPr>
              <a:t>万口的巨大卖单狂炸尾市，把价位打</a:t>
            </a:r>
            <a:endParaRPr lang="en-US" altLang="zh-CN" b="1">
              <a:latin typeface="楷体_GB2312" pitchFamily="49" charset="-122"/>
              <a:ea typeface="楷体_GB2312" pitchFamily="49" charset="-122"/>
            </a:endParaRPr>
          </a:p>
          <a:p>
            <a:pPr eaLnBrk="1" hangingPunct="1">
              <a:buFont typeface="Wingdings" pitchFamily="2" charset="2"/>
              <a:buNone/>
            </a:pPr>
            <a:r>
              <a:rPr lang="zh-CN" altLang="en-US" b="1">
                <a:latin typeface="楷体_GB2312" pitchFamily="49" charset="-122"/>
                <a:ea typeface="楷体_GB2312" pitchFamily="49" charset="-122"/>
              </a:rPr>
              <a:t>到</a:t>
            </a:r>
            <a:r>
              <a:rPr lang="en-US" altLang="zh-CN" b="1">
                <a:latin typeface="楷体_GB2312" pitchFamily="49" charset="-122"/>
                <a:ea typeface="楷体_GB2312" pitchFamily="49" charset="-122"/>
              </a:rPr>
              <a:t>147.4</a:t>
            </a:r>
            <a:r>
              <a:rPr lang="zh-CN" altLang="en-US" b="1">
                <a:latin typeface="楷体_GB2312" pitchFamily="49" charset="-122"/>
                <a:ea typeface="楷体_GB2312" pitchFamily="49" charset="-122"/>
              </a:rPr>
              <a:t>元。 　</a:t>
            </a:r>
          </a:p>
        </p:txBody>
      </p:sp>
    </p:spTree>
    <p:extLst>
      <p:ext uri="{BB962C8B-B14F-4D97-AF65-F5344CB8AC3E}">
        <p14:creationId xmlns:p14="http://schemas.microsoft.com/office/powerpoint/2010/main" val="24623466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6179">
                                            <p:txEl>
                                              <p:pRg st="0" end="0"/>
                                            </p:txEl>
                                          </p:spTgt>
                                        </p:tgtEl>
                                        <p:attrNameLst>
                                          <p:attrName>style.visibility</p:attrName>
                                        </p:attrNameLst>
                                      </p:cBhvr>
                                      <p:to>
                                        <p:strVal val="visible"/>
                                      </p:to>
                                    </p:set>
                                    <p:anim calcmode="lin" valueType="num">
                                      <p:cBhvr additive="base">
                                        <p:cTn id="7" dur="500" fill="hold"/>
                                        <p:tgtEl>
                                          <p:spTgt spid="3061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617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6179">
                                            <p:txEl>
                                              <p:pRg st="1" end="1"/>
                                            </p:txEl>
                                          </p:spTgt>
                                        </p:tgtEl>
                                        <p:attrNameLst>
                                          <p:attrName>style.visibility</p:attrName>
                                        </p:attrNameLst>
                                      </p:cBhvr>
                                      <p:to>
                                        <p:strVal val="visible"/>
                                      </p:to>
                                    </p:set>
                                    <p:anim calcmode="lin" valueType="num">
                                      <p:cBhvr additive="base">
                                        <p:cTn id="11" dur="500" fill="hold"/>
                                        <p:tgtEl>
                                          <p:spTgt spid="30617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0617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06179">
                                            <p:txEl>
                                              <p:pRg st="2" end="2"/>
                                            </p:txEl>
                                          </p:spTgt>
                                        </p:tgtEl>
                                        <p:attrNameLst>
                                          <p:attrName>style.visibility</p:attrName>
                                        </p:attrNameLst>
                                      </p:cBhvr>
                                      <p:to>
                                        <p:strVal val="visible"/>
                                      </p:to>
                                    </p:set>
                                    <p:anim calcmode="lin" valueType="num">
                                      <p:cBhvr additive="base">
                                        <p:cTn id="15" dur="500" fill="hold"/>
                                        <p:tgtEl>
                                          <p:spTgt spid="30617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061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06179">
                                            <p:txEl>
                                              <p:pRg st="3" end="3"/>
                                            </p:txEl>
                                          </p:spTgt>
                                        </p:tgtEl>
                                        <p:attrNameLst>
                                          <p:attrName>style.visibility</p:attrName>
                                        </p:attrNameLst>
                                      </p:cBhvr>
                                      <p:to>
                                        <p:strVal val="visible"/>
                                      </p:to>
                                    </p:set>
                                    <p:animEffect transition="in" filter="blinds(horizontal)">
                                      <p:cBhvr>
                                        <p:cTn id="21" dur="500"/>
                                        <p:tgtEl>
                                          <p:spTgt spid="306179">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06179">
                                            <p:txEl>
                                              <p:pRg st="4" end="4"/>
                                            </p:txEl>
                                          </p:spTgt>
                                        </p:tgtEl>
                                        <p:attrNameLst>
                                          <p:attrName>style.visibility</p:attrName>
                                        </p:attrNameLst>
                                      </p:cBhvr>
                                      <p:to>
                                        <p:strVal val="visible"/>
                                      </p:to>
                                    </p:set>
                                    <p:animEffect transition="in" filter="blinds(horizontal)">
                                      <p:cBhvr>
                                        <p:cTn id="24" dur="500"/>
                                        <p:tgtEl>
                                          <p:spTgt spid="306179">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06179">
                                            <p:txEl>
                                              <p:pRg st="5" end="5"/>
                                            </p:txEl>
                                          </p:spTgt>
                                        </p:tgtEl>
                                        <p:attrNameLst>
                                          <p:attrName>style.visibility</p:attrName>
                                        </p:attrNameLst>
                                      </p:cBhvr>
                                      <p:to>
                                        <p:strVal val="visible"/>
                                      </p:to>
                                    </p:set>
                                    <p:animEffect transition="in" filter="blinds(horizontal)">
                                      <p:cBhvr>
                                        <p:cTn id="27" dur="500"/>
                                        <p:tgtEl>
                                          <p:spTgt spid="306179">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06179">
                                            <p:txEl>
                                              <p:pRg st="6" end="6"/>
                                            </p:txEl>
                                          </p:spTgt>
                                        </p:tgtEl>
                                        <p:attrNameLst>
                                          <p:attrName>style.visibility</p:attrName>
                                        </p:attrNameLst>
                                      </p:cBhvr>
                                      <p:to>
                                        <p:strVal val="visible"/>
                                      </p:to>
                                    </p:set>
                                    <p:animEffect transition="in" filter="blinds(horizontal)">
                                      <p:cBhvr>
                                        <p:cTn id="30" dur="500"/>
                                        <p:tgtEl>
                                          <p:spTgt spid="306179">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06179">
                                            <p:txEl>
                                              <p:pRg st="7" end="7"/>
                                            </p:txEl>
                                          </p:spTgt>
                                        </p:tgtEl>
                                        <p:attrNameLst>
                                          <p:attrName>style.visibility</p:attrName>
                                        </p:attrNameLst>
                                      </p:cBhvr>
                                      <p:to>
                                        <p:strVal val="visible"/>
                                      </p:to>
                                    </p:set>
                                    <p:animEffect transition="in" filter="blinds(horizontal)">
                                      <p:cBhvr>
                                        <p:cTn id="33" dur="500"/>
                                        <p:tgtEl>
                                          <p:spTgt spid="3061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2590800" y="1217613"/>
            <a:ext cx="5562600" cy="2227262"/>
          </a:xfrm>
          <a:prstGeom prst="rect">
            <a:avLst/>
          </a:prstGeom>
          <a:noFill/>
          <a:ln w="9525">
            <a:noFill/>
            <a:miter lim="800000"/>
            <a:headEnd/>
            <a:tailEnd/>
          </a:ln>
        </p:spPr>
        <p:txBody>
          <a:bodyPr anchor="ctr">
            <a:spAutoFit/>
          </a:bodyPr>
          <a:lstStyle/>
          <a:p>
            <a:pPr>
              <a:tabLst>
                <a:tab pos="457200" algn="l"/>
              </a:tabLst>
            </a:pPr>
            <a:r>
              <a:rPr lang="zh-CN" altLang="en-US" sz="2800" b="1">
                <a:solidFill>
                  <a:srgbClr val="000000"/>
                </a:solidFill>
                <a:latin typeface="隶书" pitchFamily="49" charset="-122"/>
                <a:ea typeface="隶书" pitchFamily="49" charset="-122"/>
              </a:rPr>
              <a:t>北美汽车市场从</a:t>
            </a:r>
            <a:r>
              <a:rPr lang="en-US" altLang="zh-CN" sz="2800" b="1">
                <a:solidFill>
                  <a:srgbClr val="000000"/>
                </a:solidFill>
                <a:latin typeface="隶书" pitchFamily="49" charset="-122"/>
                <a:ea typeface="隶书" pitchFamily="49" charset="-122"/>
              </a:rPr>
              <a:t>2007</a:t>
            </a:r>
            <a:r>
              <a:rPr lang="zh-CN" altLang="en-US" sz="2800" b="1">
                <a:solidFill>
                  <a:srgbClr val="000000"/>
                </a:solidFill>
                <a:latin typeface="隶书" pitchFamily="49" charset="-122"/>
                <a:ea typeface="隶书" pitchFamily="49" charset="-122"/>
              </a:rPr>
              <a:t>年</a:t>
            </a:r>
            <a:r>
              <a:rPr lang="en-US" altLang="zh-CN" sz="2800" b="1">
                <a:solidFill>
                  <a:srgbClr val="000000"/>
                </a:solidFill>
                <a:latin typeface="隶书" pitchFamily="49" charset="-122"/>
                <a:ea typeface="隶书" pitchFamily="49" charset="-122"/>
              </a:rPr>
              <a:t>9</a:t>
            </a:r>
            <a:r>
              <a:rPr lang="zh-CN" altLang="en-US" sz="2800" b="1">
                <a:solidFill>
                  <a:srgbClr val="000000"/>
                </a:solidFill>
                <a:latin typeface="隶书" pitchFamily="49" charset="-122"/>
                <a:ea typeface="隶书" pitchFamily="49" charset="-122"/>
              </a:rPr>
              <a:t>月份开始一路下滑，</a:t>
            </a:r>
            <a:r>
              <a:rPr lang="en-US" altLang="zh-CN" sz="2800" b="1">
                <a:solidFill>
                  <a:srgbClr val="000000"/>
                </a:solidFill>
                <a:latin typeface="隶书" pitchFamily="49" charset="-122"/>
                <a:ea typeface="隶书" pitchFamily="49" charset="-122"/>
              </a:rPr>
              <a:t>2008</a:t>
            </a:r>
            <a:r>
              <a:rPr lang="zh-CN" altLang="en-US" sz="2800" b="1">
                <a:solidFill>
                  <a:srgbClr val="000000"/>
                </a:solidFill>
                <a:latin typeface="隶书" pitchFamily="49" charset="-122"/>
                <a:ea typeface="隶书" pitchFamily="49" charset="-122"/>
              </a:rPr>
              <a:t>年</a:t>
            </a:r>
            <a:r>
              <a:rPr lang="en-US" altLang="zh-CN" sz="2800" b="1">
                <a:solidFill>
                  <a:srgbClr val="000000"/>
                </a:solidFill>
                <a:latin typeface="隶书" pitchFamily="49" charset="-122"/>
                <a:ea typeface="隶书" pitchFamily="49" charset="-122"/>
              </a:rPr>
              <a:t>9</a:t>
            </a:r>
            <a:r>
              <a:rPr lang="zh-CN" altLang="en-US" sz="2800" b="1">
                <a:solidFill>
                  <a:srgbClr val="000000"/>
                </a:solidFill>
                <a:latin typeface="隶书" pitchFamily="49" charset="-122"/>
                <a:ea typeface="隶书" pitchFamily="49" charset="-122"/>
              </a:rPr>
              <a:t>月美国汽车销量同比下降</a:t>
            </a:r>
            <a:r>
              <a:rPr lang="en-US" altLang="zh-CN" sz="2800" b="1">
                <a:solidFill>
                  <a:srgbClr val="000000"/>
                </a:solidFill>
                <a:latin typeface="隶书" pitchFamily="49" charset="-122"/>
                <a:ea typeface="隶书" pitchFamily="49" charset="-122"/>
              </a:rPr>
              <a:t>27%</a:t>
            </a:r>
            <a:r>
              <a:rPr lang="zh-CN" altLang="en-US" sz="2800" b="1">
                <a:solidFill>
                  <a:srgbClr val="000000"/>
                </a:solidFill>
                <a:latin typeface="隶书" pitchFamily="49" charset="-122"/>
                <a:ea typeface="隶书" pitchFamily="49" charset="-122"/>
              </a:rPr>
              <a:t>，创</a:t>
            </a:r>
            <a:r>
              <a:rPr lang="en-US" altLang="zh-CN" sz="2800" b="1">
                <a:solidFill>
                  <a:srgbClr val="000000"/>
                </a:solidFill>
                <a:latin typeface="隶书" pitchFamily="49" charset="-122"/>
                <a:ea typeface="隶书" pitchFamily="49" charset="-122"/>
              </a:rPr>
              <a:t>1991</a:t>
            </a:r>
            <a:r>
              <a:rPr lang="zh-CN" altLang="en-US" sz="2800" b="1">
                <a:solidFill>
                  <a:srgbClr val="000000"/>
                </a:solidFill>
                <a:latin typeface="隶书" pitchFamily="49" charset="-122"/>
                <a:ea typeface="隶书" pitchFamily="49" charset="-122"/>
              </a:rPr>
              <a:t>年以来最大月度跌幅。美国三大汽车巨头连续数月出现两位数的下滑。</a:t>
            </a:r>
          </a:p>
        </p:txBody>
      </p:sp>
      <p:pic>
        <p:nvPicPr>
          <p:cNvPr id="39939" name="Picture 3" descr="39932_72"/>
          <p:cNvPicPr>
            <a:picLocks noChangeAspect="1" noChangeArrowheads="1"/>
          </p:cNvPicPr>
          <p:nvPr/>
        </p:nvPicPr>
        <p:blipFill>
          <a:blip r:embed="rId2" cstate="print"/>
          <a:srcRect/>
          <a:stretch>
            <a:fillRect/>
          </a:stretch>
        </p:blipFill>
        <p:spPr bwMode="auto">
          <a:xfrm>
            <a:off x="8915400" y="0"/>
            <a:ext cx="1752600" cy="914400"/>
          </a:xfrm>
          <a:prstGeom prst="rect">
            <a:avLst/>
          </a:prstGeom>
          <a:noFill/>
          <a:ln w="9525">
            <a:noFill/>
            <a:miter lim="800000"/>
            <a:headEnd/>
            <a:tailEnd/>
          </a:ln>
        </p:spPr>
      </p:pic>
      <p:pic>
        <p:nvPicPr>
          <p:cNvPr id="39940" name="Picture 4" descr="39932_47"/>
          <p:cNvPicPr>
            <a:picLocks noChangeAspect="1" noChangeArrowheads="1"/>
          </p:cNvPicPr>
          <p:nvPr/>
        </p:nvPicPr>
        <p:blipFill>
          <a:blip r:embed="rId3" cstate="print"/>
          <a:srcRect/>
          <a:stretch>
            <a:fillRect/>
          </a:stretch>
        </p:blipFill>
        <p:spPr bwMode="auto">
          <a:xfrm>
            <a:off x="8915400" y="1828800"/>
            <a:ext cx="1752600" cy="914400"/>
          </a:xfrm>
          <a:prstGeom prst="rect">
            <a:avLst/>
          </a:prstGeom>
          <a:noFill/>
          <a:ln w="9525">
            <a:noFill/>
            <a:miter lim="800000"/>
            <a:headEnd/>
            <a:tailEnd/>
          </a:ln>
        </p:spPr>
      </p:pic>
      <p:pic>
        <p:nvPicPr>
          <p:cNvPr id="39941" name="Picture 5" descr="39932_45"/>
          <p:cNvPicPr>
            <a:picLocks noChangeAspect="1" noChangeArrowheads="1"/>
          </p:cNvPicPr>
          <p:nvPr/>
        </p:nvPicPr>
        <p:blipFill>
          <a:blip r:embed="rId4" cstate="print"/>
          <a:srcRect/>
          <a:stretch>
            <a:fillRect/>
          </a:stretch>
        </p:blipFill>
        <p:spPr bwMode="auto">
          <a:xfrm>
            <a:off x="8915400" y="838200"/>
            <a:ext cx="1752600" cy="990600"/>
          </a:xfrm>
          <a:prstGeom prst="rect">
            <a:avLst/>
          </a:prstGeom>
          <a:noFill/>
          <a:ln w="9525">
            <a:noFill/>
            <a:miter lim="800000"/>
            <a:headEnd/>
            <a:tailEnd/>
          </a:ln>
        </p:spPr>
      </p:pic>
      <p:pic>
        <p:nvPicPr>
          <p:cNvPr id="39942" name="Picture 6" descr="39932_64"/>
          <p:cNvPicPr>
            <a:picLocks noChangeAspect="1" noChangeArrowheads="1"/>
          </p:cNvPicPr>
          <p:nvPr/>
        </p:nvPicPr>
        <p:blipFill>
          <a:blip r:embed="rId5" cstate="print"/>
          <a:srcRect/>
          <a:stretch>
            <a:fillRect/>
          </a:stretch>
        </p:blipFill>
        <p:spPr bwMode="auto">
          <a:xfrm>
            <a:off x="8915400" y="2743200"/>
            <a:ext cx="1752600" cy="990600"/>
          </a:xfrm>
          <a:prstGeom prst="rect">
            <a:avLst/>
          </a:prstGeom>
          <a:noFill/>
          <a:ln w="9525">
            <a:noFill/>
            <a:miter lim="800000"/>
            <a:headEnd/>
            <a:tailEnd/>
          </a:ln>
        </p:spPr>
      </p:pic>
      <p:pic>
        <p:nvPicPr>
          <p:cNvPr id="39943" name="Picture 7" descr="39932_118"/>
          <p:cNvPicPr>
            <a:picLocks noChangeAspect="1" noChangeArrowheads="1"/>
          </p:cNvPicPr>
          <p:nvPr/>
        </p:nvPicPr>
        <p:blipFill>
          <a:blip r:embed="rId6" cstate="print"/>
          <a:srcRect/>
          <a:stretch>
            <a:fillRect/>
          </a:stretch>
        </p:blipFill>
        <p:spPr bwMode="auto">
          <a:xfrm>
            <a:off x="8915400" y="4724400"/>
            <a:ext cx="1752600" cy="1143000"/>
          </a:xfrm>
          <a:prstGeom prst="rect">
            <a:avLst/>
          </a:prstGeom>
          <a:noFill/>
          <a:ln w="9525">
            <a:noFill/>
            <a:miter lim="800000"/>
            <a:headEnd/>
            <a:tailEnd/>
          </a:ln>
        </p:spPr>
      </p:pic>
      <p:pic>
        <p:nvPicPr>
          <p:cNvPr id="39944" name="Picture 8" descr="39932_41"/>
          <p:cNvPicPr>
            <a:picLocks noChangeAspect="1" noChangeArrowheads="1"/>
          </p:cNvPicPr>
          <p:nvPr/>
        </p:nvPicPr>
        <p:blipFill>
          <a:blip r:embed="rId7" cstate="print"/>
          <a:srcRect/>
          <a:stretch>
            <a:fillRect/>
          </a:stretch>
        </p:blipFill>
        <p:spPr bwMode="auto">
          <a:xfrm>
            <a:off x="8915400" y="3733800"/>
            <a:ext cx="1752600" cy="1066800"/>
          </a:xfrm>
          <a:prstGeom prst="rect">
            <a:avLst/>
          </a:prstGeom>
          <a:noFill/>
          <a:ln w="9525">
            <a:noFill/>
            <a:miter lim="800000"/>
            <a:headEnd/>
            <a:tailEnd/>
          </a:ln>
        </p:spPr>
      </p:pic>
      <p:sp>
        <p:nvSpPr>
          <p:cNvPr id="39945" name="Rectangle 9"/>
          <p:cNvSpPr>
            <a:spLocks noChangeArrowheads="1"/>
          </p:cNvSpPr>
          <p:nvPr/>
        </p:nvSpPr>
        <p:spPr bwMode="auto">
          <a:xfrm>
            <a:off x="2667000" y="3884614"/>
            <a:ext cx="5302250" cy="1800225"/>
          </a:xfrm>
          <a:prstGeom prst="rect">
            <a:avLst/>
          </a:prstGeom>
          <a:noFill/>
          <a:ln w="9525">
            <a:noFill/>
            <a:miter lim="800000"/>
            <a:headEnd/>
            <a:tailEnd/>
          </a:ln>
        </p:spPr>
        <p:txBody>
          <a:bodyPr anchor="ctr">
            <a:spAutoFit/>
          </a:bodyPr>
          <a:lstStyle/>
          <a:p>
            <a:pPr>
              <a:tabLst>
                <a:tab pos="457200" algn="l"/>
              </a:tabLst>
            </a:pPr>
            <a:r>
              <a:rPr lang="zh-CN" altLang="en-US" sz="2800" b="1">
                <a:solidFill>
                  <a:srgbClr val="000000"/>
                </a:solidFill>
                <a:latin typeface="隶书" pitchFamily="49" charset="-122"/>
                <a:ea typeface="隶书" pitchFamily="49" charset="-122"/>
              </a:rPr>
              <a:t>在欧洲，从</a:t>
            </a:r>
            <a:r>
              <a:rPr lang="en-US" altLang="zh-CN" sz="2800" b="1">
                <a:solidFill>
                  <a:srgbClr val="000000"/>
                </a:solidFill>
                <a:latin typeface="隶书" pitchFamily="49" charset="-122"/>
                <a:ea typeface="隶书" pitchFamily="49" charset="-122"/>
              </a:rPr>
              <a:t>8</a:t>
            </a:r>
            <a:r>
              <a:rPr lang="zh-CN" altLang="en-US" sz="2800" b="1">
                <a:solidFill>
                  <a:srgbClr val="000000"/>
                </a:solidFill>
                <a:latin typeface="隶书" pitchFamily="49" charset="-122"/>
                <a:ea typeface="隶书" pitchFamily="49" charset="-122"/>
              </a:rPr>
              <a:t>月份的汽车销量来看，欧洲同比锐降</a:t>
            </a:r>
            <a:r>
              <a:rPr lang="en-US" altLang="zh-CN" sz="2800" b="1">
                <a:solidFill>
                  <a:srgbClr val="000000"/>
                </a:solidFill>
                <a:latin typeface="隶书" pitchFamily="49" charset="-122"/>
                <a:ea typeface="隶书" pitchFamily="49" charset="-122"/>
              </a:rPr>
              <a:t>16%</a:t>
            </a:r>
            <a:r>
              <a:rPr lang="zh-CN" altLang="en-US" sz="2800" b="1">
                <a:solidFill>
                  <a:srgbClr val="000000"/>
                </a:solidFill>
                <a:latin typeface="隶书" pitchFamily="49" charset="-122"/>
                <a:ea typeface="隶书" pitchFamily="49" charset="-122"/>
              </a:rPr>
              <a:t>。德国大众、保时捷等汽车公司已宣布近期停产。</a:t>
            </a:r>
          </a:p>
        </p:txBody>
      </p:sp>
      <p:sp>
        <p:nvSpPr>
          <p:cNvPr id="389130" name="AutoShape 11"/>
          <p:cNvSpPr>
            <a:spLocks noChangeArrowheads="1"/>
          </p:cNvSpPr>
          <p:nvPr/>
        </p:nvSpPr>
        <p:spPr bwMode="auto">
          <a:xfrm>
            <a:off x="1905000" y="4191000"/>
            <a:ext cx="304800" cy="304800"/>
          </a:xfrm>
          <a:prstGeom prst="octagon">
            <a:avLst>
              <a:gd name="adj" fmla="val 29287"/>
            </a:avLst>
          </a:prstGeom>
          <a:solidFill>
            <a:srgbClr val="FF3399"/>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FF3399"/>
            </a:extrusionClr>
          </a:sp3d>
        </p:spPr>
        <p:txBody>
          <a:bodyPr wrap="none" anchor="ctr">
            <a:flatTx/>
          </a:bodyPr>
          <a:lstStyle/>
          <a:p>
            <a:pPr algn="l"/>
            <a:endParaRPr lang="zh-CN" altLang="en-US"/>
          </a:p>
        </p:txBody>
      </p:sp>
      <p:pic>
        <p:nvPicPr>
          <p:cNvPr id="39948" name="Picture 12" descr="法国雪铁龙"/>
          <p:cNvPicPr>
            <a:picLocks noChangeAspect="1" noChangeArrowheads="1"/>
          </p:cNvPicPr>
          <p:nvPr/>
        </p:nvPicPr>
        <p:blipFill>
          <a:blip r:embed="rId8" cstate="print"/>
          <a:srcRect/>
          <a:stretch>
            <a:fillRect/>
          </a:stretch>
        </p:blipFill>
        <p:spPr bwMode="auto">
          <a:xfrm>
            <a:off x="8915400" y="5867400"/>
            <a:ext cx="1752600" cy="990600"/>
          </a:xfrm>
          <a:prstGeom prst="rect">
            <a:avLst/>
          </a:prstGeom>
          <a:noFill/>
          <a:ln w="9525">
            <a:noFill/>
            <a:miter lim="800000"/>
            <a:headEnd/>
            <a:tailEnd/>
          </a:ln>
        </p:spPr>
      </p:pic>
      <p:sp>
        <p:nvSpPr>
          <p:cNvPr id="389132" name="AutoShape 13"/>
          <p:cNvSpPr>
            <a:spLocks noChangeArrowheads="1"/>
          </p:cNvSpPr>
          <p:nvPr/>
        </p:nvSpPr>
        <p:spPr bwMode="auto">
          <a:xfrm>
            <a:off x="1828800" y="1524000"/>
            <a:ext cx="304800" cy="304800"/>
          </a:xfrm>
          <a:prstGeom prst="octagon">
            <a:avLst>
              <a:gd name="adj" fmla="val 29287"/>
            </a:avLst>
          </a:prstGeom>
          <a:solidFill>
            <a:srgbClr val="FF3399"/>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FF3399"/>
            </a:extrusionClr>
          </a:sp3d>
        </p:spPr>
        <p:txBody>
          <a:bodyPr wrap="none" anchor="ctr">
            <a:flatTx/>
          </a:bodyPr>
          <a:lstStyle/>
          <a:p>
            <a:pPr algn="l"/>
            <a:endParaRPr lang="zh-CN" altLang="en-US"/>
          </a:p>
        </p:txBody>
      </p:sp>
      <p:sp>
        <p:nvSpPr>
          <p:cNvPr id="39951" name="Rectangle 15"/>
          <p:cNvSpPr>
            <a:spLocks noChangeArrowheads="1"/>
          </p:cNvSpPr>
          <p:nvPr/>
        </p:nvSpPr>
        <p:spPr bwMode="auto">
          <a:xfrm>
            <a:off x="1919289" y="260351"/>
            <a:ext cx="5953125" cy="633413"/>
          </a:xfrm>
          <a:prstGeom prst="rect">
            <a:avLst/>
          </a:prstGeom>
          <a:noFill/>
          <a:ln w="9525">
            <a:noFill/>
            <a:miter lim="800000"/>
            <a:headEnd/>
            <a:tailEnd/>
          </a:ln>
          <a:effectLst/>
        </p:spPr>
        <p:txBody>
          <a:bodyPr anchor="ctr"/>
          <a:lstStyle/>
          <a:p>
            <a:pPr algn="l" eaLnBrk="0" hangingPunct="0">
              <a:spcBef>
                <a:spcPct val="0"/>
              </a:spcBef>
              <a:buClrTx/>
              <a:buSzTx/>
              <a:defRPr/>
            </a:pPr>
            <a:r>
              <a:rPr lang="zh-CN" altLang="en-US" sz="3600" b="1" cap="small" dirty="0">
                <a:solidFill>
                  <a:schemeClr val="accent1"/>
                </a:solidFill>
                <a:latin typeface="+mj-ea"/>
                <a:ea typeface="+mj-ea"/>
              </a:rPr>
              <a:t>对汽车业的冲击</a:t>
            </a:r>
            <a:endParaRPr lang="zh-CN" altLang="en-US" sz="3600" cap="small" dirty="0">
              <a:solidFill>
                <a:schemeClr val="tx2"/>
              </a:solidFill>
              <a:latin typeface="+mj-ea"/>
              <a:ea typeface="+mj-ea"/>
            </a:endParaRPr>
          </a:p>
        </p:txBody>
      </p:sp>
    </p:spTree>
    <p:extLst>
      <p:ext uri="{BB962C8B-B14F-4D97-AF65-F5344CB8AC3E}">
        <p14:creationId xmlns:p14="http://schemas.microsoft.com/office/powerpoint/2010/main" val="34635607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dissolve">
                                      <p:cBhvr>
                                        <p:cTn id="7" dur="500"/>
                                        <p:tgtEl>
                                          <p:spTgt spid="39938"/>
                                        </p:tgtEl>
                                      </p:cBhvr>
                                    </p:animEffect>
                                  </p:childTnLst>
                                </p:cTn>
                              </p:par>
                            </p:childTnLst>
                          </p:cTn>
                        </p:par>
                        <p:par>
                          <p:cTn id="8" fill="hold">
                            <p:stCondLst>
                              <p:cond delay="500"/>
                            </p:stCondLst>
                            <p:childTnLst>
                              <p:par>
                                <p:cTn id="9" presetID="17" presetClass="entr" presetSubtype="10" fill="hold" nodeType="afterEffect">
                                  <p:stCondLst>
                                    <p:cond delay="0"/>
                                  </p:stCondLst>
                                  <p:childTnLst>
                                    <p:set>
                                      <p:cBhvr>
                                        <p:cTn id="10" dur="1" fill="hold">
                                          <p:stCondLst>
                                            <p:cond delay="0"/>
                                          </p:stCondLst>
                                        </p:cTn>
                                        <p:tgtEl>
                                          <p:spTgt spid="39939"/>
                                        </p:tgtEl>
                                        <p:attrNameLst>
                                          <p:attrName>style.visibility</p:attrName>
                                        </p:attrNameLst>
                                      </p:cBhvr>
                                      <p:to>
                                        <p:strVal val="visible"/>
                                      </p:to>
                                    </p:set>
                                    <p:anim calcmode="lin" valueType="num">
                                      <p:cBhvr>
                                        <p:cTn id="11" dur="500" fill="hold"/>
                                        <p:tgtEl>
                                          <p:spTgt spid="39939"/>
                                        </p:tgtEl>
                                        <p:attrNameLst>
                                          <p:attrName>ppt_w</p:attrName>
                                        </p:attrNameLst>
                                      </p:cBhvr>
                                      <p:tavLst>
                                        <p:tav tm="0">
                                          <p:val>
                                            <p:fltVal val="0"/>
                                          </p:val>
                                        </p:tav>
                                        <p:tav tm="100000">
                                          <p:val>
                                            <p:strVal val="#ppt_w"/>
                                          </p:val>
                                        </p:tav>
                                      </p:tavLst>
                                    </p:anim>
                                    <p:anim calcmode="lin" valueType="num">
                                      <p:cBhvr>
                                        <p:cTn id="12" dur="500" fill="hold"/>
                                        <p:tgtEl>
                                          <p:spTgt spid="39939"/>
                                        </p:tgtEl>
                                        <p:attrNameLst>
                                          <p:attrName>ppt_h</p:attrName>
                                        </p:attrNameLst>
                                      </p:cBhvr>
                                      <p:tavLst>
                                        <p:tav tm="0">
                                          <p:val>
                                            <p:strVal val="#ppt_h"/>
                                          </p:val>
                                        </p:tav>
                                        <p:tav tm="100000">
                                          <p:val>
                                            <p:strVal val="#ppt_h"/>
                                          </p:val>
                                        </p:tav>
                                      </p:tavLst>
                                    </p:anim>
                                  </p:childTnLst>
                                </p:cTn>
                              </p:par>
                            </p:childTnLst>
                          </p:cTn>
                        </p:par>
                        <p:par>
                          <p:cTn id="13" fill="hold">
                            <p:stCondLst>
                              <p:cond delay="1000"/>
                            </p:stCondLst>
                            <p:childTnLst>
                              <p:par>
                                <p:cTn id="14" presetID="17" presetClass="entr" presetSubtype="10" fill="hold" nodeType="afterEffect">
                                  <p:stCondLst>
                                    <p:cond delay="0"/>
                                  </p:stCondLst>
                                  <p:childTnLst>
                                    <p:set>
                                      <p:cBhvr>
                                        <p:cTn id="15" dur="1" fill="hold">
                                          <p:stCondLst>
                                            <p:cond delay="0"/>
                                          </p:stCondLst>
                                        </p:cTn>
                                        <p:tgtEl>
                                          <p:spTgt spid="39941"/>
                                        </p:tgtEl>
                                        <p:attrNameLst>
                                          <p:attrName>style.visibility</p:attrName>
                                        </p:attrNameLst>
                                      </p:cBhvr>
                                      <p:to>
                                        <p:strVal val="visible"/>
                                      </p:to>
                                    </p:set>
                                    <p:anim calcmode="lin" valueType="num">
                                      <p:cBhvr>
                                        <p:cTn id="16" dur="500" fill="hold"/>
                                        <p:tgtEl>
                                          <p:spTgt spid="39941"/>
                                        </p:tgtEl>
                                        <p:attrNameLst>
                                          <p:attrName>ppt_w</p:attrName>
                                        </p:attrNameLst>
                                      </p:cBhvr>
                                      <p:tavLst>
                                        <p:tav tm="0">
                                          <p:val>
                                            <p:fltVal val="0"/>
                                          </p:val>
                                        </p:tav>
                                        <p:tav tm="100000">
                                          <p:val>
                                            <p:strVal val="#ppt_w"/>
                                          </p:val>
                                        </p:tav>
                                      </p:tavLst>
                                    </p:anim>
                                    <p:anim calcmode="lin" valueType="num">
                                      <p:cBhvr>
                                        <p:cTn id="17" dur="500" fill="hold"/>
                                        <p:tgtEl>
                                          <p:spTgt spid="39941"/>
                                        </p:tgtEl>
                                        <p:attrNameLst>
                                          <p:attrName>ppt_h</p:attrName>
                                        </p:attrNameLst>
                                      </p:cBhvr>
                                      <p:tavLst>
                                        <p:tav tm="0">
                                          <p:val>
                                            <p:strVal val="#ppt_h"/>
                                          </p:val>
                                        </p:tav>
                                        <p:tav tm="100000">
                                          <p:val>
                                            <p:strVal val="#ppt_h"/>
                                          </p:val>
                                        </p:tav>
                                      </p:tavLst>
                                    </p:anim>
                                  </p:childTnLst>
                                </p:cTn>
                              </p:par>
                            </p:childTnLst>
                          </p:cTn>
                        </p:par>
                        <p:par>
                          <p:cTn id="18" fill="hold">
                            <p:stCondLst>
                              <p:cond delay="1500"/>
                            </p:stCondLst>
                            <p:childTnLst>
                              <p:par>
                                <p:cTn id="19" presetID="17" presetClass="entr" presetSubtype="10" fill="hold" nodeType="afterEffect">
                                  <p:stCondLst>
                                    <p:cond delay="0"/>
                                  </p:stCondLst>
                                  <p:childTnLst>
                                    <p:set>
                                      <p:cBhvr>
                                        <p:cTn id="20" dur="1" fill="hold">
                                          <p:stCondLst>
                                            <p:cond delay="0"/>
                                          </p:stCondLst>
                                        </p:cTn>
                                        <p:tgtEl>
                                          <p:spTgt spid="39940"/>
                                        </p:tgtEl>
                                        <p:attrNameLst>
                                          <p:attrName>style.visibility</p:attrName>
                                        </p:attrNameLst>
                                      </p:cBhvr>
                                      <p:to>
                                        <p:strVal val="visible"/>
                                      </p:to>
                                    </p:set>
                                    <p:anim calcmode="lin" valueType="num">
                                      <p:cBhvr>
                                        <p:cTn id="21" dur="500" fill="hold"/>
                                        <p:tgtEl>
                                          <p:spTgt spid="39940"/>
                                        </p:tgtEl>
                                        <p:attrNameLst>
                                          <p:attrName>ppt_w</p:attrName>
                                        </p:attrNameLst>
                                      </p:cBhvr>
                                      <p:tavLst>
                                        <p:tav tm="0">
                                          <p:val>
                                            <p:fltVal val="0"/>
                                          </p:val>
                                        </p:tav>
                                        <p:tav tm="100000">
                                          <p:val>
                                            <p:strVal val="#ppt_w"/>
                                          </p:val>
                                        </p:tav>
                                      </p:tavLst>
                                    </p:anim>
                                    <p:anim calcmode="lin" valueType="num">
                                      <p:cBhvr>
                                        <p:cTn id="22" dur="500" fill="hold"/>
                                        <p:tgtEl>
                                          <p:spTgt spid="39940"/>
                                        </p:tgtEl>
                                        <p:attrNameLst>
                                          <p:attrName>ppt_h</p:attrName>
                                        </p:attrNameLst>
                                      </p:cBhvr>
                                      <p:tavLst>
                                        <p:tav tm="0">
                                          <p:val>
                                            <p:strVal val="#ppt_h"/>
                                          </p:val>
                                        </p:tav>
                                        <p:tav tm="100000">
                                          <p:val>
                                            <p:strVal val="#ppt_h"/>
                                          </p:val>
                                        </p:tav>
                                      </p:tavLst>
                                    </p:anim>
                                  </p:childTnLst>
                                </p:cTn>
                              </p:par>
                            </p:childTnLst>
                          </p:cTn>
                        </p:par>
                        <p:par>
                          <p:cTn id="23" fill="hold">
                            <p:stCondLst>
                              <p:cond delay="2000"/>
                            </p:stCondLst>
                            <p:childTnLst>
                              <p:par>
                                <p:cTn id="24" presetID="17" presetClass="entr" presetSubtype="10" fill="hold" nodeType="afterEffect">
                                  <p:stCondLst>
                                    <p:cond delay="0"/>
                                  </p:stCondLst>
                                  <p:childTnLst>
                                    <p:set>
                                      <p:cBhvr>
                                        <p:cTn id="25" dur="1" fill="hold">
                                          <p:stCondLst>
                                            <p:cond delay="0"/>
                                          </p:stCondLst>
                                        </p:cTn>
                                        <p:tgtEl>
                                          <p:spTgt spid="39942"/>
                                        </p:tgtEl>
                                        <p:attrNameLst>
                                          <p:attrName>style.visibility</p:attrName>
                                        </p:attrNameLst>
                                      </p:cBhvr>
                                      <p:to>
                                        <p:strVal val="visible"/>
                                      </p:to>
                                    </p:set>
                                    <p:anim calcmode="lin" valueType="num">
                                      <p:cBhvr>
                                        <p:cTn id="26" dur="500" fill="hold"/>
                                        <p:tgtEl>
                                          <p:spTgt spid="39942"/>
                                        </p:tgtEl>
                                        <p:attrNameLst>
                                          <p:attrName>ppt_w</p:attrName>
                                        </p:attrNameLst>
                                      </p:cBhvr>
                                      <p:tavLst>
                                        <p:tav tm="0">
                                          <p:val>
                                            <p:fltVal val="0"/>
                                          </p:val>
                                        </p:tav>
                                        <p:tav tm="100000">
                                          <p:val>
                                            <p:strVal val="#ppt_w"/>
                                          </p:val>
                                        </p:tav>
                                      </p:tavLst>
                                    </p:anim>
                                    <p:anim calcmode="lin" valueType="num">
                                      <p:cBhvr>
                                        <p:cTn id="27" dur="500" fill="hold"/>
                                        <p:tgtEl>
                                          <p:spTgt spid="39942"/>
                                        </p:tgtEl>
                                        <p:attrNameLst>
                                          <p:attrName>ppt_h</p:attrName>
                                        </p:attrNameLst>
                                      </p:cBhvr>
                                      <p:tavLst>
                                        <p:tav tm="0">
                                          <p:val>
                                            <p:strVal val="#ppt_h"/>
                                          </p:val>
                                        </p:tav>
                                        <p:tav tm="100000">
                                          <p:val>
                                            <p:strVal val="#ppt_h"/>
                                          </p:val>
                                        </p:tav>
                                      </p:tavLst>
                                    </p:anim>
                                  </p:childTnLst>
                                </p:cTn>
                              </p:par>
                            </p:childTnLst>
                          </p:cTn>
                        </p:par>
                        <p:par>
                          <p:cTn id="28" fill="hold">
                            <p:stCondLst>
                              <p:cond delay="2500"/>
                            </p:stCondLst>
                            <p:childTnLst>
                              <p:par>
                                <p:cTn id="29" presetID="17" presetClass="entr" presetSubtype="10" fill="hold" nodeType="afterEffect">
                                  <p:stCondLst>
                                    <p:cond delay="0"/>
                                  </p:stCondLst>
                                  <p:childTnLst>
                                    <p:set>
                                      <p:cBhvr>
                                        <p:cTn id="30" dur="1" fill="hold">
                                          <p:stCondLst>
                                            <p:cond delay="0"/>
                                          </p:stCondLst>
                                        </p:cTn>
                                        <p:tgtEl>
                                          <p:spTgt spid="39944"/>
                                        </p:tgtEl>
                                        <p:attrNameLst>
                                          <p:attrName>style.visibility</p:attrName>
                                        </p:attrNameLst>
                                      </p:cBhvr>
                                      <p:to>
                                        <p:strVal val="visible"/>
                                      </p:to>
                                    </p:set>
                                    <p:anim calcmode="lin" valueType="num">
                                      <p:cBhvr>
                                        <p:cTn id="31" dur="500" fill="hold"/>
                                        <p:tgtEl>
                                          <p:spTgt spid="39944"/>
                                        </p:tgtEl>
                                        <p:attrNameLst>
                                          <p:attrName>ppt_w</p:attrName>
                                        </p:attrNameLst>
                                      </p:cBhvr>
                                      <p:tavLst>
                                        <p:tav tm="0">
                                          <p:val>
                                            <p:fltVal val="0"/>
                                          </p:val>
                                        </p:tav>
                                        <p:tav tm="100000">
                                          <p:val>
                                            <p:strVal val="#ppt_w"/>
                                          </p:val>
                                        </p:tav>
                                      </p:tavLst>
                                    </p:anim>
                                    <p:anim calcmode="lin" valueType="num">
                                      <p:cBhvr>
                                        <p:cTn id="32" dur="500" fill="hold"/>
                                        <p:tgtEl>
                                          <p:spTgt spid="39944"/>
                                        </p:tgtEl>
                                        <p:attrNameLst>
                                          <p:attrName>ppt_h</p:attrName>
                                        </p:attrNameLst>
                                      </p:cBhvr>
                                      <p:tavLst>
                                        <p:tav tm="0">
                                          <p:val>
                                            <p:strVal val="#ppt_h"/>
                                          </p:val>
                                        </p:tav>
                                        <p:tav tm="100000">
                                          <p:val>
                                            <p:strVal val="#ppt_h"/>
                                          </p:val>
                                        </p:tav>
                                      </p:tavLst>
                                    </p:anim>
                                  </p:childTnLst>
                                </p:cTn>
                              </p:par>
                            </p:childTnLst>
                          </p:cTn>
                        </p:par>
                        <p:par>
                          <p:cTn id="33" fill="hold">
                            <p:stCondLst>
                              <p:cond delay="3000"/>
                            </p:stCondLst>
                            <p:childTnLst>
                              <p:par>
                                <p:cTn id="34" presetID="17" presetClass="entr" presetSubtype="10" fill="hold" nodeType="afterEffect">
                                  <p:stCondLst>
                                    <p:cond delay="0"/>
                                  </p:stCondLst>
                                  <p:childTnLst>
                                    <p:set>
                                      <p:cBhvr>
                                        <p:cTn id="35" dur="1" fill="hold">
                                          <p:stCondLst>
                                            <p:cond delay="0"/>
                                          </p:stCondLst>
                                        </p:cTn>
                                        <p:tgtEl>
                                          <p:spTgt spid="39943"/>
                                        </p:tgtEl>
                                        <p:attrNameLst>
                                          <p:attrName>style.visibility</p:attrName>
                                        </p:attrNameLst>
                                      </p:cBhvr>
                                      <p:to>
                                        <p:strVal val="visible"/>
                                      </p:to>
                                    </p:set>
                                    <p:anim calcmode="lin" valueType="num">
                                      <p:cBhvr>
                                        <p:cTn id="36" dur="500" fill="hold"/>
                                        <p:tgtEl>
                                          <p:spTgt spid="39943"/>
                                        </p:tgtEl>
                                        <p:attrNameLst>
                                          <p:attrName>ppt_w</p:attrName>
                                        </p:attrNameLst>
                                      </p:cBhvr>
                                      <p:tavLst>
                                        <p:tav tm="0">
                                          <p:val>
                                            <p:fltVal val="0"/>
                                          </p:val>
                                        </p:tav>
                                        <p:tav tm="100000">
                                          <p:val>
                                            <p:strVal val="#ppt_w"/>
                                          </p:val>
                                        </p:tav>
                                      </p:tavLst>
                                    </p:anim>
                                    <p:anim calcmode="lin" valueType="num">
                                      <p:cBhvr>
                                        <p:cTn id="37" dur="500" fill="hold"/>
                                        <p:tgtEl>
                                          <p:spTgt spid="39943"/>
                                        </p:tgtEl>
                                        <p:attrNameLst>
                                          <p:attrName>ppt_h</p:attrName>
                                        </p:attrNameLst>
                                      </p:cBhvr>
                                      <p:tavLst>
                                        <p:tav tm="0">
                                          <p:val>
                                            <p:strVal val="#ppt_h"/>
                                          </p:val>
                                        </p:tav>
                                        <p:tav tm="100000">
                                          <p:val>
                                            <p:strVal val="#ppt_h"/>
                                          </p:val>
                                        </p:tav>
                                      </p:tavLst>
                                    </p:anim>
                                  </p:childTnLst>
                                </p:cTn>
                              </p:par>
                            </p:childTnLst>
                          </p:cTn>
                        </p:par>
                        <p:par>
                          <p:cTn id="38" fill="hold">
                            <p:stCondLst>
                              <p:cond delay="3500"/>
                            </p:stCondLst>
                            <p:childTnLst>
                              <p:par>
                                <p:cTn id="39" presetID="17" presetClass="entr" presetSubtype="10" fill="hold" nodeType="afterEffect">
                                  <p:stCondLst>
                                    <p:cond delay="0"/>
                                  </p:stCondLst>
                                  <p:childTnLst>
                                    <p:set>
                                      <p:cBhvr>
                                        <p:cTn id="40" dur="1" fill="hold">
                                          <p:stCondLst>
                                            <p:cond delay="0"/>
                                          </p:stCondLst>
                                        </p:cTn>
                                        <p:tgtEl>
                                          <p:spTgt spid="39948"/>
                                        </p:tgtEl>
                                        <p:attrNameLst>
                                          <p:attrName>style.visibility</p:attrName>
                                        </p:attrNameLst>
                                      </p:cBhvr>
                                      <p:to>
                                        <p:strVal val="visible"/>
                                      </p:to>
                                    </p:set>
                                    <p:anim calcmode="lin" valueType="num">
                                      <p:cBhvr>
                                        <p:cTn id="41" dur="500" fill="hold"/>
                                        <p:tgtEl>
                                          <p:spTgt spid="39948"/>
                                        </p:tgtEl>
                                        <p:attrNameLst>
                                          <p:attrName>ppt_w</p:attrName>
                                        </p:attrNameLst>
                                      </p:cBhvr>
                                      <p:tavLst>
                                        <p:tav tm="0">
                                          <p:val>
                                            <p:fltVal val="0"/>
                                          </p:val>
                                        </p:tav>
                                        <p:tav tm="100000">
                                          <p:val>
                                            <p:strVal val="#ppt_w"/>
                                          </p:val>
                                        </p:tav>
                                      </p:tavLst>
                                    </p:anim>
                                    <p:anim calcmode="lin" valueType="num">
                                      <p:cBhvr>
                                        <p:cTn id="42" dur="500" fill="hold"/>
                                        <p:tgtEl>
                                          <p:spTgt spid="39948"/>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39945">
                                            <p:txEl>
                                              <p:pRg st="0" end="0"/>
                                            </p:txEl>
                                          </p:spTgt>
                                        </p:tgtEl>
                                        <p:attrNameLst>
                                          <p:attrName>style.visibility</p:attrName>
                                        </p:attrNameLst>
                                      </p:cBhvr>
                                      <p:to>
                                        <p:strVal val="visible"/>
                                      </p:to>
                                    </p:set>
                                    <p:animEffect transition="in" filter="dissolve">
                                      <p:cBhvr>
                                        <p:cTn id="47" dur="500"/>
                                        <p:tgtEl>
                                          <p:spTgt spid="399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39932_55"/>
          <p:cNvPicPr>
            <a:picLocks noChangeAspect="1" noChangeArrowheads="1"/>
          </p:cNvPicPr>
          <p:nvPr/>
        </p:nvPicPr>
        <p:blipFill>
          <a:blip r:embed="rId2" cstate="print"/>
          <a:srcRect/>
          <a:stretch>
            <a:fillRect/>
          </a:stretch>
        </p:blipFill>
        <p:spPr bwMode="auto">
          <a:xfrm>
            <a:off x="8991600" y="1905000"/>
            <a:ext cx="1676400" cy="990600"/>
          </a:xfrm>
          <a:prstGeom prst="rect">
            <a:avLst/>
          </a:prstGeom>
          <a:noFill/>
          <a:ln w="9525">
            <a:noFill/>
            <a:miter lim="800000"/>
            <a:headEnd/>
            <a:tailEnd/>
          </a:ln>
        </p:spPr>
      </p:pic>
      <p:pic>
        <p:nvPicPr>
          <p:cNvPr id="40963" name="Picture 3" descr="39932_136"/>
          <p:cNvPicPr>
            <a:picLocks noChangeAspect="1" noChangeArrowheads="1"/>
          </p:cNvPicPr>
          <p:nvPr/>
        </p:nvPicPr>
        <p:blipFill>
          <a:blip r:embed="rId3" cstate="print"/>
          <a:srcRect/>
          <a:stretch>
            <a:fillRect/>
          </a:stretch>
        </p:blipFill>
        <p:spPr bwMode="auto">
          <a:xfrm>
            <a:off x="8991600" y="0"/>
            <a:ext cx="1676400" cy="990600"/>
          </a:xfrm>
          <a:prstGeom prst="rect">
            <a:avLst/>
          </a:prstGeom>
          <a:noFill/>
          <a:ln w="9525">
            <a:noFill/>
            <a:miter lim="800000"/>
            <a:headEnd/>
            <a:tailEnd/>
          </a:ln>
        </p:spPr>
      </p:pic>
      <p:pic>
        <p:nvPicPr>
          <p:cNvPr id="40964" name="Picture 4" descr="39932_4"/>
          <p:cNvPicPr>
            <a:picLocks noChangeAspect="1" noChangeArrowheads="1"/>
          </p:cNvPicPr>
          <p:nvPr/>
        </p:nvPicPr>
        <p:blipFill>
          <a:blip r:embed="rId4" cstate="print"/>
          <a:srcRect/>
          <a:stretch>
            <a:fillRect/>
          </a:stretch>
        </p:blipFill>
        <p:spPr bwMode="auto">
          <a:xfrm>
            <a:off x="8991600" y="990600"/>
            <a:ext cx="1676400" cy="914400"/>
          </a:xfrm>
          <a:prstGeom prst="rect">
            <a:avLst/>
          </a:prstGeom>
          <a:noFill/>
          <a:ln w="9525">
            <a:noFill/>
            <a:miter lim="800000"/>
            <a:headEnd/>
            <a:tailEnd/>
          </a:ln>
        </p:spPr>
      </p:pic>
      <p:pic>
        <p:nvPicPr>
          <p:cNvPr id="40965" name="Picture 5" descr="39932_61"/>
          <p:cNvPicPr>
            <a:picLocks noChangeAspect="1" noChangeArrowheads="1"/>
          </p:cNvPicPr>
          <p:nvPr/>
        </p:nvPicPr>
        <p:blipFill>
          <a:blip r:embed="rId5" cstate="print"/>
          <a:srcRect/>
          <a:stretch>
            <a:fillRect/>
          </a:stretch>
        </p:blipFill>
        <p:spPr bwMode="auto">
          <a:xfrm>
            <a:off x="8991600" y="2819400"/>
            <a:ext cx="1676400" cy="1066800"/>
          </a:xfrm>
          <a:prstGeom prst="rect">
            <a:avLst/>
          </a:prstGeom>
          <a:noFill/>
          <a:ln w="9525">
            <a:noFill/>
            <a:miter lim="800000"/>
            <a:headEnd/>
            <a:tailEnd/>
          </a:ln>
        </p:spPr>
      </p:pic>
      <p:sp>
        <p:nvSpPr>
          <p:cNvPr id="40966" name="Rectangle 6"/>
          <p:cNvSpPr>
            <a:spLocks noChangeArrowheads="1"/>
          </p:cNvSpPr>
          <p:nvPr/>
        </p:nvSpPr>
        <p:spPr bwMode="auto">
          <a:xfrm>
            <a:off x="2743200" y="3014664"/>
            <a:ext cx="5791200" cy="3081337"/>
          </a:xfrm>
          <a:prstGeom prst="rect">
            <a:avLst/>
          </a:prstGeom>
          <a:noFill/>
          <a:ln w="9525">
            <a:noFill/>
            <a:miter lim="800000"/>
            <a:headEnd/>
            <a:tailEnd/>
          </a:ln>
        </p:spPr>
        <p:txBody>
          <a:bodyPr anchor="ctr">
            <a:spAutoFit/>
          </a:bodyPr>
          <a:lstStyle/>
          <a:p>
            <a:pPr>
              <a:tabLst>
                <a:tab pos="457200" algn="l"/>
              </a:tabLst>
            </a:pPr>
            <a:r>
              <a:rPr lang="zh-CN" altLang="en-US" sz="2800" b="1">
                <a:solidFill>
                  <a:srgbClr val="000000"/>
                </a:solidFill>
                <a:latin typeface="隶书" pitchFamily="49" charset="-122"/>
                <a:ea typeface="隶书" pitchFamily="49" charset="-122"/>
              </a:rPr>
              <a:t>在中国，连续</a:t>
            </a:r>
            <a:r>
              <a:rPr lang="en-US" altLang="zh-CN" sz="2800" b="1">
                <a:solidFill>
                  <a:srgbClr val="000000"/>
                </a:solidFill>
                <a:latin typeface="隶书" pitchFamily="49" charset="-122"/>
                <a:ea typeface="隶书" pitchFamily="49" charset="-122"/>
              </a:rPr>
              <a:t>18</a:t>
            </a:r>
            <a:r>
              <a:rPr lang="zh-CN" altLang="en-US" sz="2800" b="1">
                <a:solidFill>
                  <a:srgbClr val="000000"/>
                </a:solidFill>
                <a:latin typeface="隶书" pitchFamily="49" charset="-122"/>
                <a:ea typeface="隶书" pitchFamily="49" charset="-122"/>
              </a:rPr>
              <a:t>个月，全国乘用车市场总体表现低迷，我国乘用车产销</a:t>
            </a:r>
            <a:r>
              <a:rPr lang="en-US" altLang="zh-CN" sz="2800" b="1">
                <a:solidFill>
                  <a:srgbClr val="000000"/>
                </a:solidFill>
                <a:latin typeface="隶书" pitchFamily="49" charset="-122"/>
                <a:ea typeface="隶书" pitchFamily="49" charset="-122"/>
              </a:rPr>
              <a:t>463.24</a:t>
            </a:r>
            <a:r>
              <a:rPr lang="zh-CN" altLang="en-US" sz="2800" b="1">
                <a:solidFill>
                  <a:srgbClr val="000000"/>
                </a:solidFill>
                <a:latin typeface="隶书" pitchFamily="49" charset="-122"/>
                <a:ea typeface="隶书" pitchFamily="49" charset="-122"/>
              </a:rPr>
              <a:t>万辆和</a:t>
            </a:r>
            <a:r>
              <a:rPr lang="en-US" altLang="zh-CN" sz="2800" b="1">
                <a:solidFill>
                  <a:srgbClr val="000000"/>
                </a:solidFill>
                <a:latin typeface="隶书" pitchFamily="49" charset="-122"/>
                <a:ea typeface="隶书" pitchFamily="49" charset="-122"/>
              </a:rPr>
              <a:t>455.03</a:t>
            </a:r>
            <a:r>
              <a:rPr lang="zh-CN" altLang="en-US" sz="2800" b="1">
                <a:solidFill>
                  <a:srgbClr val="000000"/>
                </a:solidFill>
                <a:latin typeface="隶书" pitchFamily="49" charset="-122"/>
                <a:ea typeface="隶书" pitchFamily="49" charset="-122"/>
              </a:rPr>
              <a:t>万辆，同比增长</a:t>
            </a:r>
            <a:r>
              <a:rPr lang="en-US" altLang="zh-CN" sz="2800" b="1">
                <a:solidFill>
                  <a:srgbClr val="000000"/>
                </a:solidFill>
                <a:latin typeface="隶书" pitchFamily="49" charset="-122"/>
                <a:ea typeface="隶书" pitchFamily="49" charset="-122"/>
              </a:rPr>
              <a:t>13.67%</a:t>
            </a:r>
            <a:r>
              <a:rPr lang="zh-CN" altLang="en-US" sz="2800" b="1">
                <a:solidFill>
                  <a:srgbClr val="000000"/>
                </a:solidFill>
                <a:latin typeface="隶书" pitchFamily="49" charset="-122"/>
                <a:ea typeface="隶书" pitchFamily="49" charset="-122"/>
              </a:rPr>
              <a:t>和</a:t>
            </a:r>
            <a:r>
              <a:rPr lang="en-US" altLang="zh-CN" sz="2800" b="1">
                <a:solidFill>
                  <a:srgbClr val="000000"/>
                </a:solidFill>
                <a:latin typeface="隶书" pitchFamily="49" charset="-122"/>
                <a:ea typeface="隶书" pitchFamily="49" charset="-122"/>
              </a:rPr>
              <a:t>13.15%</a:t>
            </a:r>
            <a:r>
              <a:rPr lang="zh-CN" altLang="en-US" sz="2800" b="1">
                <a:solidFill>
                  <a:srgbClr val="000000"/>
                </a:solidFill>
                <a:latin typeface="隶书" pitchFamily="49" charset="-122"/>
                <a:ea typeface="隶书" pitchFamily="49" charset="-122"/>
              </a:rPr>
              <a:t>，但增幅回落</a:t>
            </a:r>
            <a:r>
              <a:rPr lang="en-US" altLang="zh-CN" sz="2800" b="1">
                <a:solidFill>
                  <a:srgbClr val="000000"/>
                </a:solidFill>
                <a:latin typeface="隶书" pitchFamily="49" charset="-122"/>
                <a:ea typeface="隶书" pitchFamily="49" charset="-122"/>
              </a:rPr>
              <a:t>8.32</a:t>
            </a:r>
            <a:r>
              <a:rPr lang="zh-CN" altLang="en-US" sz="2800" b="1">
                <a:solidFill>
                  <a:srgbClr val="000000"/>
                </a:solidFill>
                <a:latin typeface="隶书" pitchFamily="49" charset="-122"/>
                <a:ea typeface="隶书" pitchFamily="49" charset="-122"/>
              </a:rPr>
              <a:t>个百分点和</a:t>
            </a:r>
            <a:r>
              <a:rPr lang="en-US" altLang="zh-CN" sz="2800" b="1">
                <a:solidFill>
                  <a:srgbClr val="000000"/>
                </a:solidFill>
                <a:latin typeface="隶书" pitchFamily="49" charset="-122"/>
                <a:ea typeface="隶书" pitchFamily="49" charset="-122"/>
              </a:rPr>
              <a:t>10.94</a:t>
            </a:r>
            <a:r>
              <a:rPr lang="zh-CN" altLang="en-US" sz="2800" b="1">
                <a:solidFill>
                  <a:srgbClr val="000000"/>
                </a:solidFill>
                <a:latin typeface="隶书" pitchFamily="49" charset="-122"/>
                <a:ea typeface="隶书" pitchFamily="49" charset="-122"/>
              </a:rPr>
              <a:t>个百分点。</a:t>
            </a:r>
            <a:r>
              <a:rPr lang="en-US" altLang="zh-CN" sz="2800" b="1">
                <a:solidFill>
                  <a:srgbClr val="000000"/>
                </a:solidFill>
                <a:latin typeface="隶书" pitchFamily="49" charset="-122"/>
                <a:ea typeface="隶书" pitchFamily="49" charset="-122"/>
              </a:rPr>
              <a:t>8</a:t>
            </a:r>
            <a:r>
              <a:rPr lang="zh-CN" altLang="en-US" sz="2800" b="1">
                <a:solidFill>
                  <a:srgbClr val="000000"/>
                </a:solidFill>
                <a:latin typeface="隶书" pitchFamily="49" charset="-122"/>
                <a:ea typeface="隶书" pitchFamily="49" charset="-122"/>
              </a:rPr>
              <a:t>月份</a:t>
            </a:r>
            <a:r>
              <a:rPr lang="en-US" altLang="zh-CN" sz="2800" b="1">
                <a:solidFill>
                  <a:srgbClr val="000000"/>
                </a:solidFill>
                <a:latin typeface="隶书" pitchFamily="49" charset="-122"/>
                <a:ea typeface="隶书" pitchFamily="49" charset="-122"/>
              </a:rPr>
              <a:t>,</a:t>
            </a:r>
            <a:r>
              <a:rPr lang="zh-CN" altLang="en-US" sz="2800" b="1">
                <a:solidFill>
                  <a:srgbClr val="000000"/>
                </a:solidFill>
                <a:latin typeface="隶书" pitchFamily="49" charset="-122"/>
                <a:ea typeface="隶书" pitchFamily="49" charset="-122"/>
              </a:rPr>
              <a:t>中国汽车市场已出现了罕见的同比下滑。 </a:t>
            </a:r>
          </a:p>
        </p:txBody>
      </p:sp>
      <p:sp>
        <p:nvSpPr>
          <p:cNvPr id="40967" name="Rectangle 7"/>
          <p:cNvSpPr>
            <a:spLocks noChangeArrowheads="1"/>
          </p:cNvSpPr>
          <p:nvPr/>
        </p:nvSpPr>
        <p:spPr bwMode="auto">
          <a:xfrm>
            <a:off x="2743200" y="1066800"/>
            <a:ext cx="5791200" cy="1373188"/>
          </a:xfrm>
          <a:prstGeom prst="rect">
            <a:avLst/>
          </a:prstGeom>
          <a:noFill/>
          <a:ln w="9525">
            <a:noFill/>
            <a:miter lim="800000"/>
            <a:headEnd/>
            <a:tailEnd/>
          </a:ln>
        </p:spPr>
        <p:txBody>
          <a:bodyPr>
            <a:spAutoFit/>
          </a:bodyPr>
          <a:lstStyle/>
          <a:p>
            <a:pPr algn="l"/>
            <a:r>
              <a:rPr lang="zh-CN" altLang="en-US" sz="2800" b="1">
                <a:solidFill>
                  <a:srgbClr val="000000"/>
                </a:solidFill>
                <a:latin typeface="隶书" pitchFamily="49" charset="-122"/>
                <a:ea typeface="隶书" pitchFamily="49" charset="-122"/>
              </a:rPr>
              <a:t>日本市场也从</a:t>
            </a:r>
            <a:r>
              <a:rPr lang="en-US" altLang="zh-CN" sz="2800" b="1">
                <a:solidFill>
                  <a:srgbClr val="000000"/>
                </a:solidFill>
                <a:latin typeface="隶书" pitchFamily="49" charset="-122"/>
                <a:ea typeface="隶书" pitchFamily="49" charset="-122"/>
              </a:rPr>
              <a:t>2007</a:t>
            </a:r>
            <a:r>
              <a:rPr lang="zh-CN" altLang="en-US" sz="2800" b="1">
                <a:solidFill>
                  <a:srgbClr val="000000"/>
                </a:solidFill>
                <a:latin typeface="隶书" pitchFamily="49" charset="-122"/>
                <a:ea typeface="隶书" pitchFamily="49" charset="-122"/>
              </a:rPr>
              <a:t>年下半年对美汽车出口持续下跌，十一月份开始陷入滞销麻烦。</a:t>
            </a:r>
          </a:p>
        </p:txBody>
      </p:sp>
      <p:sp>
        <p:nvSpPr>
          <p:cNvPr id="390152" name="AutoShape 8"/>
          <p:cNvSpPr>
            <a:spLocks noChangeArrowheads="1"/>
          </p:cNvSpPr>
          <p:nvPr/>
        </p:nvSpPr>
        <p:spPr bwMode="auto">
          <a:xfrm>
            <a:off x="2209800" y="1295400"/>
            <a:ext cx="304800" cy="304800"/>
          </a:xfrm>
          <a:prstGeom prst="octagon">
            <a:avLst>
              <a:gd name="adj" fmla="val 29287"/>
            </a:avLst>
          </a:prstGeom>
          <a:solidFill>
            <a:srgbClr val="FF3399"/>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FF3399"/>
            </a:extrusionClr>
          </a:sp3d>
        </p:spPr>
        <p:txBody>
          <a:bodyPr wrap="none" anchor="ctr">
            <a:flatTx/>
          </a:bodyPr>
          <a:lstStyle/>
          <a:p>
            <a:pPr algn="l"/>
            <a:endParaRPr lang="zh-CN" altLang="en-US"/>
          </a:p>
        </p:txBody>
      </p:sp>
      <p:sp>
        <p:nvSpPr>
          <p:cNvPr id="390153" name="AutoShape 9"/>
          <p:cNvSpPr>
            <a:spLocks noChangeArrowheads="1"/>
          </p:cNvSpPr>
          <p:nvPr/>
        </p:nvSpPr>
        <p:spPr bwMode="auto">
          <a:xfrm>
            <a:off x="2209800" y="3200400"/>
            <a:ext cx="304800" cy="304800"/>
          </a:xfrm>
          <a:prstGeom prst="octagon">
            <a:avLst>
              <a:gd name="adj" fmla="val 29287"/>
            </a:avLst>
          </a:prstGeom>
          <a:solidFill>
            <a:srgbClr val="FF3399"/>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FF3399"/>
            </a:extrusionClr>
          </a:sp3d>
        </p:spPr>
        <p:txBody>
          <a:bodyPr wrap="none" anchor="ctr">
            <a:flatTx/>
          </a:bodyPr>
          <a:lstStyle/>
          <a:p>
            <a:pPr algn="l"/>
            <a:endParaRPr lang="zh-CN" altLang="en-US"/>
          </a:p>
        </p:txBody>
      </p:sp>
      <p:pic>
        <p:nvPicPr>
          <p:cNvPr id="40970" name="Picture 10" descr="中国红旗"/>
          <p:cNvPicPr>
            <a:picLocks noChangeAspect="1" noChangeArrowheads="1"/>
          </p:cNvPicPr>
          <p:nvPr/>
        </p:nvPicPr>
        <p:blipFill>
          <a:blip r:embed="rId6" cstate="print"/>
          <a:srcRect/>
          <a:stretch>
            <a:fillRect/>
          </a:stretch>
        </p:blipFill>
        <p:spPr bwMode="auto">
          <a:xfrm>
            <a:off x="8991600" y="5867400"/>
            <a:ext cx="1676400" cy="990600"/>
          </a:xfrm>
          <a:prstGeom prst="rect">
            <a:avLst/>
          </a:prstGeom>
          <a:noFill/>
          <a:ln w="9525">
            <a:noFill/>
            <a:miter lim="800000"/>
            <a:headEnd/>
            <a:tailEnd/>
          </a:ln>
        </p:spPr>
      </p:pic>
      <p:pic>
        <p:nvPicPr>
          <p:cNvPr id="40971" name="Picture 11" descr="本田"/>
          <p:cNvPicPr>
            <a:picLocks noChangeAspect="1" noChangeArrowheads="1"/>
          </p:cNvPicPr>
          <p:nvPr/>
        </p:nvPicPr>
        <p:blipFill>
          <a:blip r:embed="rId7" cstate="print"/>
          <a:srcRect/>
          <a:stretch>
            <a:fillRect/>
          </a:stretch>
        </p:blipFill>
        <p:spPr bwMode="auto">
          <a:xfrm>
            <a:off x="8991600" y="4876800"/>
            <a:ext cx="1676400" cy="990600"/>
          </a:xfrm>
          <a:prstGeom prst="rect">
            <a:avLst/>
          </a:prstGeom>
          <a:noFill/>
          <a:ln w="9525">
            <a:noFill/>
            <a:miter lim="800000"/>
            <a:headEnd/>
            <a:tailEnd/>
          </a:ln>
        </p:spPr>
      </p:pic>
      <p:pic>
        <p:nvPicPr>
          <p:cNvPr id="40972" name="Picture 12" descr="丰田凌志"/>
          <p:cNvPicPr>
            <a:picLocks noChangeAspect="1" noChangeArrowheads="1"/>
          </p:cNvPicPr>
          <p:nvPr/>
        </p:nvPicPr>
        <p:blipFill>
          <a:blip r:embed="rId8" cstate="print"/>
          <a:srcRect/>
          <a:stretch>
            <a:fillRect/>
          </a:stretch>
        </p:blipFill>
        <p:spPr bwMode="auto">
          <a:xfrm>
            <a:off x="8991600" y="3886200"/>
            <a:ext cx="1676400" cy="990600"/>
          </a:xfrm>
          <a:prstGeom prst="rect">
            <a:avLst/>
          </a:prstGeom>
          <a:noFill/>
          <a:ln w="9525">
            <a:noFill/>
            <a:miter lim="800000"/>
            <a:headEnd/>
            <a:tailEnd/>
          </a:ln>
        </p:spPr>
      </p:pic>
      <p:sp>
        <p:nvSpPr>
          <p:cNvPr id="13" name="Rectangle 15"/>
          <p:cNvSpPr>
            <a:spLocks noChangeArrowheads="1"/>
          </p:cNvSpPr>
          <p:nvPr/>
        </p:nvSpPr>
        <p:spPr bwMode="auto">
          <a:xfrm>
            <a:off x="1919289" y="260351"/>
            <a:ext cx="5953125" cy="633413"/>
          </a:xfrm>
          <a:prstGeom prst="rect">
            <a:avLst/>
          </a:prstGeom>
          <a:noFill/>
          <a:ln w="9525">
            <a:noFill/>
            <a:miter lim="800000"/>
            <a:headEnd/>
            <a:tailEnd/>
          </a:ln>
          <a:effectLst/>
        </p:spPr>
        <p:txBody>
          <a:bodyPr anchor="ctr"/>
          <a:lstStyle/>
          <a:p>
            <a:pPr algn="l" eaLnBrk="0" hangingPunct="0">
              <a:spcBef>
                <a:spcPct val="0"/>
              </a:spcBef>
              <a:buClrTx/>
              <a:buSzTx/>
              <a:defRPr/>
            </a:pPr>
            <a:r>
              <a:rPr lang="zh-CN" altLang="en-US" sz="3600" b="1" cap="small" dirty="0">
                <a:solidFill>
                  <a:schemeClr val="accent1"/>
                </a:solidFill>
                <a:latin typeface="+mj-ea"/>
                <a:ea typeface="+mj-ea"/>
              </a:rPr>
              <a:t>对汽车业的冲击</a:t>
            </a:r>
            <a:endParaRPr lang="zh-CN" altLang="en-US" sz="3600" cap="small" dirty="0">
              <a:solidFill>
                <a:schemeClr val="tx2"/>
              </a:solidFill>
              <a:latin typeface="+mj-ea"/>
              <a:ea typeface="+mj-ea"/>
            </a:endParaRPr>
          </a:p>
        </p:txBody>
      </p:sp>
    </p:spTree>
    <p:extLst>
      <p:ext uri="{BB962C8B-B14F-4D97-AF65-F5344CB8AC3E}">
        <p14:creationId xmlns:p14="http://schemas.microsoft.com/office/powerpoint/2010/main" val="18642289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967">
                                            <p:txEl>
                                              <p:pRg st="0" end="0"/>
                                            </p:txEl>
                                          </p:spTgt>
                                        </p:tgtEl>
                                        <p:attrNameLst>
                                          <p:attrName>style.visibility</p:attrName>
                                        </p:attrNameLst>
                                      </p:cBhvr>
                                      <p:to>
                                        <p:strVal val="visible"/>
                                      </p:to>
                                    </p:set>
                                    <p:animEffect transition="in" filter="dissolve">
                                      <p:cBhvr>
                                        <p:cTn id="7" dur="500"/>
                                        <p:tgtEl>
                                          <p:spTgt spid="409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0966">
                                            <p:txEl>
                                              <p:pRg st="0" end="0"/>
                                            </p:txEl>
                                          </p:spTgt>
                                        </p:tgtEl>
                                        <p:attrNameLst>
                                          <p:attrName>style.visibility</p:attrName>
                                        </p:attrNameLst>
                                      </p:cBhvr>
                                      <p:to>
                                        <p:strVal val="visible"/>
                                      </p:to>
                                    </p:set>
                                    <p:animEffect transition="in" filter="dissolve">
                                      <p:cBhvr>
                                        <p:cTn id="12" dur="500"/>
                                        <p:tgtEl>
                                          <p:spTgt spid="40966">
                                            <p:txEl>
                                              <p:pRg st="0" end="0"/>
                                            </p:txEl>
                                          </p:spTgt>
                                        </p:tgtEl>
                                      </p:cBhvr>
                                    </p:animEffect>
                                  </p:childTnLst>
                                </p:cTn>
                              </p:par>
                            </p:childTnLst>
                          </p:cTn>
                        </p:par>
                        <p:par>
                          <p:cTn id="13" fill="hold">
                            <p:stCondLst>
                              <p:cond delay="500"/>
                            </p:stCondLst>
                            <p:childTnLst>
                              <p:par>
                                <p:cTn id="14" presetID="17" presetClass="entr" presetSubtype="10" fill="hold" nodeType="afterEffect">
                                  <p:stCondLst>
                                    <p:cond delay="0"/>
                                  </p:stCondLst>
                                  <p:childTnLst>
                                    <p:set>
                                      <p:cBhvr>
                                        <p:cTn id="15" dur="1" fill="hold">
                                          <p:stCondLst>
                                            <p:cond delay="0"/>
                                          </p:stCondLst>
                                        </p:cTn>
                                        <p:tgtEl>
                                          <p:spTgt spid="40963"/>
                                        </p:tgtEl>
                                        <p:attrNameLst>
                                          <p:attrName>style.visibility</p:attrName>
                                        </p:attrNameLst>
                                      </p:cBhvr>
                                      <p:to>
                                        <p:strVal val="visible"/>
                                      </p:to>
                                    </p:set>
                                    <p:anim calcmode="lin" valueType="num">
                                      <p:cBhvr>
                                        <p:cTn id="16" dur="500" fill="hold"/>
                                        <p:tgtEl>
                                          <p:spTgt spid="40963"/>
                                        </p:tgtEl>
                                        <p:attrNameLst>
                                          <p:attrName>ppt_w</p:attrName>
                                        </p:attrNameLst>
                                      </p:cBhvr>
                                      <p:tavLst>
                                        <p:tav tm="0">
                                          <p:val>
                                            <p:fltVal val="0"/>
                                          </p:val>
                                        </p:tav>
                                        <p:tav tm="100000">
                                          <p:val>
                                            <p:strVal val="#ppt_w"/>
                                          </p:val>
                                        </p:tav>
                                      </p:tavLst>
                                    </p:anim>
                                    <p:anim calcmode="lin" valueType="num">
                                      <p:cBhvr>
                                        <p:cTn id="17" dur="500" fill="hold"/>
                                        <p:tgtEl>
                                          <p:spTgt spid="40963"/>
                                        </p:tgtEl>
                                        <p:attrNameLst>
                                          <p:attrName>ppt_h</p:attrName>
                                        </p:attrNameLst>
                                      </p:cBhvr>
                                      <p:tavLst>
                                        <p:tav tm="0">
                                          <p:val>
                                            <p:strVal val="#ppt_h"/>
                                          </p:val>
                                        </p:tav>
                                        <p:tav tm="100000">
                                          <p:val>
                                            <p:strVal val="#ppt_h"/>
                                          </p:val>
                                        </p:tav>
                                      </p:tavLst>
                                    </p:anim>
                                  </p:childTnLst>
                                </p:cTn>
                              </p:par>
                            </p:childTnLst>
                          </p:cTn>
                        </p:par>
                        <p:par>
                          <p:cTn id="18" fill="hold">
                            <p:stCondLst>
                              <p:cond delay="1000"/>
                            </p:stCondLst>
                            <p:childTnLst>
                              <p:par>
                                <p:cTn id="19" presetID="17" presetClass="entr" presetSubtype="10" fill="hold" nodeType="afterEffect">
                                  <p:stCondLst>
                                    <p:cond delay="0"/>
                                  </p:stCondLst>
                                  <p:childTnLst>
                                    <p:set>
                                      <p:cBhvr>
                                        <p:cTn id="20" dur="1" fill="hold">
                                          <p:stCondLst>
                                            <p:cond delay="0"/>
                                          </p:stCondLst>
                                        </p:cTn>
                                        <p:tgtEl>
                                          <p:spTgt spid="40964"/>
                                        </p:tgtEl>
                                        <p:attrNameLst>
                                          <p:attrName>style.visibility</p:attrName>
                                        </p:attrNameLst>
                                      </p:cBhvr>
                                      <p:to>
                                        <p:strVal val="visible"/>
                                      </p:to>
                                    </p:set>
                                    <p:anim calcmode="lin" valueType="num">
                                      <p:cBhvr>
                                        <p:cTn id="21" dur="500" fill="hold"/>
                                        <p:tgtEl>
                                          <p:spTgt spid="40964"/>
                                        </p:tgtEl>
                                        <p:attrNameLst>
                                          <p:attrName>ppt_w</p:attrName>
                                        </p:attrNameLst>
                                      </p:cBhvr>
                                      <p:tavLst>
                                        <p:tav tm="0">
                                          <p:val>
                                            <p:fltVal val="0"/>
                                          </p:val>
                                        </p:tav>
                                        <p:tav tm="100000">
                                          <p:val>
                                            <p:strVal val="#ppt_w"/>
                                          </p:val>
                                        </p:tav>
                                      </p:tavLst>
                                    </p:anim>
                                    <p:anim calcmode="lin" valueType="num">
                                      <p:cBhvr>
                                        <p:cTn id="22" dur="500" fill="hold"/>
                                        <p:tgtEl>
                                          <p:spTgt spid="40964"/>
                                        </p:tgtEl>
                                        <p:attrNameLst>
                                          <p:attrName>ppt_h</p:attrName>
                                        </p:attrNameLst>
                                      </p:cBhvr>
                                      <p:tavLst>
                                        <p:tav tm="0">
                                          <p:val>
                                            <p:strVal val="#ppt_h"/>
                                          </p:val>
                                        </p:tav>
                                        <p:tav tm="100000">
                                          <p:val>
                                            <p:strVal val="#ppt_h"/>
                                          </p:val>
                                        </p:tav>
                                      </p:tavLst>
                                    </p:anim>
                                  </p:childTnLst>
                                </p:cTn>
                              </p:par>
                            </p:childTnLst>
                          </p:cTn>
                        </p:par>
                        <p:par>
                          <p:cTn id="23" fill="hold">
                            <p:stCondLst>
                              <p:cond delay="1500"/>
                            </p:stCondLst>
                            <p:childTnLst>
                              <p:par>
                                <p:cTn id="24" presetID="17" presetClass="entr" presetSubtype="10" fill="hold" nodeType="afterEffect">
                                  <p:stCondLst>
                                    <p:cond delay="0"/>
                                  </p:stCondLst>
                                  <p:childTnLst>
                                    <p:set>
                                      <p:cBhvr>
                                        <p:cTn id="25" dur="1" fill="hold">
                                          <p:stCondLst>
                                            <p:cond delay="0"/>
                                          </p:stCondLst>
                                        </p:cTn>
                                        <p:tgtEl>
                                          <p:spTgt spid="40962"/>
                                        </p:tgtEl>
                                        <p:attrNameLst>
                                          <p:attrName>style.visibility</p:attrName>
                                        </p:attrNameLst>
                                      </p:cBhvr>
                                      <p:to>
                                        <p:strVal val="visible"/>
                                      </p:to>
                                    </p:set>
                                    <p:anim calcmode="lin" valueType="num">
                                      <p:cBhvr>
                                        <p:cTn id="26" dur="500" fill="hold"/>
                                        <p:tgtEl>
                                          <p:spTgt spid="40962"/>
                                        </p:tgtEl>
                                        <p:attrNameLst>
                                          <p:attrName>ppt_w</p:attrName>
                                        </p:attrNameLst>
                                      </p:cBhvr>
                                      <p:tavLst>
                                        <p:tav tm="0">
                                          <p:val>
                                            <p:fltVal val="0"/>
                                          </p:val>
                                        </p:tav>
                                        <p:tav tm="100000">
                                          <p:val>
                                            <p:strVal val="#ppt_w"/>
                                          </p:val>
                                        </p:tav>
                                      </p:tavLst>
                                    </p:anim>
                                    <p:anim calcmode="lin" valueType="num">
                                      <p:cBhvr>
                                        <p:cTn id="27" dur="500" fill="hold"/>
                                        <p:tgtEl>
                                          <p:spTgt spid="40962"/>
                                        </p:tgtEl>
                                        <p:attrNameLst>
                                          <p:attrName>ppt_h</p:attrName>
                                        </p:attrNameLst>
                                      </p:cBhvr>
                                      <p:tavLst>
                                        <p:tav tm="0">
                                          <p:val>
                                            <p:strVal val="#ppt_h"/>
                                          </p:val>
                                        </p:tav>
                                        <p:tav tm="100000">
                                          <p:val>
                                            <p:strVal val="#ppt_h"/>
                                          </p:val>
                                        </p:tav>
                                      </p:tavLst>
                                    </p:anim>
                                  </p:childTnLst>
                                </p:cTn>
                              </p:par>
                            </p:childTnLst>
                          </p:cTn>
                        </p:par>
                        <p:par>
                          <p:cTn id="28" fill="hold">
                            <p:stCondLst>
                              <p:cond delay="2000"/>
                            </p:stCondLst>
                            <p:childTnLst>
                              <p:par>
                                <p:cTn id="29" presetID="17" presetClass="entr" presetSubtype="10" fill="hold" nodeType="afterEffect">
                                  <p:stCondLst>
                                    <p:cond delay="0"/>
                                  </p:stCondLst>
                                  <p:childTnLst>
                                    <p:set>
                                      <p:cBhvr>
                                        <p:cTn id="30" dur="1" fill="hold">
                                          <p:stCondLst>
                                            <p:cond delay="0"/>
                                          </p:stCondLst>
                                        </p:cTn>
                                        <p:tgtEl>
                                          <p:spTgt spid="40965"/>
                                        </p:tgtEl>
                                        <p:attrNameLst>
                                          <p:attrName>style.visibility</p:attrName>
                                        </p:attrNameLst>
                                      </p:cBhvr>
                                      <p:to>
                                        <p:strVal val="visible"/>
                                      </p:to>
                                    </p:set>
                                    <p:anim calcmode="lin" valueType="num">
                                      <p:cBhvr>
                                        <p:cTn id="31" dur="500" fill="hold"/>
                                        <p:tgtEl>
                                          <p:spTgt spid="40965"/>
                                        </p:tgtEl>
                                        <p:attrNameLst>
                                          <p:attrName>ppt_w</p:attrName>
                                        </p:attrNameLst>
                                      </p:cBhvr>
                                      <p:tavLst>
                                        <p:tav tm="0">
                                          <p:val>
                                            <p:fltVal val="0"/>
                                          </p:val>
                                        </p:tav>
                                        <p:tav tm="100000">
                                          <p:val>
                                            <p:strVal val="#ppt_w"/>
                                          </p:val>
                                        </p:tav>
                                      </p:tavLst>
                                    </p:anim>
                                    <p:anim calcmode="lin" valueType="num">
                                      <p:cBhvr>
                                        <p:cTn id="32" dur="500" fill="hold"/>
                                        <p:tgtEl>
                                          <p:spTgt spid="40965"/>
                                        </p:tgtEl>
                                        <p:attrNameLst>
                                          <p:attrName>ppt_h</p:attrName>
                                        </p:attrNameLst>
                                      </p:cBhvr>
                                      <p:tavLst>
                                        <p:tav tm="0">
                                          <p:val>
                                            <p:strVal val="#ppt_h"/>
                                          </p:val>
                                        </p:tav>
                                        <p:tav tm="100000">
                                          <p:val>
                                            <p:strVal val="#ppt_h"/>
                                          </p:val>
                                        </p:tav>
                                      </p:tavLst>
                                    </p:anim>
                                  </p:childTnLst>
                                </p:cTn>
                              </p:par>
                            </p:childTnLst>
                          </p:cTn>
                        </p:par>
                        <p:par>
                          <p:cTn id="33" fill="hold">
                            <p:stCondLst>
                              <p:cond delay="2500"/>
                            </p:stCondLst>
                            <p:childTnLst>
                              <p:par>
                                <p:cTn id="34" presetID="17" presetClass="entr" presetSubtype="10" fill="hold" nodeType="afterEffect">
                                  <p:stCondLst>
                                    <p:cond delay="0"/>
                                  </p:stCondLst>
                                  <p:childTnLst>
                                    <p:set>
                                      <p:cBhvr>
                                        <p:cTn id="35" dur="1" fill="hold">
                                          <p:stCondLst>
                                            <p:cond delay="0"/>
                                          </p:stCondLst>
                                        </p:cTn>
                                        <p:tgtEl>
                                          <p:spTgt spid="40972"/>
                                        </p:tgtEl>
                                        <p:attrNameLst>
                                          <p:attrName>style.visibility</p:attrName>
                                        </p:attrNameLst>
                                      </p:cBhvr>
                                      <p:to>
                                        <p:strVal val="visible"/>
                                      </p:to>
                                    </p:set>
                                    <p:anim calcmode="lin" valueType="num">
                                      <p:cBhvr>
                                        <p:cTn id="36" dur="500" fill="hold"/>
                                        <p:tgtEl>
                                          <p:spTgt spid="40972"/>
                                        </p:tgtEl>
                                        <p:attrNameLst>
                                          <p:attrName>ppt_w</p:attrName>
                                        </p:attrNameLst>
                                      </p:cBhvr>
                                      <p:tavLst>
                                        <p:tav tm="0">
                                          <p:val>
                                            <p:fltVal val="0"/>
                                          </p:val>
                                        </p:tav>
                                        <p:tav tm="100000">
                                          <p:val>
                                            <p:strVal val="#ppt_w"/>
                                          </p:val>
                                        </p:tav>
                                      </p:tavLst>
                                    </p:anim>
                                    <p:anim calcmode="lin" valueType="num">
                                      <p:cBhvr>
                                        <p:cTn id="37" dur="500" fill="hold"/>
                                        <p:tgtEl>
                                          <p:spTgt spid="40972"/>
                                        </p:tgtEl>
                                        <p:attrNameLst>
                                          <p:attrName>ppt_h</p:attrName>
                                        </p:attrNameLst>
                                      </p:cBhvr>
                                      <p:tavLst>
                                        <p:tav tm="0">
                                          <p:val>
                                            <p:strVal val="#ppt_h"/>
                                          </p:val>
                                        </p:tav>
                                        <p:tav tm="100000">
                                          <p:val>
                                            <p:strVal val="#ppt_h"/>
                                          </p:val>
                                        </p:tav>
                                      </p:tavLst>
                                    </p:anim>
                                  </p:childTnLst>
                                </p:cTn>
                              </p:par>
                            </p:childTnLst>
                          </p:cTn>
                        </p:par>
                        <p:par>
                          <p:cTn id="38" fill="hold">
                            <p:stCondLst>
                              <p:cond delay="3000"/>
                            </p:stCondLst>
                            <p:childTnLst>
                              <p:par>
                                <p:cTn id="39" presetID="17" presetClass="entr" presetSubtype="10" fill="hold" nodeType="afterEffect">
                                  <p:stCondLst>
                                    <p:cond delay="0"/>
                                  </p:stCondLst>
                                  <p:childTnLst>
                                    <p:set>
                                      <p:cBhvr>
                                        <p:cTn id="40" dur="1" fill="hold">
                                          <p:stCondLst>
                                            <p:cond delay="0"/>
                                          </p:stCondLst>
                                        </p:cTn>
                                        <p:tgtEl>
                                          <p:spTgt spid="40971"/>
                                        </p:tgtEl>
                                        <p:attrNameLst>
                                          <p:attrName>style.visibility</p:attrName>
                                        </p:attrNameLst>
                                      </p:cBhvr>
                                      <p:to>
                                        <p:strVal val="visible"/>
                                      </p:to>
                                    </p:set>
                                    <p:anim calcmode="lin" valueType="num">
                                      <p:cBhvr>
                                        <p:cTn id="41" dur="500" fill="hold"/>
                                        <p:tgtEl>
                                          <p:spTgt spid="40971"/>
                                        </p:tgtEl>
                                        <p:attrNameLst>
                                          <p:attrName>ppt_w</p:attrName>
                                        </p:attrNameLst>
                                      </p:cBhvr>
                                      <p:tavLst>
                                        <p:tav tm="0">
                                          <p:val>
                                            <p:fltVal val="0"/>
                                          </p:val>
                                        </p:tav>
                                        <p:tav tm="100000">
                                          <p:val>
                                            <p:strVal val="#ppt_w"/>
                                          </p:val>
                                        </p:tav>
                                      </p:tavLst>
                                    </p:anim>
                                    <p:anim calcmode="lin" valueType="num">
                                      <p:cBhvr>
                                        <p:cTn id="42" dur="500" fill="hold"/>
                                        <p:tgtEl>
                                          <p:spTgt spid="40971"/>
                                        </p:tgtEl>
                                        <p:attrNameLst>
                                          <p:attrName>ppt_h</p:attrName>
                                        </p:attrNameLst>
                                      </p:cBhvr>
                                      <p:tavLst>
                                        <p:tav tm="0">
                                          <p:val>
                                            <p:strVal val="#ppt_h"/>
                                          </p:val>
                                        </p:tav>
                                        <p:tav tm="100000">
                                          <p:val>
                                            <p:strVal val="#ppt_h"/>
                                          </p:val>
                                        </p:tav>
                                      </p:tavLst>
                                    </p:anim>
                                  </p:childTnLst>
                                </p:cTn>
                              </p:par>
                            </p:childTnLst>
                          </p:cTn>
                        </p:par>
                        <p:par>
                          <p:cTn id="43" fill="hold">
                            <p:stCondLst>
                              <p:cond delay="3500"/>
                            </p:stCondLst>
                            <p:childTnLst>
                              <p:par>
                                <p:cTn id="44" presetID="17" presetClass="entr" presetSubtype="10" fill="hold" nodeType="afterEffect">
                                  <p:stCondLst>
                                    <p:cond delay="0"/>
                                  </p:stCondLst>
                                  <p:childTnLst>
                                    <p:set>
                                      <p:cBhvr>
                                        <p:cTn id="45" dur="1" fill="hold">
                                          <p:stCondLst>
                                            <p:cond delay="0"/>
                                          </p:stCondLst>
                                        </p:cTn>
                                        <p:tgtEl>
                                          <p:spTgt spid="40970"/>
                                        </p:tgtEl>
                                        <p:attrNameLst>
                                          <p:attrName>style.visibility</p:attrName>
                                        </p:attrNameLst>
                                      </p:cBhvr>
                                      <p:to>
                                        <p:strVal val="visible"/>
                                      </p:to>
                                    </p:set>
                                    <p:anim calcmode="lin" valueType="num">
                                      <p:cBhvr>
                                        <p:cTn id="46" dur="500" fill="hold"/>
                                        <p:tgtEl>
                                          <p:spTgt spid="40970"/>
                                        </p:tgtEl>
                                        <p:attrNameLst>
                                          <p:attrName>ppt_w</p:attrName>
                                        </p:attrNameLst>
                                      </p:cBhvr>
                                      <p:tavLst>
                                        <p:tav tm="0">
                                          <p:val>
                                            <p:fltVal val="0"/>
                                          </p:val>
                                        </p:tav>
                                        <p:tav tm="100000">
                                          <p:val>
                                            <p:strVal val="#ppt_w"/>
                                          </p:val>
                                        </p:tav>
                                      </p:tavLst>
                                    </p:anim>
                                    <p:anim calcmode="lin" valueType="num">
                                      <p:cBhvr>
                                        <p:cTn id="47" dur="500" fill="hold"/>
                                        <p:tgtEl>
                                          <p:spTgt spid="4097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3"/>
          <p:cNvSpPr>
            <a:spLocks noGrp="1" noChangeArrowheads="1"/>
          </p:cNvSpPr>
          <p:nvPr>
            <p:ph type="body" idx="1"/>
          </p:nvPr>
        </p:nvSpPr>
        <p:spPr>
          <a:xfrm>
            <a:off x="1524000" y="1371601"/>
            <a:ext cx="8915400" cy="4289425"/>
          </a:xfrm>
        </p:spPr>
        <p:txBody>
          <a:bodyPr>
            <a:normAutofit fontScale="92500" lnSpcReduction="10000"/>
          </a:bodyPr>
          <a:lstStyle/>
          <a:p>
            <a:pPr>
              <a:buFontTx/>
              <a:buNone/>
            </a:pPr>
            <a:r>
              <a:rPr lang="en-US" altLang="zh-CN" smtClean="0"/>
              <a:t>      </a:t>
            </a:r>
            <a:r>
              <a:rPr lang="zh-CN" altLang="en-US" smtClean="0">
                <a:solidFill>
                  <a:srgbClr val="000000"/>
                </a:solidFill>
                <a:latin typeface="隶书" pitchFamily="49" charset="-122"/>
                <a:ea typeface="隶书" pitchFamily="49" charset="-122"/>
              </a:rPr>
              <a:t>根据英国克拉克松研究公司的最新统计，</a:t>
            </a:r>
            <a:r>
              <a:rPr lang="en-US" altLang="zh-CN" smtClean="0">
                <a:solidFill>
                  <a:srgbClr val="000000"/>
                </a:solidFill>
                <a:latin typeface="隶书" pitchFamily="49" charset="-122"/>
                <a:ea typeface="隶书" pitchFamily="49" charset="-122"/>
              </a:rPr>
              <a:t>2008</a:t>
            </a:r>
            <a:r>
              <a:rPr lang="zh-CN" altLang="en-US" smtClean="0">
                <a:solidFill>
                  <a:srgbClr val="000000"/>
                </a:solidFill>
                <a:latin typeface="隶书" pitchFamily="49" charset="-122"/>
                <a:ea typeface="隶书" pitchFamily="49" charset="-122"/>
              </a:rPr>
              <a:t>年</a:t>
            </a:r>
            <a:r>
              <a:rPr lang="en-US" altLang="zh-CN" smtClean="0">
                <a:solidFill>
                  <a:srgbClr val="000000"/>
                </a:solidFill>
                <a:latin typeface="隶书" pitchFamily="49" charset="-122"/>
                <a:ea typeface="隶书" pitchFamily="49" charset="-122"/>
              </a:rPr>
              <a:t>1</a:t>
            </a:r>
            <a:r>
              <a:rPr lang="zh-CN" altLang="en-US" smtClean="0">
                <a:solidFill>
                  <a:srgbClr val="000000"/>
                </a:solidFill>
                <a:latin typeface="隶书" pitchFamily="49" charset="-122"/>
                <a:ea typeface="隶书" pitchFamily="49" charset="-122"/>
              </a:rPr>
              <a:t>－</a:t>
            </a:r>
            <a:r>
              <a:rPr lang="en-US" altLang="zh-CN" smtClean="0">
                <a:solidFill>
                  <a:srgbClr val="000000"/>
                </a:solidFill>
                <a:latin typeface="隶书" pitchFamily="49" charset="-122"/>
                <a:ea typeface="隶书" pitchFamily="49" charset="-122"/>
              </a:rPr>
              <a:t>9</a:t>
            </a:r>
            <a:r>
              <a:rPr lang="zh-CN" altLang="en-US" smtClean="0">
                <a:solidFill>
                  <a:srgbClr val="000000"/>
                </a:solidFill>
                <a:latin typeface="隶书" pitchFamily="49" charset="-122"/>
                <a:ea typeface="隶书" pitchFamily="49" charset="-122"/>
              </a:rPr>
              <a:t>月份全球新接船舶订单</a:t>
            </a:r>
            <a:r>
              <a:rPr lang="en-US" altLang="zh-CN" smtClean="0">
                <a:solidFill>
                  <a:srgbClr val="000000"/>
                </a:solidFill>
                <a:latin typeface="隶书" pitchFamily="49" charset="-122"/>
                <a:ea typeface="隶书" pitchFamily="49" charset="-122"/>
              </a:rPr>
              <a:t>1</a:t>
            </a:r>
            <a:r>
              <a:rPr lang="zh-CN" altLang="en-US" smtClean="0">
                <a:solidFill>
                  <a:srgbClr val="000000"/>
                </a:solidFill>
                <a:latin typeface="隶书" pitchFamily="49" charset="-122"/>
                <a:ea typeface="隶书" pitchFamily="49" charset="-122"/>
              </a:rPr>
              <a:t>．</a:t>
            </a:r>
            <a:r>
              <a:rPr lang="en-US" altLang="zh-CN" smtClean="0">
                <a:solidFill>
                  <a:srgbClr val="000000"/>
                </a:solidFill>
                <a:latin typeface="隶书" pitchFamily="49" charset="-122"/>
                <a:ea typeface="隶书" pitchFamily="49" charset="-122"/>
              </a:rPr>
              <a:t>43</a:t>
            </a:r>
            <a:r>
              <a:rPr lang="zh-CN" altLang="en-US" smtClean="0">
                <a:solidFill>
                  <a:srgbClr val="000000"/>
                </a:solidFill>
                <a:latin typeface="隶书" pitchFamily="49" charset="-122"/>
                <a:ea typeface="隶书" pitchFamily="49" charset="-122"/>
              </a:rPr>
              <a:t>亿载重吨，同比下降</a:t>
            </a:r>
            <a:r>
              <a:rPr lang="en-US" altLang="zh-CN" smtClean="0">
                <a:solidFill>
                  <a:srgbClr val="000000"/>
                </a:solidFill>
                <a:latin typeface="隶书" pitchFamily="49" charset="-122"/>
                <a:ea typeface="隶书" pitchFamily="49" charset="-122"/>
              </a:rPr>
              <a:t>25</a:t>
            </a:r>
            <a:r>
              <a:rPr lang="zh-CN" altLang="en-US" smtClean="0">
                <a:solidFill>
                  <a:srgbClr val="000000"/>
                </a:solidFill>
                <a:latin typeface="隶书" pitchFamily="49" charset="-122"/>
                <a:ea typeface="隶书" pitchFamily="49" charset="-122"/>
              </a:rPr>
              <a:t>％，其中金融海啸最为强烈的</a:t>
            </a:r>
            <a:r>
              <a:rPr lang="en-US" altLang="zh-CN" smtClean="0">
                <a:solidFill>
                  <a:srgbClr val="000000"/>
                </a:solidFill>
                <a:latin typeface="隶书" pitchFamily="49" charset="-122"/>
                <a:ea typeface="隶书" pitchFamily="49" charset="-122"/>
              </a:rPr>
              <a:t>9</a:t>
            </a:r>
            <a:r>
              <a:rPr lang="zh-CN" altLang="en-US" smtClean="0">
                <a:solidFill>
                  <a:srgbClr val="000000"/>
                </a:solidFill>
                <a:latin typeface="隶书" pitchFamily="49" charset="-122"/>
                <a:ea typeface="隶书" pitchFamily="49" charset="-122"/>
              </a:rPr>
              <a:t>月份的新接订单更是降至</a:t>
            </a:r>
            <a:r>
              <a:rPr lang="en-US" altLang="zh-CN" smtClean="0">
                <a:solidFill>
                  <a:srgbClr val="000000"/>
                </a:solidFill>
                <a:latin typeface="隶书" pitchFamily="49" charset="-122"/>
                <a:ea typeface="隶书" pitchFamily="49" charset="-122"/>
              </a:rPr>
              <a:t>696</a:t>
            </a:r>
            <a:r>
              <a:rPr lang="zh-CN" altLang="en-US" smtClean="0">
                <a:solidFill>
                  <a:srgbClr val="000000"/>
                </a:solidFill>
                <a:latin typeface="隶书" pitchFamily="49" charset="-122"/>
                <a:ea typeface="隶书" pitchFamily="49" charset="-122"/>
              </a:rPr>
              <a:t>万载重吨，同比下降幅度超过</a:t>
            </a:r>
            <a:r>
              <a:rPr lang="en-US" altLang="zh-CN" smtClean="0">
                <a:solidFill>
                  <a:srgbClr val="000000"/>
                </a:solidFill>
                <a:latin typeface="隶书" pitchFamily="49" charset="-122"/>
                <a:ea typeface="隶书" pitchFamily="49" charset="-122"/>
              </a:rPr>
              <a:t>60</a:t>
            </a:r>
            <a:r>
              <a:rPr lang="zh-CN" altLang="en-US" smtClean="0">
                <a:solidFill>
                  <a:srgbClr val="000000"/>
                </a:solidFill>
                <a:latin typeface="隶书" pitchFamily="49" charset="-122"/>
                <a:ea typeface="隶书" pitchFamily="49" charset="-122"/>
              </a:rPr>
              <a:t>％。部分船企已经很长时间没有接单业绩。</a:t>
            </a:r>
          </a:p>
          <a:p>
            <a:pPr>
              <a:buFontTx/>
              <a:buNone/>
            </a:pPr>
            <a:r>
              <a:rPr lang="zh-CN" altLang="en-US" smtClean="0">
                <a:solidFill>
                  <a:srgbClr val="000000"/>
                </a:solidFill>
                <a:latin typeface="隶书" pitchFamily="49" charset="-122"/>
                <a:ea typeface="隶书" pitchFamily="49" charset="-122"/>
              </a:rPr>
              <a:t>    </a:t>
            </a:r>
            <a:r>
              <a:rPr lang="en-US" altLang="zh-CN" smtClean="0">
                <a:solidFill>
                  <a:srgbClr val="000000"/>
                </a:solidFill>
                <a:latin typeface="隶书" pitchFamily="49" charset="-122"/>
                <a:ea typeface="隶书" pitchFamily="49" charset="-122"/>
              </a:rPr>
              <a:t>(1) </a:t>
            </a:r>
            <a:r>
              <a:rPr lang="zh-CN" altLang="en-US" smtClean="0">
                <a:solidFill>
                  <a:srgbClr val="000000"/>
                </a:solidFill>
                <a:latin typeface="隶书" pitchFamily="49" charset="-122"/>
                <a:ea typeface="隶书" pitchFamily="49" charset="-122"/>
              </a:rPr>
              <a:t>欧洲：船厂陷入了流动性危机。欧洲第一造船集团</a:t>
            </a:r>
            <a:r>
              <a:rPr lang="zh-CN" altLang="en-US" smtClean="0">
                <a:solidFill>
                  <a:srgbClr val="000000"/>
                </a:solidFill>
                <a:latin typeface="宋体" charset="-122"/>
                <a:ea typeface="隶书" pitchFamily="49" charset="-122"/>
              </a:rPr>
              <a:t>“</a:t>
            </a:r>
            <a:r>
              <a:rPr lang="zh-CN" altLang="en-US" smtClean="0">
                <a:solidFill>
                  <a:srgbClr val="000000"/>
                </a:solidFill>
                <a:latin typeface="隶书" pitchFamily="49" charset="-122"/>
                <a:ea typeface="隶书" pitchFamily="49" charset="-122"/>
              </a:rPr>
              <a:t>阿克尔船厂集团</a:t>
            </a:r>
            <a:r>
              <a:rPr lang="zh-CN" altLang="en-US" smtClean="0">
                <a:solidFill>
                  <a:srgbClr val="000000"/>
                </a:solidFill>
                <a:latin typeface="宋体" charset="-122"/>
                <a:ea typeface="隶书" pitchFamily="49" charset="-122"/>
              </a:rPr>
              <a:t>”</a:t>
            </a:r>
            <a:r>
              <a:rPr lang="zh-CN" altLang="en-US" smtClean="0">
                <a:solidFill>
                  <a:srgbClr val="000000"/>
                </a:solidFill>
                <a:latin typeface="隶书" pitchFamily="49" charset="-122"/>
                <a:ea typeface="隶书" pitchFamily="49" charset="-122"/>
              </a:rPr>
              <a:t>被韩国的</a:t>
            </a:r>
            <a:r>
              <a:rPr lang="zh-CN" altLang="en-US" smtClean="0">
                <a:solidFill>
                  <a:srgbClr val="000000"/>
                </a:solidFill>
                <a:latin typeface="宋体" charset="-122"/>
                <a:ea typeface="隶书" pitchFamily="49" charset="-122"/>
              </a:rPr>
              <a:t>“</a:t>
            </a:r>
            <a:r>
              <a:rPr lang="en-US" altLang="zh-CN" smtClean="0">
                <a:solidFill>
                  <a:srgbClr val="000000"/>
                </a:solidFill>
                <a:latin typeface="隶书" pitchFamily="49" charset="-122"/>
                <a:ea typeface="隶书" pitchFamily="49" charset="-122"/>
              </a:rPr>
              <a:t>STX</a:t>
            </a:r>
            <a:r>
              <a:rPr lang="zh-CN" altLang="en-US" smtClean="0">
                <a:solidFill>
                  <a:srgbClr val="000000"/>
                </a:solidFill>
                <a:latin typeface="隶书" pitchFamily="49" charset="-122"/>
                <a:ea typeface="隶书" pitchFamily="49" charset="-122"/>
              </a:rPr>
              <a:t>欧洲</a:t>
            </a:r>
            <a:r>
              <a:rPr lang="zh-CN" altLang="en-US" smtClean="0">
                <a:solidFill>
                  <a:srgbClr val="000000"/>
                </a:solidFill>
                <a:latin typeface="宋体" charset="-122"/>
                <a:ea typeface="隶书" pitchFamily="49" charset="-122"/>
              </a:rPr>
              <a:t>”</a:t>
            </a:r>
            <a:r>
              <a:rPr lang="zh-CN" altLang="en-US" smtClean="0">
                <a:solidFill>
                  <a:srgbClr val="000000"/>
                </a:solidFill>
                <a:latin typeface="隶书" pitchFamily="49" charset="-122"/>
                <a:ea typeface="隶书" pitchFamily="49" charset="-122"/>
              </a:rPr>
              <a:t>取代。</a:t>
            </a:r>
          </a:p>
          <a:p>
            <a:pPr>
              <a:buFontTx/>
              <a:buNone/>
            </a:pPr>
            <a:r>
              <a:rPr lang="zh-CN" altLang="en-US" smtClean="0">
                <a:solidFill>
                  <a:srgbClr val="000000"/>
                </a:solidFill>
                <a:latin typeface="隶书" pitchFamily="49" charset="-122"/>
                <a:ea typeface="隶书" pitchFamily="49" charset="-122"/>
              </a:rPr>
              <a:t>    </a:t>
            </a:r>
            <a:r>
              <a:rPr lang="en-US" altLang="zh-CN" smtClean="0">
                <a:solidFill>
                  <a:srgbClr val="000000"/>
                </a:solidFill>
                <a:latin typeface="隶书" pitchFamily="49" charset="-122"/>
                <a:ea typeface="隶书" pitchFamily="49" charset="-122"/>
              </a:rPr>
              <a:t>(2) </a:t>
            </a:r>
            <a:r>
              <a:rPr lang="zh-CN" altLang="en-US" smtClean="0">
                <a:solidFill>
                  <a:srgbClr val="000000"/>
                </a:solidFill>
                <a:latin typeface="隶书" pitchFamily="49" charset="-122"/>
                <a:ea typeface="隶书" pitchFamily="49" charset="-122"/>
              </a:rPr>
              <a:t>韩国：从</a:t>
            </a:r>
            <a:r>
              <a:rPr lang="en-US" altLang="zh-CN" smtClean="0">
                <a:solidFill>
                  <a:srgbClr val="000000"/>
                </a:solidFill>
                <a:latin typeface="隶书" pitchFamily="49" charset="-122"/>
                <a:ea typeface="隶书" pitchFamily="49" charset="-122"/>
              </a:rPr>
              <a:t>2007</a:t>
            </a:r>
            <a:r>
              <a:rPr lang="zh-CN" altLang="en-US" smtClean="0">
                <a:solidFill>
                  <a:srgbClr val="000000"/>
                </a:solidFill>
                <a:latin typeface="隶书" pitchFamily="49" charset="-122"/>
                <a:ea typeface="隶书" pitchFamily="49" charset="-122"/>
              </a:rPr>
              <a:t>年底现代重工等相继出现订单撤销事件。</a:t>
            </a:r>
          </a:p>
          <a:p>
            <a:pPr>
              <a:buFontTx/>
              <a:buNone/>
            </a:pPr>
            <a:r>
              <a:rPr lang="zh-CN" altLang="en-US" smtClean="0">
                <a:solidFill>
                  <a:srgbClr val="000000"/>
                </a:solidFill>
                <a:latin typeface="隶书" pitchFamily="49" charset="-122"/>
                <a:ea typeface="隶书" pitchFamily="49" charset="-122"/>
              </a:rPr>
              <a:t>    </a:t>
            </a:r>
            <a:r>
              <a:rPr lang="en-US" altLang="zh-CN" smtClean="0">
                <a:solidFill>
                  <a:srgbClr val="000000"/>
                </a:solidFill>
                <a:latin typeface="隶书" pitchFamily="49" charset="-122"/>
                <a:ea typeface="隶书" pitchFamily="49" charset="-122"/>
              </a:rPr>
              <a:t>(3) </a:t>
            </a:r>
            <a:r>
              <a:rPr lang="zh-CN" altLang="en-US" smtClean="0">
                <a:solidFill>
                  <a:srgbClr val="000000"/>
                </a:solidFill>
                <a:latin typeface="隶书" pitchFamily="49" charset="-122"/>
                <a:ea typeface="隶书" pitchFamily="49" charset="-122"/>
              </a:rPr>
              <a:t>中国：江苏新世纪造船股份有限公司等上市融资计划暂时搁浅。熔盛重工目前已经把融资目标从</a:t>
            </a:r>
            <a:r>
              <a:rPr lang="en-US" altLang="zh-CN" smtClean="0">
                <a:solidFill>
                  <a:srgbClr val="000000"/>
                </a:solidFill>
                <a:latin typeface="隶书" pitchFamily="49" charset="-122"/>
                <a:ea typeface="隶书" pitchFamily="49" charset="-122"/>
              </a:rPr>
              <a:t>10</a:t>
            </a:r>
            <a:r>
              <a:rPr lang="zh-CN" altLang="en-US" smtClean="0">
                <a:solidFill>
                  <a:srgbClr val="000000"/>
                </a:solidFill>
                <a:latin typeface="隶书" pitchFamily="49" charset="-122"/>
                <a:ea typeface="隶书" pitchFamily="49" charset="-122"/>
              </a:rPr>
              <a:t>亿调低到</a:t>
            </a:r>
            <a:r>
              <a:rPr lang="en-US" altLang="zh-CN" smtClean="0">
                <a:solidFill>
                  <a:srgbClr val="000000"/>
                </a:solidFill>
                <a:latin typeface="隶书" pitchFamily="49" charset="-122"/>
                <a:ea typeface="隶书" pitchFamily="49" charset="-122"/>
              </a:rPr>
              <a:t>3</a:t>
            </a:r>
            <a:r>
              <a:rPr lang="zh-CN" altLang="en-US" smtClean="0">
                <a:solidFill>
                  <a:srgbClr val="000000"/>
                </a:solidFill>
                <a:latin typeface="隶书" pitchFamily="49" charset="-122"/>
                <a:ea typeface="隶书" pitchFamily="49" charset="-122"/>
              </a:rPr>
              <a:t>亿美元左右。 </a:t>
            </a:r>
          </a:p>
          <a:p>
            <a:endParaRPr lang="zh-CN" altLang="en-US" smtClean="0">
              <a:solidFill>
                <a:srgbClr val="000000"/>
              </a:solidFill>
              <a:latin typeface="隶书" pitchFamily="49" charset="-122"/>
              <a:ea typeface="隶书" pitchFamily="49" charset="-122"/>
            </a:endParaRPr>
          </a:p>
          <a:p>
            <a:pPr>
              <a:buFontTx/>
              <a:buNone/>
            </a:pPr>
            <a:endParaRPr lang="en-US" altLang="zh-CN" smtClean="0">
              <a:solidFill>
                <a:srgbClr val="000000"/>
              </a:solidFill>
            </a:endParaRPr>
          </a:p>
        </p:txBody>
      </p:sp>
      <p:sp>
        <p:nvSpPr>
          <p:cNvPr id="4" name="Rectangle 15"/>
          <p:cNvSpPr>
            <a:spLocks noChangeArrowheads="1"/>
          </p:cNvSpPr>
          <p:nvPr/>
        </p:nvSpPr>
        <p:spPr bwMode="auto">
          <a:xfrm>
            <a:off x="2135189" y="404813"/>
            <a:ext cx="5953125" cy="633412"/>
          </a:xfrm>
          <a:prstGeom prst="rect">
            <a:avLst/>
          </a:prstGeom>
          <a:noFill/>
          <a:ln w="9525">
            <a:noFill/>
            <a:miter lim="800000"/>
            <a:headEnd/>
            <a:tailEnd/>
          </a:ln>
          <a:effectLst/>
        </p:spPr>
        <p:txBody>
          <a:bodyPr anchor="ctr"/>
          <a:lstStyle/>
          <a:p>
            <a:pPr algn="l" eaLnBrk="0" hangingPunct="0">
              <a:spcBef>
                <a:spcPct val="0"/>
              </a:spcBef>
              <a:buClrTx/>
              <a:buSzTx/>
              <a:defRPr/>
            </a:pPr>
            <a:r>
              <a:rPr lang="zh-CN" altLang="en-US" sz="3600" b="1" cap="small" dirty="0">
                <a:solidFill>
                  <a:schemeClr val="accent1"/>
                </a:solidFill>
                <a:latin typeface="+mj-ea"/>
                <a:ea typeface="+mj-ea"/>
              </a:rPr>
              <a:t>对造船业的冲击</a:t>
            </a:r>
            <a:endParaRPr lang="zh-CN" altLang="en-US" sz="3600" cap="small" dirty="0">
              <a:solidFill>
                <a:schemeClr val="tx2"/>
              </a:solidFill>
              <a:latin typeface="+mj-ea"/>
              <a:ea typeface="+mj-ea"/>
            </a:endParaRPr>
          </a:p>
        </p:txBody>
      </p:sp>
    </p:spTree>
    <p:extLst>
      <p:ext uri="{BB962C8B-B14F-4D97-AF65-F5344CB8AC3E}">
        <p14:creationId xmlns:p14="http://schemas.microsoft.com/office/powerpoint/2010/main" val="2297468744"/>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992313" y="188913"/>
            <a:ext cx="7467600" cy="723900"/>
          </a:xfrm>
        </p:spPr>
        <p:txBody>
          <a:bodyPr/>
          <a:lstStyle/>
          <a:p>
            <a:pPr>
              <a:defRPr/>
            </a:pPr>
            <a:r>
              <a:rPr lang="zh-CN" altLang="en-US" sz="3600" dirty="0">
                <a:effectLst>
                  <a:outerShdw blurRad="38100" dist="38100" dir="2700000" algn="tl">
                    <a:srgbClr val="000000"/>
                  </a:outerShdw>
                </a:effectLst>
              </a:rPr>
              <a:t>次贷危机产生的原因</a:t>
            </a:r>
          </a:p>
        </p:txBody>
      </p:sp>
      <p:sp>
        <p:nvSpPr>
          <p:cNvPr id="281603" name="Text Box 3"/>
          <p:cNvSpPr txBox="1">
            <a:spLocks noChangeArrowheads="1"/>
          </p:cNvSpPr>
          <p:nvPr/>
        </p:nvSpPr>
        <p:spPr bwMode="auto">
          <a:xfrm>
            <a:off x="1919288" y="1125539"/>
            <a:ext cx="8229600" cy="4973637"/>
          </a:xfrm>
          <a:prstGeom prst="rect">
            <a:avLst/>
          </a:prstGeom>
          <a:noFill/>
          <a:ln w="9525">
            <a:noFill/>
            <a:miter lim="800000"/>
            <a:headEnd/>
            <a:tailEnd/>
          </a:ln>
        </p:spPr>
        <p:txBody>
          <a:bodyPr>
            <a:spAutoFit/>
          </a:bodyPr>
          <a:lstStyle/>
          <a:p>
            <a:pPr algn="l">
              <a:spcBef>
                <a:spcPct val="50000"/>
              </a:spcBef>
              <a:buFont typeface="Wingdings" pitchFamily="2" charset="2"/>
              <a:buChar char="ü"/>
            </a:pPr>
            <a:r>
              <a:rPr lang="en-US" altLang="zh-CN">
                <a:latin typeface="楷体_GB2312" pitchFamily="49" charset="-122"/>
                <a:ea typeface="楷体_GB2312" pitchFamily="49" charset="-122"/>
              </a:rPr>
              <a:t> </a:t>
            </a:r>
            <a:r>
              <a:rPr lang="zh-CN" altLang="en-US" sz="2800" b="1">
                <a:solidFill>
                  <a:srgbClr val="FF0000"/>
                </a:solidFill>
                <a:latin typeface="华文细黑" pitchFamily="2" charset="-122"/>
                <a:ea typeface="华文细黑" pitchFamily="2" charset="-122"/>
              </a:rPr>
              <a:t>个人信贷体系中存在风险</a:t>
            </a:r>
          </a:p>
          <a:p>
            <a:pPr algn="l">
              <a:spcBef>
                <a:spcPct val="50000"/>
              </a:spcBef>
            </a:pPr>
            <a:r>
              <a:rPr lang="zh-CN" altLang="en-US" sz="2800">
                <a:solidFill>
                  <a:srgbClr val="000000"/>
                </a:solidFill>
                <a:latin typeface="楷体_GB2312" pitchFamily="49" charset="-122"/>
                <a:ea typeface="楷体_GB2312" pitchFamily="49" charset="-122"/>
              </a:rPr>
              <a:t>    在美国，按照借款人的信用等级，住宅抵押贷款可以分为优级（</a:t>
            </a:r>
            <a:r>
              <a:rPr lang="en-US" altLang="zh-CN" sz="2800">
                <a:solidFill>
                  <a:srgbClr val="000000"/>
                </a:solidFill>
                <a:latin typeface="楷体_GB2312" pitchFamily="49" charset="-122"/>
                <a:ea typeface="楷体_GB2312" pitchFamily="49" charset="-122"/>
              </a:rPr>
              <a:t>Prime</a:t>
            </a:r>
            <a:r>
              <a:rPr lang="zh-CN" altLang="en-US" sz="2800">
                <a:solidFill>
                  <a:srgbClr val="000000"/>
                </a:solidFill>
                <a:latin typeface="楷体_GB2312" pitchFamily="49" charset="-122"/>
                <a:ea typeface="楷体_GB2312" pitchFamily="49" charset="-122"/>
              </a:rPr>
              <a:t>）、次优（</a:t>
            </a:r>
            <a:r>
              <a:rPr lang="en-US" altLang="zh-CN" sz="2800">
                <a:solidFill>
                  <a:srgbClr val="000000"/>
                </a:solidFill>
                <a:latin typeface="楷体_GB2312" pitchFamily="49" charset="-122"/>
                <a:ea typeface="楷体_GB2312" pitchFamily="49" charset="-122"/>
              </a:rPr>
              <a:t>Alt-A</a:t>
            </a:r>
            <a:r>
              <a:rPr lang="zh-CN" altLang="en-US" sz="2800">
                <a:solidFill>
                  <a:srgbClr val="000000"/>
                </a:solidFill>
                <a:latin typeface="楷体_GB2312" pitchFamily="49" charset="-122"/>
                <a:ea typeface="楷体_GB2312" pitchFamily="49" charset="-122"/>
              </a:rPr>
              <a:t>）和次级（</a:t>
            </a:r>
            <a:r>
              <a:rPr lang="en-US" altLang="zh-CN" sz="2800">
                <a:solidFill>
                  <a:srgbClr val="000000"/>
                </a:solidFill>
                <a:latin typeface="楷体_GB2312" pitchFamily="49" charset="-122"/>
                <a:ea typeface="楷体_GB2312" pitchFamily="49" charset="-122"/>
              </a:rPr>
              <a:t>Subprime</a:t>
            </a:r>
            <a:r>
              <a:rPr lang="zh-CN" altLang="en-US" sz="2800">
                <a:solidFill>
                  <a:srgbClr val="000000"/>
                </a:solidFill>
                <a:latin typeface="楷体_GB2312" pitchFamily="49" charset="-122"/>
                <a:ea typeface="楷体_GB2312" pitchFamily="49" charset="-122"/>
              </a:rPr>
              <a:t>）。</a:t>
            </a:r>
            <a:r>
              <a:rPr lang="zh-CN" altLang="en-US" sz="2800">
                <a:solidFill>
                  <a:srgbClr val="000000"/>
                </a:solidFill>
                <a:latin typeface="Arial" charset="0"/>
                <a:ea typeface="楷体_GB2312" pitchFamily="49" charset="-122"/>
              </a:rPr>
              <a:t>“</a:t>
            </a:r>
            <a:r>
              <a:rPr lang="zh-CN" altLang="en-US" sz="2800">
                <a:solidFill>
                  <a:srgbClr val="000000"/>
                </a:solidFill>
                <a:latin typeface="楷体_GB2312" pitchFamily="49" charset="-122"/>
                <a:ea typeface="楷体_GB2312" pitchFamily="49" charset="-122"/>
              </a:rPr>
              <a:t>次级</a:t>
            </a:r>
            <a:r>
              <a:rPr lang="zh-CN" altLang="en-US" sz="2800">
                <a:solidFill>
                  <a:srgbClr val="000000"/>
                </a:solidFill>
                <a:latin typeface="Arial" charset="0"/>
                <a:ea typeface="楷体_GB2312" pitchFamily="49" charset="-122"/>
              </a:rPr>
              <a:t>”</a:t>
            </a:r>
            <a:r>
              <a:rPr lang="zh-CN" altLang="en-US" sz="2800">
                <a:solidFill>
                  <a:srgbClr val="000000"/>
                </a:solidFill>
                <a:latin typeface="楷体_GB2312" pitchFamily="49" charset="-122"/>
                <a:ea typeface="楷体_GB2312" pitchFamily="49" charset="-122"/>
              </a:rPr>
              <a:t>这一术语，主要用来描述具有高违约风险的贷款。美国联邦存款保险公司将信用分数低于</a:t>
            </a:r>
            <a:r>
              <a:rPr lang="en-US" altLang="zh-CN" sz="2800">
                <a:solidFill>
                  <a:srgbClr val="000000"/>
                </a:solidFill>
                <a:latin typeface="楷体_GB2312" pitchFamily="49" charset="-122"/>
                <a:ea typeface="楷体_GB2312" pitchFamily="49" charset="-122"/>
              </a:rPr>
              <a:t>620</a:t>
            </a:r>
            <a:r>
              <a:rPr lang="zh-CN" altLang="en-US" sz="2800">
                <a:solidFill>
                  <a:srgbClr val="000000"/>
                </a:solidFill>
                <a:latin typeface="楷体_GB2312" pitchFamily="49" charset="-122"/>
                <a:ea typeface="楷体_GB2312" pitchFamily="49" charset="-122"/>
              </a:rPr>
              <a:t>分的借款人认定为次贷借款人，</a:t>
            </a:r>
            <a:r>
              <a:rPr lang="zh-CN" altLang="en-US" sz="2800" b="1">
                <a:solidFill>
                  <a:schemeClr val="hlink"/>
                </a:solidFill>
                <a:latin typeface="楷体_GB2312" pitchFamily="49" charset="-122"/>
                <a:ea typeface="楷体_GB2312" pitchFamily="49" charset="-122"/>
              </a:rPr>
              <a:t>次贷借款人</a:t>
            </a:r>
            <a:r>
              <a:rPr lang="zh-CN" altLang="en-US" sz="2800">
                <a:solidFill>
                  <a:srgbClr val="000000"/>
                </a:solidFill>
                <a:latin typeface="楷体_GB2312" pitchFamily="49" charset="-122"/>
                <a:ea typeface="楷体_GB2312" pitchFamily="49" charset="-122"/>
              </a:rPr>
              <a:t>通常具有以下特征：信用记录不全或不佳；收入较低；负债与收入的比例较高。</a:t>
            </a:r>
          </a:p>
          <a:p>
            <a:pPr algn="l">
              <a:spcBef>
                <a:spcPct val="50000"/>
              </a:spcBef>
            </a:pPr>
            <a:r>
              <a:rPr lang="zh-CN" altLang="en-US" sz="2800">
                <a:latin typeface="楷体_GB2312" pitchFamily="49" charset="-122"/>
                <a:ea typeface="楷体_GB2312" pitchFamily="49" charset="-122"/>
              </a:rPr>
              <a:t>    </a:t>
            </a:r>
            <a:r>
              <a:rPr lang="zh-CN" altLang="en-US" sz="2800" b="1">
                <a:solidFill>
                  <a:srgbClr val="FF0000"/>
                </a:solidFill>
                <a:latin typeface="方正姚体" pitchFamily="2" charset="-122"/>
                <a:ea typeface="方正姚体" pitchFamily="2" charset="-122"/>
              </a:rPr>
              <a:t>因此当经济不景气时，收入不甚稳定，违约可能性较高</a:t>
            </a:r>
          </a:p>
        </p:txBody>
      </p:sp>
    </p:spTree>
    <p:extLst>
      <p:ext uri="{BB962C8B-B14F-4D97-AF65-F5344CB8AC3E}">
        <p14:creationId xmlns:p14="http://schemas.microsoft.com/office/powerpoint/2010/main" val="857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1603">
                                            <p:txEl>
                                              <p:pRg st="2" end="2"/>
                                            </p:txEl>
                                          </p:spTgt>
                                        </p:tgtEl>
                                        <p:attrNameLst>
                                          <p:attrName>style.visibility</p:attrName>
                                        </p:attrNameLst>
                                      </p:cBhvr>
                                      <p:to>
                                        <p:strVal val="visible"/>
                                      </p:to>
                                    </p:set>
                                    <p:anim calcmode="lin" valueType="num">
                                      <p:cBhvr additive="base">
                                        <p:cTn id="7" dur="500" fill="hold"/>
                                        <p:tgtEl>
                                          <p:spTgt spid="28160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160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3218" name="Picture 2"/>
          <p:cNvPicPr>
            <a:picLocks noChangeAspect="1" noChangeArrowheads="1"/>
          </p:cNvPicPr>
          <p:nvPr/>
        </p:nvPicPr>
        <p:blipFill>
          <a:blip r:embed="rId2" cstate="print"/>
          <a:srcRect/>
          <a:stretch>
            <a:fillRect/>
          </a:stretch>
        </p:blipFill>
        <p:spPr bwMode="auto">
          <a:xfrm>
            <a:off x="1774826" y="692151"/>
            <a:ext cx="8539163" cy="4968875"/>
          </a:xfrm>
          <a:prstGeom prst="rect">
            <a:avLst/>
          </a:prstGeom>
          <a:noFill/>
          <a:ln w="9525">
            <a:noFill/>
            <a:miter lim="800000"/>
            <a:headEnd/>
            <a:tailEnd/>
          </a:ln>
        </p:spPr>
      </p:pic>
    </p:spTree>
    <p:extLst>
      <p:ext uri="{BB962C8B-B14F-4D97-AF65-F5344CB8AC3E}">
        <p14:creationId xmlns:p14="http://schemas.microsoft.com/office/powerpoint/2010/main" val="274179285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1752600" y="188914"/>
            <a:ext cx="8229600" cy="719137"/>
          </a:xfrm>
          <a:prstGeom prst="rect">
            <a:avLst/>
          </a:prstGeom>
          <a:noFill/>
          <a:ln w="9525">
            <a:noFill/>
            <a:miter lim="800000"/>
            <a:headEnd/>
            <a:tailEnd/>
          </a:ln>
          <a:effectLst/>
        </p:spPr>
        <p:txBody>
          <a:bodyPr anchor="ctr"/>
          <a:lstStyle/>
          <a:p>
            <a:pPr algn="l">
              <a:defRPr/>
            </a:pPr>
            <a:r>
              <a:rPr lang="zh-CN" altLang="en-US" sz="3600" dirty="0">
                <a:effectLst>
                  <a:outerShdw blurRad="38100" dist="38100" dir="2700000" algn="tl">
                    <a:srgbClr val="000000"/>
                  </a:outerShdw>
                </a:effectLst>
                <a:latin typeface="宋体" pitchFamily="2" charset="-122"/>
                <a:ea typeface="黑体" pitchFamily="2" charset="-122"/>
              </a:rPr>
              <a:t> 次贷危机产生的原因</a:t>
            </a:r>
          </a:p>
        </p:txBody>
      </p:sp>
      <p:sp>
        <p:nvSpPr>
          <p:cNvPr id="394243" name="Text Box 3"/>
          <p:cNvSpPr txBox="1">
            <a:spLocks noChangeArrowheads="1"/>
          </p:cNvSpPr>
          <p:nvPr/>
        </p:nvSpPr>
        <p:spPr bwMode="auto">
          <a:xfrm>
            <a:off x="2286000" y="1600201"/>
            <a:ext cx="7162800" cy="366713"/>
          </a:xfrm>
          <a:prstGeom prst="rect">
            <a:avLst/>
          </a:prstGeom>
          <a:noFill/>
          <a:ln w="9525">
            <a:noFill/>
            <a:miter lim="800000"/>
            <a:headEnd/>
            <a:tailEnd/>
          </a:ln>
        </p:spPr>
        <p:txBody>
          <a:bodyPr>
            <a:spAutoFit/>
          </a:bodyPr>
          <a:lstStyle/>
          <a:p>
            <a:pPr algn="l">
              <a:spcBef>
                <a:spcPct val="50000"/>
              </a:spcBef>
            </a:pPr>
            <a:endParaRPr lang="zh-CN" altLang="zh-CN"/>
          </a:p>
        </p:txBody>
      </p:sp>
      <p:sp>
        <p:nvSpPr>
          <p:cNvPr id="394244" name="Text Box 4"/>
          <p:cNvSpPr txBox="1">
            <a:spLocks noChangeArrowheads="1"/>
          </p:cNvSpPr>
          <p:nvPr/>
        </p:nvSpPr>
        <p:spPr bwMode="auto">
          <a:xfrm>
            <a:off x="1992313" y="908051"/>
            <a:ext cx="7696200" cy="954107"/>
          </a:xfrm>
          <a:prstGeom prst="rect">
            <a:avLst/>
          </a:prstGeom>
          <a:noFill/>
          <a:ln w="9525">
            <a:noFill/>
            <a:miter lim="800000"/>
            <a:headEnd/>
            <a:tailEnd/>
          </a:ln>
        </p:spPr>
        <p:txBody>
          <a:bodyPr>
            <a:spAutoFit/>
          </a:bodyPr>
          <a:lstStyle/>
          <a:p>
            <a:pPr algn="l">
              <a:spcBef>
                <a:spcPct val="50000"/>
              </a:spcBef>
              <a:buFont typeface="Wingdings" pitchFamily="2" charset="2"/>
              <a:buChar char="ü"/>
            </a:pPr>
            <a:r>
              <a:rPr lang="en-US" altLang="zh-CN">
                <a:ea typeface="楷体_GB2312" pitchFamily="49" charset="-122"/>
              </a:rPr>
              <a:t> </a:t>
            </a:r>
            <a:r>
              <a:rPr lang="zh-CN" altLang="en-US" sz="2800" b="1">
                <a:solidFill>
                  <a:schemeClr val="accent1"/>
                </a:solidFill>
                <a:latin typeface="华文细黑" pitchFamily="2" charset="-122"/>
                <a:ea typeface="华文细黑" pitchFamily="2" charset="-122"/>
              </a:rPr>
              <a:t>过度宽松的货币政策</a:t>
            </a:r>
            <a:r>
              <a:rPr lang="en-US" altLang="zh-CN" sz="2800" b="1">
                <a:solidFill>
                  <a:schemeClr val="accent1"/>
                </a:solidFill>
                <a:latin typeface="华文细黑" pitchFamily="2" charset="-122"/>
                <a:ea typeface="华文细黑" pitchFamily="2" charset="-122"/>
              </a:rPr>
              <a:t>——</a:t>
            </a:r>
            <a:r>
              <a:rPr lang="zh-CN" altLang="en-US" sz="2800" b="1">
                <a:solidFill>
                  <a:schemeClr val="accent1"/>
                </a:solidFill>
                <a:latin typeface="华文细黑" pitchFamily="2" charset="-122"/>
                <a:ea typeface="华文细黑" pitchFamily="2" charset="-122"/>
              </a:rPr>
              <a:t>格林斯潘的政治遗产（利率低于实际均衡利率）</a:t>
            </a:r>
          </a:p>
        </p:txBody>
      </p:sp>
      <p:sp>
        <p:nvSpPr>
          <p:cNvPr id="394245" name="Text Box 5"/>
          <p:cNvSpPr txBox="1">
            <a:spLocks noChangeArrowheads="1"/>
          </p:cNvSpPr>
          <p:nvPr/>
        </p:nvSpPr>
        <p:spPr bwMode="auto">
          <a:xfrm>
            <a:off x="1774825" y="2060575"/>
            <a:ext cx="8280400" cy="3970318"/>
          </a:xfrm>
          <a:prstGeom prst="rect">
            <a:avLst/>
          </a:prstGeom>
          <a:noFill/>
          <a:ln w="9525">
            <a:noFill/>
            <a:miter lim="800000"/>
            <a:headEnd/>
            <a:tailEnd/>
          </a:ln>
        </p:spPr>
        <p:txBody>
          <a:bodyPr>
            <a:spAutoFit/>
          </a:bodyPr>
          <a:lstStyle/>
          <a:p>
            <a:pPr algn="l">
              <a:buFont typeface="Wingdings" pitchFamily="2" charset="2"/>
              <a:buChar char="Ø"/>
            </a:pPr>
            <a:r>
              <a:rPr lang="zh-CN" altLang="en-US" sz="2800">
                <a:solidFill>
                  <a:srgbClr val="000000"/>
                </a:solidFill>
                <a:latin typeface="楷体_GB2312" pitchFamily="49" charset="-122"/>
                <a:ea typeface="楷体_GB2312" pitchFamily="49" charset="-122"/>
              </a:rPr>
              <a:t>宽松的货币政策具体体现在美联储货币政策调整上。</a:t>
            </a:r>
            <a:endParaRPr lang="en-US" altLang="zh-CN" sz="2800">
              <a:solidFill>
                <a:srgbClr val="000000"/>
              </a:solidFill>
              <a:latin typeface="楷体_GB2312" pitchFamily="49" charset="-122"/>
              <a:ea typeface="楷体_GB2312" pitchFamily="49" charset="-122"/>
            </a:endParaRPr>
          </a:p>
          <a:p>
            <a:pPr algn="l"/>
            <a:r>
              <a:rPr lang="zh-CN" altLang="en-US" sz="2800">
                <a:solidFill>
                  <a:srgbClr val="000000"/>
                </a:solidFill>
                <a:latin typeface="楷体_GB2312" pitchFamily="49" charset="-122"/>
                <a:ea typeface="楷体_GB2312" pitchFamily="49" charset="-122"/>
              </a:rPr>
              <a:t>美联储在</a:t>
            </a:r>
            <a:r>
              <a:rPr lang="en-US" altLang="zh-CN" sz="2800">
                <a:solidFill>
                  <a:srgbClr val="000000"/>
                </a:solidFill>
                <a:latin typeface="楷体_GB2312" pitchFamily="49" charset="-122"/>
                <a:ea typeface="楷体_GB2312" pitchFamily="49" charset="-122"/>
              </a:rPr>
              <a:t>2000</a:t>
            </a:r>
            <a:r>
              <a:rPr lang="zh-CN" altLang="en-US" sz="2800">
                <a:solidFill>
                  <a:srgbClr val="000000"/>
                </a:solidFill>
                <a:latin typeface="楷体_GB2312" pitchFamily="49" charset="-122"/>
                <a:ea typeface="楷体_GB2312" pitchFamily="49" charset="-122"/>
              </a:rPr>
              <a:t>年美国网络经济泡沫破灭和</a:t>
            </a:r>
            <a:r>
              <a:rPr lang="zh-CN" altLang="en-US" sz="2800">
                <a:solidFill>
                  <a:srgbClr val="000000"/>
                </a:solidFill>
                <a:latin typeface="Arial" charset="0"/>
                <a:ea typeface="楷体_GB2312" pitchFamily="49" charset="-122"/>
              </a:rPr>
              <a:t>“</a:t>
            </a:r>
            <a:r>
              <a:rPr lang="en-US" altLang="zh-CN" sz="2800">
                <a:solidFill>
                  <a:srgbClr val="000000"/>
                </a:solidFill>
                <a:latin typeface="楷体_GB2312" pitchFamily="49" charset="-122"/>
                <a:ea typeface="楷体_GB2312" pitchFamily="49" charset="-122"/>
              </a:rPr>
              <a:t>911</a:t>
            </a:r>
            <a:r>
              <a:rPr lang="en-US" altLang="zh-CN" sz="2800">
                <a:solidFill>
                  <a:srgbClr val="000000"/>
                </a:solidFill>
                <a:latin typeface="Arial" charset="0"/>
                <a:ea typeface="楷体_GB2312" pitchFamily="49" charset="-122"/>
              </a:rPr>
              <a:t>”</a:t>
            </a:r>
            <a:r>
              <a:rPr lang="zh-CN" altLang="en-US" sz="2800">
                <a:solidFill>
                  <a:srgbClr val="000000"/>
                </a:solidFill>
                <a:latin typeface="楷体_GB2312" pitchFamily="49" charset="-122"/>
                <a:ea typeface="楷体_GB2312" pitchFamily="49" charset="-122"/>
              </a:rPr>
              <a:t>事</a:t>
            </a:r>
            <a:endParaRPr lang="en-US" altLang="zh-CN" sz="2800">
              <a:solidFill>
                <a:srgbClr val="000000"/>
              </a:solidFill>
              <a:latin typeface="楷体_GB2312" pitchFamily="49" charset="-122"/>
              <a:ea typeface="楷体_GB2312" pitchFamily="49" charset="-122"/>
            </a:endParaRPr>
          </a:p>
          <a:p>
            <a:pPr algn="l"/>
            <a:r>
              <a:rPr lang="zh-CN" altLang="en-US" sz="2800">
                <a:solidFill>
                  <a:srgbClr val="000000"/>
                </a:solidFill>
                <a:latin typeface="楷体_GB2312" pitchFamily="49" charset="-122"/>
                <a:ea typeface="楷体_GB2312" pitchFamily="49" charset="-122"/>
              </a:rPr>
              <a:t>件后，采取低利率政策以刺激经济。从</a:t>
            </a:r>
            <a:r>
              <a:rPr lang="en-US" altLang="zh-CN" sz="2800">
                <a:solidFill>
                  <a:srgbClr val="000000"/>
                </a:solidFill>
                <a:latin typeface="楷体_GB2312" pitchFamily="49" charset="-122"/>
                <a:ea typeface="楷体_GB2312" pitchFamily="49" charset="-122"/>
              </a:rPr>
              <a:t>2001</a:t>
            </a:r>
            <a:r>
              <a:rPr lang="zh-CN" altLang="en-US" sz="2800">
                <a:solidFill>
                  <a:srgbClr val="000000"/>
                </a:solidFill>
                <a:latin typeface="楷体_GB2312" pitchFamily="49" charset="-122"/>
                <a:ea typeface="楷体_GB2312" pitchFamily="49" charset="-122"/>
              </a:rPr>
              <a:t>年</a:t>
            </a:r>
            <a:r>
              <a:rPr lang="en-US" altLang="zh-CN" sz="2800">
                <a:solidFill>
                  <a:srgbClr val="000000"/>
                </a:solidFill>
                <a:latin typeface="楷体_GB2312" pitchFamily="49" charset="-122"/>
                <a:ea typeface="楷体_GB2312" pitchFamily="49" charset="-122"/>
              </a:rPr>
              <a:t>1</a:t>
            </a:r>
            <a:r>
              <a:rPr lang="zh-CN" altLang="en-US" sz="2800">
                <a:solidFill>
                  <a:srgbClr val="000000"/>
                </a:solidFill>
                <a:latin typeface="楷体_GB2312" pitchFamily="49" charset="-122"/>
                <a:ea typeface="楷体_GB2312" pitchFamily="49" charset="-122"/>
              </a:rPr>
              <a:t>月到</a:t>
            </a:r>
            <a:endParaRPr lang="en-US" altLang="zh-CN" sz="2800">
              <a:solidFill>
                <a:srgbClr val="000000"/>
              </a:solidFill>
              <a:latin typeface="楷体_GB2312" pitchFamily="49" charset="-122"/>
              <a:ea typeface="楷体_GB2312" pitchFamily="49" charset="-122"/>
            </a:endParaRPr>
          </a:p>
          <a:p>
            <a:pPr algn="l"/>
            <a:r>
              <a:rPr lang="en-US" altLang="zh-CN" sz="2800">
                <a:solidFill>
                  <a:srgbClr val="000000"/>
                </a:solidFill>
                <a:latin typeface="楷体_GB2312" pitchFamily="49" charset="-122"/>
                <a:ea typeface="楷体_GB2312" pitchFamily="49" charset="-122"/>
              </a:rPr>
              <a:t>2003</a:t>
            </a:r>
            <a:r>
              <a:rPr lang="zh-CN" altLang="en-US" sz="2800">
                <a:solidFill>
                  <a:srgbClr val="000000"/>
                </a:solidFill>
                <a:latin typeface="楷体_GB2312" pitchFamily="49" charset="-122"/>
                <a:ea typeface="楷体_GB2312" pitchFamily="49" charset="-122"/>
              </a:rPr>
              <a:t>年</a:t>
            </a:r>
            <a:r>
              <a:rPr lang="en-US" altLang="zh-CN" sz="2800">
                <a:solidFill>
                  <a:srgbClr val="000000"/>
                </a:solidFill>
                <a:latin typeface="楷体_GB2312" pitchFamily="49" charset="-122"/>
                <a:ea typeface="楷体_GB2312" pitchFamily="49" charset="-122"/>
              </a:rPr>
              <a:t>6</a:t>
            </a:r>
            <a:r>
              <a:rPr lang="zh-CN" altLang="en-US" sz="2800">
                <a:solidFill>
                  <a:srgbClr val="000000"/>
                </a:solidFill>
                <a:latin typeface="楷体_GB2312" pitchFamily="49" charset="-122"/>
                <a:ea typeface="楷体_GB2312" pitchFamily="49" charset="-122"/>
              </a:rPr>
              <a:t>月，美联储</a:t>
            </a:r>
            <a:r>
              <a:rPr lang="en-US" altLang="zh-CN" sz="2800" b="1">
                <a:solidFill>
                  <a:schemeClr val="accent1"/>
                </a:solidFill>
                <a:latin typeface="楷体_GB2312" pitchFamily="49" charset="-122"/>
                <a:ea typeface="楷体_GB2312" pitchFamily="49" charset="-122"/>
              </a:rPr>
              <a:t>25</a:t>
            </a:r>
            <a:r>
              <a:rPr lang="zh-CN" altLang="en-US" sz="2800" b="1">
                <a:solidFill>
                  <a:schemeClr val="accent1"/>
                </a:solidFill>
                <a:latin typeface="楷体_GB2312" pitchFamily="49" charset="-122"/>
                <a:ea typeface="楷体_GB2312" pitchFamily="49" charset="-122"/>
              </a:rPr>
              <a:t>次降息</a:t>
            </a:r>
            <a:r>
              <a:rPr lang="zh-CN" altLang="en-US" sz="2800">
                <a:solidFill>
                  <a:srgbClr val="000000"/>
                </a:solidFill>
                <a:latin typeface="楷体_GB2312" pitchFamily="49" charset="-122"/>
                <a:ea typeface="楷体_GB2312" pitchFamily="49" charset="-122"/>
              </a:rPr>
              <a:t>，长时间低利率政策推</a:t>
            </a:r>
            <a:endParaRPr lang="en-US" altLang="zh-CN" sz="2800">
              <a:solidFill>
                <a:srgbClr val="000000"/>
              </a:solidFill>
              <a:latin typeface="楷体_GB2312" pitchFamily="49" charset="-122"/>
              <a:ea typeface="楷体_GB2312" pitchFamily="49" charset="-122"/>
            </a:endParaRPr>
          </a:p>
          <a:p>
            <a:pPr algn="l"/>
            <a:r>
              <a:rPr lang="zh-CN" altLang="en-US" sz="2800">
                <a:solidFill>
                  <a:srgbClr val="000000"/>
                </a:solidFill>
                <a:latin typeface="楷体_GB2312" pitchFamily="49" charset="-122"/>
                <a:ea typeface="楷体_GB2312" pitchFamily="49" charset="-122"/>
              </a:rPr>
              <a:t>动了房贷需求和房价上涨。此后为了避免经济快速</a:t>
            </a:r>
            <a:endParaRPr lang="en-US" altLang="zh-CN" sz="2800">
              <a:solidFill>
                <a:srgbClr val="000000"/>
              </a:solidFill>
              <a:latin typeface="楷体_GB2312" pitchFamily="49" charset="-122"/>
              <a:ea typeface="楷体_GB2312" pitchFamily="49" charset="-122"/>
            </a:endParaRPr>
          </a:p>
          <a:p>
            <a:pPr algn="l"/>
            <a:r>
              <a:rPr lang="zh-CN" altLang="en-US" sz="2800">
                <a:solidFill>
                  <a:srgbClr val="000000"/>
                </a:solidFill>
                <a:latin typeface="楷体_GB2312" pitchFamily="49" charset="-122"/>
                <a:ea typeface="楷体_GB2312" pitchFamily="49" charset="-122"/>
              </a:rPr>
              <a:t>增长带来的通货膨胀压力，美联储</a:t>
            </a:r>
            <a:r>
              <a:rPr lang="en-US" altLang="zh-CN" sz="2800" b="1">
                <a:solidFill>
                  <a:schemeClr val="accent1"/>
                </a:solidFill>
                <a:latin typeface="楷体_GB2312" pitchFamily="49" charset="-122"/>
                <a:ea typeface="楷体_GB2312" pitchFamily="49" charset="-122"/>
              </a:rPr>
              <a:t>17</a:t>
            </a:r>
            <a:r>
              <a:rPr lang="zh-CN" altLang="en-US" sz="2800" b="1">
                <a:solidFill>
                  <a:schemeClr val="accent1"/>
                </a:solidFill>
                <a:latin typeface="楷体_GB2312" pitchFamily="49" charset="-122"/>
                <a:ea typeface="楷体_GB2312" pitchFamily="49" charset="-122"/>
              </a:rPr>
              <a:t>次提高联邦基</a:t>
            </a:r>
            <a:endParaRPr lang="en-US" altLang="zh-CN" sz="2800" b="1">
              <a:solidFill>
                <a:schemeClr val="accent1"/>
              </a:solidFill>
              <a:latin typeface="楷体_GB2312" pitchFamily="49" charset="-122"/>
              <a:ea typeface="楷体_GB2312" pitchFamily="49" charset="-122"/>
            </a:endParaRPr>
          </a:p>
          <a:p>
            <a:pPr algn="l"/>
            <a:r>
              <a:rPr lang="zh-CN" altLang="en-US" sz="2800" b="1">
                <a:solidFill>
                  <a:schemeClr val="accent1"/>
                </a:solidFill>
                <a:latin typeface="楷体_GB2312" pitchFamily="49" charset="-122"/>
                <a:ea typeface="楷体_GB2312" pitchFamily="49" charset="-122"/>
              </a:rPr>
              <a:t>金利率</a:t>
            </a:r>
            <a:r>
              <a:rPr lang="zh-CN" altLang="en-US" sz="2800">
                <a:solidFill>
                  <a:srgbClr val="000000"/>
                </a:solidFill>
                <a:latin typeface="楷体_GB2312" pitchFamily="49" charset="-122"/>
                <a:ea typeface="楷体_GB2312" pitchFamily="49" charset="-122"/>
              </a:rPr>
              <a:t>，造成放贷借款人还贷压力增大，结果是越</a:t>
            </a:r>
            <a:endParaRPr lang="en-US" altLang="zh-CN" sz="2800">
              <a:solidFill>
                <a:srgbClr val="000000"/>
              </a:solidFill>
              <a:latin typeface="楷体_GB2312" pitchFamily="49" charset="-122"/>
              <a:ea typeface="楷体_GB2312" pitchFamily="49" charset="-122"/>
            </a:endParaRPr>
          </a:p>
          <a:p>
            <a:pPr algn="l"/>
            <a:r>
              <a:rPr lang="zh-CN" altLang="en-US" sz="2800">
                <a:solidFill>
                  <a:srgbClr val="000000"/>
                </a:solidFill>
                <a:latin typeface="楷体_GB2312" pitchFamily="49" charset="-122"/>
                <a:ea typeface="楷体_GB2312" pitchFamily="49" charset="-122"/>
              </a:rPr>
              <a:t>来越多的客户无力按时归还贷款利息。</a:t>
            </a:r>
          </a:p>
        </p:txBody>
      </p:sp>
    </p:spTree>
    <p:extLst>
      <p:ext uri="{BB962C8B-B14F-4D97-AF65-F5344CB8AC3E}">
        <p14:creationId xmlns:p14="http://schemas.microsoft.com/office/powerpoint/2010/main" val="221503522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981200" y="152401"/>
            <a:ext cx="8229600" cy="847725"/>
          </a:xfrm>
        </p:spPr>
        <p:txBody>
          <a:bodyPr/>
          <a:lstStyle/>
          <a:p>
            <a:pPr>
              <a:defRPr/>
            </a:pPr>
            <a:r>
              <a:rPr lang="zh-CN" altLang="en-US" sz="3200"/>
              <a:t>走下神坛的格林斯潘</a:t>
            </a:r>
          </a:p>
        </p:txBody>
      </p:sp>
      <p:sp>
        <p:nvSpPr>
          <p:cNvPr id="395267" name="Rectangle 3"/>
          <p:cNvSpPr>
            <a:spLocks noGrp="1" noChangeArrowheads="1"/>
          </p:cNvSpPr>
          <p:nvPr>
            <p:ph type="body" idx="1"/>
          </p:nvPr>
        </p:nvSpPr>
        <p:spPr>
          <a:xfrm>
            <a:off x="1676400" y="1295400"/>
            <a:ext cx="8229600" cy="4857750"/>
          </a:xfrm>
        </p:spPr>
        <p:txBody>
          <a:bodyPr/>
          <a:lstStyle/>
          <a:p>
            <a:r>
              <a:rPr lang="zh-CN" altLang="en-US">
                <a:ea typeface="楷体_GB2312" pitchFamily="49" charset="-122"/>
              </a:rPr>
              <a:t>泡沫先生</a:t>
            </a:r>
          </a:p>
        </p:txBody>
      </p:sp>
      <p:pic>
        <p:nvPicPr>
          <p:cNvPr id="284676" name="Picture 4" descr="ScreenHunter_059"/>
          <p:cNvPicPr>
            <a:picLocks noChangeAspect="1" noChangeArrowheads="1"/>
          </p:cNvPicPr>
          <p:nvPr/>
        </p:nvPicPr>
        <p:blipFill>
          <a:blip r:embed="rId2" cstate="print"/>
          <a:srcRect/>
          <a:stretch>
            <a:fillRect/>
          </a:stretch>
        </p:blipFill>
        <p:spPr bwMode="auto">
          <a:xfrm>
            <a:off x="1703388" y="2060575"/>
            <a:ext cx="4824412" cy="4357688"/>
          </a:xfrm>
          <a:prstGeom prst="rect">
            <a:avLst/>
          </a:prstGeom>
          <a:noFill/>
          <a:ln w="9525">
            <a:noFill/>
            <a:miter lim="800000"/>
            <a:headEnd/>
            <a:tailEnd/>
          </a:ln>
        </p:spPr>
      </p:pic>
      <p:pic>
        <p:nvPicPr>
          <p:cNvPr id="284677" name="Picture 5" descr="ScreenHunter_020"/>
          <p:cNvPicPr>
            <a:picLocks noChangeAspect="1" noChangeArrowheads="1"/>
          </p:cNvPicPr>
          <p:nvPr/>
        </p:nvPicPr>
        <p:blipFill>
          <a:blip r:embed="rId3" cstate="print"/>
          <a:srcRect/>
          <a:stretch>
            <a:fillRect/>
          </a:stretch>
        </p:blipFill>
        <p:spPr bwMode="auto">
          <a:xfrm>
            <a:off x="6600825" y="1268414"/>
            <a:ext cx="3671888" cy="5184775"/>
          </a:xfrm>
          <a:prstGeom prst="rect">
            <a:avLst/>
          </a:prstGeom>
          <a:noFill/>
          <a:ln w="9525">
            <a:noFill/>
            <a:miter lim="800000"/>
            <a:headEnd/>
            <a:tailEnd/>
          </a:ln>
        </p:spPr>
      </p:pic>
    </p:spTree>
    <p:extLst>
      <p:ext uri="{BB962C8B-B14F-4D97-AF65-F5344CB8AC3E}">
        <p14:creationId xmlns:p14="http://schemas.microsoft.com/office/powerpoint/2010/main" val="357033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4676"/>
                                        </p:tgtEl>
                                        <p:attrNameLst>
                                          <p:attrName>style.visibility</p:attrName>
                                        </p:attrNameLst>
                                      </p:cBhvr>
                                      <p:to>
                                        <p:strVal val="visible"/>
                                      </p:to>
                                    </p:set>
                                    <p:anim calcmode="lin" valueType="num">
                                      <p:cBhvr additive="base">
                                        <p:cTn id="7" dur="500" fill="hold"/>
                                        <p:tgtEl>
                                          <p:spTgt spid="284676"/>
                                        </p:tgtEl>
                                        <p:attrNameLst>
                                          <p:attrName>ppt_x</p:attrName>
                                        </p:attrNameLst>
                                      </p:cBhvr>
                                      <p:tavLst>
                                        <p:tav tm="0">
                                          <p:val>
                                            <p:strVal val="#ppt_x"/>
                                          </p:val>
                                        </p:tav>
                                        <p:tav tm="100000">
                                          <p:val>
                                            <p:strVal val="#ppt_x"/>
                                          </p:val>
                                        </p:tav>
                                      </p:tavLst>
                                    </p:anim>
                                    <p:anim calcmode="lin" valueType="num">
                                      <p:cBhvr additive="base">
                                        <p:cTn id="8" dur="500" fill="hold"/>
                                        <p:tgtEl>
                                          <p:spTgt spid="2846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4677"/>
                                        </p:tgtEl>
                                        <p:attrNameLst>
                                          <p:attrName>style.visibility</p:attrName>
                                        </p:attrNameLst>
                                      </p:cBhvr>
                                      <p:to>
                                        <p:strVal val="visible"/>
                                      </p:to>
                                    </p:set>
                                    <p:anim calcmode="lin" valueType="num">
                                      <p:cBhvr additive="base">
                                        <p:cTn id="13" dur="500" fill="hold"/>
                                        <p:tgtEl>
                                          <p:spTgt spid="284677"/>
                                        </p:tgtEl>
                                        <p:attrNameLst>
                                          <p:attrName>ppt_x</p:attrName>
                                        </p:attrNameLst>
                                      </p:cBhvr>
                                      <p:tavLst>
                                        <p:tav tm="0">
                                          <p:val>
                                            <p:strVal val="#ppt_x"/>
                                          </p:val>
                                        </p:tav>
                                        <p:tav tm="100000">
                                          <p:val>
                                            <p:strVal val="#ppt_x"/>
                                          </p:val>
                                        </p:tav>
                                      </p:tavLst>
                                    </p:anim>
                                    <p:anim calcmode="lin" valueType="num">
                                      <p:cBhvr additive="base">
                                        <p:cTn id="14" dur="500" fill="hold"/>
                                        <p:tgtEl>
                                          <p:spTgt spid="2846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ChangeArrowheads="1"/>
          </p:cNvSpPr>
          <p:nvPr/>
        </p:nvSpPr>
        <p:spPr bwMode="auto">
          <a:xfrm>
            <a:off x="1676400" y="304800"/>
            <a:ext cx="8229600" cy="1143000"/>
          </a:xfrm>
          <a:prstGeom prst="rect">
            <a:avLst/>
          </a:prstGeom>
          <a:noFill/>
          <a:ln w="9525">
            <a:noFill/>
            <a:miter lim="800000"/>
            <a:headEnd/>
            <a:tailEnd/>
          </a:ln>
        </p:spPr>
        <p:txBody>
          <a:bodyPr anchor="ctr"/>
          <a:lstStyle/>
          <a:p>
            <a:pPr algn="l"/>
            <a:r>
              <a:rPr lang="en-US" altLang="zh-CN">
                <a:solidFill>
                  <a:srgbClr val="000000"/>
                </a:solidFill>
                <a:latin typeface="宋体" charset="-122"/>
                <a:ea typeface="楷体_GB2312" pitchFamily="49" charset="-122"/>
              </a:rPr>
              <a:t>      </a:t>
            </a:r>
            <a:r>
              <a:rPr lang="zh-CN" altLang="en-US" sz="3200" b="1">
                <a:solidFill>
                  <a:srgbClr val="000000"/>
                </a:solidFill>
                <a:latin typeface="宋体" charset="-122"/>
                <a:ea typeface="楷体_GB2312" pitchFamily="49" charset="-122"/>
              </a:rPr>
              <a:t>过度宽松的货币政策导致了资产价格上升，房地产泡沫的堆积和形成。</a:t>
            </a:r>
          </a:p>
        </p:txBody>
      </p:sp>
      <p:pic>
        <p:nvPicPr>
          <p:cNvPr id="285699" name="Picture 3" descr="docImage"/>
          <p:cNvPicPr>
            <a:picLocks noChangeAspect="1" noChangeArrowheads="1"/>
          </p:cNvPicPr>
          <p:nvPr/>
        </p:nvPicPr>
        <p:blipFill>
          <a:blip r:embed="rId2" cstate="print"/>
          <a:srcRect/>
          <a:stretch>
            <a:fillRect/>
          </a:stretch>
        </p:blipFill>
        <p:spPr bwMode="auto">
          <a:xfrm>
            <a:off x="1828801" y="1752601"/>
            <a:ext cx="8443913" cy="4556125"/>
          </a:xfrm>
          <a:prstGeom prst="rect">
            <a:avLst/>
          </a:prstGeom>
          <a:noFill/>
          <a:ln w="9525">
            <a:noFill/>
            <a:miter lim="800000"/>
            <a:headEnd/>
            <a:tailEnd/>
          </a:ln>
        </p:spPr>
      </p:pic>
    </p:spTree>
    <p:extLst>
      <p:ext uri="{BB962C8B-B14F-4D97-AF65-F5344CB8AC3E}">
        <p14:creationId xmlns:p14="http://schemas.microsoft.com/office/powerpoint/2010/main" val="249586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5699"/>
                                        </p:tgtEl>
                                        <p:attrNameLst>
                                          <p:attrName>style.visibility</p:attrName>
                                        </p:attrNameLst>
                                      </p:cBhvr>
                                      <p:to>
                                        <p:strVal val="visible"/>
                                      </p:to>
                                    </p:set>
                                    <p:anim calcmode="lin" valueType="num">
                                      <p:cBhvr additive="base">
                                        <p:cTn id="7" dur="500" fill="hold"/>
                                        <p:tgtEl>
                                          <p:spTgt spid="285699"/>
                                        </p:tgtEl>
                                        <p:attrNameLst>
                                          <p:attrName>ppt_x</p:attrName>
                                        </p:attrNameLst>
                                      </p:cBhvr>
                                      <p:tavLst>
                                        <p:tav tm="0">
                                          <p:val>
                                            <p:strVal val="#ppt_x"/>
                                          </p:val>
                                        </p:tav>
                                        <p:tav tm="100000">
                                          <p:val>
                                            <p:strVal val="#ppt_x"/>
                                          </p:val>
                                        </p:tav>
                                      </p:tavLst>
                                    </p:anim>
                                    <p:anim calcmode="lin" valueType="num">
                                      <p:cBhvr additive="base">
                                        <p:cTn id="8" dur="500" fill="hold"/>
                                        <p:tgtEl>
                                          <p:spTgt spid="2856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vert="horz" wrap="square" lIns="91440" tIns="45720" rIns="91440" bIns="45720" numCol="1" rtlCol="0" anchor="ctr" anchorCtr="0" compatLnSpc="1">
            <a:prstTxWarp prst="textNoShape">
              <a:avLst/>
            </a:prstTxWarp>
            <a:normAutofit/>
          </a:bodyPr>
          <a:lstStyle/>
          <a:p>
            <a:pPr>
              <a:defRPr/>
            </a:pPr>
            <a:r>
              <a:rPr lang="zh-CN" altLang="en-US" sz="3600">
                <a:effectLst>
                  <a:outerShdw blurRad="38100" dist="38100" dir="2700000" algn="tl">
                    <a:srgbClr val="C0C0C0"/>
                  </a:outerShdw>
                </a:effectLst>
                <a:ea typeface="楷体_GB2312" pitchFamily="49" charset="-122"/>
              </a:rPr>
              <a:t>阿牛贷款公司</a:t>
            </a:r>
          </a:p>
        </p:txBody>
      </p:sp>
      <p:sp>
        <p:nvSpPr>
          <p:cNvPr id="286723" name="Rectangle 3"/>
          <p:cNvSpPr>
            <a:spLocks noGrp="1" noChangeArrowheads="1"/>
          </p:cNvSpPr>
          <p:nvPr>
            <p:ph type="body" idx="1"/>
          </p:nvPr>
        </p:nvSpPr>
        <p:spPr>
          <a:xfrm>
            <a:off x="1981200" y="1674813"/>
            <a:ext cx="8229600" cy="3986212"/>
          </a:xfrm>
        </p:spPr>
        <p:txBody>
          <a:bodyPr/>
          <a:lstStyle/>
          <a:p>
            <a:pPr>
              <a:lnSpc>
                <a:spcPct val="90000"/>
              </a:lnSpc>
              <a:buFontTx/>
              <a:buNone/>
            </a:pPr>
            <a:r>
              <a:rPr lang="en-US" altLang="zh-CN" b="1" smtClean="0"/>
              <a:t>      </a:t>
            </a:r>
            <a:r>
              <a:rPr lang="zh-CN" altLang="en-US">
                <a:solidFill>
                  <a:srgbClr val="000000"/>
                </a:solidFill>
                <a:latin typeface="楷体_GB2312" pitchFamily="49" charset="-122"/>
                <a:ea typeface="楷体_GB2312" pitchFamily="49" charset="-122"/>
              </a:rPr>
              <a:t>大约从</a:t>
            </a:r>
            <a:r>
              <a:rPr lang="en-US" altLang="zh-CN">
                <a:solidFill>
                  <a:srgbClr val="000000"/>
                </a:solidFill>
                <a:latin typeface="楷体_GB2312" pitchFamily="49" charset="-122"/>
                <a:ea typeface="楷体_GB2312" pitchFamily="49" charset="-122"/>
              </a:rPr>
              <a:t>10</a:t>
            </a:r>
            <a:r>
              <a:rPr lang="zh-CN" altLang="en-US">
                <a:solidFill>
                  <a:srgbClr val="000000"/>
                </a:solidFill>
                <a:latin typeface="楷体_GB2312" pitchFamily="49" charset="-122"/>
                <a:ea typeface="楷体_GB2312" pitchFamily="49" charset="-122"/>
              </a:rPr>
              <a:t>年前开始，那个时候贷款公司漫天的广告就出现在电视上、报纸上、街头，抑或在你的信箱里塞满诱人的传单：</a:t>
            </a:r>
          </a:p>
          <a:p>
            <a:pPr>
              <a:lnSpc>
                <a:spcPct val="90000"/>
              </a:lnSpc>
              <a:buFontTx/>
              <a:buNone/>
            </a:pPr>
            <a:r>
              <a:rPr lang="zh-CN" altLang="en-US">
                <a:solidFill>
                  <a:srgbClr val="000000"/>
                </a:solidFill>
                <a:latin typeface="宋体" charset="-122"/>
                <a:ea typeface="宋体" charset="-122"/>
              </a:rPr>
              <a:t>“你想过中产阶级的生活吗</a:t>
            </a:r>
            <a:r>
              <a:rPr lang="en-US" altLang="zh-CN">
                <a:solidFill>
                  <a:srgbClr val="000000"/>
                </a:solidFill>
                <a:latin typeface="宋体" charset="-122"/>
                <a:ea typeface="宋体" charset="-122"/>
              </a:rPr>
              <a:t>?</a:t>
            </a:r>
            <a:r>
              <a:rPr lang="zh-CN" altLang="en-US">
                <a:solidFill>
                  <a:srgbClr val="000000"/>
                </a:solidFill>
                <a:latin typeface="宋体" charset="-122"/>
                <a:ea typeface="宋体" charset="-122"/>
              </a:rPr>
              <a:t>买房吧</a:t>
            </a:r>
            <a:r>
              <a:rPr lang="en-US" altLang="zh-CN">
                <a:solidFill>
                  <a:srgbClr val="000000"/>
                </a:solidFill>
                <a:latin typeface="宋体" charset="-122"/>
                <a:ea typeface="宋体" charset="-122"/>
              </a:rPr>
              <a:t>!”</a:t>
            </a:r>
          </a:p>
          <a:p>
            <a:pPr>
              <a:lnSpc>
                <a:spcPct val="90000"/>
              </a:lnSpc>
              <a:buFontTx/>
              <a:buNone/>
            </a:pPr>
            <a:r>
              <a:rPr lang="en-US" altLang="zh-CN">
                <a:solidFill>
                  <a:srgbClr val="000000"/>
                </a:solidFill>
                <a:latin typeface="宋体" charset="-122"/>
                <a:ea typeface="宋体" charset="-122"/>
              </a:rPr>
              <a:t>    “</a:t>
            </a:r>
            <a:r>
              <a:rPr lang="zh-CN" altLang="en-US">
                <a:solidFill>
                  <a:srgbClr val="000000"/>
                </a:solidFill>
                <a:latin typeface="宋体" charset="-122"/>
                <a:ea typeface="宋体" charset="-122"/>
              </a:rPr>
              <a:t>积蓄不够吗</a:t>
            </a:r>
            <a:r>
              <a:rPr lang="en-US" altLang="zh-CN">
                <a:solidFill>
                  <a:srgbClr val="000000"/>
                </a:solidFill>
                <a:latin typeface="宋体" charset="-122"/>
                <a:ea typeface="宋体" charset="-122"/>
              </a:rPr>
              <a:t>?</a:t>
            </a:r>
            <a:r>
              <a:rPr lang="zh-CN" altLang="en-US">
                <a:solidFill>
                  <a:srgbClr val="000000"/>
                </a:solidFill>
                <a:latin typeface="宋体" charset="-122"/>
                <a:ea typeface="宋体" charset="-122"/>
              </a:rPr>
              <a:t>贷款吧</a:t>
            </a:r>
            <a:r>
              <a:rPr lang="en-US" altLang="zh-CN">
                <a:solidFill>
                  <a:srgbClr val="000000"/>
                </a:solidFill>
                <a:latin typeface="宋体" charset="-122"/>
                <a:ea typeface="宋体" charset="-122"/>
              </a:rPr>
              <a:t>!”</a:t>
            </a:r>
          </a:p>
          <a:p>
            <a:pPr>
              <a:lnSpc>
                <a:spcPct val="90000"/>
              </a:lnSpc>
              <a:buFontTx/>
              <a:buNone/>
            </a:pPr>
            <a:r>
              <a:rPr lang="en-US" altLang="zh-CN">
                <a:solidFill>
                  <a:srgbClr val="000000"/>
                </a:solidFill>
                <a:latin typeface="宋体" charset="-122"/>
                <a:ea typeface="宋体" charset="-122"/>
              </a:rPr>
              <a:t>    “</a:t>
            </a:r>
            <a:r>
              <a:rPr lang="zh-CN" altLang="en-US">
                <a:solidFill>
                  <a:srgbClr val="000000"/>
                </a:solidFill>
                <a:latin typeface="宋体" charset="-122"/>
                <a:ea typeface="宋体" charset="-122"/>
              </a:rPr>
              <a:t>没有收入吗</a:t>
            </a:r>
            <a:r>
              <a:rPr lang="en-US" altLang="zh-CN">
                <a:solidFill>
                  <a:srgbClr val="000000"/>
                </a:solidFill>
                <a:latin typeface="宋体" charset="-122"/>
                <a:ea typeface="宋体" charset="-122"/>
              </a:rPr>
              <a:t>?</a:t>
            </a:r>
            <a:r>
              <a:rPr lang="zh-CN" altLang="en-US">
                <a:solidFill>
                  <a:srgbClr val="000000"/>
                </a:solidFill>
                <a:latin typeface="宋体" charset="-122"/>
                <a:ea typeface="宋体" charset="-122"/>
              </a:rPr>
              <a:t>找阿牛贷款公司吧</a:t>
            </a:r>
            <a:r>
              <a:rPr lang="en-US" altLang="zh-CN">
                <a:solidFill>
                  <a:srgbClr val="000000"/>
                </a:solidFill>
                <a:latin typeface="宋体" charset="-122"/>
                <a:ea typeface="宋体" charset="-122"/>
              </a:rPr>
              <a:t>!”</a:t>
            </a:r>
          </a:p>
          <a:p>
            <a:pPr>
              <a:lnSpc>
                <a:spcPct val="90000"/>
              </a:lnSpc>
              <a:buFontTx/>
              <a:buNone/>
            </a:pPr>
            <a:r>
              <a:rPr lang="en-US" altLang="zh-CN">
                <a:solidFill>
                  <a:srgbClr val="000000"/>
                </a:solidFill>
                <a:latin typeface="宋体" charset="-122"/>
                <a:ea typeface="宋体" charset="-122"/>
              </a:rPr>
              <a:t>    “</a:t>
            </a:r>
            <a:r>
              <a:rPr lang="zh-CN" altLang="en-US">
                <a:solidFill>
                  <a:srgbClr val="000000"/>
                </a:solidFill>
                <a:latin typeface="宋体" charset="-122"/>
                <a:ea typeface="宋体" charset="-122"/>
              </a:rPr>
              <a:t>首付也付不起</a:t>
            </a:r>
            <a:r>
              <a:rPr lang="en-US" altLang="zh-CN">
                <a:solidFill>
                  <a:srgbClr val="000000"/>
                </a:solidFill>
                <a:latin typeface="宋体" charset="-122"/>
                <a:ea typeface="宋体" charset="-122"/>
              </a:rPr>
              <a:t>?</a:t>
            </a:r>
            <a:r>
              <a:rPr lang="zh-CN" altLang="en-US">
                <a:solidFill>
                  <a:srgbClr val="000000"/>
                </a:solidFill>
                <a:latin typeface="宋体" charset="-122"/>
                <a:ea typeface="宋体" charset="-122"/>
              </a:rPr>
              <a:t>我们提供零首付</a:t>
            </a:r>
            <a:r>
              <a:rPr lang="en-US" altLang="zh-CN">
                <a:solidFill>
                  <a:srgbClr val="000000"/>
                </a:solidFill>
                <a:latin typeface="宋体" charset="-122"/>
                <a:ea typeface="宋体" charset="-122"/>
              </a:rPr>
              <a:t>!”</a:t>
            </a:r>
          </a:p>
          <a:p>
            <a:pPr>
              <a:lnSpc>
                <a:spcPct val="90000"/>
              </a:lnSpc>
              <a:buFontTx/>
              <a:buNone/>
            </a:pPr>
            <a:r>
              <a:rPr lang="en-US" altLang="zh-CN">
                <a:solidFill>
                  <a:srgbClr val="000000"/>
                </a:solidFill>
                <a:latin typeface="宋体" charset="-122"/>
                <a:ea typeface="宋体" charset="-122"/>
              </a:rPr>
              <a:t> “</a:t>
            </a:r>
            <a:r>
              <a:rPr lang="zh-CN" altLang="en-US">
                <a:solidFill>
                  <a:srgbClr val="000000"/>
                </a:solidFill>
                <a:latin typeface="宋体" charset="-122"/>
                <a:ea typeface="宋体" charset="-122"/>
              </a:rPr>
              <a:t>担心利息太高</a:t>
            </a:r>
            <a:r>
              <a:rPr lang="en-US" altLang="zh-CN">
                <a:solidFill>
                  <a:srgbClr val="000000"/>
                </a:solidFill>
                <a:latin typeface="宋体" charset="-122"/>
                <a:ea typeface="宋体" charset="-122"/>
              </a:rPr>
              <a:t>?</a:t>
            </a:r>
            <a:r>
              <a:rPr lang="zh-CN" altLang="en-US">
                <a:solidFill>
                  <a:srgbClr val="000000"/>
                </a:solidFill>
                <a:latin typeface="宋体" charset="-122"/>
                <a:ea typeface="宋体" charset="-122"/>
              </a:rPr>
              <a:t>头两年我们提供</a:t>
            </a:r>
            <a:r>
              <a:rPr lang="en-US" altLang="zh-CN">
                <a:solidFill>
                  <a:srgbClr val="000000"/>
                </a:solidFill>
                <a:latin typeface="宋体" charset="-122"/>
                <a:ea typeface="宋体" charset="-122"/>
              </a:rPr>
              <a:t>3%</a:t>
            </a:r>
            <a:r>
              <a:rPr lang="zh-CN" altLang="en-US">
                <a:solidFill>
                  <a:srgbClr val="000000"/>
                </a:solidFill>
                <a:latin typeface="宋体" charset="-122"/>
                <a:ea typeface="宋体" charset="-122"/>
              </a:rPr>
              <a:t>的优惠利率</a:t>
            </a:r>
            <a:r>
              <a:rPr lang="en-US" altLang="zh-CN">
                <a:solidFill>
                  <a:srgbClr val="000000"/>
                </a:solidFill>
                <a:latin typeface="宋体" charset="-122"/>
                <a:ea typeface="宋体" charset="-122"/>
              </a:rPr>
              <a:t>!”</a:t>
            </a:r>
          </a:p>
        </p:txBody>
      </p:sp>
    </p:spTree>
    <p:extLst>
      <p:ext uri="{BB962C8B-B14F-4D97-AF65-F5344CB8AC3E}">
        <p14:creationId xmlns:p14="http://schemas.microsoft.com/office/powerpoint/2010/main" val="277653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723">
                                            <p:txEl>
                                              <p:pRg st="0" end="0"/>
                                            </p:txEl>
                                          </p:spTgt>
                                        </p:tgtEl>
                                        <p:attrNameLst>
                                          <p:attrName>style.visibility</p:attrName>
                                        </p:attrNameLst>
                                      </p:cBhvr>
                                      <p:to>
                                        <p:strVal val="visible"/>
                                      </p:to>
                                    </p:set>
                                    <p:anim calcmode="lin" valueType="num">
                                      <p:cBhvr additive="base">
                                        <p:cTn id="7" dur="500" fill="hold"/>
                                        <p:tgtEl>
                                          <p:spTgt spid="2867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2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86723">
                                            <p:txEl>
                                              <p:pRg st="1" end="1"/>
                                            </p:txEl>
                                          </p:spTgt>
                                        </p:tgtEl>
                                        <p:attrNameLst>
                                          <p:attrName>style.visibility</p:attrName>
                                        </p:attrNameLst>
                                      </p:cBhvr>
                                      <p:to>
                                        <p:strVal val="visible"/>
                                      </p:to>
                                    </p:set>
                                    <p:anim calcmode="lin" valueType="num">
                                      <p:cBhvr additive="base">
                                        <p:cTn id="12" dur="500" fill="hold"/>
                                        <p:tgtEl>
                                          <p:spTgt spid="28672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8672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86723">
                                            <p:txEl>
                                              <p:pRg st="2" end="2"/>
                                            </p:txEl>
                                          </p:spTgt>
                                        </p:tgtEl>
                                        <p:attrNameLst>
                                          <p:attrName>style.visibility</p:attrName>
                                        </p:attrNameLst>
                                      </p:cBhvr>
                                      <p:to>
                                        <p:strVal val="visible"/>
                                      </p:to>
                                    </p:set>
                                    <p:anim calcmode="lin" valueType="num">
                                      <p:cBhvr additive="base">
                                        <p:cTn id="17" dur="500" fill="hold"/>
                                        <p:tgtEl>
                                          <p:spTgt spid="28672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8672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86723">
                                            <p:txEl>
                                              <p:pRg st="3" end="3"/>
                                            </p:txEl>
                                          </p:spTgt>
                                        </p:tgtEl>
                                        <p:attrNameLst>
                                          <p:attrName>style.visibility</p:attrName>
                                        </p:attrNameLst>
                                      </p:cBhvr>
                                      <p:to>
                                        <p:strVal val="visible"/>
                                      </p:to>
                                    </p:set>
                                    <p:anim calcmode="lin" valueType="num">
                                      <p:cBhvr additive="base">
                                        <p:cTn id="22" dur="500" fill="hold"/>
                                        <p:tgtEl>
                                          <p:spTgt spid="28672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8672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286723">
                                            <p:txEl>
                                              <p:pRg st="4" end="4"/>
                                            </p:txEl>
                                          </p:spTgt>
                                        </p:tgtEl>
                                        <p:attrNameLst>
                                          <p:attrName>style.visibility</p:attrName>
                                        </p:attrNameLst>
                                      </p:cBhvr>
                                      <p:to>
                                        <p:strVal val="visible"/>
                                      </p:to>
                                    </p:set>
                                    <p:anim calcmode="lin" valueType="num">
                                      <p:cBhvr additive="base">
                                        <p:cTn id="27" dur="500" fill="hold"/>
                                        <p:tgtEl>
                                          <p:spTgt spid="28672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8672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286723">
                                            <p:txEl>
                                              <p:pRg st="5" end="5"/>
                                            </p:txEl>
                                          </p:spTgt>
                                        </p:tgtEl>
                                        <p:attrNameLst>
                                          <p:attrName>style.visibility</p:attrName>
                                        </p:attrNameLst>
                                      </p:cBhvr>
                                      <p:to>
                                        <p:strVal val="visible"/>
                                      </p:to>
                                    </p:set>
                                    <p:anim calcmode="lin" valueType="num">
                                      <p:cBhvr additive="base">
                                        <p:cTn id="32" dur="500" fill="hold"/>
                                        <p:tgtEl>
                                          <p:spTgt spid="28672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8672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vert="horz" wrap="square" lIns="91440" tIns="45720" rIns="91440" bIns="45720" numCol="1" rtlCol="0" anchor="ctr" anchorCtr="0" compatLnSpc="1">
            <a:prstTxWarp prst="textNoShape">
              <a:avLst/>
            </a:prstTxWarp>
            <a:normAutofit/>
          </a:bodyPr>
          <a:lstStyle/>
          <a:p>
            <a:pPr>
              <a:defRPr/>
            </a:pPr>
            <a:r>
              <a:rPr lang="zh-CN" altLang="en-US" sz="3600" b="1">
                <a:effectLst>
                  <a:outerShdw blurRad="38100" dist="38100" dir="2700000" algn="tl">
                    <a:srgbClr val="C0C0C0"/>
                  </a:outerShdw>
                </a:effectLst>
                <a:ea typeface="楷体_GB2312" pitchFamily="49" charset="-122"/>
              </a:rPr>
              <a:t>阿牛贷款公司</a:t>
            </a:r>
          </a:p>
        </p:txBody>
      </p:sp>
      <p:sp>
        <p:nvSpPr>
          <p:cNvPr id="287747" name="Rectangle 3"/>
          <p:cNvSpPr>
            <a:spLocks noGrp="1" noChangeArrowheads="1"/>
          </p:cNvSpPr>
          <p:nvPr>
            <p:ph type="body" idx="1"/>
          </p:nvPr>
        </p:nvSpPr>
        <p:spPr>
          <a:xfrm>
            <a:off x="1981200" y="1447800"/>
            <a:ext cx="8229600" cy="5183188"/>
          </a:xfrm>
        </p:spPr>
        <p:txBody>
          <a:bodyPr/>
          <a:lstStyle/>
          <a:p>
            <a:pPr>
              <a:buFontTx/>
              <a:buNone/>
            </a:pPr>
            <a:r>
              <a:rPr lang="en-US" altLang="zh-CN" b="1" smtClean="0"/>
              <a:t>       </a:t>
            </a:r>
            <a:r>
              <a:rPr lang="en-US" altLang="zh-CN">
                <a:solidFill>
                  <a:srgbClr val="000000"/>
                </a:solidFill>
                <a:latin typeface="楷体_GB2312" pitchFamily="49" charset="-122"/>
                <a:ea typeface="楷体_GB2312" pitchFamily="49" charset="-122"/>
              </a:rPr>
              <a:t>“</a:t>
            </a:r>
            <a:r>
              <a:rPr lang="zh-CN" altLang="en-US">
                <a:solidFill>
                  <a:srgbClr val="000000"/>
                </a:solidFill>
                <a:latin typeface="楷体_GB2312" pitchFamily="49" charset="-122"/>
                <a:ea typeface="楷体_GB2312" pitchFamily="49" charset="-122"/>
              </a:rPr>
              <a:t>每个月还是付不起</a:t>
            </a:r>
            <a:r>
              <a:rPr lang="en-US" altLang="zh-CN">
                <a:solidFill>
                  <a:srgbClr val="000000"/>
                </a:solidFill>
                <a:latin typeface="楷体_GB2312" pitchFamily="49" charset="-122"/>
                <a:ea typeface="楷体_GB2312" pitchFamily="49" charset="-122"/>
              </a:rPr>
              <a:t>?</a:t>
            </a:r>
            <a:r>
              <a:rPr lang="zh-CN" altLang="en-US">
                <a:solidFill>
                  <a:srgbClr val="000000"/>
                </a:solidFill>
                <a:latin typeface="楷体_GB2312" pitchFamily="49" charset="-122"/>
                <a:ea typeface="楷体_GB2312" pitchFamily="49" charset="-122"/>
              </a:rPr>
              <a:t>没关系，头</a:t>
            </a:r>
            <a:r>
              <a:rPr lang="en-US" altLang="zh-CN">
                <a:solidFill>
                  <a:srgbClr val="000000"/>
                </a:solidFill>
                <a:latin typeface="楷体_GB2312" pitchFamily="49" charset="-122"/>
                <a:ea typeface="楷体_GB2312" pitchFamily="49" charset="-122"/>
              </a:rPr>
              <a:t>24</a:t>
            </a:r>
            <a:r>
              <a:rPr lang="zh-CN" altLang="en-US">
                <a:solidFill>
                  <a:srgbClr val="000000"/>
                </a:solidFill>
                <a:latin typeface="楷体_GB2312" pitchFamily="49" charset="-122"/>
                <a:ea typeface="楷体_GB2312" pitchFamily="49" charset="-122"/>
              </a:rPr>
              <a:t>个月你只需要支付利息，贷款的本金可以两年后再付</a:t>
            </a:r>
            <a:r>
              <a:rPr lang="en-US" altLang="zh-CN">
                <a:solidFill>
                  <a:srgbClr val="000000"/>
                </a:solidFill>
                <a:latin typeface="楷体_GB2312" pitchFamily="49" charset="-122"/>
                <a:ea typeface="楷体_GB2312" pitchFamily="49" charset="-122"/>
              </a:rPr>
              <a:t>!</a:t>
            </a:r>
            <a:r>
              <a:rPr lang="zh-CN" altLang="en-US">
                <a:solidFill>
                  <a:srgbClr val="000000"/>
                </a:solidFill>
                <a:latin typeface="楷体_GB2312" pitchFamily="49" charset="-122"/>
                <a:ea typeface="楷体_GB2312" pitchFamily="49" charset="-122"/>
              </a:rPr>
              <a:t>想想看，两年后你肯定已经找到工作或者被提升为经理了，到时候还怕付不起</a:t>
            </a:r>
            <a:r>
              <a:rPr lang="en-US" altLang="zh-CN">
                <a:solidFill>
                  <a:srgbClr val="000000"/>
                </a:solidFill>
                <a:latin typeface="楷体_GB2312" pitchFamily="49" charset="-122"/>
                <a:ea typeface="楷体_GB2312" pitchFamily="49" charset="-122"/>
              </a:rPr>
              <a:t>!”</a:t>
            </a:r>
          </a:p>
          <a:p>
            <a:pPr>
              <a:buFontTx/>
              <a:buNone/>
            </a:pPr>
            <a:r>
              <a:rPr lang="en-US" altLang="zh-CN">
                <a:solidFill>
                  <a:srgbClr val="000000"/>
                </a:solidFill>
                <a:latin typeface="楷体_GB2312" pitchFamily="49" charset="-122"/>
                <a:ea typeface="楷体_GB2312" pitchFamily="49" charset="-122"/>
              </a:rPr>
              <a:t>     “</a:t>
            </a:r>
            <a:r>
              <a:rPr lang="zh-CN" altLang="en-US">
                <a:solidFill>
                  <a:srgbClr val="000000"/>
                </a:solidFill>
                <a:latin typeface="楷体_GB2312" pitchFamily="49" charset="-122"/>
                <a:ea typeface="楷体_GB2312" pitchFamily="49" charset="-122"/>
              </a:rPr>
              <a:t>担心两年后还是还不起</a:t>
            </a:r>
            <a:r>
              <a:rPr lang="en-US" altLang="zh-CN">
                <a:solidFill>
                  <a:srgbClr val="000000"/>
                </a:solidFill>
                <a:latin typeface="楷体_GB2312" pitchFamily="49" charset="-122"/>
                <a:ea typeface="楷体_GB2312" pitchFamily="49" charset="-122"/>
              </a:rPr>
              <a:t>?</a:t>
            </a:r>
            <a:r>
              <a:rPr lang="zh-CN" altLang="en-US">
                <a:solidFill>
                  <a:srgbClr val="000000"/>
                </a:solidFill>
                <a:latin typeface="楷体_GB2312" pitchFamily="49" charset="-122"/>
                <a:ea typeface="楷体_GB2312" pitchFamily="49" charset="-122"/>
              </a:rPr>
              <a:t>哎呀，你也真是太小心了，看看现在的房子比两年前涨了多少，到时候你转手卖给别人啊，不仅白住两年，还可能赚一笔呢</a:t>
            </a:r>
            <a:r>
              <a:rPr lang="en-US" altLang="zh-CN">
                <a:solidFill>
                  <a:srgbClr val="000000"/>
                </a:solidFill>
                <a:latin typeface="楷体_GB2312" pitchFamily="49" charset="-122"/>
                <a:ea typeface="楷体_GB2312" pitchFamily="49" charset="-122"/>
              </a:rPr>
              <a:t>!</a:t>
            </a:r>
            <a:r>
              <a:rPr lang="zh-CN" altLang="en-US">
                <a:solidFill>
                  <a:srgbClr val="000000"/>
                </a:solidFill>
                <a:latin typeface="楷体_GB2312" pitchFamily="49" charset="-122"/>
                <a:ea typeface="楷体_GB2312" pitchFamily="49" charset="-122"/>
              </a:rPr>
              <a:t>再说了，又不用你出钱，我都相信你一定行的，难道我敢贷，你还不敢借</a:t>
            </a:r>
            <a:r>
              <a:rPr lang="en-US" altLang="zh-CN">
                <a:solidFill>
                  <a:srgbClr val="000000"/>
                </a:solidFill>
                <a:latin typeface="楷体_GB2312" pitchFamily="49" charset="-122"/>
                <a:ea typeface="楷体_GB2312" pitchFamily="49" charset="-122"/>
              </a:rPr>
              <a:t>?”</a:t>
            </a:r>
          </a:p>
        </p:txBody>
      </p:sp>
    </p:spTree>
    <p:extLst>
      <p:ext uri="{BB962C8B-B14F-4D97-AF65-F5344CB8AC3E}">
        <p14:creationId xmlns:p14="http://schemas.microsoft.com/office/powerpoint/2010/main" val="2930133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7747">
                                            <p:txEl>
                                              <p:pRg st="0" end="0"/>
                                            </p:txEl>
                                          </p:spTgt>
                                        </p:tgtEl>
                                        <p:attrNameLst>
                                          <p:attrName>style.visibility</p:attrName>
                                        </p:attrNameLst>
                                      </p:cBhvr>
                                      <p:to>
                                        <p:strVal val="visible"/>
                                      </p:to>
                                    </p:set>
                                    <p:anim calcmode="lin" valueType="num">
                                      <p:cBhvr additive="base">
                                        <p:cTn id="7" dur="500" fill="hold"/>
                                        <p:tgtEl>
                                          <p:spTgt spid="2877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77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7747">
                                            <p:txEl>
                                              <p:pRg st="1" end="1"/>
                                            </p:txEl>
                                          </p:spTgt>
                                        </p:tgtEl>
                                        <p:attrNameLst>
                                          <p:attrName>style.visibility</p:attrName>
                                        </p:attrNameLst>
                                      </p:cBhvr>
                                      <p:to>
                                        <p:strVal val="visible"/>
                                      </p:to>
                                    </p:set>
                                    <p:anim calcmode="lin" valueType="num">
                                      <p:cBhvr additive="base">
                                        <p:cTn id="13" dur="500" fill="hold"/>
                                        <p:tgtEl>
                                          <p:spTgt spid="2877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774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11393</Words>
  <Application>Microsoft Office PowerPoint</Application>
  <PresentationFormat>宽屏</PresentationFormat>
  <Paragraphs>1211</Paragraphs>
  <Slides>163</Slides>
  <Notes>9</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163</vt:i4>
      </vt:variant>
    </vt:vector>
  </HeadingPairs>
  <TitlesOfParts>
    <vt:vector size="167" baseType="lpstr">
      <vt:lpstr>Office 主题​​</vt:lpstr>
      <vt:lpstr>Clip</vt:lpstr>
      <vt:lpstr>Equation</vt:lpstr>
      <vt:lpstr>Equation.DSMT4</vt:lpstr>
      <vt:lpstr>PowerPoint 演示文稿</vt:lpstr>
      <vt:lpstr>PowerPoint 演示文稿</vt:lpstr>
      <vt:lpstr>汇率波动风险案例</vt:lpstr>
      <vt:lpstr>汇率波动风险案例</vt:lpstr>
      <vt:lpstr>利率期货价格波动风险案例</vt:lpstr>
      <vt:lpstr>利率期货价格波动风险案例</vt:lpstr>
      <vt:lpstr>利率期货价格波动风险案例</vt:lpstr>
      <vt:lpstr>利率期货价格波动风险案例</vt:lpstr>
      <vt:lpstr>利率期货价格波动风险案例</vt:lpstr>
      <vt:lpstr>利率期货价格波动风险案例</vt:lpstr>
      <vt:lpstr>利率期货价格波动风险案例</vt:lpstr>
      <vt:lpstr>思考？“3-27”国债事件如果在美国是否会发生？如果发生结果会是什么？</vt:lpstr>
      <vt:lpstr>股票指数期货风险案例</vt:lpstr>
      <vt:lpstr>巴  林  银  行  的  沉  没</vt:lpstr>
      <vt:lpstr>巴  林  银  行  的  沉  没</vt:lpstr>
      <vt:lpstr>巴  林  银  行  的  沉  没</vt:lpstr>
      <vt:lpstr>巴  林  银  行  的  沉  没</vt:lpstr>
      <vt:lpstr>巴  林  银  行  的  沉  没</vt:lpstr>
      <vt:lpstr>巴  林  银  行  的  沉  没</vt:lpstr>
      <vt:lpstr>巴  林  银  行  的  沉  没</vt:lpstr>
      <vt:lpstr>巴  林  银  行  的  沉  没</vt:lpstr>
      <vt:lpstr>巴  林  银  行  的  沉  没</vt:lpstr>
      <vt:lpstr>多种衍生品结合的综合性风险案例</vt:lpstr>
      <vt:lpstr>东南亚金融风暴与香港金融危机</vt:lpstr>
      <vt:lpstr>东南亚金融风暴与香港金融危机</vt:lpstr>
      <vt:lpstr>外资吹起泰国的泡沫经济</vt:lpstr>
      <vt:lpstr>东南亚金融风暴与香港金融危机</vt:lpstr>
      <vt:lpstr>东南亚金融风暴与香港金融危机</vt:lpstr>
      <vt:lpstr>东南亚金融风暴与香港金融危机</vt:lpstr>
      <vt:lpstr>东南亚金融风暴与香港金融危机</vt:lpstr>
      <vt:lpstr>东南亚金融风暴与香港金融危机</vt:lpstr>
      <vt:lpstr>东南亚金融风暴与香港金融危机</vt:lpstr>
      <vt:lpstr>东南亚金融风暴与香港金融危机</vt:lpstr>
      <vt:lpstr>东南亚金融风暴与香港金融危机</vt:lpstr>
      <vt:lpstr>东南亚金融风暴与香港金融危机</vt:lpstr>
      <vt:lpstr> 国际炒家的投机策略（一）</vt:lpstr>
      <vt:lpstr>国际炒家的投机策略（二）</vt:lpstr>
      <vt:lpstr>国际炒家的投机策略（三）</vt:lpstr>
      <vt:lpstr>国际炒家冲击香港金融市场（恶性循环）</vt:lpstr>
      <vt:lpstr>东南亚金融风暴与香港金融危机</vt:lpstr>
      <vt:lpstr>东南亚金融风暴与香港金融危机</vt:lpstr>
      <vt:lpstr>东南亚金融风暴与香港金融危机</vt:lpstr>
      <vt:lpstr>东南亚金融风暴与香港金融危机</vt:lpstr>
      <vt:lpstr>东南亚金融风暴与香港金融危机</vt:lpstr>
      <vt:lpstr>东南亚金融风暴与香港金融危机</vt:lpstr>
      <vt:lpstr>东南亚金融风暴与香港金融危机</vt:lpstr>
      <vt:lpstr>东南亚金融风暴与香港金融危机</vt:lpstr>
      <vt:lpstr>  对冲基金案例－LCMT</vt:lpstr>
      <vt:lpstr>对冲基金案例－LCMT</vt:lpstr>
      <vt:lpstr> 对冲基金案例－LCMT</vt:lpstr>
      <vt:lpstr> 对冲基金案例－LCMT</vt:lpstr>
      <vt:lpstr>对冲基金案例－LCMT</vt:lpstr>
      <vt:lpstr>对冲基金案例－LCMT</vt:lpstr>
      <vt:lpstr>过度结构化（证券化）的风险案例</vt:lpstr>
      <vt:lpstr>过度结构化（证券化）的风险案例</vt:lpstr>
      <vt:lpstr>过度结构化（证券化）的风险案例</vt:lpstr>
      <vt:lpstr>1美元的别墅</vt:lpstr>
      <vt:lpstr>美国次级债危机的实质</vt:lpstr>
      <vt:lpstr>PowerPoint 演示文稿</vt:lpstr>
      <vt:lpstr>次贷危机大事记</vt:lpstr>
      <vt:lpstr>次贷危机大事记</vt:lpstr>
      <vt:lpstr>次贷危机大事记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全球性的经济衰退</vt:lpstr>
      <vt:lpstr> 严重恶化的全球就业形势</vt:lpstr>
      <vt:lpstr>企业利润骤降</vt:lpstr>
      <vt:lpstr>快速膨胀的央行资产负债表</vt:lpstr>
      <vt:lpstr>经济增长的失控式下滑</vt:lpstr>
      <vt:lpstr>使中国出口导向战略遭受挫折</vt:lpstr>
      <vt:lpstr>    金融服务领域是全球IT行业最大的收入来源。并且软件业约10-30%的收入来自于金融领域。受次贷危机的影响，近43%的公司计划削减它们在IT领域的开支，49%的金融公司表示将削减IT预算。</vt:lpstr>
      <vt:lpstr>对石油价格的冲击</vt:lpstr>
      <vt:lpstr>PowerPoint 演示文稿</vt:lpstr>
      <vt:lpstr>PowerPoint 演示文稿</vt:lpstr>
      <vt:lpstr>PowerPoint 演示文稿</vt:lpstr>
      <vt:lpstr>PowerPoint 演示文稿</vt:lpstr>
      <vt:lpstr>PowerPoint 演示文稿</vt:lpstr>
      <vt:lpstr>次贷危机产生的原因</vt:lpstr>
      <vt:lpstr>PowerPoint 演示文稿</vt:lpstr>
      <vt:lpstr>PowerPoint 演示文稿</vt:lpstr>
      <vt:lpstr>走下神坛的格林斯潘</vt:lpstr>
      <vt:lpstr>PowerPoint 演示文稿</vt:lpstr>
      <vt:lpstr>阿牛贷款公司</vt:lpstr>
      <vt:lpstr>阿牛贷款公司</vt:lpstr>
      <vt:lpstr>PowerPoint 演示文稿</vt:lpstr>
      <vt:lpstr>PowerPoint 演示文稿</vt:lpstr>
      <vt:lpstr>资产证券化的种类</vt:lpstr>
      <vt:lpstr>PowerPoint 演示文稿</vt:lpstr>
      <vt:lpstr>资产证券化的种类</vt:lpstr>
      <vt:lpstr>资产证券化的种类</vt:lpstr>
      <vt:lpstr>资产证券化的种类</vt:lpstr>
      <vt:lpstr>资产证券化的种类</vt:lpstr>
      <vt:lpstr>PowerPoint 演示文稿</vt:lpstr>
      <vt:lpstr>PowerPoint 演示文稿</vt:lpstr>
      <vt:lpstr>过度结构化（证券化）的风险案例</vt:lpstr>
      <vt:lpstr>PowerPoint 演示文稿</vt:lpstr>
      <vt:lpstr>PowerPoint 演示文稿</vt:lpstr>
      <vt:lpstr>金融不稳定性理论</vt:lpstr>
      <vt:lpstr>金融不稳定性理论</vt:lpstr>
      <vt:lpstr>金融不稳定性理论</vt:lpstr>
      <vt:lpstr>金融不稳定性理论</vt:lpstr>
      <vt:lpstr>金融不稳定性理论</vt:lpstr>
      <vt:lpstr>非对称信息理论</vt:lpstr>
      <vt:lpstr>资产价格剧烈波动的相关理论</vt:lpstr>
      <vt:lpstr>金融风险的国际传播理论：金融危机传染</vt:lpstr>
      <vt:lpstr>PowerPoint 演示文稿</vt:lpstr>
      <vt:lpstr>PowerPoint 演示文稿</vt:lpstr>
      <vt:lpstr>PowerPoint 演示文稿</vt:lpstr>
      <vt:lpstr>PowerPoint 演示文稿</vt:lpstr>
      <vt:lpstr>PowerPoint 演示文稿</vt:lpstr>
      <vt:lpstr>  金融风险管理概述</vt:lpstr>
      <vt:lpstr>  金融风险管理概述</vt:lpstr>
      <vt:lpstr>金融风险管理概述</vt:lpstr>
      <vt:lpstr>金融风险管理概述</vt:lpstr>
      <vt:lpstr>金融风险管理概述</vt:lpstr>
      <vt:lpstr>金融风险管理概述</vt:lpstr>
      <vt:lpstr>金融风险管理概述</vt:lpstr>
      <vt:lpstr>金融风险管理概述</vt:lpstr>
      <vt:lpstr>PowerPoint 演示文稿</vt:lpstr>
      <vt:lpstr>金融风险管理概述</vt:lpstr>
      <vt:lpstr>金融风险管理概述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信用风险管理方法</vt:lpstr>
      <vt:lpstr>信用风险管理方法</vt:lpstr>
      <vt:lpstr>信用风险管理方法</vt:lpstr>
      <vt:lpstr>信用风险管理方法</vt:lpstr>
      <vt:lpstr>信用风险管理方法</vt:lpstr>
      <vt:lpstr>信用风险管理方法</vt:lpstr>
      <vt:lpstr>信用风险管理方法</vt:lpstr>
      <vt:lpstr>信用风险管理方法</vt:lpstr>
      <vt:lpstr>信用风险管理方法</vt:lpstr>
      <vt:lpstr>信用风险管理方法</vt:lpstr>
      <vt:lpstr>信用风险管理方法</vt:lpstr>
      <vt:lpstr>信用风险管理方法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linwei he</dc:creator>
  <cp:lastModifiedBy>linwei he</cp:lastModifiedBy>
  <cp:revision>2</cp:revision>
  <dcterms:created xsi:type="dcterms:W3CDTF">2018-12-23T07:46:25Z</dcterms:created>
  <dcterms:modified xsi:type="dcterms:W3CDTF">2018-12-23T07:51:10Z</dcterms:modified>
</cp:coreProperties>
</file>