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2"/>
  </p:notesMasterIdLst>
  <p:handoutMasterIdLst>
    <p:handoutMasterId r:id="rId13"/>
  </p:handoutMasterIdLst>
  <p:sldIdLst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4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0" autoAdjust="0"/>
  </p:normalViewPr>
  <p:slideViewPr>
    <p:cSldViewPr>
      <p:cViewPr>
        <p:scale>
          <a:sx n="101" d="100"/>
          <a:sy n="101" d="100"/>
        </p:scale>
        <p:origin x="-127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19E65-FCAE-4879-BBFB-C0C3469CA9C7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5317B-C8B3-4864-8DE6-9220679E7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18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0FD6C-236D-4537-8BC4-D8F4F087323E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E5F45-CE39-492E-B37D-93C711302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7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5F45-CE39-492E-B37D-93C7113028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2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5F45-CE39-492E-B37D-93C7113028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5F45-CE39-492E-B37D-93C7113028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8" y="-1009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PBand0"/>
          <p:cNvSpPr>
            <a:spLocks noGrp="1" noChangeArrowheads="1"/>
          </p:cNvSpPr>
          <p:nvPr userDrawn="1">
            <p:ph type="ctrTitle"/>
          </p:nvPr>
        </p:nvSpPr>
        <p:spPr>
          <a:xfrm>
            <a:off x="1042988" y="4643438"/>
            <a:ext cx="7172325" cy="57785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smtClean="0">
                <a:solidFill>
                  <a:schemeClr val="tx1"/>
                </a:solidFill>
                <a:latin typeface="微软雅黑" pitchFamily="34" charset="-122"/>
              </a:rPr>
              <a:t>单击此处编辑母版标题样式</a:t>
            </a:r>
          </a:p>
        </p:txBody>
      </p:sp>
      <p:sp>
        <p:nvSpPr>
          <p:cNvPr id="10" name="副标题 4"/>
          <p:cNvSpPr>
            <a:spLocks noGrp="1"/>
          </p:cNvSpPr>
          <p:nvPr userDrawn="1">
            <p:ph type="subTitle" idx="4294967295"/>
          </p:nvPr>
        </p:nvSpPr>
        <p:spPr>
          <a:xfrm>
            <a:off x="1522413" y="5287963"/>
            <a:ext cx="6192837" cy="6477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单击此处编辑母版副标题样式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542925" y="6121400"/>
            <a:ext cx="160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8080"/>
                </a:solidFill>
                <a:latin typeface="Verdana" pitchFamily="34" charset="0"/>
                <a:ea typeface="宋体" charset="-122"/>
              </a:rPr>
              <a:t>2014.4</a:t>
            </a:r>
            <a:endParaRPr lang="en-US" altLang="zh-CN" sz="1400" dirty="0">
              <a:solidFill>
                <a:srgbClr val="80808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539552" y="6361385"/>
            <a:ext cx="160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808080"/>
                </a:solidFill>
                <a:latin typeface="Verdana" pitchFamily="34" charset="0"/>
                <a:ea typeface="宋体" charset="-122"/>
              </a:rPr>
              <a:t>储武婷</a:t>
            </a:r>
            <a:endParaRPr lang="en-US" altLang="zh-CN" sz="1400" dirty="0">
              <a:solidFill>
                <a:srgbClr val="80808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260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9132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950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4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1511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95288" y="3284538"/>
            <a:ext cx="8424862" cy="2881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18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8" y="-1009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PBand0"/>
          <p:cNvSpPr>
            <a:spLocks noGrp="1" noChangeArrowheads="1"/>
          </p:cNvSpPr>
          <p:nvPr userDrawn="1">
            <p:ph type="ctrTitle"/>
          </p:nvPr>
        </p:nvSpPr>
        <p:spPr>
          <a:xfrm>
            <a:off x="1042988" y="4643438"/>
            <a:ext cx="7172325" cy="57785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smtClean="0">
                <a:solidFill>
                  <a:schemeClr val="tx1"/>
                </a:solidFill>
                <a:latin typeface="微软雅黑" pitchFamily="34" charset="-122"/>
              </a:rPr>
              <a:t>单击此处编辑母版标题样式</a:t>
            </a:r>
          </a:p>
        </p:txBody>
      </p:sp>
      <p:sp>
        <p:nvSpPr>
          <p:cNvPr id="10" name="副标题 4"/>
          <p:cNvSpPr>
            <a:spLocks noGrp="1"/>
          </p:cNvSpPr>
          <p:nvPr userDrawn="1">
            <p:ph type="subTitle" idx="4294967295"/>
          </p:nvPr>
        </p:nvSpPr>
        <p:spPr>
          <a:xfrm>
            <a:off x="1522413" y="5287963"/>
            <a:ext cx="6192837" cy="6477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单击此处编辑母版副标题样式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542925" y="6121400"/>
            <a:ext cx="160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8080"/>
                </a:solidFill>
                <a:latin typeface="Verdana" pitchFamily="34" charset="0"/>
                <a:ea typeface="宋体" charset="-122"/>
              </a:rPr>
              <a:t>2014.6</a:t>
            </a:r>
            <a:endParaRPr lang="en-US" altLang="zh-CN" sz="1400" dirty="0">
              <a:solidFill>
                <a:srgbClr val="80808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314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359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702082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400" baseline="0">
                <a:latin typeface="Verdana" pitchFamily="34" charset="0"/>
                <a:ea typeface="微软雅黑" pitchFamily="34" charset="-122"/>
              </a:defRPr>
            </a:lvl1pPr>
            <a:lvl2pPr>
              <a:defRPr sz="2000"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sz="1600" baseline="0">
                <a:latin typeface="Verdana" pitchFamily="34" charset="0"/>
                <a:ea typeface="微软雅黑" pitchFamily="34" charset="-122"/>
              </a:defRPr>
            </a:lvl4pPr>
            <a:lvl5pPr>
              <a:defRPr sz="16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400" baseline="0">
                <a:latin typeface="Verdana" pitchFamily="34" charset="0"/>
                <a:ea typeface="微软雅黑" pitchFamily="34" charset="-122"/>
              </a:defRPr>
            </a:lvl1pPr>
            <a:lvl2pPr>
              <a:defRPr sz="2000"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sz="1600" baseline="0">
                <a:latin typeface="Verdana" pitchFamily="34" charset="0"/>
                <a:ea typeface="微软雅黑" pitchFamily="34" charset="-122"/>
              </a:defRPr>
            </a:lvl4pPr>
            <a:lvl5pPr>
              <a:defRPr sz="16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6644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4784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1428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60653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8990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6026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6026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12231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07424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2257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3792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79249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133182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814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1662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64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1511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95288" y="3284538"/>
            <a:ext cx="8424862" cy="2881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30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52642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400" baseline="0">
                <a:latin typeface="Verdana" pitchFamily="34" charset="0"/>
                <a:ea typeface="微软雅黑" pitchFamily="34" charset="-122"/>
              </a:defRPr>
            </a:lvl1pPr>
            <a:lvl2pPr>
              <a:defRPr sz="2000"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sz="1600" baseline="0">
                <a:latin typeface="Verdana" pitchFamily="34" charset="0"/>
                <a:ea typeface="微软雅黑" pitchFamily="34" charset="-122"/>
              </a:defRPr>
            </a:lvl4pPr>
            <a:lvl5pPr>
              <a:defRPr sz="16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400" baseline="0">
                <a:latin typeface="Verdana" pitchFamily="34" charset="0"/>
                <a:ea typeface="微软雅黑" pitchFamily="34" charset="-122"/>
              </a:defRPr>
            </a:lvl1pPr>
            <a:lvl2pPr>
              <a:defRPr sz="2000"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sz="1600" baseline="0">
                <a:latin typeface="Verdana" pitchFamily="34" charset="0"/>
                <a:ea typeface="微软雅黑" pitchFamily="34" charset="-122"/>
              </a:defRPr>
            </a:lvl4pPr>
            <a:lvl5pPr>
              <a:defRPr sz="16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2590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021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5758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7865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6026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6026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12231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0918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2257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3792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79249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18765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04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1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845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1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7"/>
            <a:ext cx="9144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9752" y="4756502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r>
              <a:rPr lang="en-US" altLang="zh-CN" sz="3200" dirty="0" smtClean="0"/>
              <a:t>ootstrap</a:t>
            </a:r>
            <a:r>
              <a:rPr lang="zh-CN" altLang="en-US" sz="3200" dirty="0" smtClean="0"/>
              <a:t>之响应式布局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5517232"/>
            <a:ext cx="29523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2014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年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23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日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陈海云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966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一个网站能够兼容多个</a:t>
            </a:r>
            <a:r>
              <a:rPr lang="zh-CN" altLang="zh-CN" dirty="0" smtClean="0"/>
              <a:t>终端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而</a:t>
            </a:r>
            <a:r>
              <a:rPr lang="zh-CN" altLang="zh-CN" dirty="0"/>
              <a:t>不是为每个终端做一个特定的版本。这个概念是为解决移动互联网浏览而诞生的。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我认为：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通俗的讲，就是做一个网页，在不同设备中能展示出不同且合理的布局。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602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10074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我认为，响应式布局的</a:t>
            </a:r>
            <a:r>
              <a:rPr lang="zh-CN" altLang="zh-CN" b="1" dirty="0" smtClean="0"/>
              <a:t>难点</a:t>
            </a:r>
            <a:r>
              <a:rPr lang="zh-CN" altLang="zh-CN" b="1" dirty="0"/>
              <a:t>不在开发，在于设计</a:t>
            </a:r>
            <a:r>
              <a:rPr lang="zh-CN" altLang="zh-CN" b="1" dirty="0" smtClean="0"/>
              <a:t>，</a:t>
            </a:r>
            <a:r>
              <a:rPr lang="zh-CN" altLang="en-US" b="1" dirty="0" smtClean="0"/>
              <a:t>视觉设计要考虑如何</a:t>
            </a:r>
            <a:r>
              <a:rPr lang="zh-CN" altLang="zh-CN" b="1" dirty="0" smtClean="0"/>
              <a:t>效果</a:t>
            </a:r>
            <a:r>
              <a:rPr lang="zh-CN" altLang="zh-CN" b="1" dirty="0"/>
              <a:t>适配不同尺寸的</a:t>
            </a:r>
            <a:r>
              <a:rPr lang="zh-CN" altLang="zh-CN" b="1" dirty="0" smtClean="0"/>
              <a:t>设备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395288" y="2851944"/>
            <a:ext cx="8424862" cy="2881312"/>
          </a:xfrm>
        </p:spPr>
        <p:txBody>
          <a:bodyPr/>
          <a:lstStyle/>
          <a:p>
            <a:r>
              <a:rPr lang="zh-CN" altLang="zh-CN" dirty="0"/>
              <a:t>在作图时，要提供</a:t>
            </a:r>
            <a:r>
              <a:rPr lang="zh-CN" altLang="zh-CN" dirty="0" smtClean="0"/>
              <a:t>不同</a:t>
            </a:r>
            <a:r>
              <a:rPr lang="zh-CN" altLang="zh-CN" dirty="0"/>
              <a:t>尺寸下展示的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r>
              <a:rPr lang="zh-CN" altLang="zh-CN" dirty="0"/>
              <a:t>考虑不同尺寸下布局如何响应才显得比较合理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zh-CN" dirty="0"/>
              <a:t>中提供的响应式的工具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bootstrap3</a:t>
            </a:r>
            <a:r>
              <a:rPr lang="zh-CN" altLang="en-US" dirty="0" smtClean="0"/>
              <a:t>本身，就是用于开发响应式布局、移动设备优先的框架，在进行响应式布局方面主要提供了以下两个工具：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395288" y="2852936"/>
            <a:ext cx="8424862" cy="2881312"/>
          </a:xfrm>
        </p:spPr>
        <p:txBody>
          <a:bodyPr/>
          <a:lstStyle/>
          <a:p>
            <a:r>
              <a:rPr lang="zh-CN" altLang="zh-CN" dirty="0"/>
              <a:t>网格布局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r>
              <a:rPr lang="zh-CN" altLang="zh-CN" dirty="0"/>
              <a:t>响应式实用工具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1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网格布局系统原理和要点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4967882"/>
          </a:xfrm>
        </p:spPr>
        <p:txBody>
          <a:bodyPr/>
          <a:lstStyle/>
          <a:p>
            <a:r>
              <a:rPr lang="zh-CN" altLang="zh-CN" sz="1600" dirty="0"/>
              <a:t>将容器分成</a:t>
            </a:r>
            <a:r>
              <a:rPr lang="en-US" altLang="zh-CN" sz="1600" dirty="0" smtClean="0"/>
              <a:t>12</a:t>
            </a:r>
            <a:r>
              <a:rPr lang="zh-CN" altLang="zh-CN" sz="1600" dirty="0" smtClean="0"/>
              <a:t>等份</a:t>
            </a:r>
            <a:r>
              <a:rPr lang="zh-CN" altLang="en-US" sz="1600" dirty="0" smtClean="0"/>
              <a:t>（列）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通过配置来确定列的宽度</a:t>
            </a:r>
            <a:r>
              <a:rPr lang="zh-CN" altLang="zh-CN" sz="1600" dirty="0">
                <a:solidFill>
                  <a:srgbClr val="C00000"/>
                </a:solidFill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</a:rPr>
              <a:t>test-01.html</a:t>
            </a:r>
            <a:r>
              <a:rPr lang="zh-CN" altLang="zh-CN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zh-CN" sz="1600" dirty="0"/>
              <a:t>使用</a:t>
            </a:r>
            <a:r>
              <a:rPr lang="en-US" altLang="zh-CN" sz="1600" dirty="0"/>
              <a:t>.row</a:t>
            </a:r>
            <a:r>
              <a:rPr lang="zh-CN" altLang="zh-CN" sz="1600" dirty="0"/>
              <a:t>选择器，</a:t>
            </a:r>
            <a:r>
              <a:rPr lang="en-US" altLang="zh-CN" sz="1600" dirty="0"/>
              <a:t>.col-*-*</a:t>
            </a:r>
            <a:r>
              <a:rPr lang="zh-CN" altLang="zh-CN" sz="1600" dirty="0"/>
              <a:t>选择器（列选择器）必须作为</a:t>
            </a:r>
            <a:r>
              <a:rPr lang="en-US" altLang="zh-CN" sz="1600" dirty="0"/>
              <a:t>.row</a:t>
            </a:r>
            <a:r>
              <a:rPr lang="zh-CN" altLang="zh-CN" sz="1600" dirty="0"/>
              <a:t>的子</a:t>
            </a:r>
            <a:r>
              <a:rPr lang="zh-CN" altLang="zh-CN" sz="1600" dirty="0" smtClean="0"/>
              <a:t>标签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FF0000"/>
                </a:solidFill>
              </a:rPr>
              <a:t>.</a:t>
            </a:r>
            <a:r>
              <a:rPr lang="en-US" altLang="zh-CN" sz="1600" dirty="0">
                <a:solidFill>
                  <a:srgbClr val="FF0000"/>
                </a:solidFill>
              </a:rPr>
              <a:t>col-*-*</a:t>
            </a:r>
            <a:r>
              <a:rPr lang="zh-CN" altLang="zh-CN" sz="1600" dirty="0">
                <a:solidFill>
                  <a:srgbClr val="FF0000"/>
                </a:solidFill>
              </a:rPr>
              <a:t>选择器解释</a:t>
            </a:r>
            <a:r>
              <a:rPr lang="zh-CN" altLang="zh-CN" sz="1600" dirty="0" smtClean="0">
                <a:solidFill>
                  <a:srgbClr val="FF0000"/>
                </a:solidFill>
              </a:rPr>
              <a:t>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>
                <a:solidFill>
                  <a:schemeClr val="bg2">
                    <a:lumMod val="75000"/>
                  </a:schemeClr>
                </a:solidFill>
              </a:rPr>
              <a:t>col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代表为</a:t>
            </a:r>
            <a:r>
              <a:rPr lang="zh-CN" altLang="zh-CN" sz="1600" dirty="0" smtClean="0">
                <a:solidFill>
                  <a:schemeClr val="bg2">
                    <a:lumMod val="75000"/>
                  </a:schemeClr>
                </a:solidFill>
              </a:rPr>
              <a:t>列</a:t>
            </a:r>
            <a:r>
              <a:rPr lang="zh-CN" altLang="en-US" sz="1600" dirty="0" smtClean="0">
                <a:solidFill>
                  <a:schemeClr val="bg2">
                    <a:lumMod val="75000"/>
                  </a:schemeClr>
                </a:solidFill>
              </a:rPr>
              <a:t>；</a:t>
            </a:r>
            <a:endParaRPr lang="en-US" altLang="zh-CN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zh-CN" sz="1600" dirty="0" smtClean="0">
                <a:solidFill>
                  <a:schemeClr val="bg2">
                    <a:lumMod val="75000"/>
                  </a:schemeClr>
                </a:solidFill>
              </a:rPr>
              <a:t>第一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的位置代表响应的</a:t>
            </a:r>
            <a:r>
              <a:rPr lang="zh-CN" altLang="zh-CN" sz="1600" dirty="0" smtClean="0">
                <a:solidFill>
                  <a:schemeClr val="bg2">
                    <a:lumMod val="75000"/>
                  </a:schemeClr>
                </a:solidFill>
              </a:rPr>
              <a:t>尺寸</a:t>
            </a:r>
            <a:r>
              <a:rPr lang="zh-CN" altLang="en-US" sz="1600" dirty="0" smtClean="0">
                <a:solidFill>
                  <a:schemeClr val="bg2">
                    <a:lumMod val="75000"/>
                  </a:schemeClr>
                </a:solidFill>
              </a:rPr>
              <a:t>；</a:t>
            </a:r>
            <a:endParaRPr lang="en-US" altLang="zh-CN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zh-CN" sz="1600" dirty="0" smtClean="0">
                <a:solidFill>
                  <a:schemeClr val="bg2">
                    <a:lumMod val="75000"/>
                  </a:schemeClr>
                </a:solidFill>
              </a:rPr>
              <a:t>第二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号的位置为</a:t>
            </a:r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</a:rPr>
              <a:t>1-12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直接的数字，代表宽度</a:t>
            </a:r>
            <a:r>
              <a:rPr lang="zh-CN" altLang="zh-CN" sz="1600" dirty="0" smtClean="0">
                <a:solidFill>
                  <a:schemeClr val="bg2">
                    <a:lumMod val="75000"/>
                  </a:schemeClr>
                </a:solidFill>
              </a:rPr>
              <a:t>比例</a:t>
            </a:r>
            <a:endParaRPr lang="en-US" altLang="zh-CN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zh-CN" sz="1600" dirty="0"/>
          </a:p>
          <a:p>
            <a:r>
              <a:rPr lang="zh-CN" altLang="zh-CN" sz="1600" dirty="0"/>
              <a:t>了解</a:t>
            </a:r>
            <a:r>
              <a:rPr lang="en-US" altLang="zh-CN" sz="1600" dirty="0" err="1" smtClean="0"/>
              <a:t>xs</a:t>
            </a:r>
            <a:r>
              <a:rPr lang="zh-CN" altLang="zh-CN" sz="1600" dirty="0" smtClean="0"/>
              <a:t>、</a:t>
            </a:r>
            <a:r>
              <a:rPr lang="en-US" altLang="zh-CN" sz="1600" dirty="0" err="1" smtClean="0"/>
              <a:t>sm</a:t>
            </a:r>
            <a:r>
              <a:rPr lang="zh-CN" altLang="zh-CN" sz="1600" dirty="0" smtClean="0"/>
              <a:t>、</a:t>
            </a:r>
            <a:r>
              <a:rPr lang="en-US" altLang="zh-CN" sz="1600" dirty="0" smtClean="0"/>
              <a:t>md</a:t>
            </a:r>
            <a:r>
              <a:rPr lang="zh-CN" altLang="zh-CN" sz="1600" dirty="0" smtClean="0"/>
              <a:t>、</a:t>
            </a:r>
            <a:r>
              <a:rPr lang="en-US" altLang="zh-CN" sz="1600" dirty="0" err="1" smtClean="0"/>
              <a:t>lg</a:t>
            </a:r>
            <a:r>
              <a:rPr lang="zh-CN" altLang="zh-CN" sz="1600" dirty="0" smtClean="0"/>
              <a:t>尺寸</a:t>
            </a:r>
            <a:r>
              <a:rPr lang="zh-CN" altLang="zh-CN" sz="1600" dirty="0"/>
              <a:t>临界点</a:t>
            </a:r>
            <a:r>
              <a:rPr lang="zh-CN" altLang="zh-CN" sz="1600" dirty="0">
                <a:solidFill>
                  <a:srgbClr val="C00000"/>
                </a:solidFill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</a:rPr>
              <a:t>test-03.html</a:t>
            </a:r>
            <a:r>
              <a:rPr lang="zh-CN" altLang="zh-CN" sz="1600" dirty="0" smtClean="0">
                <a:solidFill>
                  <a:srgbClr val="C00000"/>
                </a:solidFill>
              </a:rPr>
              <a:t>）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>
                <a:solidFill>
                  <a:schemeClr val="bg2">
                    <a:lumMod val="75000"/>
                  </a:schemeClr>
                </a:solidFill>
              </a:rPr>
              <a:t>xs</a:t>
            </a:r>
            <a:r>
              <a:rPr lang="en-US" altLang="zh-CN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——小于</a:t>
            </a:r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</a:rPr>
              <a:t>768px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，匹配手机等微型设备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altLang="zh-CN" sz="1600" dirty="0" err="1" smtClean="0">
                <a:solidFill>
                  <a:schemeClr val="bg2">
                    <a:lumMod val="75000"/>
                  </a:schemeClr>
                </a:solidFill>
              </a:rPr>
              <a:t>sm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——大于</a:t>
            </a:r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</a:rPr>
              <a:t>768px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，匹配小型设备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2">
                    <a:lumMod val="75000"/>
                  </a:schemeClr>
                </a:solidFill>
              </a:rPr>
              <a:t>	md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——大于</a:t>
            </a:r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</a:rPr>
              <a:t>970px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，匹配中型</a:t>
            </a:r>
            <a:r>
              <a:rPr lang="zh-CN" altLang="zh-CN" sz="1600" dirty="0" smtClean="0">
                <a:solidFill>
                  <a:schemeClr val="bg2">
                    <a:lumMod val="75000"/>
                  </a:schemeClr>
                </a:solidFill>
              </a:rPr>
              <a:t>设备</a:t>
            </a:r>
            <a:endParaRPr lang="en-US" altLang="zh-CN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altLang="zh-CN" sz="1600" dirty="0" err="1" smtClean="0">
                <a:solidFill>
                  <a:schemeClr val="bg2">
                    <a:lumMod val="75000"/>
                  </a:schemeClr>
                </a:solidFill>
              </a:rPr>
              <a:t>lg</a:t>
            </a:r>
            <a:r>
              <a:rPr lang="en-US" altLang="zh-CN" sz="1600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zh-CN" altLang="zh-CN" sz="1600" dirty="0" smtClean="0">
                <a:solidFill>
                  <a:schemeClr val="bg2">
                    <a:lumMod val="75000"/>
                  </a:schemeClr>
                </a:solidFill>
              </a:rPr>
              <a:t>——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大于</a:t>
            </a:r>
            <a:r>
              <a:rPr lang="en-US" altLang="zh-CN" sz="1600" dirty="0" smtClean="0">
                <a:solidFill>
                  <a:schemeClr val="bg2">
                    <a:lumMod val="75000"/>
                  </a:schemeClr>
                </a:solidFill>
              </a:rPr>
              <a:t>1120px</a:t>
            </a:r>
            <a:r>
              <a:rPr lang="zh-CN" altLang="zh-CN" sz="1600" dirty="0" smtClean="0">
                <a:solidFill>
                  <a:schemeClr val="bg2">
                    <a:lumMod val="75000"/>
                  </a:schemeClr>
                </a:solidFill>
              </a:rPr>
              <a:t>，</a:t>
            </a:r>
            <a:r>
              <a:rPr lang="zh-CN" altLang="zh-CN" sz="1600" dirty="0">
                <a:solidFill>
                  <a:schemeClr val="bg2">
                    <a:lumMod val="75000"/>
                  </a:schemeClr>
                </a:solidFill>
              </a:rPr>
              <a:t>匹配大型</a:t>
            </a:r>
            <a:r>
              <a:rPr lang="zh-CN" altLang="zh-CN" sz="1600" dirty="0" smtClean="0">
                <a:solidFill>
                  <a:schemeClr val="bg2">
                    <a:lumMod val="75000"/>
                  </a:schemeClr>
                </a:solidFill>
              </a:rPr>
              <a:t>设备</a:t>
            </a:r>
            <a:endParaRPr lang="zh-CN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几种常见的响应式布局</a:t>
            </a:r>
            <a:r>
              <a:rPr lang="zh-CN" altLang="zh-CN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95536" y="1628800"/>
            <a:ext cx="8424936" cy="4679850"/>
          </a:xfrm>
        </p:spPr>
        <p:txBody>
          <a:bodyPr/>
          <a:lstStyle/>
          <a:p>
            <a:r>
              <a:rPr lang="zh-CN" altLang="zh-CN" sz="1600" dirty="0" smtClean="0"/>
              <a:t>宽度</a:t>
            </a:r>
            <a:r>
              <a:rPr lang="zh-CN" altLang="zh-CN" sz="1600" dirty="0"/>
              <a:t>自动适应，但是在所有尺寸设备下均水平排列</a:t>
            </a:r>
            <a:r>
              <a:rPr lang="zh-CN" altLang="zh-CN" sz="1600" dirty="0">
                <a:solidFill>
                  <a:srgbClr val="C00000"/>
                </a:solidFill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</a:rPr>
              <a:t>test-04.html</a:t>
            </a:r>
            <a:r>
              <a:rPr lang="zh-CN" altLang="zh-CN" sz="1600" dirty="0">
                <a:solidFill>
                  <a:srgbClr val="C00000"/>
                </a:solidFill>
              </a:rPr>
              <a:t>实例</a:t>
            </a:r>
            <a:r>
              <a:rPr lang="en-US" altLang="zh-CN" sz="1600" dirty="0">
                <a:solidFill>
                  <a:srgbClr val="C00000"/>
                </a:solidFill>
              </a:rPr>
              <a:t>1</a:t>
            </a:r>
            <a:r>
              <a:rPr lang="zh-CN" altLang="zh-CN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zh-CN" sz="1600" dirty="0"/>
          </a:p>
          <a:p>
            <a:r>
              <a:rPr lang="zh-CN" altLang="zh-CN" sz="1600" dirty="0" smtClean="0"/>
              <a:t>宽度</a:t>
            </a:r>
            <a:r>
              <a:rPr lang="zh-CN" altLang="zh-CN" sz="1600" dirty="0"/>
              <a:t>固定，但是在所有尺寸下均水平排列</a:t>
            </a:r>
            <a:r>
              <a:rPr lang="zh-CN" altLang="zh-CN" sz="1600" dirty="0">
                <a:solidFill>
                  <a:srgbClr val="C00000"/>
                </a:solidFill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</a:rPr>
              <a:t>test-04.html</a:t>
            </a:r>
            <a:r>
              <a:rPr lang="zh-CN" altLang="zh-CN" sz="1600" dirty="0">
                <a:solidFill>
                  <a:srgbClr val="C00000"/>
                </a:solidFill>
              </a:rPr>
              <a:t>实例</a:t>
            </a:r>
            <a:r>
              <a:rPr lang="en-US" altLang="zh-CN" sz="1600" dirty="0">
                <a:solidFill>
                  <a:srgbClr val="C00000"/>
                </a:solidFill>
              </a:rPr>
              <a:t>2</a:t>
            </a:r>
            <a:r>
              <a:rPr lang="zh-CN" altLang="zh-CN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zh-CN" sz="1600" dirty="0"/>
          </a:p>
          <a:p>
            <a:r>
              <a:rPr lang="zh-CN" altLang="zh-CN" sz="1600" dirty="0" smtClean="0"/>
              <a:t>宽度</a:t>
            </a:r>
            <a:r>
              <a:rPr lang="zh-CN" altLang="zh-CN" sz="1600" dirty="0"/>
              <a:t>固定，但是在大尺寸下水平排列，小尺寸下垂直排列（</a:t>
            </a:r>
            <a:r>
              <a:rPr lang="en-US" altLang="zh-CN" sz="1600" dirty="0">
                <a:solidFill>
                  <a:srgbClr val="C00000"/>
                </a:solidFill>
              </a:rPr>
              <a:t>test-04.html</a:t>
            </a:r>
            <a:r>
              <a:rPr lang="zh-CN" altLang="zh-CN" sz="1600" dirty="0">
                <a:solidFill>
                  <a:srgbClr val="C00000"/>
                </a:solidFill>
              </a:rPr>
              <a:t>实例</a:t>
            </a:r>
            <a:r>
              <a:rPr lang="en-US" altLang="zh-CN" sz="1600" dirty="0" smtClean="0">
                <a:solidFill>
                  <a:srgbClr val="C00000"/>
                </a:solidFill>
              </a:rPr>
              <a:t>3</a:t>
            </a:r>
            <a:r>
              <a:rPr lang="zh-CN" altLang="zh-CN" sz="1600" dirty="0" smtClean="0"/>
              <a:t>）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zh-CN" sz="1600" dirty="0"/>
          </a:p>
          <a:p>
            <a:r>
              <a:rPr lang="zh-CN" altLang="zh-CN" sz="1600" dirty="0" smtClean="0"/>
              <a:t>宽度</a:t>
            </a:r>
            <a:r>
              <a:rPr lang="zh-CN" altLang="zh-CN" sz="1600" dirty="0"/>
              <a:t>自适应，大尺寸下水平排列，小尺寸下垂直排列</a:t>
            </a:r>
            <a:r>
              <a:rPr lang="zh-CN" altLang="zh-CN" sz="1600" dirty="0">
                <a:solidFill>
                  <a:srgbClr val="C00000"/>
                </a:solidFill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</a:rPr>
              <a:t>test-04.html</a:t>
            </a:r>
            <a:r>
              <a:rPr lang="zh-CN" altLang="zh-CN" sz="1600" dirty="0">
                <a:solidFill>
                  <a:srgbClr val="C00000"/>
                </a:solidFill>
              </a:rPr>
              <a:t>实例</a:t>
            </a:r>
            <a:r>
              <a:rPr lang="en-US" altLang="zh-CN" sz="1600" dirty="0">
                <a:solidFill>
                  <a:srgbClr val="C00000"/>
                </a:solidFill>
              </a:rPr>
              <a:t>4</a:t>
            </a:r>
            <a:r>
              <a:rPr lang="zh-CN" altLang="zh-CN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zh-CN" sz="1600" dirty="0"/>
          </a:p>
          <a:p>
            <a:r>
              <a:rPr lang="zh-CN" altLang="zh-CN" sz="1600" dirty="0" smtClean="0"/>
              <a:t>不管</a:t>
            </a:r>
            <a:r>
              <a:rPr lang="zh-CN" altLang="zh-CN" sz="1600" dirty="0"/>
              <a:t>尺寸大小均是多列排列，但是在不同尺寸下列数不一样</a:t>
            </a:r>
            <a:r>
              <a:rPr lang="zh-CN" altLang="zh-CN" sz="1600" dirty="0">
                <a:solidFill>
                  <a:srgbClr val="C00000"/>
                </a:solidFill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</a:rPr>
              <a:t>test-04.html</a:t>
            </a:r>
            <a:r>
              <a:rPr lang="zh-CN" altLang="zh-CN" sz="1600" dirty="0">
                <a:solidFill>
                  <a:srgbClr val="C00000"/>
                </a:solidFill>
              </a:rPr>
              <a:t>实例</a:t>
            </a:r>
            <a:r>
              <a:rPr lang="en-US" altLang="zh-CN" sz="1600" dirty="0">
                <a:solidFill>
                  <a:srgbClr val="C00000"/>
                </a:solidFill>
              </a:rPr>
              <a:t>5</a:t>
            </a:r>
            <a:r>
              <a:rPr lang="zh-CN" altLang="zh-CN" sz="1600" dirty="0">
                <a:solidFill>
                  <a:srgbClr val="C00000"/>
                </a:solidFill>
              </a:rPr>
              <a:t>）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88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响应式实用工具的</a:t>
            </a:r>
            <a:r>
              <a:rPr lang="zh-CN" altLang="zh-CN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95536" y="980728"/>
            <a:ext cx="8424936" cy="11521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Bootstrap </a:t>
            </a:r>
            <a:r>
              <a:rPr lang="zh-CN" altLang="en-US" sz="2000" dirty="0"/>
              <a:t>提供了一些帮助器类，以便更快地实现对移动设备友好的开发。这些可以通过媒体查询结合大型、小型和中型设备，实现内容对设备的显示和隐藏</a:t>
            </a:r>
            <a:r>
              <a:rPr lang="zh-CN" altLang="en-US" sz="2000" dirty="0" smtClean="0"/>
              <a:t>。</a:t>
            </a: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527710233"/>
              </p:ext>
            </p:extLst>
          </p:nvPr>
        </p:nvGraphicFramePr>
        <p:xfrm>
          <a:off x="395288" y="2132856"/>
          <a:ext cx="8424862" cy="384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560"/>
                <a:gridCol w="5616302"/>
              </a:tblGrid>
              <a:tr h="4267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（类选择器）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</a:tr>
              <a:tr h="42679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.visible-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手机等微型设备，宽度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&lt;768px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时显示</a:t>
                      </a:r>
                      <a:endParaRPr lang="zh-CN" altLang="en-US" dirty="0"/>
                    </a:p>
                  </a:txBody>
                  <a:tcPr/>
                </a:tc>
              </a:tr>
              <a:tr h="42679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.visible-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小型设备，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768px&lt;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&lt;970px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时显示</a:t>
                      </a:r>
                      <a:endParaRPr lang="zh-CN" altLang="en-US" dirty="0"/>
                    </a:p>
                  </a:txBody>
                  <a:tcPr/>
                </a:tc>
              </a:tr>
              <a:tr h="42679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.visible-md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小型设备，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970px&lt;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&lt;1120px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时显示</a:t>
                      </a:r>
                      <a:endParaRPr lang="zh-CN" altLang="en-US" dirty="0"/>
                    </a:p>
                  </a:txBody>
                  <a:tcPr/>
                </a:tc>
              </a:tr>
              <a:tr h="42679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.visible-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小型设备，宽度大于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1120px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时显示</a:t>
                      </a:r>
                      <a:endParaRPr lang="zh-CN" altLang="en-US" dirty="0"/>
                    </a:p>
                  </a:txBody>
                  <a:tcPr/>
                </a:tc>
              </a:tr>
              <a:tr h="42679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.hidden-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</a:t>
                      </a:r>
                      <a:endParaRPr lang="zh-CN" altLang="en-U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手机设备，宽度</a:t>
                      </a:r>
                      <a:r>
                        <a:rPr lang="en-US" altLang="zh-CN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&lt;768px</a:t>
                      </a:r>
                      <a:r>
                        <a:rPr lang="zh-CN" altLang="en-US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时隐藏</a:t>
                      </a:r>
                      <a:endParaRPr lang="zh-CN" altLang="en-U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679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.hidden-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endParaRPr lang="zh-CN" altLang="en-U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小型设备，</a:t>
                      </a:r>
                      <a:r>
                        <a:rPr lang="en-US" altLang="zh-CN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768px&lt;</a:t>
                      </a:r>
                      <a:r>
                        <a:rPr lang="zh-CN" altLang="en-US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宽度</a:t>
                      </a:r>
                      <a:r>
                        <a:rPr lang="en-US" altLang="zh-CN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&lt;970px</a:t>
                      </a:r>
                      <a:r>
                        <a:rPr lang="zh-CN" altLang="en-US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时隐藏</a:t>
                      </a:r>
                      <a:endParaRPr lang="zh-CN" altLang="en-U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679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.hidden-md</a:t>
                      </a:r>
                      <a:endParaRPr lang="zh-CN" altLang="en-U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小型设备，</a:t>
                      </a:r>
                      <a:r>
                        <a:rPr lang="en-US" altLang="zh-CN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970px&lt;</a:t>
                      </a:r>
                      <a:r>
                        <a:rPr lang="zh-CN" altLang="en-US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宽度</a:t>
                      </a:r>
                      <a:r>
                        <a:rPr lang="en-US" altLang="zh-CN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&lt;1120px</a:t>
                      </a:r>
                      <a:r>
                        <a:rPr lang="zh-CN" altLang="en-US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时隐藏</a:t>
                      </a:r>
                      <a:endParaRPr lang="zh-CN" altLang="en-U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679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.hidden-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endParaRPr lang="zh-CN" altLang="en-U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小型设备，</a:t>
                      </a:r>
                      <a:r>
                        <a:rPr lang="en-US" altLang="zh-CN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1120px&lt;</a:t>
                      </a:r>
                      <a:r>
                        <a:rPr lang="zh-CN" altLang="en-US" sz="1800" b="0" i="0" kern="1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宽度 时隐藏</a:t>
                      </a:r>
                      <a:endParaRPr lang="zh-CN" altLang="en-U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156012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该技术点</a:t>
            </a:r>
            <a:r>
              <a:rPr lang="zh-CN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应用</a:t>
            </a: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iphone.html</a:t>
            </a:r>
            <a:r>
              <a:rPr lang="zh-CN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中的</a:t>
            </a:r>
            <a:r>
              <a:rPr lang="en-US" altLang="zh-CN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iphone</a:t>
            </a:r>
            <a:r>
              <a:rPr lang="zh-CN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大图、</a:t>
            </a:r>
            <a:r>
              <a:rPr lang="en-US" altLang="zh-CN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iphone</a:t>
            </a:r>
            <a:r>
              <a:rPr lang="zh-CN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价格两个位置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19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经本人查看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的源码，其实现响应式布局的工作原理主要是使用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@media</a:t>
            </a:r>
            <a:r>
              <a:rPr lang="zh-CN" altLang="en-US" dirty="0" smtClean="0"/>
              <a:t>，来配置不同设备和尺寸下的样式，如以下代码：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467544" y="2780928"/>
            <a:ext cx="8424862" cy="27363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.com-helps-</a:t>
            </a:r>
            <a:r>
              <a:rPr lang="en-US" altLang="zh-CN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altLang="zh-CN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width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640px ;margin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0 auto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.com-helps-col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{width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50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%; float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left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最小宽度为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980</a:t>
            </a:r>
            <a:r>
              <a:rPr lang="zh-CN" alt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的尺寸*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@media only screen and (min-width: 980px)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com-helps-</a:t>
            </a:r>
            <a:r>
              <a:rPr lang="en-US" altLang="zh-CN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altLang="zh-CN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width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980px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com-helps-col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width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25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%;}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733256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另：实习响应式</a:t>
            </a:r>
            <a:r>
              <a:rPr lang="zh-CN" altLang="en-US" sz="1400" smtClean="0"/>
              <a:t>布局的实现方法</a:t>
            </a:r>
            <a:r>
              <a:rPr lang="zh-CN" altLang="en-US" sz="1400" dirty="0" smtClean="0"/>
              <a:t>，未必只有以上这一种，由于本人研究较浅，目前只了解到这一种，如果同学有其他方案，欢迎分享！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83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94" y="2276872"/>
            <a:ext cx="61150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1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海康威视PPT模板-2011（微软雅黑+Vedana）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marL="342900" indent="-342900" eaLnBrk="0" hangingPunct="0">
          <a:lnSpc>
            <a:spcPct val="120000"/>
          </a:lnSpc>
          <a:buClr>
            <a:srgbClr val="FF0000"/>
          </a:buClr>
          <a:defRPr sz="1600" dirty="0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海康威视PPT模板-2011（微软雅黑+Vedana）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marL="342900" indent="-342900" eaLnBrk="0" hangingPunct="0">
          <a:lnSpc>
            <a:spcPct val="120000"/>
          </a:lnSpc>
          <a:buClr>
            <a:srgbClr val="FF0000"/>
          </a:buClr>
          <a:defRPr sz="1600" dirty="0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615</Words>
  <Application>Microsoft Office PowerPoint</Application>
  <PresentationFormat>全屏显示(4:3)</PresentationFormat>
  <Paragraphs>74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海康威视PPT模板-2011（微软雅黑+Vedana）</vt:lpstr>
      <vt:lpstr>1_海康威视PPT模板-2011（微软雅黑+Vedana）</vt:lpstr>
      <vt:lpstr>PowerPoint 演示文稿</vt:lpstr>
      <vt:lpstr>概念</vt:lpstr>
      <vt:lpstr>难点</vt:lpstr>
      <vt:lpstr>bootstrap中提供的响应式的工具</vt:lpstr>
      <vt:lpstr>网格布局系统原理和要点</vt:lpstr>
      <vt:lpstr>几种常见的响应式布局方式</vt:lpstr>
      <vt:lpstr>响应式实用工具的介绍</vt:lpstr>
      <vt:lpstr>工作原理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渠道DVR新品介绍</dc:title>
  <dc:creator>胡杰勋</dc:creator>
  <cp:lastModifiedBy>hikvision</cp:lastModifiedBy>
  <cp:revision>197</cp:revision>
  <dcterms:created xsi:type="dcterms:W3CDTF">2014-05-09T01:53:00Z</dcterms:created>
  <dcterms:modified xsi:type="dcterms:W3CDTF">2014-10-23T09:49:22Z</dcterms:modified>
</cp:coreProperties>
</file>