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52" r:id="rId3"/>
    <p:sldId id="648" r:id="rId4"/>
    <p:sldId id="601" r:id="rId5"/>
    <p:sldId id="434" r:id="rId6"/>
    <p:sldId id="435" r:id="rId7"/>
    <p:sldId id="436" r:id="rId8"/>
    <p:sldId id="437" r:id="rId9"/>
    <p:sldId id="694" r:id="rId10"/>
    <p:sldId id="695" r:id="rId11"/>
    <p:sldId id="697" r:id="rId12"/>
    <p:sldId id="698" r:id="rId13"/>
    <p:sldId id="699" r:id="rId1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  <a:lvl2pPr>
              <a:defRPr sz="2000">
                <a:latin typeface="Comic Sans MS" pitchFamily="66" charset="0"/>
              </a:defRPr>
            </a:lvl2pPr>
            <a:lvl3pPr>
              <a:defRPr sz="1800">
                <a:latin typeface="Comic Sans MS" pitchFamily="66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sp>
        <p:nvSpPr>
          <p:cNvPr id="9" name="텍스트 개체 틀 14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444208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Yung Yi, KAIST Talk at KT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483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defRPr sz="2000">
                <a:latin typeface="Calibri" charset="0"/>
                <a:ea typeface="Calibri" charset="0"/>
                <a:cs typeface="Calibri" charset="0"/>
              </a:defRPr>
            </a:lvl2pPr>
            <a:lvl3pPr>
              <a:defRPr sz="180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556792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1: 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Intro to Game Theory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62464" y="3429000"/>
            <a:ext cx="8186212" cy="2994613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Uplink transmission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My power will make significant impact on the throughputs of other mobiles at the BS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Strategic situation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How can we model and analyze this system?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 2: Uplink Power Control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27584" y="1772816"/>
            <a:ext cx="7620000" cy="1447800"/>
            <a:chOff x="432" y="912"/>
            <a:chExt cx="4800" cy="912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432" y="912"/>
              <a:ext cx="1200" cy="912"/>
              <a:chOff x="288" y="960"/>
              <a:chExt cx="1200" cy="912"/>
            </a:xfrm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auto">
              <a:xfrm>
                <a:off x="288" y="960"/>
                <a:ext cx="1200" cy="912"/>
              </a:xfrm>
              <a:prstGeom prst="hexagon">
                <a:avLst>
                  <a:gd name="adj" fmla="val 32895"/>
                  <a:gd name="vf" fmla="val 115470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pic>
            <p:nvPicPr>
              <p:cNvPr id="8" name="Picture 7" descr="cell_phon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1296"/>
                <a:ext cx="240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cell_phon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584"/>
                <a:ext cx="240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9" descr="cell_phon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008"/>
                <a:ext cx="240" cy="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816" y="1296"/>
                <a:ext cx="96" cy="192"/>
                <a:chOff x="2784" y="3024"/>
                <a:chExt cx="96" cy="192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2784" y="3120"/>
                  <a:ext cx="96" cy="96"/>
                </a:xfrm>
                <a:prstGeom prst="rect">
                  <a:avLst/>
                </a:prstGeom>
                <a:solidFill>
                  <a:srgbClr val="0033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07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302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2784" y="3024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1862" y="1211"/>
              <a:ext cx="337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0099"/>
                  </a:solidFill>
                  <a:latin typeface="Calibri" charset="0"/>
                  <a:ea typeface="Calibri" charset="0"/>
                  <a:cs typeface="Calibri" charset="0"/>
                </a:rPr>
                <a:t>Network with a single point of interest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10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800" dirty="0">
                <a:ea typeface="굴림" charset="-127"/>
              </a:rPr>
              <a:t>An intruder who sends a malicious packet to a node in the network</a:t>
            </a:r>
          </a:p>
          <a:p>
            <a:r>
              <a:rPr lang="en-US" altLang="ko-KR" sz="2800" dirty="0">
                <a:ea typeface="굴림" charset="-127"/>
              </a:rPr>
              <a:t>A defender who uses packet sampling on links in an attempt to detect this intrusion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charset="-127"/>
              </a:rPr>
              <a:t>Example 3: Security</a:t>
            </a:r>
          </a:p>
        </p:txBody>
      </p:sp>
      <p:pic>
        <p:nvPicPr>
          <p:cNvPr id="6" name="Picture 9" descr="fig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429000"/>
            <a:ext cx="4464496" cy="246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2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4181544" cy="522686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Client-Server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Limited by server side’s capability: access bandwidth and computing power</a:t>
            </a: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P2P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Exponential capacity growth and significant reduction of delivery cost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Too much copyright violation</a:t>
            </a: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Peer-assisted Services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Peers legally assist CP by commitment 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Examples deployed: Nano data center and IPTV</a:t>
            </a:r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87625" y="399501"/>
            <a:ext cx="7490708" cy="537628"/>
          </a:xfrm>
        </p:spPr>
        <p:txBody>
          <a:bodyPr/>
          <a:lstStyle/>
          <a:p>
            <a:r>
              <a:rPr lang="en-US" altLang="ko-KR" dirty="0"/>
              <a:t>Example 4: Peer-Assisted Service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276" y="1196752"/>
            <a:ext cx="377817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7107" y="4388911"/>
            <a:ext cx="3913251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Question: 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How to incentivize peers?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What kind of viable revenue sharing</a:t>
            </a:r>
            <a:br>
              <a:rPr lang="en-US" altLang="ko-KR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principle among CP and peers?</a:t>
            </a:r>
          </a:p>
        </p:txBody>
      </p:sp>
    </p:spTree>
    <p:extLst>
      <p:ext uri="{BB962C8B-B14F-4D97-AF65-F5344CB8AC3E}">
        <p14:creationId xmlns:p14="http://schemas.microsoft.com/office/powerpoint/2010/main" val="181159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As an analysis tool</a:t>
            </a:r>
          </a:p>
          <a:p>
            <a:pPr lvl="1"/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Model of a strategic situation and study what situation we will end up with having</a:t>
            </a:r>
          </a:p>
          <a:p>
            <a:pPr lvl="1"/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Example: Analysis of Coke market (Coca Cola and Pepsi)</a:t>
            </a:r>
          </a:p>
          <a:p>
            <a:pPr lvl="1"/>
            <a:endParaRPr kumimoji="1"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As a control tool</a:t>
            </a:r>
          </a:p>
          <a:p>
            <a:pPr lvl="1"/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Development of a control mechanism that leads to a “good” conclusion</a:t>
            </a:r>
          </a:p>
          <a:p>
            <a:pPr lvl="1"/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Inverse game theory or often called mechanism design</a:t>
            </a:r>
          </a:p>
          <a:p>
            <a:pPr lvl="1"/>
            <a:r>
              <a:rPr kumimoji="1"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Example: Auction</a:t>
            </a:r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Two Views of Game Theory</a:t>
            </a:r>
            <a:endParaRPr kumimoji="1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07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“A Beautiful Mind” (2001)</a:t>
            </a:r>
            <a:endParaRPr lang="ko-KR" altLang="en-US" dirty="0"/>
          </a:p>
        </p:txBody>
      </p:sp>
      <p:pic>
        <p:nvPicPr>
          <p:cNvPr id="82946" name="Picture 2" descr="http://www.reellifewisdom.com/files/images/a%20beautiful%20mind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204864"/>
            <a:ext cx="2448272" cy="3035857"/>
          </a:xfrm>
          <a:prstGeom prst="rect">
            <a:avLst/>
          </a:prstGeom>
          <a:noFill/>
        </p:spPr>
      </p:pic>
      <p:pic>
        <p:nvPicPr>
          <p:cNvPr id="82948" name="Picture 4" descr="http://www.bized.co.uk/images/john_nas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216385"/>
            <a:ext cx="2376264" cy="29873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>
              <a:ea typeface="굴림" charset="-127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Sneak Peek: Prisoner’s Dilemma</a:t>
            </a:r>
            <a:endParaRPr lang="en-US" altLang="ko-KR" u="none" dirty="0">
              <a:ea typeface="굴림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060848"/>
            <a:ext cx="3949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(Distributed) Optimization Theory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Optimize a single objective over a design variable x,</a:t>
            </a:r>
          </a:p>
          <a:p>
            <a:pPr lvl="1"/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Game theory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Study of multi-person decision problems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Competition and cooperation among agents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Role of threats/punishments in long-term relations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Models of adversarial behavior</a:t>
            </a:r>
          </a:p>
          <a:p>
            <a:endParaRPr lang="ko-KR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Game Theory?</a:t>
            </a:r>
            <a:endParaRPr lang="ko-KR" altLang="en-US" dirty="0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76872"/>
            <a:ext cx="33108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5462" name="Picture 6" descr="http://www.opencourtresources.com/ocr/grade5/units/cooperation/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04664"/>
            <a:ext cx="1849226" cy="1224136"/>
          </a:xfrm>
          <a:prstGeom prst="rect">
            <a:avLst/>
          </a:prstGeom>
          <a:noFill/>
        </p:spPr>
      </p:pic>
      <p:pic>
        <p:nvPicPr>
          <p:cNvPr id="275464" name="Picture 8" descr="http://reason.com/assets/mc/psuderman/2010_02/competit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2924944"/>
            <a:ext cx="1811437" cy="16302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Theory developed mainly by mathematicians and economists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contributions from biologists</a:t>
            </a:r>
          </a:p>
          <a:p>
            <a:pPr lvl="1"/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Widely applied in many disciplines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from economics to philosophy, including computer science (Systems, Theory and AI)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goal is often to understand some phenomena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Applications of Game Theory</a:t>
            </a:r>
          </a:p>
        </p:txBody>
      </p:sp>
      <p:pic>
        <p:nvPicPr>
          <p:cNvPr id="41986" name="Picture 2" descr="http://covers.powells.com/97805114741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1143000" cy="1809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i43.tower.com/images/mm100339266/survival-game-david-barash-paperback-cover-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09120"/>
            <a:ext cx="1176290" cy="17703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http://images.amazon.com/images/P/0802079466.01._SX140_SY225_SCLZZZZZZZ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09120"/>
            <a:ext cx="1133169" cy="1756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 descr="http://images.borders.com.au/images/bau/97801238/9780123846983/0/0/plain/game-theory-and-learning-for-wireless-networks-fundamentals-and-application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05779"/>
            <a:ext cx="1440160" cy="17677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272" y="4472377"/>
            <a:ext cx="1267510" cy="1801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265113" y="5039321"/>
            <a:ext cx="8589962" cy="14097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No unified solution to general conflict resolution</a:t>
            </a:r>
          </a:p>
          <a:p>
            <a:pPr>
              <a:buSzPct val="85000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Real-world conflicts are complex</a:t>
            </a:r>
          </a:p>
          <a:p>
            <a:pPr lvl="1"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models can at best capture important aspects</a:t>
            </a:r>
          </a:p>
          <a:p>
            <a:pPr>
              <a:buSzPct val="85000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Players are (usually) considered rational</a:t>
            </a:r>
          </a:p>
          <a:p>
            <a:pPr lvl="1"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determine what is best for them given that others are doing the same </a:t>
            </a:r>
          </a:p>
          <a:p>
            <a:pPr>
              <a:buSzPct val="85000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No unique prescription</a:t>
            </a:r>
          </a:p>
          <a:p>
            <a:pPr lvl="1"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not clear what players should do</a:t>
            </a: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Limitations of Game Theory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279400" y="5085184"/>
            <a:ext cx="86106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l"/>
            </a:pPr>
            <a:r>
              <a:rPr lang="en-US" altLang="ko-KR" sz="2800" b="1" dirty="0">
                <a:latin typeface="Calibri" charset="0"/>
                <a:ea typeface="Calibri" charset="0"/>
                <a:cs typeface="Calibri" charset="0"/>
              </a:rPr>
              <a:t>But it can provide intuitions, suggestions and partial prescriptions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</a:pPr>
            <a:r>
              <a:rPr lang="en-US" altLang="ko-KR" sz="2400" b="1" dirty="0">
                <a:latin typeface="Calibri" charset="0"/>
                <a:ea typeface="Calibri" charset="0"/>
                <a:cs typeface="Calibri" charset="0"/>
              </a:rPr>
              <a:t>best mathematical tool we currently 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4" grpId="0" animBg="1"/>
      <p:bldP spid="6778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 Game consists of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at least two players 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 set of strategies for each player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 preference relation over possible outcomes</a:t>
            </a:r>
          </a:p>
          <a:p>
            <a:pPr>
              <a:buClr>
                <a:schemeClr val="tx1"/>
              </a:buClr>
              <a:buSzPct val="85000"/>
            </a:pPr>
            <a:r>
              <a:rPr lang="en-US" altLang="ko-KR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Player is general entity</a:t>
            </a:r>
          </a:p>
          <a:p>
            <a:pPr lvl="1">
              <a:buClr>
                <a:schemeClr val="tx1"/>
              </a:buClr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individual, company, nation, protocol, animal, etc</a:t>
            </a:r>
          </a:p>
          <a:p>
            <a:pPr>
              <a:buClr>
                <a:schemeClr val="tx1"/>
              </a:buClr>
              <a:buSzPct val="85000"/>
            </a:pPr>
            <a:r>
              <a:rPr lang="en-US" altLang="ko-KR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Strategies</a:t>
            </a:r>
          </a:p>
          <a:p>
            <a:pPr lvl="1">
              <a:buClr>
                <a:schemeClr val="tx1"/>
              </a:buClr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actions which a player chooses to follow</a:t>
            </a:r>
          </a:p>
          <a:p>
            <a:pPr>
              <a:buClr>
                <a:schemeClr val="tx1"/>
              </a:buClr>
              <a:buSzPct val="85000"/>
            </a:pPr>
            <a:r>
              <a:rPr lang="en-US" altLang="ko-KR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Outcome</a:t>
            </a:r>
          </a:p>
          <a:p>
            <a:pPr lvl="1">
              <a:buClr>
                <a:schemeClr val="tx1"/>
              </a:buClr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determined by mutual choice of strategies</a:t>
            </a:r>
          </a:p>
          <a:p>
            <a:pPr>
              <a:buClr>
                <a:schemeClr val="tx1"/>
              </a:buClr>
              <a:buSzPct val="85000"/>
            </a:pPr>
            <a:r>
              <a:rPr lang="en-US" altLang="ko-KR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Preference relation</a:t>
            </a:r>
          </a:p>
          <a:p>
            <a:pPr lvl="1">
              <a:buClr>
                <a:schemeClr val="tx1"/>
              </a:buClr>
              <a:buSzPct val="75000"/>
              <a:buFont typeface="Comic Sans MS" pitchFamily="66" charset="0"/>
              <a:buChar char="—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modeled as utility (payoff) over set of outcomes</a:t>
            </a:r>
          </a:p>
          <a:p>
            <a:pPr lvl="1"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What is a Game?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Many, many types of games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Two major categories</a:t>
            </a:r>
          </a:p>
          <a:p>
            <a:pPr lvl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Non-Cooperative Games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individualized play, no bindings among players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What strategies do I have to take when other strategic (rational) people interact with me?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Cooperative Games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play as a group, possible bindings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What advantages are given to me if I cooperate with others in the group?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Whom do I have to make a coalition with in order to maximize the gain given to me?</a:t>
            </a: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>
                <a:ea typeface="굴림" charset="-127"/>
              </a:rPr>
              <a:t>Classification of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 err="1"/>
              <a:t>WiFi</a:t>
            </a:r>
            <a:r>
              <a:rPr lang="en-US" dirty="0"/>
              <a:t> MAC Access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04800" y="1600200"/>
            <a:ext cx="4495800" cy="3124200"/>
            <a:chOff x="192" y="1008"/>
            <a:chExt cx="2832" cy="1968"/>
          </a:xfrm>
        </p:grpSpPr>
        <p:sp>
          <p:nvSpPr>
            <p:cNvPr id="5" name="Cloud"/>
            <p:cNvSpPr>
              <a:spLocks noChangeAspect="1" noEditPoints="1" noChangeArrowheads="1"/>
            </p:cNvSpPr>
            <p:nvPr/>
          </p:nvSpPr>
          <p:spPr bwMode="auto">
            <a:xfrm>
              <a:off x="1152" y="1440"/>
              <a:ext cx="1056" cy="51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Wireless channel</a:t>
              </a:r>
            </a:p>
          </p:txBody>
        </p:sp>
        <p:pic>
          <p:nvPicPr>
            <p:cNvPr id="6" name="Picture 5" descr="C:\Documents and Settings\pradeep\Application Data\Microsoft\Media Catalog\Downloaded Clips\cl72\j0285758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16"/>
              <a:ext cx="432" cy="40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Documents and Settings\pradeep\Application Data\Microsoft\Media Catalog\Downloaded Clips\cl72\j0285758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160"/>
              <a:ext cx="432" cy="40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Documents and Settings\pradeep\Application Data\Microsoft\Media Catalog\Downloaded Clips\cl72\j0285758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064"/>
              <a:ext cx="432" cy="40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864" y="187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536" y="192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 flipV="1">
              <a:off x="2064" y="1824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68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104" y="1008"/>
              <a:ext cx="11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Access Point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92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A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784" y="21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sz="2400">
                  <a:latin typeface="Calibri" charset="0"/>
                  <a:ea typeface="Calibri" charset="0"/>
                  <a:cs typeface="Calibri" charset="0"/>
                </a:rPr>
                <a:t>B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480" y="2688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buClr>
                  <a:schemeClr val="folHlink"/>
                </a:buClr>
                <a:buSzPct val="60000"/>
                <a:buFont typeface="Wingdings" charset="0"/>
                <a:buNone/>
              </a:pPr>
              <a:endParaRPr lang="en-US" sz="24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609600" y="5257800"/>
            <a:ext cx="7924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3200" dirty="0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Misbehaving nodes may violate MAC rules</a:t>
            </a:r>
          </a:p>
          <a:p>
            <a:pPr algn="ctr"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3200" dirty="0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: access probability, different </a:t>
            </a:r>
            <a:r>
              <a:rPr lang="en-US" sz="3200" dirty="0" err="1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backoff</a:t>
            </a:r>
            <a:r>
              <a:rPr lang="en-US" sz="3200" dirty="0">
                <a:solidFill>
                  <a:schemeClr val="hlink"/>
                </a:solidFill>
                <a:latin typeface="Calibri" charset="0"/>
                <a:ea typeface="Calibri" charset="0"/>
                <a:cs typeface="Calibri" charset="0"/>
              </a:rPr>
              <a:t> times 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4267200" y="1600200"/>
            <a:ext cx="449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sz="2800">
                <a:solidFill>
                  <a:schemeClr val="folHlink"/>
                </a:solidFill>
                <a:latin typeface="Calibri" charset="0"/>
                <a:ea typeface="Calibri" charset="0"/>
                <a:cs typeface="Calibri" charset="0"/>
              </a:rPr>
              <a:t>Nodes are required to follow  Medium Access Control (MAC) rules</a:t>
            </a:r>
          </a:p>
        </p:txBody>
      </p:sp>
    </p:spTree>
    <p:extLst>
      <p:ext uri="{BB962C8B-B14F-4D97-AF65-F5344CB8AC3E}">
        <p14:creationId xmlns:p14="http://schemas.microsoft.com/office/powerpoint/2010/main" val="220253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572</Words>
  <Application>Microsoft Macintosh PowerPoint</Application>
  <PresentationFormat>화면 슬라이드 쇼(4:3)</PresentationFormat>
  <Paragraphs>105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나눔고딕</vt:lpstr>
      <vt:lpstr>Arial</vt:lpstr>
      <vt:lpstr>Calibri</vt:lpstr>
      <vt:lpstr>Comic Sans MS</vt:lpstr>
      <vt:lpstr>Times New Roman</vt:lpstr>
      <vt:lpstr>Wingdings</vt:lpstr>
      <vt:lpstr>Office 테마</vt:lpstr>
      <vt:lpstr>Lecture 1:  Intro to Game Theory</vt:lpstr>
      <vt:lpstr>“A Beautiful Mind” (2001)</vt:lpstr>
      <vt:lpstr>Sneak Peek: Prisoner’s Dilemma</vt:lpstr>
      <vt:lpstr>What is Game Theory?</vt:lpstr>
      <vt:lpstr>Applications of Game Theory</vt:lpstr>
      <vt:lpstr>Limitations of Game Theory</vt:lpstr>
      <vt:lpstr>What is a Game?</vt:lpstr>
      <vt:lpstr>Classification of Games</vt:lpstr>
      <vt:lpstr>Example 1: WiFi MAC Access</vt:lpstr>
      <vt:lpstr>Example 2: Uplink Power Control</vt:lpstr>
      <vt:lpstr>Example 3: Security</vt:lpstr>
      <vt:lpstr>Example 4: Peer-Assisted Service</vt:lpstr>
      <vt:lpstr>Two Views of Game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565</cp:revision>
  <dcterms:created xsi:type="dcterms:W3CDTF">2010-07-02T06:15:08Z</dcterms:created>
  <dcterms:modified xsi:type="dcterms:W3CDTF">2021-02-27T12:41:37Z</dcterms:modified>
</cp:coreProperties>
</file>