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2" r:id="rId5"/>
    <p:sldId id="263" r:id="rId6"/>
    <p:sldId id="276" r:id="rId7"/>
    <p:sldId id="277" r:id="rId8"/>
    <p:sldId id="291" r:id="rId9"/>
    <p:sldId id="292" r:id="rId10"/>
    <p:sldId id="293" r:id="rId11"/>
    <p:sldId id="294" r:id="rId12"/>
    <p:sldId id="285" r:id="rId13"/>
    <p:sldId id="295" r:id="rId14"/>
    <p:sldId id="286" r:id="rId15"/>
    <p:sldId id="287" r:id="rId16"/>
    <p:sldId id="299" r:id="rId17"/>
    <p:sldId id="300" r:id="rId18"/>
    <p:sldId id="301" r:id="rId19"/>
    <p:sldId id="302" r:id="rId20"/>
    <p:sldId id="290" r:id="rId21"/>
    <p:sldId id="289" r:id="rId22"/>
    <p:sldId id="296" r:id="rId23"/>
    <p:sldId id="297" r:id="rId24"/>
    <p:sldId id="298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5:</a:t>
            </a:r>
            <a:b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Potential Game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1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484784"/>
            <a:ext cx="57052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Does there exist a famous and </a:t>
            </a: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representative potential game?</a:t>
            </a:r>
          </a:p>
          <a:p>
            <a:endParaRPr lang="en-US" sz="32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Yes! Congestion Game</a:t>
            </a:r>
          </a:p>
          <a:p>
            <a:endParaRPr lang="en-US" sz="32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But, you will see more surprising </a:t>
            </a: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result soon!</a:t>
            </a:r>
          </a:p>
        </p:txBody>
      </p:sp>
    </p:spTree>
    <p:extLst>
      <p:ext uri="{BB962C8B-B14F-4D97-AF65-F5344CB8AC3E}">
        <p14:creationId xmlns:p14="http://schemas.microsoft.com/office/powerpoint/2010/main" val="9114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Three players from S to T</a:t>
            </a:r>
          </a:p>
          <a:p>
            <a:r>
              <a:rPr lang="en-US" dirty="0"/>
              <a:t>a/b/c: cost when one/two/three players use that road</a:t>
            </a:r>
          </a:p>
          <a:p>
            <a:r>
              <a:rPr lang="en-US" dirty="0"/>
              <a:t>Total cost of each player is the aggregate link cost over </a:t>
            </a:r>
            <a:br>
              <a:rPr lang="en-US" dirty="0"/>
            </a:br>
            <a:r>
              <a:rPr lang="en-US" dirty="0"/>
              <a:t>its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Game: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140968"/>
            <a:ext cx="5832648" cy="29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Game: Formal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1176701"/>
            <a:ext cx="8460432" cy="49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Game is a Potential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3877"/>
          <a:stretch/>
        </p:blipFill>
        <p:spPr>
          <a:xfrm>
            <a:off x="377754" y="1052736"/>
            <a:ext cx="8355632" cy="12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06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94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66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  <a:p>
            <a:pPr lvl="1"/>
            <a:r>
              <a:rPr lang="en-US" dirty="0"/>
              <a:t>Each exact potential game </a:t>
            </a:r>
            <a:r>
              <a:rPr lang="en-US"/>
              <a:t>has its equivalent congestion game.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Hmm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game is not just an example</a:t>
            </a:r>
          </a:p>
        </p:txBody>
      </p:sp>
    </p:spTree>
    <p:extLst>
      <p:ext uri="{BB962C8B-B14F-4D97-AF65-F5344CB8AC3E}">
        <p14:creationId xmlns:p14="http://schemas.microsoft.com/office/powerpoint/2010/main" val="161935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In the earlier slides, </a:t>
            </a:r>
          </a:p>
          <a:p>
            <a:pPr lvl="1"/>
            <a:r>
              <a:rPr kumimoji="1" lang="en-US" altLang="ko-KR" dirty="0"/>
              <a:t>Mainly, discrete, finite number of strategies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Clearly, we can apply almost the similar principle to continuous strategy cases.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Example?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Conditions under which NE exists or even it is </a:t>
            </a:r>
            <a:r>
              <a:rPr kumimoji="1" lang="en-US" altLang="ko-KR" dirty="0" err="1"/>
              <a:t>unqiue</a:t>
            </a:r>
            <a:r>
              <a:rPr kumimoji="1" lang="en-US" altLang="ko-KR" dirty="0"/>
              <a:t>?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How can we see some game is a potential game or not?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We will see them later </a:t>
            </a:r>
            <a:r>
              <a:rPr kumimoji="1" lang="mr-IN" altLang="ko-KR" dirty="0"/>
              <a:t>…</a:t>
            </a:r>
            <a:endParaRPr kumimoji="1"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/>
              <a:t>Potential game for </a:t>
            </a:r>
            <a:r>
              <a:rPr kumimoji="1" lang="en-US" altLang="ko-KR" sz="2800"/>
              <a:t>continuous strategy set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68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exists some special games with “beautiful” properties</a:t>
            </a:r>
          </a:p>
          <a:p>
            <a:pPr lvl="1"/>
            <a:endParaRPr lang="en-US" dirty="0"/>
          </a:p>
          <a:p>
            <a:r>
              <a:rPr lang="en-US" dirty="0"/>
              <a:t>One great example is “Potential Game”</a:t>
            </a:r>
          </a:p>
          <a:p>
            <a:endParaRPr lang="en-US" dirty="0"/>
          </a:p>
          <a:p>
            <a:r>
              <a:rPr lang="en-US" dirty="0"/>
              <a:t>What “beautiful” properties?</a:t>
            </a:r>
          </a:p>
          <a:p>
            <a:endParaRPr lang="en-US" dirty="0"/>
          </a:p>
          <a:p>
            <a:r>
              <a:rPr lang="en-US" dirty="0"/>
              <a:t>What is Potential Game?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1871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916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Strategy NE: Existence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5495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691680" y="2996952"/>
            <a:ext cx="7128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5576" y="3356992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9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9144000" cy="53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48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9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9144000" cy="48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924944"/>
            <a:ext cx="3918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Potential games</a:t>
            </a:r>
          </a:p>
        </p:txBody>
      </p:sp>
    </p:spTree>
    <p:extLst>
      <p:ext uri="{BB962C8B-B14F-4D97-AF65-F5344CB8AC3E}">
        <p14:creationId xmlns:p14="http://schemas.microsoft.com/office/powerpoint/2010/main" val="11271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r>
              <a:rPr lang="en-US" altLang="ko-KR" sz="2800" dirty="0"/>
              <a:t>A special class of non-cooperative games having a special structure</a:t>
            </a:r>
          </a:p>
          <a:p>
            <a:pPr>
              <a:buFont typeface="Wingdings" charset="2"/>
              <a:buChar char="§"/>
            </a:pPr>
            <a:endParaRPr lang="en-US" altLang="ko-KR" sz="2800" dirty="0"/>
          </a:p>
          <a:p>
            <a:pPr>
              <a:buFont typeface="Wingdings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</a:rPr>
              <a:t>The variations of the users’ utilities can be captured by a single function </a:t>
            </a:r>
            <a:r>
              <a:rPr lang="en-US" altLang="ko-KR" sz="2800" dirty="0"/>
              <a:t>known as the </a:t>
            </a:r>
            <a:r>
              <a:rPr lang="en-US" altLang="ko-KR" sz="2800" b="1" dirty="0"/>
              <a:t>potential function</a:t>
            </a:r>
          </a:p>
          <a:p>
            <a:pPr>
              <a:buFont typeface="Wingdings" charset="2"/>
              <a:buChar char="§"/>
            </a:pPr>
            <a:endParaRPr lang="en-US" altLang="ko-KR" sz="2800" dirty="0"/>
          </a:p>
          <a:p>
            <a:pPr>
              <a:buFont typeface="Wingdings" charset="2"/>
              <a:buChar char="§"/>
            </a:pPr>
            <a:r>
              <a:rPr lang="en-US" altLang="ko-KR" sz="2800" dirty="0"/>
              <a:t>Potential games are characterized by their simplicity and the </a:t>
            </a:r>
            <a:r>
              <a:rPr lang="en-US" altLang="ko-KR" sz="2800" dirty="0">
                <a:solidFill>
                  <a:srgbClr val="FF0000"/>
                </a:solidFill>
              </a:rPr>
              <a:t>existence</a:t>
            </a:r>
            <a:r>
              <a:rPr lang="en-US" altLang="ko-KR" sz="2800" dirty="0"/>
              <a:t> or </a:t>
            </a:r>
            <a:r>
              <a:rPr lang="en-US" altLang="ko-KR" sz="2800" dirty="0">
                <a:solidFill>
                  <a:srgbClr val="FF0000"/>
                </a:solidFill>
              </a:rPr>
              <a:t>uniqueness</a:t>
            </a:r>
            <a:r>
              <a:rPr lang="en-US" altLang="ko-KR" sz="2800" dirty="0"/>
              <a:t> of a Nash equilibrium solution</a:t>
            </a:r>
          </a:p>
          <a:p>
            <a:pPr>
              <a:buFont typeface="Wingdings" charset="2"/>
              <a:buChar char="§"/>
            </a:pPr>
            <a:endParaRPr lang="en-US" altLang="ko-KR" sz="2800" dirty="0"/>
          </a:p>
          <a:p>
            <a:pPr>
              <a:buFont typeface="Wingdings" charset="2"/>
              <a:buChar char="§"/>
            </a:pPr>
            <a:r>
              <a:rPr lang="en-US" altLang="ko-KR" sz="2800" dirty="0"/>
              <a:t>Often, potential games are useful when dealing with continuous-kernel games</a:t>
            </a:r>
            <a:endParaRPr lang="en-GB" altLang="ko-KR" sz="2800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3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Potential Game: Summary</a:t>
            </a:r>
            <a:endParaRPr lang="en-GB" altLang="ko-KR" sz="33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8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/>
              <a:t>Formally,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In </a:t>
            </a:r>
            <a:r>
              <a:rPr lang="en-US" altLang="ko-KR" sz="2000" i="1" dirty="0"/>
              <a:t>exact potential games, the difference in individual utilities </a:t>
            </a:r>
            <a:r>
              <a:rPr lang="en-US" altLang="ko-KR" sz="2000" dirty="0"/>
              <a:t>achieved by each player when changing </a:t>
            </a:r>
            <a:r>
              <a:rPr lang="en-US" altLang="ko-KR" sz="2000" i="1" dirty="0"/>
              <a:t>unilaterally its strategy has </a:t>
            </a:r>
            <a:r>
              <a:rPr lang="en-US" altLang="ko-KR" sz="2000" i="1" dirty="0">
                <a:solidFill>
                  <a:srgbClr val="0070C0"/>
                </a:solidFill>
              </a:rPr>
              <a:t>the same </a:t>
            </a:r>
            <a:r>
              <a:rPr lang="en-US" altLang="ko-KR" sz="2000" dirty="0">
                <a:solidFill>
                  <a:srgbClr val="0070C0"/>
                </a:solidFill>
              </a:rPr>
              <a:t>value </a:t>
            </a:r>
            <a:r>
              <a:rPr lang="en-US" altLang="ko-KR" sz="2000" dirty="0"/>
              <a:t>as the difference in values of the potential function. In </a:t>
            </a:r>
            <a:r>
              <a:rPr lang="en-US" altLang="ko-KR" sz="2000" i="1" dirty="0"/>
              <a:t>ordinal potential games, only </a:t>
            </a:r>
            <a:r>
              <a:rPr lang="en-US" altLang="ko-KR" sz="2000" i="1" dirty="0">
                <a:solidFill>
                  <a:srgbClr val="0070C0"/>
                </a:solidFill>
              </a:rPr>
              <a:t>the signs </a:t>
            </a:r>
            <a:r>
              <a:rPr lang="en-US" altLang="ko-KR" sz="2000" i="1" dirty="0"/>
              <a:t>of the differences have to be the same.</a:t>
            </a:r>
            <a:endParaRPr lang="en-GB" altLang="ko-KR" sz="2000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3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Potential Game</a:t>
            </a:r>
            <a:endParaRPr lang="en-GB" altLang="ko-KR" sz="33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29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517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884368" y="1844824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1600" y="2132856"/>
            <a:ext cx="26642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67744" y="3284984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Prisoner’s Dilemma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901338"/>
            <a:ext cx="8712968" cy="36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Strategy NE: Existence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6332"/>
          <a:stretch/>
        </p:blipFill>
        <p:spPr>
          <a:xfrm>
            <a:off x="395536" y="1124744"/>
            <a:ext cx="8541172" cy="1226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860" y="253453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mic Sans MS" pitchFamily="66" charset="0"/>
              </a:rPr>
              <a:t>Intuition?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5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78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9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9717</TotalTime>
  <Words>332</Words>
  <Application>Microsoft Macintosh PowerPoint</Application>
  <PresentationFormat>화면 슬라이드 쇼(4:3)</PresentationFormat>
  <Paragraphs>67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나눔고딕</vt:lpstr>
      <vt:lpstr>Arial</vt:lpstr>
      <vt:lpstr>Calibri</vt:lpstr>
      <vt:lpstr>Comic Sans MS</vt:lpstr>
      <vt:lpstr>Times New Roman</vt:lpstr>
      <vt:lpstr>Wingdings</vt:lpstr>
      <vt:lpstr>Office 테마</vt:lpstr>
      <vt:lpstr>Lecture 5: Potential Game</vt:lpstr>
      <vt:lpstr>Contents</vt:lpstr>
      <vt:lpstr>PowerPoint 프레젠테이션</vt:lpstr>
      <vt:lpstr>Potential Game: Summary</vt:lpstr>
      <vt:lpstr>Potential Game</vt:lpstr>
      <vt:lpstr>Example: Prisoner’s Dilemma</vt:lpstr>
      <vt:lpstr>Pure Strategy NE: Existence</vt:lpstr>
      <vt:lpstr>PowerPoint 프레젠테이션</vt:lpstr>
      <vt:lpstr>PowerPoint 프레젠테이션</vt:lpstr>
      <vt:lpstr>PowerPoint 프레젠테이션</vt:lpstr>
      <vt:lpstr>PowerPoint 프레젠테이션</vt:lpstr>
      <vt:lpstr>Congestion Game: Example</vt:lpstr>
      <vt:lpstr>Congestion Game: Formal Model</vt:lpstr>
      <vt:lpstr>Congestion Game is a Potential Game</vt:lpstr>
      <vt:lpstr>PowerPoint 프레젠테이션</vt:lpstr>
      <vt:lpstr>PowerPoint 프레젠테이션</vt:lpstr>
      <vt:lpstr>PowerPoint 프레젠테이션</vt:lpstr>
      <vt:lpstr>Congestion game is not just an example</vt:lpstr>
      <vt:lpstr>Potential game for continuous strategy set</vt:lpstr>
      <vt:lpstr>Summary</vt:lpstr>
      <vt:lpstr>Pure Strategy NE: Existence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592</cp:revision>
  <cp:lastPrinted>2012-02-09T03:26:52Z</cp:lastPrinted>
  <dcterms:created xsi:type="dcterms:W3CDTF">2010-07-02T06:15:08Z</dcterms:created>
  <dcterms:modified xsi:type="dcterms:W3CDTF">2021-02-27T12:55:50Z</dcterms:modified>
</cp:coreProperties>
</file>