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81" r:id="rId4"/>
    <p:sldId id="261" r:id="rId5"/>
    <p:sldId id="274" r:id="rId6"/>
    <p:sldId id="282" r:id="rId7"/>
    <p:sldId id="275" r:id="rId8"/>
    <p:sldId id="276" r:id="rId9"/>
    <p:sldId id="286" r:id="rId10"/>
    <p:sldId id="288" r:id="rId11"/>
    <p:sldId id="266" r:id="rId12"/>
    <p:sldId id="287" r:id="rId13"/>
    <p:sldId id="283" r:id="rId14"/>
    <p:sldId id="284" r:id="rId15"/>
    <p:sldId id="285" r:id="rId16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D1EDFF"/>
    <a:srgbClr val="CCE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55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66A34F84-89D5-4103-A9F5-2A4E8C749CAE}" type="datetimeFigureOut">
              <a:rPr lang="ko-KR" altLang="en-US" smtClean="0"/>
              <a:pPr/>
              <a:t>2021. 2. 27.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0010351E-67A8-4AFC-B24C-2B610D064F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88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FFF0AD6B-AEAA-4FC8-B9BE-275E5EF376AB}" type="datetimeFigureOut">
              <a:rPr lang="ko-KR" altLang="en-US" smtClean="0"/>
              <a:pPr/>
              <a:t>2021. 2. 27.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D51A2556-5F5E-4107-B3C9-889FA75FD0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6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5: DataLink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5a-</a:t>
            </a:r>
            <a:fld id="{8785AD08-688C-4031-BB03-F2BD5307A13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8155"/>
            <a:ext cx="9144000" cy="690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7388" y="1451052"/>
            <a:ext cx="6189225" cy="395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2909" y="6618077"/>
            <a:ext cx="594829" cy="16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b="2589"/>
          <a:stretch>
            <a:fillRect/>
          </a:stretch>
        </p:blipFill>
        <p:spPr bwMode="auto">
          <a:xfrm>
            <a:off x="0" y="0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/>
          <p:cNvSpPr txBox="1">
            <a:spLocks/>
          </p:cNvSpPr>
          <p:nvPr userDrawn="1"/>
        </p:nvSpPr>
        <p:spPr>
          <a:xfrm>
            <a:off x="2132112" y="3573016"/>
            <a:ext cx="6000792" cy="2088232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Yi, Yung (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이융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</a:t>
            </a: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KAIST, Electrical Engineering</a:t>
            </a: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http://lanada.kaist.ac.kr</a:t>
            </a:r>
            <a:b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yiyung@kaist.edu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92932"/>
          <a:stretch>
            <a:fillRect/>
          </a:stretch>
        </p:blipFill>
        <p:spPr bwMode="auto">
          <a:xfrm>
            <a:off x="8528206" y="130324"/>
            <a:ext cx="508290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r="92856"/>
          <a:stretch>
            <a:fillRect/>
          </a:stretch>
        </p:blipFill>
        <p:spPr bwMode="auto">
          <a:xfrm>
            <a:off x="107504" y="130324"/>
            <a:ext cx="513731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62611" y="6603917"/>
            <a:ext cx="594829" cy="16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텍스트 개체 틀 1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2464" y="1196752"/>
            <a:ext cx="8186212" cy="52268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 typeface="Wingdings" pitchFamily="2" charset="2"/>
              <a:buChar char="l"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</a:lstStyle>
          <a:p>
            <a:pPr lvl="0"/>
            <a:r>
              <a:rPr lang="en-US" altLang="ko-KR" dirty="0"/>
              <a:t>Description</a:t>
            </a:r>
          </a:p>
          <a:p>
            <a:pPr lvl="1"/>
            <a:r>
              <a:rPr lang="en-US" altLang="ko-KR" sz="2000" dirty="0" err="1"/>
              <a:t>Sdfsf</a:t>
            </a:r>
            <a:endParaRPr lang="en-US" altLang="ko-KR" sz="2000" dirty="0"/>
          </a:p>
          <a:p>
            <a:pPr lvl="2"/>
            <a:r>
              <a:rPr lang="en-US" altLang="ko-KR" sz="1800" dirty="0" err="1">
                <a:latin typeface="Comic Sans MS" pitchFamily="66" charset="0"/>
              </a:rPr>
              <a:t>sdfasdf</a:t>
            </a:r>
            <a:endParaRPr lang="en-US" altLang="ko-KR" dirty="0"/>
          </a:p>
        </p:txBody>
      </p:sp>
      <p:sp>
        <p:nvSpPr>
          <p:cNvPr id="8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1547663" y="399501"/>
            <a:ext cx="7130669" cy="53762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altLang="ko-KR" dirty="0"/>
              <a:t>01/ Put Title here (size : 32 pt)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78000" y="1025872"/>
            <a:ext cx="8388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5395" y="84386"/>
            <a:ext cx="870051" cy="144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5450681" y="2689647"/>
            <a:ext cx="3602038" cy="3784600"/>
          </a:xfrm>
          <a:prstGeom prst="rect">
            <a:avLst/>
          </a:prstGeom>
          <a:noFill/>
        </p:spPr>
      </p:pic>
      <p:pic>
        <p:nvPicPr>
          <p:cNvPr id="14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 rot="7192078">
            <a:off x="396186" y="-63485"/>
            <a:ext cx="1059197" cy="11128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92932"/>
          <a:stretch>
            <a:fillRect/>
          </a:stretch>
        </p:blipFill>
        <p:spPr bwMode="auto">
          <a:xfrm>
            <a:off x="8528206" y="130324"/>
            <a:ext cx="508290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r="92856"/>
          <a:stretch>
            <a:fillRect/>
          </a:stretch>
        </p:blipFill>
        <p:spPr bwMode="auto">
          <a:xfrm>
            <a:off x="107504" y="130324"/>
            <a:ext cx="513731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448733" y="399501"/>
            <a:ext cx="8229600" cy="53762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altLang="ko-KR" dirty="0"/>
              <a:t>02/ Put Title here (size : 32 pt)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78000" y="1025872"/>
            <a:ext cx="8388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2464" y="1628801"/>
            <a:ext cx="8186212" cy="19793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Description</a:t>
            </a:r>
            <a:r>
              <a:rPr lang="ko-KR" altLang="en-US" dirty="0"/>
              <a:t> </a:t>
            </a:r>
            <a:r>
              <a:rPr lang="en-US" altLang="ko-KR" dirty="0"/>
              <a:t>( Font : Calibri / Size : 18 pt )</a:t>
            </a:r>
          </a:p>
        </p:txBody>
      </p:sp>
      <p:sp>
        <p:nvSpPr>
          <p:cNvPr id="12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2464" y="1159918"/>
            <a:ext cx="8186212" cy="411693"/>
          </a:xfrm>
          <a:prstGeom prst="rect">
            <a:avLst/>
          </a:prstGeom>
          <a:solidFill>
            <a:srgbClr val="D1EDFF"/>
          </a:solidFill>
        </p:spPr>
        <p:txBody>
          <a:bodyPr>
            <a:noAutofit/>
          </a:bodyPr>
          <a:lstStyle>
            <a:lvl1pPr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1. Title ( size : 24pt)</a:t>
            </a:r>
          </a:p>
        </p:txBody>
      </p:sp>
      <p:sp>
        <p:nvSpPr>
          <p:cNvPr id="14" name="텍스트 개체 틀 10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4" y="4257923"/>
            <a:ext cx="8186212" cy="19793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Description</a:t>
            </a:r>
            <a:r>
              <a:rPr lang="ko-KR" altLang="en-US" dirty="0"/>
              <a:t> </a:t>
            </a:r>
            <a:r>
              <a:rPr lang="en-US" altLang="ko-KR" dirty="0"/>
              <a:t>( Font : Calibri / Size : 18 pt )</a:t>
            </a:r>
          </a:p>
        </p:txBody>
      </p:sp>
      <p:sp>
        <p:nvSpPr>
          <p:cNvPr id="15" name="텍스트 개체 틀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4" y="3789040"/>
            <a:ext cx="8186212" cy="411693"/>
          </a:xfrm>
          <a:prstGeom prst="rect">
            <a:avLst/>
          </a:prstGeom>
          <a:solidFill>
            <a:srgbClr val="D1EDFF"/>
          </a:solidFill>
        </p:spPr>
        <p:txBody>
          <a:bodyPr>
            <a:noAutofit/>
          </a:bodyPr>
          <a:lstStyle>
            <a:lvl1pPr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2. Title ( size : 24pt)</a:t>
            </a:r>
          </a:p>
        </p:txBody>
      </p:sp>
      <p:pic>
        <p:nvPicPr>
          <p:cNvPr id="17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15395" y="84386"/>
            <a:ext cx="870051" cy="144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5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62611" y="6603917"/>
            <a:ext cx="594829" cy="16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텍스트 개체 틀 14"/>
          <p:cNvSpPr>
            <a:spLocks noGrp="1"/>
          </p:cNvSpPr>
          <p:nvPr>
            <p:ph type="body" sz="quarter" idx="15" hasCustomPrompt="1"/>
          </p:nvPr>
        </p:nvSpPr>
        <p:spPr>
          <a:xfrm>
            <a:off x="7020272" y="6527624"/>
            <a:ext cx="1656184" cy="2857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로고를 넣어주세요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학회 로고 등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dirty="0"/>
          </a:p>
        </p:txBody>
      </p:sp>
      <p:pic>
        <p:nvPicPr>
          <p:cNvPr id="20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5450681" y="2689647"/>
            <a:ext cx="3602038" cy="3784600"/>
          </a:xfrm>
          <a:prstGeom prst="rect">
            <a:avLst/>
          </a:prstGeom>
          <a:noFill/>
        </p:spPr>
      </p:pic>
      <p:pic>
        <p:nvPicPr>
          <p:cNvPr id="21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 rot="7192078">
            <a:off x="396186" y="-63485"/>
            <a:ext cx="1059197" cy="11128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b="2589"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2343573" y="2651428"/>
            <a:ext cx="44568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Thank you</a:t>
            </a:r>
          </a:p>
          <a:p>
            <a:pPr algn="ctr"/>
            <a:r>
              <a:rPr lang="en-US" altLang="ko-KR" sz="2400" dirty="0">
                <a:latin typeface="Calibri" pitchFamily="34" charset="0"/>
                <a:cs typeface="Calibri" pitchFamily="34" charset="0"/>
              </a:rPr>
              <a:t>More</a:t>
            </a:r>
            <a:r>
              <a:rPr lang="en-US" altLang="ko-KR" sz="2400" baseline="0" dirty="0">
                <a:latin typeface="Calibri" pitchFamily="34" charset="0"/>
                <a:cs typeface="Calibri" pitchFamily="34" charset="0"/>
              </a:rPr>
              <a:t> comments and questions at </a:t>
            </a:r>
            <a:br>
              <a:rPr lang="en-US" altLang="ko-KR" sz="2400" baseline="0" dirty="0">
                <a:latin typeface="Calibri" pitchFamily="34" charset="0"/>
                <a:cs typeface="Calibri" pitchFamily="34" charset="0"/>
              </a:rPr>
            </a:br>
            <a:r>
              <a:rPr lang="en-US" altLang="ko-KR" sz="2400" baseline="0" dirty="0">
                <a:latin typeface="Calibri" pitchFamily="34" charset="0"/>
                <a:cs typeface="Calibri" pitchFamily="34" charset="0"/>
              </a:rPr>
              <a:t>yiyung@kaist.edu</a:t>
            </a: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8496300" cy="633412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68413"/>
            <a:ext cx="8178800" cy="4968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348038" y="6237288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0EB74-B2A7-404D-9C8E-769C9DFC2123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5: DataLink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5a-</a:t>
            </a:r>
            <a:fld id="{E2F6E717-0B04-485A-AD9D-AAB5509EEAE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49" r:id="rId3"/>
    <p:sldLayoutId id="2147483653" r:id="rId4"/>
    <p:sldLayoutId id="2147483651" r:id="rId5"/>
    <p:sldLayoutId id="2147483655" r:id="rId6"/>
    <p:sldLayoutId id="2147483652" r:id="rId7"/>
    <p:sldLayoutId id="2147483658" r:id="rId8"/>
    <p:sldLayoutId id="2147483659" r:id="rId9"/>
    <p:sldLayoutId id="2147483660" r:id="rId1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67544" y="1556792"/>
            <a:ext cx="8172400" cy="1872208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Lecture 6:</a:t>
            </a:r>
            <a:b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Playing with Equilibrium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What is the condition for a game to be a potential game?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Aside: For infinite potential games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76" y="1772816"/>
            <a:ext cx="82677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83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If the best response can be computed with a closed form</a:t>
            </a:r>
          </a:p>
          <a:p>
            <a:pPr lvl="1"/>
            <a:r>
              <a:rPr lang="en-US" dirty="0"/>
              <a:t>When players’ utilities are concave, Rosen [1965]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If the best responses are known with a closed form</a:t>
            </a:r>
          </a:p>
          <a:p>
            <a:pPr lvl="1"/>
            <a:r>
              <a:rPr lang="en-US" dirty="0"/>
              <a:t>Find the intersection points (generally applied in many cases)</a:t>
            </a:r>
          </a:p>
          <a:p>
            <a:pPr lvl="1"/>
            <a:endParaRPr lang="en-US" dirty="0"/>
          </a:p>
          <a:p>
            <a:r>
              <a:rPr lang="en-US" dirty="0"/>
              <a:t>Just do it and try to prove from your gut feeling</a:t>
            </a:r>
          </a:p>
          <a:p>
            <a:pPr lvl="1"/>
            <a:r>
              <a:rPr lang="en-US" dirty="0"/>
              <a:t>For example, suppose that we have two NEPs. </a:t>
            </a:r>
          </a:p>
          <a:p>
            <a:pPr lvl="1"/>
            <a:r>
              <a:rPr lang="en-US" dirty="0"/>
              <a:t>Assume they are different </a:t>
            </a:r>
            <a:r>
              <a:rPr lang="en-US" dirty="0">
                <a:sym typeface="Wingdings"/>
              </a:rPr>
              <a:t> find a contradiction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Uniqueness of NE for General Games</a:t>
            </a:r>
          </a:p>
        </p:txBody>
      </p:sp>
    </p:spTree>
    <p:extLst>
      <p:ext uri="{BB962C8B-B14F-4D97-AF65-F5344CB8AC3E}">
        <p14:creationId xmlns:p14="http://schemas.microsoft.com/office/powerpoint/2010/main" val="1284528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Summary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407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62464" y="1196752"/>
            <a:ext cx="8186212" cy="3354653"/>
          </a:xfrm>
        </p:spPr>
        <p:txBody>
          <a:bodyPr/>
          <a:lstStyle/>
          <a:p>
            <a:r>
              <a:rPr lang="en-US" dirty="0"/>
              <a:t>Generally, the FPT conditions are well known for the case when the utility functions are continuous </a:t>
            </a:r>
            <a:r>
              <a:rPr lang="en-US" dirty="0" err="1"/>
              <a:t>w.r.t</a:t>
            </a:r>
            <a:r>
              <a:rPr lang="en-US" dirty="0"/>
              <a:t>. the strategy profiles</a:t>
            </a:r>
          </a:p>
          <a:p>
            <a:r>
              <a:rPr lang="en-US" dirty="0"/>
              <a:t>This condition is a generalized version of those.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227076"/>
            <a:ext cx="7130669" cy="537628"/>
          </a:xfrm>
        </p:spPr>
        <p:txBody>
          <a:bodyPr/>
          <a:lstStyle/>
          <a:p>
            <a:r>
              <a:rPr lang="en-US" dirty="0"/>
              <a:t>Better-reply Secure (BRS) [</a:t>
            </a:r>
            <a:r>
              <a:rPr lang="en-US" dirty="0" err="1"/>
              <a:t>Reny</a:t>
            </a:r>
            <a:r>
              <a:rPr lang="en-US" dirty="0"/>
              <a:t> 1999]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0928"/>
            <a:ext cx="9144000" cy="3619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39752" y="5373216"/>
            <a:ext cx="1368152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BRS</a:t>
            </a:r>
          </a:p>
        </p:txBody>
      </p:sp>
    </p:spTree>
    <p:extLst>
      <p:ext uri="{BB962C8B-B14F-4D97-AF65-F5344CB8AC3E}">
        <p14:creationId xmlns:p14="http://schemas.microsoft.com/office/powerpoint/2010/main" val="512881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 dirty="0">
                <a:solidFill>
                  <a:srgbClr val="FF0000"/>
                </a:solidFill>
              </a:rPr>
              <a:t>necessary &amp; sufficient </a:t>
            </a:r>
            <a:r>
              <a:rPr lang="en-US" dirty="0"/>
              <a:t>condition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Tian</a:t>
            </a:r>
            <a:r>
              <a:rPr lang="en-US" dirty="0"/>
              <a:t> 2009] Very recently developed</a:t>
            </a:r>
          </a:p>
          <a:p>
            <a:endParaRPr lang="en-US" dirty="0"/>
          </a:p>
          <a:p>
            <a:r>
              <a:rPr lang="en-US" dirty="0"/>
              <a:t>Very nice to prove that there does not exist NE</a:t>
            </a:r>
          </a:p>
          <a:p>
            <a:endParaRPr lang="en-US" dirty="0"/>
          </a:p>
          <a:p>
            <a:r>
              <a:rPr lang="en-US" dirty="0"/>
              <a:t>Sufficiency: much more complex than, for example, quasi-concavity, may not be very, very useful, but we don’t know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663" y="116632"/>
            <a:ext cx="7130669" cy="648072"/>
          </a:xfrm>
        </p:spPr>
        <p:txBody>
          <a:bodyPr/>
          <a:lstStyle/>
          <a:p>
            <a:r>
              <a:rPr lang="en-US" sz="2800" dirty="0"/>
              <a:t>Recursive Diagonally Transferable Continuous (RDTC) Games</a:t>
            </a:r>
          </a:p>
        </p:txBody>
      </p:sp>
    </p:spTree>
    <p:extLst>
      <p:ext uri="{BB962C8B-B14F-4D97-AF65-F5344CB8AC3E}">
        <p14:creationId xmlns:p14="http://schemas.microsoft.com/office/powerpoint/2010/main" val="2145898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Do you remember that we have already talked some existence and uniqueness conditions?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and </a:t>
            </a:r>
            <a:r>
              <a:rPr lang="en-US" dirty="0" err="1"/>
              <a:t>Supermodular</a:t>
            </a:r>
            <a:r>
              <a:rPr lang="en-US" dirty="0"/>
              <a:t> games</a:t>
            </a:r>
          </a:p>
        </p:txBody>
      </p:sp>
    </p:spTree>
    <p:extLst>
      <p:ext uri="{BB962C8B-B14F-4D97-AF65-F5344CB8AC3E}">
        <p14:creationId xmlns:p14="http://schemas.microsoft.com/office/powerpoint/2010/main" val="127444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Sufficient conditions for existence and uniqueness</a:t>
            </a:r>
          </a:p>
          <a:p>
            <a:endParaRPr lang="en-US" dirty="0"/>
          </a:p>
          <a:p>
            <a:r>
              <a:rPr lang="en-US" dirty="0"/>
              <a:t>This lecture</a:t>
            </a:r>
          </a:p>
          <a:p>
            <a:pPr lvl="1"/>
            <a:r>
              <a:rPr lang="en-US" dirty="0"/>
              <a:t>A little bit mathematical</a:t>
            </a:r>
          </a:p>
          <a:p>
            <a:pPr lvl="1"/>
            <a:r>
              <a:rPr lang="en-US" dirty="0"/>
              <a:t>But, we focus on just intuitions and results, rather than rigorous </a:t>
            </a:r>
            <a:br>
              <a:rPr lang="en-US" dirty="0"/>
            </a:br>
            <a:r>
              <a:rPr lang="en-US" dirty="0"/>
              <a:t>proofs</a:t>
            </a:r>
          </a:p>
          <a:p>
            <a:pPr lvl="1"/>
            <a:endParaRPr lang="en-US" dirty="0"/>
          </a:p>
          <a:p>
            <a:r>
              <a:rPr lang="en-US" dirty="0"/>
              <a:t>Note</a:t>
            </a:r>
          </a:p>
          <a:p>
            <a:pPr lvl="1"/>
            <a:r>
              <a:rPr lang="en-US" dirty="0"/>
              <a:t>Many NE existence and uniqueness proofs do NOT directly follow these sufficient conditions, but they sometimes use other techniques </a:t>
            </a:r>
            <a:br>
              <a:rPr lang="en-US" dirty="0"/>
            </a:br>
            <a:r>
              <a:rPr lang="en-US" dirty="0"/>
              <a:t>(e.g., directly follow the definition of NE,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But, it’s useful to know that there exist these sufficient conditions.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and Uniqueness</a:t>
            </a:r>
          </a:p>
        </p:txBody>
      </p:sp>
    </p:spTree>
    <p:extLst>
      <p:ext uri="{BB962C8B-B14F-4D97-AF65-F5344CB8AC3E}">
        <p14:creationId xmlns:p14="http://schemas.microsoft.com/office/powerpoint/2010/main" val="161871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Mathematically,</a:t>
            </a:r>
          </a:p>
          <a:p>
            <a:pPr lvl="1"/>
            <a:r>
              <a:rPr lang="en-US" dirty="0"/>
              <a:t>Existence of NE: a fixed-point problem</a:t>
            </a:r>
          </a:p>
          <a:p>
            <a:pPr lvl="1"/>
            <a:r>
              <a:rPr lang="en-US" dirty="0"/>
              <a:t>Why?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76" y="2708920"/>
            <a:ext cx="7924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8" y="4709728"/>
            <a:ext cx="769143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21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endParaRPr lang="en-US" dirty="0"/>
          </a:p>
          <a:p>
            <a:r>
              <a:rPr lang="en-US" dirty="0"/>
              <a:t>Many sufficient conditions for existence based on the existence of the solution of FPT (fixed point theorems).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previous homework, </a:t>
            </a:r>
          </a:p>
          <a:p>
            <a:pPr lvl="1"/>
            <a:r>
              <a:rPr lang="en-US" dirty="0"/>
              <a:t>Pricing-congestion game</a:t>
            </a:r>
          </a:p>
          <a:p>
            <a:pPr lvl="1"/>
            <a:r>
              <a:rPr lang="en-US" dirty="0"/>
              <a:t>Infinitely many pure strategy space</a:t>
            </a:r>
          </a:p>
          <a:p>
            <a:pPr lvl="1"/>
            <a:r>
              <a:rPr lang="en-US" dirty="0"/>
              <a:t>Depending on the situation, pure strategy NEs may or may not exist.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</a:t>
            </a:r>
          </a:p>
        </p:txBody>
      </p:sp>
    </p:spTree>
    <p:extLst>
      <p:ext uri="{BB962C8B-B14F-4D97-AF65-F5344CB8AC3E}">
        <p14:creationId xmlns:p14="http://schemas.microsoft.com/office/powerpoint/2010/main" val="261546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Pure strategy (Prisoner’s Dilemma, Matching Pennies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NE may exists</a:t>
            </a:r>
          </a:p>
          <a:p>
            <a:pPr lvl="1"/>
            <a:r>
              <a:rPr lang="en-US" dirty="0"/>
              <a:t>NE can be unique</a:t>
            </a:r>
          </a:p>
          <a:p>
            <a:pPr lvl="1"/>
            <a:r>
              <a:rPr lang="en-US" dirty="0"/>
              <a:t>No NE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Mixed Strategy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about infinite games?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Game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26" y="4149080"/>
            <a:ext cx="7992888" cy="1066383"/>
          </a:xfrm>
          <a:prstGeom prst="rect">
            <a:avLst/>
          </a:prstGeom>
        </p:spPr>
      </p:pic>
      <p:graphicFrame>
        <p:nvGraphicFramePr>
          <p:cNvPr id="5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722984"/>
              </p:ext>
            </p:extLst>
          </p:nvPr>
        </p:nvGraphicFramePr>
        <p:xfrm>
          <a:off x="5430989" y="2107794"/>
          <a:ext cx="3121025" cy="124396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Head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Tail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Head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1,-1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-1,1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Tail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-1,1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1,-1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 Box 63"/>
          <p:cNvSpPr txBox="1">
            <a:spLocks noChangeArrowheads="1"/>
          </p:cNvSpPr>
          <p:nvPr/>
        </p:nvSpPr>
        <p:spPr bwMode="auto">
          <a:xfrm>
            <a:off x="7231189" y="1646129"/>
            <a:ext cx="4988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alibri" charset="0"/>
                <a:ea typeface="Calibri" charset="0"/>
                <a:cs typeface="Calibri" charset="0"/>
              </a:rPr>
              <a:t>P2</a:t>
            </a:r>
          </a:p>
        </p:txBody>
      </p:sp>
      <p:sp>
        <p:nvSpPr>
          <p:cNvPr id="7" name="Text Box 63"/>
          <p:cNvSpPr txBox="1">
            <a:spLocks noChangeArrowheads="1"/>
          </p:cNvSpPr>
          <p:nvPr/>
        </p:nvSpPr>
        <p:spPr bwMode="auto">
          <a:xfrm>
            <a:off x="4932134" y="2574001"/>
            <a:ext cx="4988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Calibri" charset="0"/>
                <a:ea typeface="Calibri" charset="0"/>
                <a:cs typeface="Calibri" charset="0"/>
              </a:rPr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390537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62464" y="2708920"/>
            <a:ext cx="8186212" cy="3714693"/>
          </a:xfrm>
        </p:spPr>
        <p:txBody>
          <a:bodyPr>
            <a:normAutofit/>
          </a:bodyPr>
          <a:lstStyle/>
          <a:p>
            <a:r>
              <a:rPr lang="en-US" dirty="0"/>
              <a:t>Do you remember?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Potential Game</a:t>
            </a: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 rotWithShape="1">
          <a:blip r:embed="rId2"/>
          <a:srcRect b="73877"/>
          <a:stretch/>
        </p:blipFill>
        <p:spPr>
          <a:xfrm>
            <a:off x="377754" y="1052736"/>
            <a:ext cx="8355632" cy="128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9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NE Existence for Infinite Game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7942"/>
            <a:ext cx="9144000" cy="36192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427984" y="4365104"/>
            <a:ext cx="44644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31640" y="3429000"/>
            <a:ext cx="28083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52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of Mixed NE for Infinite Game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966886"/>
            <a:ext cx="9144000" cy="276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2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62464" y="1196752"/>
                <a:ext cx="8186212" cy="522686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Theorem (existence)</a:t>
                </a:r>
              </a:p>
              <a:p>
                <a:pPr lvl="1"/>
                <a:r>
                  <a:rPr lang="en-US" dirty="0"/>
                  <a:t>For infinite potential game (with a finite number of players, a pure strategy NE exists if: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compact</a:t>
                </a:r>
              </a:p>
              <a:p>
                <a:pPr lvl="2"/>
                <a:r>
                  <a:rPr lang="en-US" dirty="0"/>
                  <a:t>The potential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Φ</m:t>
                    </m:r>
                  </m:oMath>
                </a14:m>
                <a:r>
                  <a:rPr lang="en-US" dirty="0"/>
                  <a:t> is  upper semi-continuous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Theorem (uniqueness)</a:t>
                </a:r>
              </a:p>
              <a:p>
                <a:pPr lvl="1"/>
                <a:r>
                  <a:rPr lang="en-US" altLang="ko-KR" dirty="0"/>
                  <a:t>For infinite potential game (with a finite number of players, a pure strategy NE exists if: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are compact and convex</a:t>
                </a:r>
              </a:p>
              <a:p>
                <a:pPr lvl="2"/>
                <a:r>
                  <a:rPr lang="en-US" altLang="ko-KR" dirty="0"/>
                  <a:t>The potential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charset="0"/>
                      </a:rPr>
                      <m:t>Φ</m:t>
                    </m:r>
                  </m:oMath>
                </a14:m>
                <a:r>
                  <a:rPr lang="en-US" altLang="ko-KR" dirty="0"/>
                  <a:t> is  is a continuously differentiable on the interior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</a:rPr>
                      <m:t>𝑆</m:t>
                    </m:r>
                    <m:r>
                      <a:rPr lang="en-US" altLang="ko-KR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ko-KR" dirty="0"/>
                  <a:t>and concave on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</a:rPr>
                      <m:t>𝑆</m:t>
                    </m:r>
                    <m:r>
                      <a:rPr lang="en-US" altLang="ko-KR" i="1">
                        <a:latin typeface="Cambria Math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62464" y="1196752"/>
                <a:ext cx="8186212" cy="5226861"/>
              </a:xfrm>
              <a:blipFill rotWithShape="0">
                <a:blip r:embed="rId2"/>
                <a:stretch>
                  <a:fillRect l="-1042" t="-932" r="-1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Potential Game</a:t>
            </a:r>
          </a:p>
        </p:txBody>
      </p:sp>
    </p:spTree>
    <p:extLst>
      <p:ext uri="{BB962C8B-B14F-4D97-AF65-F5344CB8AC3E}">
        <p14:creationId xmlns:p14="http://schemas.microsoft.com/office/powerpoint/2010/main" val="821216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5855</TotalTime>
  <Words>509</Words>
  <Application>Microsoft Macintosh PowerPoint</Application>
  <PresentationFormat>화면 슬라이드 쇼(4:3)</PresentationFormat>
  <Paragraphs>90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맑은 고딕</vt:lpstr>
      <vt:lpstr>나눔고딕</vt:lpstr>
      <vt:lpstr>ZapfDingbats</vt:lpstr>
      <vt:lpstr>Arial</vt:lpstr>
      <vt:lpstr>Calibri</vt:lpstr>
      <vt:lpstr>Cambria Math</vt:lpstr>
      <vt:lpstr>Comic Sans MS</vt:lpstr>
      <vt:lpstr>Times New Roman</vt:lpstr>
      <vt:lpstr>Wingdings</vt:lpstr>
      <vt:lpstr>Office 테마</vt:lpstr>
      <vt:lpstr>Lecture 6: Playing with Equilibrium</vt:lpstr>
      <vt:lpstr>Existence and Uniqueness</vt:lpstr>
      <vt:lpstr>Existence</vt:lpstr>
      <vt:lpstr>Existence</vt:lpstr>
      <vt:lpstr>Finite Game</vt:lpstr>
      <vt:lpstr>Finite Potential Game</vt:lpstr>
      <vt:lpstr>Pure NE Existence for Infinite Game</vt:lpstr>
      <vt:lpstr>Existence of Mixed NE for Infinite Game</vt:lpstr>
      <vt:lpstr>Infinite Potential Game</vt:lpstr>
      <vt:lpstr>Aside: For infinite potential games</vt:lpstr>
      <vt:lpstr>Uniqueness of NE for General Games</vt:lpstr>
      <vt:lpstr>Summary</vt:lpstr>
      <vt:lpstr>Better-reply Secure (BRS) [Reny 1999]</vt:lpstr>
      <vt:lpstr>Recursive Diagonally Transferable Continuous (RDTC) Games</vt:lpstr>
      <vt:lpstr>Potential and Supermodular games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Microsoft Office User</cp:lastModifiedBy>
  <cp:revision>586</cp:revision>
  <cp:lastPrinted>2012-04-15T18:11:15Z</cp:lastPrinted>
  <dcterms:created xsi:type="dcterms:W3CDTF">2010-07-02T06:15:08Z</dcterms:created>
  <dcterms:modified xsi:type="dcterms:W3CDTF">2021-02-27T12:58:22Z</dcterms:modified>
</cp:coreProperties>
</file>