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485" r:id="rId3"/>
    <p:sldId id="486" r:id="rId4"/>
    <p:sldId id="469" r:id="rId5"/>
    <p:sldId id="470" r:id="rId6"/>
    <p:sldId id="471" r:id="rId7"/>
    <p:sldId id="472" r:id="rId8"/>
    <p:sldId id="491" r:id="rId9"/>
    <p:sldId id="473" r:id="rId10"/>
    <p:sldId id="474" r:id="rId11"/>
    <p:sldId id="492" r:id="rId12"/>
    <p:sldId id="488" r:id="rId13"/>
    <p:sldId id="489" r:id="rId14"/>
    <p:sldId id="490" r:id="rId15"/>
    <p:sldId id="493" r:id="rId16"/>
    <p:sldId id="475" r:id="rId17"/>
    <p:sldId id="476" r:id="rId18"/>
    <p:sldId id="487" r:id="rId19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1EDFF"/>
    <a:srgbClr val="CCE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5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66A34F84-89D5-4103-A9F5-2A4E8C749CAE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0010351E-67A8-4AFC-B24C-2B610D064F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FFF0AD6B-AEAA-4FC8-B9BE-275E5EF376AB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D51A2556-5F5E-4107-B3C9-889FA75FD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6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356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85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575C8-4A56-4FC8-A2BD-BCC9ED8DE620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33950" cy="3700463"/>
          </a:xfrm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29" y="4691061"/>
            <a:ext cx="5435618" cy="4440827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28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26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780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6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0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1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8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0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90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7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8785AD08-688C-4031-BB03-F2BD5307A1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8155"/>
            <a:ext cx="9144000" cy="690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388" y="1451052"/>
            <a:ext cx="6189225" cy="39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909" y="661807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 userDrawn="1"/>
        </p:nvSpPr>
        <p:spPr>
          <a:xfrm>
            <a:off x="2132112" y="3573016"/>
            <a:ext cx="6000792" cy="208823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Yi, Yung 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이융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KAIST, Electrical Engineering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http://lanada.kaist.ac.kr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yiyung@kaist.edu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텍스트 개체 틀 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2464" y="1196752"/>
            <a:ext cx="8186212" cy="522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2000">
                <a:latin typeface="Calibri" charset="0"/>
                <a:ea typeface="Calibri" charset="0"/>
                <a:cs typeface="Calibri" charset="0"/>
              </a:defRPr>
            </a:lvl2pPr>
            <a:lvl3pPr>
              <a:defRPr sz="180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altLang="ko-KR" dirty="0"/>
              <a:t>Description</a:t>
            </a:r>
          </a:p>
          <a:p>
            <a:pPr lvl="1"/>
            <a:r>
              <a:rPr lang="en-US" altLang="ko-KR" sz="2000" dirty="0" err="1"/>
              <a:t>Sdfsf</a:t>
            </a:r>
            <a:endParaRPr lang="en-US" altLang="ko-KR" sz="2000" dirty="0"/>
          </a:p>
          <a:p>
            <a:pPr lvl="2"/>
            <a:r>
              <a:rPr lang="en-US" altLang="ko-KR" sz="1800" dirty="0" err="1">
                <a:latin typeface="Comic Sans MS" pitchFamily="66" charset="0"/>
              </a:rPr>
              <a:t>sdfasdf</a:t>
            </a:r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1547663" y="399501"/>
            <a:ext cx="7130669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01/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14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48733" y="399501"/>
            <a:ext cx="8229600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02/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2464" y="1628801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2464" y="1159918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1. Title ( size : 24pt)</a:t>
            </a:r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4" y="4257923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4" y="3789040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2. Title ( size : 24pt)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020272" y="6527624"/>
            <a:ext cx="1656184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로고를 넣어주세요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학회 로고 등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20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21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2343573" y="2651428"/>
            <a:ext cx="4456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  <a:p>
            <a:pPr algn="ctr"/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More</a:t>
            </a: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 comments and questions at </a:t>
            </a:r>
            <a:br>
              <a:rPr lang="en-US" altLang="ko-KR" sz="2400" baseline="0" dirty="0">
                <a:latin typeface="Calibri" pitchFamily="34" charset="0"/>
                <a:cs typeface="Calibri" pitchFamily="34" charset="0"/>
              </a:rPr>
            </a:b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yiyung@kaist.edu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63341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178800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48038" y="6237288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0EB74-B2A7-404D-9C8E-769C9DFC212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E2F6E717-0B04-485A-AD9D-AAB5509EEA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4"/>
          <p:cNvSpPr txBox="1">
            <a:spLocks/>
          </p:cNvSpPr>
          <p:nvPr/>
        </p:nvSpPr>
        <p:spPr>
          <a:xfrm>
            <a:off x="8532440" y="6525344"/>
            <a:ext cx="720080" cy="2137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FD5A5D8-FFDA-4CCF-8BA7-791847D24762}" type="slidenum">
              <a:rPr kumimoji="0" lang="en-US" altLang="ko-KR" sz="10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3" r:id="rId4"/>
    <p:sldLayoutId id="2147483651" r:id="rId5"/>
    <p:sldLayoutId id="2147483655" r:id="rId6"/>
    <p:sldLayoutId id="2147483652" r:id="rId7"/>
    <p:sldLayoutId id="2147483658" r:id="rId8"/>
    <p:sldLayoutId id="2147483659" r:id="rId9"/>
    <p:sldLayoutId id="2147483660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67544" y="1556792"/>
            <a:ext cx="8172400" cy="1872208"/>
          </a:xfrm>
          <a:prstGeom prst="rect">
            <a:avLst/>
          </a:prstGeom>
        </p:spPr>
        <p:txBody>
          <a:bodyPr/>
          <a:lstStyle/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Lecture 7: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Extensive-form game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401" name="Rectangle 65"/>
          <p:cNvSpPr>
            <a:spLocks noChangeArrowheads="1"/>
          </p:cNvSpPr>
          <p:nvPr/>
        </p:nvSpPr>
        <p:spPr bwMode="auto">
          <a:xfrm>
            <a:off x="2592388" y="3389313"/>
            <a:ext cx="673100" cy="384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4402" name="Rectangle 66"/>
          <p:cNvSpPr>
            <a:spLocks noChangeArrowheads="1"/>
          </p:cNvSpPr>
          <p:nvPr/>
        </p:nvSpPr>
        <p:spPr bwMode="auto">
          <a:xfrm>
            <a:off x="3571875" y="3386138"/>
            <a:ext cx="673100" cy="384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4403" name="Rectangle 67"/>
          <p:cNvSpPr>
            <a:spLocks noChangeArrowheads="1"/>
          </p:cNvSpPr>
          <p:nvPr/>
        </p:nvSpPr>
        <p:spPr bwMode="auto">
          <a:xfrm>
            <a:off x="5508625" y="3971925"/>
            <a:ext cx="673100" cy="384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 dirty="0">
                <a:ea typeface="굴림" charset="-127"/>
              </a:rPr>
              <a:t>NEP and Incredible Threats</a:t>
            </a:r>
          </a:p>
        </p:txBody>
      </p:sp>
      <p:sp>
        <p:nvSpPr>
          <p:cNvPr id="654370" name="Text Box 34"/>
          <p:cNvSpPr txBox="1">
            <a:spLocks noChangeArrowheads="1"/>
          </p:cNvSpPr>
          <p:nvPr/>
        </p:nvSpPr>
        <p:spPr bwMode="auto">
          <a:xfrm>
            <a:off x="0" y="3494088"/>
            <a:ext cx="160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Microsoft</a:t>
            </a:r>
          </a:p>
        </p:txBody>
      </p:sp>
      <p:sp>
        <p:nvSpPr>
          <p:cNvPr id="654371" name="Text Box 35"/>
          <p:cNvSpPr txBox="1">
            <a:spLocks noChangeArrowheads="1"/>
          </p:cNvSpPr>
          <p:nvPr/>
        </p:nvSpPr>
        <p:spPr bwMode="auto">
          <a:xfrm>
            <a:off x="3306763" y="2008188"/>
            <a:ext cx="118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Mozilla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076056" y="692696"/>
            <a:ext cx="3778250" cy="1879600"/>
            <a:chOff x="1872" y="2430"/>
            <a:chExt cx="3549" cy="1580"/>
          </a:xfrm>
        </p:grpSpPr>
        <p:sp>
          <p:nvSpPr>
            <p:cNvPr id="654372" name="Line 36"/>
            <p:cNvSpPr>
              <a:spLocks noChangeShapeType="1"/>
            </p:cNvSpPr>
            <p:nvPr/>
          </p:nvSpPr>
          <p:spPr bwMode="auto">
            <a:xfrm flipV="1">
              <a:off x="2602" y="2513"/>
              <a:ext cx="917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4373" name="Line 37"/>
            <p:cNvSpPr>
              <a:spLocks noChangeShapeType="1"/>
            </p:cNvSpPr>
            <p:nvPr/>
          </p:nvSpPr>
          <p:spPr bwMode="auto">
            <a:xfrm flipV="1">
              <a:off x="2177" y="3044"/>
              <a:ext cx="349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4374" name="Line 38"/>
            <p:cNvSpPr>
              <a:spLocks noChangeShapeType="1"/>
            </p:cNvSpPr>
            <p:nvPr/>
          </p:nvSpPr>
          <p:spPr bwMode="auto">
            <a:xfrm>
              <a:off x="2602" y="3029"/>
              <a:ext cx="409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4375" name="Line 39"/>
            <p:cNvSpPr>
              <a:spLocks noChangeShapeType="1"/>
            </p:cNvSpPr>
            <p:nvPr/>
          </p:nvSpPr>
          <p:spPr bwMode="auto">
            <a:xfrm>
              <a:off x="3625" y="2498"/>
              <a:ext cx="985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4376" name="Line 40"/>
            <p:cNvSpPr>
              <a:spLocks noChangeShapeType="1"/>
            </p:cNvSpPr>
            <p:nvPr/>
          </p:nvSpPr>
          <p:spPr bwMode="auto">
            <a:xfrm flipV="1">
              <a:off x="4254" y="3044"/>
              <a:ext cx="356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4377" name="Line 41"/>
            <p:cNvSpPr>
              <a:spLocks noChangeShapeType="1"/>
            </p:cNvSpPr>
            <p:nvPr/>
          </p:nvSpPr>
          <p:spPr bwMode="auto">
            <a:xfrm>
              <a:off x="4671" y="3044"/>
              <a:ext cx="424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4378" name="Oval 42"/>
            <p:cNvSpPr>
              <a:spLocks noChangeArrowheads="1"/>
            </p:cNvSpPr>
            <p:nvPr/>
          </p:nvSpPr>
          <p:spPr bwMode="auto">
            <a:xfrm>
              <a:off x="3518" y="2430"/>
              <a:ext cx="114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4379" name="Oval 43"/>
            <p:cNvSpPr>
              <a:spLocks noChangeArrowheads="1"/>
            </p:cNvSpPr>
            <p:nvPr/>
          </p:nvSpPr>
          <p:spPr bwMode="auto">
            <a:xfrm>
              <a:off x="2511" y="2950"/>
              <a:ext cx="114" cy="1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4380" name="Oval 44"/>
            <p:cNvSpPr>
              <a:spLocks noChangeArrowheads="1"/>
            </p:cNvSpPr>
            <p:nvPr/>
          </p:nvSpPr>
          <p:spPr bwMode="auto">
            <a:xfrm>
              <a:off x="4598" y="2953"/>
              <a:ext cx="114" cy="1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4381" name="Oval 45"/>
            <p:cNvSpPr>
              <a:spLocks noChangeArrowheads="1"/>
            </p:cNvSpPr>
            <p:nvPr/>
          </p:nvSpPr>
          <p:spPr bwMode="auto">
            <a:xfrm>
              <a:off x="2983" y="3566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4382" name="Oval 46"/>
            <p:cNvSpPr>
              <a:spLocks noChangeArrowheads="1"/>
            </p:cNvSpPr>
            <p:nvPr/>
          </p:nvSpPr>
          <p:spPr bwMode="auto">
            <a:xfrm>
              <a:off x="5070" y="3569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4383" name="Oval 47"/>
            <p:cNvSpPr>
              <a:spLocks noChangeArrowheads="1"/>
            </p:cNvSpPr>
            <p:nvPr/>
          </p:nvSpPr>
          <p:spPr bwMode="auto">
            <a:xfrm>
              <a:off x="2111" y="3566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4384" name="Oval 48"/>
            <p:cNvSpPr>
              <a:spLocks noChangeArrowheads="1"/>
            </p:cNvSpPr>
            <p:nvPr/>
          </p:nvSpPr>
          <p:spPr bwMode="auto">
            <a:xfrm>
              <a:off x="4198" y="3569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4388" name="Text Box 52"/>
            <p:cNvSpPr txBox="1">
              <a:spLocks noChangeArrowheads="1"/>
            </p:cNvSpPr>
            <p:nvPr/>
          </p:nvSpPr>
          <p:spPr bwMode="auto">
            <a:xfrm>
              <a:off x="2604" y="2530"/>
              <a:ext cx="57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.net</a:t>
              </a:r>
            </a:p>
          </p:txBody>
        </p:sp>
        <p:sp>
          <p:nvSpPr>
            <p:cNvPr id="654389" name="Text Box 53"/>
            <p:cNvSpPr txBox="1">
              <a:spLocks noChangeArrowheads="1"/>
            </p:cNvSpPr>
            <p:nvPr/>
          </p:nvSpPr>
          <p:spPr bwMode="auto">
            <a:xfrm>
              <a:off x="1881" y="3157"/>
              <a:ext cx="57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dirty="0" err="1">
                  <a:latin typeface="Arial" charset="0"/>
                  <a:ea typeface="굴림" charset="-127"/>
                </a:rPr>
                <a:t>.net</a:t>
              </a:r>
              <a:endParaRPr lang="en-US" altLang="ko-KR" sz="2000" dirty="0">
                <a:latin typeface="Arial" charset="0"/>
                <a:ea typeface="굴림" charset="-127"/>
              </a:endParaRPr>
            </a:p>
          </p:txBody>
        </p:sp>
        <p:sp>
          <p:nvSpPr>
            <p:cNvPr id="654390" name="Text Box 54"/>
            <p:cNvSpPr txBox="1">
              <a:spLocks noChangeArrowheads="1"/>
            </p:cNvSpPr>
            <p:nvPr/>
          </p:nvSpPr>
          <p:spPr bwMode="auto">
            <a:xfrm>
              <a:off x="3904" y="2473"/>
              <a:ext cx="612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java</a:t>
              </a:r>
            </a:p>
          </p:txBody>
        </p:sp>
        <p:sp>
          <p:nvSpPr>
            <p:cNvPr id="654391" name="Text Box 55"/>
            <p:cNvSpPr txBox="1">
              <a:spLocks noChangeArrowheads="1"/>
            </p:cNvSpPr>
            <p:nvPr/>
          </p:nvSpPr>
          <p:spPr bwMode="auto">
            <a:xfrm>
              <a:off x="4798" y="3155"/>
              <a:ext cx="611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java</a:t>
              </a:r>
            </a:p>
          </p:txBody>
        </p:sp>
        <p:sp>
          <p:nvSpPr>
            <p:cNvPr id="654392" name="Text Box 56"/>
            <p:cNvSpPr txBox="1">
              <a:spLocks noChangeArrowheads="1"/>
            </p:cNvSpPr>
            <p:nvPr/>
          </p:nvSpPr>
          <p:spPr bwMode="auto">
            <a:xfrm>
              <a:off x="2717" y="3157"/>
              <a:ext cx="612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java</a:t>
              </a:r>
            </a:p>
          </p:txBody>
        </p:sp>
        <p:sp>
          <p:nvSpPr>
            <p:cNvPr id="654393" name="Text Box 57"/>
            <p:cNvSpPr txBox="1">
              <a:spLocks noChangeArrowheads="1"/>
            </p:cNvSpPr>
            <p:nvPr/>
          </p:nvSpPr>
          <p:spPr bwMode="auto">
            <a:xfrm>
              <a:off x="3966" y="3159"/>
              <a:ext cx="569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dirty="0" err="1">
                  <a:latin typeface="Arial" charset="0"/>
                  <a:ea typeface="굴림" charset="-127"/>
                </a:rPr>
                <a:t>.net</a:t>
              </a:r>
              <a:endParaRPr lang="en-US" altLang="ko-KR" sz="2000" dirty="0">
                <a:latin typeface="Arial" charset="0"/>
                <a:ea typeface="굴림" charset="-127"/>
              </a:endParaRPr>
            </a:p>
          </p:txBody>
        </p:sp>
        <p:sp>
          <p:nvSpPr>
            <p:cNvPr id="654394" name="Text Box 58"/>
            <p:cNvSpPr txBox="1">
              <a:spLocks noChangeArrowheads="1"/>
            </p:cNvSpPr>
            <p:nvPr/>
          </p:nvSpPr>
          <p:spPr bwMode="auto">
            <a:xfrm>
              <a:off x="1872" y="3677"/>
              <a:ext cx="570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3, 1</a:t>
              </a:r>
            </a:p>
          </p:txBody>
        </p:sp>
        <p:sp>
          <p:nvSpPr>
            <p:cNvPr id="654395" name="Text Box 59"/>
            <p:cNvSpPr txBox="1">
              <a:spLocks noChangeArrowheads="1"/>
            </p:cNvSpPr>
            <p:nvPr/>
          </p:nvSpPr>
          <p:spPr bwMode="auto">
            <a:xfrm>
              <a:off x="2771" y="3673"/>
              <a:ext cx="570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1, 0</a:t>
              </a:r>
            </a:p>
          </p:txBody>
        </p:sp>
        <p:sp>
          <p:nvSpPr>
            <p:cNvPr id="654396" name="Text Box 60"/>
            <p:cNvSpPr txBox="1">
              <a:spLocks noChangeArrowheads="1"/>
            </p:cNvSpPr>
            <p:nvPr/>
          </p:nvSpPr>
          <p:spPr bwMode="auto">
            <a:xfrm>
              <a:off x="3945" y="3662"/>
              <a:ext cx="569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0, 0</a:t>
              </a:r>
            </a:p>
          </p:txBody>
        </p:sp>
        <p:sp>
          <p:nvSpPr>
            <p:cNvPr id="654397" name="Text Box 61"/>
            <p:cNvSpPr txBox="1">
              <a:spLocks noChangeArrowheads="1"/>
            </p:cNvSpPr>
            <p:nvPr/>
          </p:nvSpPr>
          <p:spPr bwMode="auto">
            <a:xfrm>
              <a:off x="4851" y="3665"/>
              <a:ext cx="570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2, 2</a:t>
              </a:r>
            </a:p>
          </p:txBody>
        </p:sp>
      </p:grpSp>
      <p:sp>
        <p:nvSpPr>
          <p:cNvPr id="654399" name="Text Box 63"/>
          <p:cNvSpPr txBox="1">
            <a:spLocks noChangeArrowheads="1"/>
          </p:cNvSpPr>
          <p:nvPr/>
        </p:nvSpPr>
        <p:spPr bwMode="auto">
          <a:xfrm>
            <a:off x="7112000" y="3471863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NEP</a:t>
            </a:r>
          </a:p>
        </p:txBody>
      </p:sp>
      <p:sp>
        <p:nvSpPr>
          <p:cNvPr id="654400" name="Rectangle 64"/>
          <p:cNvSpPr>
            <a:spLocks noChangeArrowheads="1"/>
          </p:cNvSpPr>
          <p:nvPr/>
        </p:nvSpPr>
        <p:spPr bwMode="auto">
          <a:xfrm>
            <a:off x="6672263" y="3525838"/>
            <a:ext cx="444500" cy="384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4404" name="Text Box 68"/>
          <p:cNvSpPr txBox="1">
            <a:spLocks noChangeArrowheads="1"/>
          </p:cNvSpPr>
          <p:nvPr/>
        </p:nvSpPr>
        <p:spPr bwMode="auto">
          <a:xfrm>
            <a:off x="6967538" y="4352925"/>
            <a:ext cx="16113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incredible</a:t>
            </a:r>
          </a:p>
          <a:p>
            <a:r>
              <a:rPr lang="en-US" altLang="ko-KR" sz="2400">
                <a:latin typeface="Comic Sans MS" pitchFamily="66" charset="0"/>
                <a:ea typeface="굴림" charset="-127"/>
              </a:rPr>
              <a:t>threat</a:t>
            </a:r>
          </a:p>
        </p:txBody>
      </p:sp>
      <p:sp>
        <p:nvSpPr>
          <p:cNvPr id="654405" name="Line 69"/>
          <p:cNvSpPr>
            <a:spLocks noChangeShapeType="1"/>
          </p:cNvSpPr>
          <p:nvPr/>
        </p:nvSpPr>
        <p:spPr bwMode="auto">
          <a:xfrm flipH="1" flipV="1">
            <a:off x="5926138" y="4357688"/>
            <a:ext cx="10588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4406" name="Rectangle 70"/>
          <p:cNvSpPr>
            <a:spLocks noChangeArrowheads="1"/>
          </p:cNvSpPr>
          <p:nvPr/>
        </p:nvSpPr>
        <p:spPr bwMode="auto">
          <a:xfrm>
            <a:off x="301625" y="4867275"/>
            <a:ext cx="6310313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Play “java no matter what” is not credible for Mozilla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if Microsoft plays </a:t>
            </a:r>
            <a:r>
              <a:rPr lang="en-US" altLang="ko-KR" sz="2400" dirty="0" err="1">
                <a:latin typeface="Calibri" charset="0"/>
                <a:ea typeface="Calibri" charset="0"/>
                <a:cs typeface="Calibri" charset="0"/>
              </a:rPr>
              <a:t>.net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 then </a:t>
            </a:r>
            <a:r>
              <a:rPr lang="en-US" altLang="ko-KR" sz="2400" dirty="0" err="1">
                <a:latin typeface="Calibri" charset="0"/>
                <a:ea typeface="Calibri" charset="0"/>
                <a:cs typeface="Calibri" charset="0"/>
              </a:rPr>
              <a:t>.net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 is better for Mozilla than java</a:t>
            </a:r>
          </a:p>
        </p:txBody>
      </p:sp>
      <p:graphicFrame>
        <p:nvGraphicFramePr>
          <p:cNvPr id="654408" name="Group 72"/>
          <p:cNvGraphicFramePr>
            <a:graphicFrameLocks noGrp="1"/>
          </p:cNvGraphicFramePr>
          <p:nvPr/>
        </p:nvGraphicFramePr>
        <p:xfrm>
          <a:off x="1482725" y="2506647"/>
          <a:ext cx="4827588" cy="2002473"/>
        </p:xfrm>
        <a:graphic>
          <a:graphicData uri="http://schemas.openxmlformats.org/drawingml/2006/table">
            <a:tbl>
              <a:tblPr/>
              <a:tblGrid>
                <a:gridCol w="96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.net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, </a:t>
                      </a:r>
                      <a:r>
                        <a:rPr kumimoji="0" lang="en-US" altLang="ko-K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.net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.net, 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java, .net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java, 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.net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java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16" y="2708920"/>
            <a:ext cx="88633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How should I characterize “</a:t>
            </a:r>
            <a:r>
              <a:rPr lang="en-US" sz="3200">
                <a:latin typeface="Comic Sans MS" pitchFamily="66" charset="0"/>
              </a:rPr>
              <a:t>real equilibriums”</a:t>
            </a:r>
            <a:br>
              <a:rPr lang="en-US" sz="3200" dirty="0">
                <a:latin typeface="Comic Sans MS" pitchFamily="66" charset="0"/>
              </a:rPr>
            </a:br>
            <a:r>
              <a:rPr lang="en-US" sz="3200">
                <a:latin typeface="Comic Sans MS" pitchFamily="66" charset="0"/>
              </a:rPr>
              <a:t>in extensive-form games?</a:t>
            </a:r>
            <a:endParaRPr lang="en-US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1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42" name="Rectangle 58"/>
          <p:cNvSpPr>
            <a:spLocks noChangeArrowheads="1"/>
          </p:cNvSpPr>
          <p:nvPr/>
        </p:nvSpPr>
        <p:spPr bwMode="auto">
          <a:xfrm>
            <a:off x="2339975" y="2800350"/>
            <a:ext cx="4989513" cy="29765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41" name="Rectangle 57"/>
          <p:cNvSpPr>
            <a:spLocks noChangeArrowheads="1"/>
          </p:cNvSpPr>
          <p:nvPr/>
        </p:nvSpPr>
        <p:spPr bwMode="auto">
          <a:xfrm>
            <a:off x="5232400" y="3784600"/>
            <a:ext cx="2024063" cy="19192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40" name="Rectangle 56"/>
          <p:cNvSpPr>
            <a:spLocks noChangeArrowheads="1"/>
          </p:cNvSpPr>
          <p:nvPr/>
        </p:nvSpPr>
        <p:spPr bwMode="auto">
          <a:xfrm>
            <a:off x="2403475" y="3840163"/>
            <a:ext cx="2024063" cy="18415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Def: a subgame is any subtree of the original game that also defines a proper game</a:t>
            </a:r>
          </a:p>
          <a:p>
            <a:pPr lvl="1"/>
            <a:r>
              <a:rPr lang="en-US" altLang="ko-KR">
                <a:ea typeface="굴림" charset="-127"/>
              </a:rPr>
              <a:t>includes all descendents of non-leaf root node</a:t>
            </a:r>
          </a:p>
          <a:p>
            <a:endParaRPr lang="en-US" altLang="ko-KR">
              <a:ea typeface="굴림" charset="-127"/>
            </a:endParaRPr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The Subgame Concept</a:t>
            </a: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303213" y="5737225"/>
            <a:ext cx="5932487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800">
                <a:latin typeface="Comic Sans MS" pitchFamily="66" charset="0"/>
                <a:ea typeface="굴림" charset="-127"/>
              </a:rPr>
              <a:t>3 subtrees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400">
                <a:latin typeface="Comic Sans MS" pitchFamily="66" charset="0"/>
                <a:ea typeface="굴림" charset="-127"/>
              </a:rPr>
              <a:t>full tree, left tree, right tree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92363" y="2781300"/>
            <a:ext cx="4772025" cy="2908300"/>
            <a:chOff x="641" y="1723"/>
            <a:chExt cx="3828" cy="1832"/>
          </a:xfrm>
        </p:grpSpPr>
        <p:sp>
          <p:nvSpPr>
            <p:cNvPr id="656414" name="Line 30"/>
            <p:cNvSpPr>
              <a:spLocks noChangeShapeType="1"/>
            </p:cNvSpPr>
            <p:nvPr/>
          </p:nvSpPr>
          <p:spPr bwMode="auto">
            <a:xfrm flipV="1">
              <a:off x="1549" y="2142"/>
              <a:ext cx="917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15" name="Line 31"/>
            <p:cNvSpPr>
              <a:spLocks noChangeShapeType="1"/>
            </p:cNvSpPr>
            <p:nvPr/>
          </p:nvSpPr>
          <p:spPr bwMode="auto">
            <a:xfrm flipV="1">
              <a:off x="1124" y="2673"/>
              <a:ext cx="349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16" name="Line 32"/>
            <p:cNvSpPr>
              <a:spLocks noChangeShapeType="1"/>
            </p:cNvSpPr>
            <p:nvPr/>
          </p:nvSpPr>
          <p:spPr bwMode="auto">
            <a:xfrm>
              <a:off x="1549" y="2658"/>
              <a:ext cx="409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17" name="Line 33"/>
            <p:cNvSpPr>
              <a:spLocks noChangeShapeType="1"/>
            </p:cNvSpPr>
            <p:nvPr/>
          </p:nvSpPr>
          <p:spPr bwMode="auto">
            <a:xfrm>
              <a:off x="2572" y="2127"/>
              <a:ext cx="985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18" name="Line 34"/>
            <p:cNvSpPr>
              <a:spLocks noChangeShapeType="1"/>
            </p:cNvSpPr>
            <p:nvPr/>
          </p:nvSpPr>
          <p:spPr bwMode="auto">
            <a:xfrm flipV="1">
              <a:off x="3201" y="2673"/>
              <a:ext cx="356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19" name="Line 35"/>
            <p:cNvSpPr>
              <a:spLocks noChangeShapeType="1"/>
            </p:cNvSpPr>
            <p:nvPr/>
          </p:nvSpPr>
          <p:spPr bwMode="auto">
            <a:xfrm>
              <a:off x="3618" y="2673"/>
              <a:ext cx="424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20" name="Oval 36"/>
            <p:cNvSpPr>
              <a:spLocks noChangeArrowheads="1"/>
            </p:cNvSpPr>
            <p:nvPr/>
          </p:nvSpPr>
          <p:spPr bwMode="auto">
            <a:xfrm>
              <a:off x="2465" y="2059"/>
              <a:ext cx="114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21" name="Oval 37"/>
            <p:cNvSpPr>
              <a:spLocks noChangeArrowheads="1"/>
            </p:cNvSpPr>
            <p:nvPr/>
          </p:nvSpPr>
          <p:spPr bwMode="auto">
            <a:xfrm>
              <a:off x="1458" y="2579"/>
              <a:ext cx="114" cy="1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22" name="Oval 38"/>
            <p:cNvSpPr>
              <a:spLocks noChangeArrowheads="1"/>
            </p:cNvSpPr>
            <p:nvPr/>
          </p:nvSpPr>
          <p:spPr bwMode="auto">
            <a:xfrm>
              <a:off x="3545" y="2582"/>
              <a:ext cx="114" cy="1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23" name="Oval 39"/>
            <p:cNvSpPr>
              <a:spLocks noChangeArrowheads="1"/>
            </p:cNvSpPr>
            <p:nvPr/>
          </p:nvSpPr>
          <p:spPr bwMode="auto">
            <a:xfrm>
              <a:off x="1930" y="3195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24" name="Oval 40"/>
            <p:cNvSpPr>
              <a:spLocks noChangeArrowheads="1"/>
            </p:cNvSpPr>
            <p:nvPr/>
          </p:nvSpPr>
          <p:spPr bwMode="auto">
            <a:xfrm>
              <a:off x="4017" y="3198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25" name="Oval 41"/>
            <p:cNvSpPr>
              <a:spLocks noChangeArrowheads="1"/>
            </p:cNvSpPr>
            <p:nvPr/>
          </p:nvSpPr>
          <p:spPr bwMode="auto">
            <a:xfrm>
              <a:off x="1058" y="3195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26" name="Oval 42"/>
            <p:cNvSpPr>
              <a:spLocks noChangeArrowheads="1"/>
            </p:cNvSpPr>
            <p:nvPr/>
          </p:nvSpPr>
          <p:spPr bwMode="auto">
            <a:xfrm>
              <a:off x="3145" y="3198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27" name="Text Box 43"/>
            <p:cNvSpPr txBox="1">
              <a:spLocks noChangeArrowheads="1"/>
            </p:cNvSpPr>
            <p:nvPr/>
          </p:nvSpPr>
          <p:spPr bwMode="auto">
            <a:xfrm>
              <a:off x="1907" y="1723"/>
              <a:ext cx="12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-80" charset="-122"/>
                </a:rPr>
                <a:t>Microsoft</a:t>
              </a:r>
            </a:p>
          </p:txBody>
        </p:sp>
        <p:sp>
          <p:nvSpPr>
            <p:cNvPr id="656428" name="Text Box 44"/>
            <p:cNvSpPr txBox="1">
              <a:spLocks noChangeArrowheads="1"/>
            </p:cNvSpPr>
            <p:nvPr/>
          </p:nvSpPr>
          <p:spPr bwMode="auto">
            <a:xfrm>
              <a:off x="641" y="2387"/>
              <a:ext cx="9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-80" charset="-122"/>
                </a:rPr>
                <a:t>Mozilla</a:t>
              </a:r>
            </a:p>
          </p:txBody>
        </p:sp>
        <p:sp>
          <p:nvSpPr>
            <p:cNvPr id="656429" name="Text Box 45"/>
            <p:cNvSpPr txBox="1">
              <a:spLocks noChangeArrowheads="1"/>
            </p:cNvSpPr>
            <p:nvPr/>
          </p:nvSpPr>
          <p:spPr bwMode="auto">
            <a:xfrm>
              <a:off x="3516" y="2334"/>
              <a:ext cx="9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-80" charset="-122"/>
                </a:rPr>
                <a:t>Mozilla</a:t>
              </a:r>
            </a:p>
          </p:txBody>
        </p:sp>
        <p:sp>
          <p:nvSpPr>
            <p:cNvPr id="656430" name="Text Box 46"/>
            <p:cNvSpPr txBox="1">
              <a:spLocks noChangeArrowheads="1"/>
            </p:cNvSpPr>
            <p:nvPr/>
          </p:nvSpPr>
          <p:spPr bwMode="auto">
            <a:xfrm>
              <a:off x="1593" y="2159"/>
              <a:ext cx="4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Arial" charset="0"/>
                  <a:ea typeface="宋体" pitchFamily="-80" charset="-122"/>
                </a:rPr>
                <a:t>.net</a:t>
              </a:r>
            </a:p>
          </p:txBody>
        </p:sp>
        <p:sp>
          <p:nvSpPr>
            <p:cNvPr id="656431" name="Text Box 47"/>
            <p:cNvSpPr txBox="1">
              <a:spLocks noChangeArrowheads="1"/>
            </p:cNvSpPr>
            <p:nvPr/>
          </p:nvSpPr>
          <p:spPr bwMode="auto">
            <a:xfrm>
              <a:off x="870" y="2786"/>
              <a:ext cx="4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Arial" charset="0"/>
                  <a:ea typeface="宋体" pitchFamily="-80" charset="-122"/>
                </a:rPr>
                <a:t>.net</a:t>
              </a:r>
            </a:p>
          </p:txBody>
        </p:sp>
        <p:sp>
          <p:nvSpPr>
            <p:cNvPr id="656432" name="Text Box 48"/>
            <p:cNvSpPr txBox="1">
              <a:spLocks noChangeArrowheads="1"/>
            </p:cNvSpPr>
            <p:nvPr/>
          </p:nvSpPr>
          <p:spPr bwMode="auto">
            <a:xfrm>
              <a:off x="2895" y="2102"/>
              <a:ext cx="5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Arial" charset="0"/>
                  <a:ea typeface="宋体" pitchFamily="-80" charset="-122"/>
                </a:rPr>
                <a:t>java</a:t>
              </a:r>
            </a:p>
          </p:txBody>
        </p:sp>
        <p:sp>
          <p:nvSpPr>
            <p:cNvPr id="656433" name="Text Box 49"/>
            <p:cNvSpPr txBox="1">
              <a:spLocks noChangeArrowheads="1"/>
            </p:cNvSpPr>
            <p:nvPr/>
          </p:nvSpPr>
          <p:spPr bwMode="auto">
            <a:xfrm>
              <a:off x="3790" y="2782"/>
              <a:ext cx="5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Arial" charset="0"/>
                  <a:ea typeface="宋体" pitchFamily="-80" charset="-122"/>
                </a:rPr>
                <a:t>java</a:t>
              </a:r>
            </a:p>
          </p:txBody>
        </p:sp>
        <p:sp>
          <p:nvSpPr>
            <p:cNvPr id="656434" name="Text Box 50"/>
            <p:cNvSpPr txBox="1">
              <a:spLocks noChangeArrowheads="1"/>
            </p:cNvSpPr>
            <p:nvPr/>
          </p:nvSpPr>
          <p:spPr bwMode="auto">
            <a:xfrm>
              <a:off x="1709" y="2787"/>
              <a:ext cx="5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Arial" charset="0"/>
                  <a:ea typeface="宋体" pitchFamily="-80" charset="-122"/>
                </a:rPr>
                <a:t>java</a:t>
              </a:r>
            </a:p>
          </p:txBody>
        </p:sp>
        <p:sp>
          <p:nvSpPr>
            <p:cNvPr id="656435" name="Text Box 51"/>
            <p:cNvSpPr txBox="1">
              <a:spLocks noChangeArrowheads="1"/>
            </p:cNvSpPr>
            <p:nvPr/>
          </p:nvSpPr>
          <p:spPr bwMode="auto">
            <a:xfrm>
              <a:off x="2953" y="2788"/>
              <a:ext cx="4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Arial" charset="0"/>
                  <a:ea typeface="宋体" pitchFamily="-80" charset="-122"/>
                </a:rPr>
                <a:t>.net</a:t>
              </a:r>
            </a:p>
          </p:txBody>
        </p:sp>
        <p:sp>
          <p:nvSpPr>
            <p:cNvPr id="656436" name="Text Box 52"/>
            <p:cNvSpPr txBox="1">
              <a:spLocks noChangeArrowheads="1"/>
            </p:cNvSpPr>
            <p:nvPr/>
          </p:nvSpPr>
          <p:spPr bwMode="auto">
            <a:xfrm>
              <a:off x="861" y="3305"/>
              <a:ext cx="4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Arial" charset="0"/>
                  <a:ea typeface="宋体" pitchFamily="-80" charset="-122"/>
                </a:rPr>
                <a:t>3, 1</a:t>
              </a:r>
            </a:p>
          </p:txBody>
        </p:sp>
        <p:sp>
          <p:nvSpPr>
            <p:cNvPr id="656437" name="Text Box 53"/>
            <p:cNvSpPr txBox="1">
              <a:spLocks noChangeArrowheads="1"/>
            </p:cNvSpPr>
            <p:nvPr/>
          </p:nvSpPr>
          <p:spPr bwMode="auto">
            <a:xfrm>
              <a:off x="1760" y="3302"/>
              <a:ext cx="4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Arial" charset="0"/>
                  <a:ea typeface="宋体" pitchFamily="-80" charset="-122"/>
                </a:rPr>
                <a:t>1, 0</a:t>
              </a:r>
            </a:p>
          </p:txBody>
        </p:sp>
        <p:sp>
          <p:nvSpPr>
            <p:cNvPr id="656438" name="Text Box 54"/>
            <p:cNvSpPr txBox="1">
              <a:spLocks noChangeArrowheads="1"/>
            </p:cNvSpPr>
            <p:nvPr/>
          </p:nvSpPr>
          <p:spPr bwMode="auto">
            <a:xfrm>
              <a:off x="2934" y="3292"/>
              <a:ext cx="4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Arial" charset="0"/>
                  <a:ea typeface="宋体" pitchFamily="-80" charset="-122"/>
                </a:rPr>
                <a:t>0, 0</a:t>
              </a:r>
            </a:p>
          </p:txBody>
        </p:sp>
        <p:sp>
          <p:nvSpPr>
            <p:cNvPr id="656439" name="Text Box 55"/>
            <p:cNvSpPr txBox="1">
              <a:spLocks noChangeArrowheads="1"/>
            </p:cNvSpPr>
            <p:nvPr/>
          </p:nvSpPr>
          <p:spPr bwMode="auto">
            <a:xfrm>
              <a:off x="3840" y="3295"/>
              <a:ext cx="4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Arial" charset="0"/>
                  <a:ea typeface="宋体" pitchFamily="-80" charset="-122"/>
                </a:rPr>
                <a:t>2, 2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51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>
                <a:solidFill>
                  <a:srgbClr val="FF0000"/>
                </a:solidFill>
                <a:ea typeface="굴림" charset="-127"/>
              </a:rPr>
              <a:t>Def</a:t>
            </a: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:</a:t>
            </a:r>
            <a:r>
              <a:rPr lang="en-US" altLang="ko-KR" sz="2800" dirty="0">
                <a:ea typeface="굴림" charset="-127"/>
              </a:rPr>
              <a:t> a NEP is </a:t>
            </a:r>
            <a:r>
              <a:rPr lang="en-US" altLang="ko-KR" sz="2800" i="1" dirty="0" err="1">
                <a:solidFill>
                  <a:srgbClr val="FF0000"/>
                </a:solidFill>
                <a:ea typeface="굴림" charset="-127"/>
              </a:rPr>
              <a:t>subgame</a:t>
            </a:r>
            <a:r>
              <a:rPr lang="en-US" altLang="ko-KR" sz="2800" i="1" dirty="0">
                <a:solidFill>
                  <a:srgbClr val="FF0000"/>
                </a:solidFill>
                <a:ea typeface="굴림" charset="-127"/>
              </a:rPr>
              <a:t> perfect</a:t>
            </a: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sz="2800" dirty="0">
                <a:ea typeface="굴림" charset="-127"/>
              </a:rPr>
              <a:t>if its restriction to </a:t>
            </a:r>
            <a:r>
              <a:rPr lang="en-US" altLang="ko-KR" sz="2800" i="1" dirty="0">
                <a:ea typeface="굴림" charset="-127"/>
              </a:rPr>
              <a:t>every</a:t>
            </a:r>
            <a:r>
              <a:rPr lang="en-US" altLang="ko-KR" sz="2800" dirty="0">
                <a:ea typeface="굴림" charset="-127"/>
              </a:rPr>
              <a:t> </a:t>
            </a:r>
            <a:r>
              <a:rPr lang="en-US" altLang="ko-KR" sz="2800" dirty="0" err="1">
                <a:ea typeface="굴림" charset="-127"/>
              </a:rPr>
              <a:t>subgame</a:t>
            </a:r>
            <a:r>
              <a:rPr lang="en-US" altLang="ko-KR" sz="2800" dirty="0">
                <a:ea typeface="굴림" charset="-127"/>
              </a:rPr>
              <a:t> is also a NEP of the </a:t>
            </a:r>
            <a:r>
              <a:rPr lang="en-US" altLang="ko-KR" sz="2800" dirty="0" err="1">
                <a:ea typeface="굴림" charset="-127"/>
              </a:rPr>
              <a:t>subgame</a:t>
            </a:r>
            <a:endParaRPr lang="en-US" altLang="ko-KR" sz="2800" dirty="0">
              <a:ea typeface="굴림" charset="-127"/>
            </a:endParaRPr>
          </a:p>
          <a:p>
            <a:pPr lvl="1">
              <a:buFont typeface="ZapfDingbats" pitchFamily="82" charset="2"/>
              <a:buNone/>
            </a:pPr>
            <a:endParaRPr lang="en-US" altLang="ko-KR" sz="2400" dirty="0">
              <a:ea typeface="굴림" charset="-127"/>
            </a:endParaRPr>
          </a:p>
          <a:p>
            <a:r>
              <a:rPr lang="en-US" altLang="ko-KR" sz="2800" dirty="0" err="1">
                <a:solidFill>
                  <a:srgbClr val="FF0000"/>
                </a:solidFill>
                <a:ea typeface="굴림" charset="-127"/>
              </a:rPr>
              <a:t>Thr</a:t>
            </a: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:</a:t>
            </a:r>
            <a:r>
              <a:rPr lang="en-US" altLang="ko-KR" sz="2800" dirty="0">
                <a:ea typeface="굴림" charset="-127"/>
              </a:rPr>
              <a:t> Every extensive form game has at least one subgame </a:t>
            </a:r>
            <a:r>
              <a:rPr lang="en-US" altLang="ko-KR" sz="2800" dirty="0" err="1">
                <a:ea typeface="굴림" charset="-127"/>
              </a:rPr>
              <a:t>perferct</a:t>
            </a:r>
            <a:r>
              <a:rPr lang="en-US" altLang="ko-KR" sz="2800" dirty="0">
                <a:ea typeface="굴림" charset="-127"/>
              </a:rPr>
              <a:t> Nash equilibrium</a:t>
            </a:r>
          </a:p>
          <a:p>
            <a:pPr lvl="1"/>
            <a:r>
              <a:rPr lang="en-US" altLang="ko-KR" sz="2400" dirty="0">
                <a:ea typeface="굴림" charset="-127"/>
              </a:rPr>
              <a:t>Kuhn’s theorem, based on backward induction</a:t>
            </a:r>
          </a:p>
          <a:p>
            <a:pPr lvl="1"/>
            <a:endParaRPr lang="en-US" altLang="ko-KR" sz="2400" dirty="0">
              <a:ea typeface="굴림" charset="-127"/>
            </a:endParaRPr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Subgame Perfect Nash Equilibrium</a:t>
            </a:r>
          </a:p>
        </p:txBody>
      </p:sp>
    </p:spTree>
    <p:extLst>
      <p:ext uri="{BB962C8B-B14F-4D97-AF65-F5344CB8AC3E}">
        <p14:creationId xmlns:p14="http://schemas.microsoft.com/office/powerpoint/2010/main" val="213815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819" name="Rectangle 67"/>
          <p:cNvSpPr>
            <a:spLocks noGrp="1" noChangeArrowheads="1"/>
          </p:cNvSpPr>
          <p:nvPr>
            <p:ph type="body" sz="quarter" idx="13"/>
          </p:nvPr>
        </p:nvSpPr>
        <p:spPr>
          <a:xfrm>
            <a:off x="5148064" y="1196753"/>
            <a:ext cx="3500612" cy="3600400"/>
          </a:xfrm>
          <a:noFill/>
          <a:ln>
            <a:solidFill>
              <a:srgbClr val="CC99FF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2000" dirty="0">
              <a:solidFill>
                <a:srgbClr val="0033CC"/>
              </a:solidFill>
              <a:ea typeface="宋体" pitchFamily="-80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33CC"/>
                </a:solidFill>
                <a:ea typeface="宋体" pitchFamily="-80" charset="-122"/>
              </a:rPr>
              <a:t>(N, NN)</a:t>
            </a:r>
            <a:r>
              <a:rPr lang="en-US" altLang="zh-CN" sz="2000" dirty="0">
                <a:ea typeface="宋体" pitchFamily="-80" charset="-122"/>
              </a:rPr>
              <a:t> is not a NEP when restricted to the </a:t>
            </a:r>
            <a:r>
              <a:rPr lang="en-US" altLang="zh-CN" sz="2000" dirty="0" err="1">
                <a:ea typeface="宋体" pitchFamily="-80" charset="-122"/>
              </a:rPr>
              <a:t>subgame</a:t>
            </a:r>
            <a:r>
              <a:rPr lang="en-US" altLang="zh-CN" sz="2000" dirty="0">
                <a:ea typeface="宋体" pitchFamily="-80" charset="-122"/>
              </a:rPr>
              <a:t> starting at </a:t>
            </a:r>
            <a:r>
              <a:rPr lang="en-US" altLang="zh-CN" sz="2000" b="1" dirty="0">
                <a:ea typeface="宋体" pitchFamily="-80" charset="-122"/>
              </a:rPr>
              <a:t>J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itchFamily="-80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33CC"/>
                </a:solidFill>
                <a:ea typeface="宋体" pitchFamily="-80" charset="-122"/>
              </a:rPr>
              <a:t>(J, JJ)</a:t>
            </a:r>
            <a:r>
              <a:rPr lang="en-US" altLang="zh-CN" sz="2000" dirty="0">
                <a:ea typeface="宋体" pitchFamily="-80" charset="-122"/>
              </a:rPr>
              <a:t> is not a NEP when restricted to the </a:t>
            </a:r>
            <a:r>
              <a:rPr lang="en-US" altLang="zh-CN" sz="2000" dirty="0" err="1">
                <a:ea typeface="宋体" pitchFamily="-80" charset="-122"/>
              </a:rPr>
              <a:t>subgame</a:t>
            </a:r>
            <a:r>
              <a:rPr lang="en-US" altLang="zh-CN" sz="2000" dirty="0">
                <a:ea typeface="宋体" pitchFamily="-80" charset="-122"/>
              </a:rPr>
              <a:t> starting at </a:t>
            </a:r>
            <a:r>
              <a:rPr lang="en-US" altLang="zh-CN" sz="2000" b="1" dirty="0">
                <a:ea typeface="宋体" pitchFamily="-80" charset="-122"/>
              </a:rPr>
              <a:t>N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itchFamily="-80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宋体" pitchFamily="-80" charset="-122"/>
              </a:rPr>
              <a:t>(N, NJ)</a:t>
            </a:r>
            <a:r>
              <a:rPr lang="en-US" altLang="zh-CN" sz="2000" dirty="0">
                <a:ea typeface="宋体" pitchFamily="-80" charset="-122"/>
              </a:rPr>
              <a:t> is a 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-80" charset="-122"/>
              </a:rPr>
              <a:t>subgame</a:t>
            </a:r>
            <a:r>
              <a:rPr lang="en-US" altLang="zh-CN" sz="2000" dirty="0">
                <a:solidFill>
                  <a:srgbClr val="FF0000"/>
                </a:solidFill>
                <a:ea typeface="宋体" pitchFamily="-80" charset="-122"/>
              </a:rPr>
              <a:t> perfect</a:t>
            </a:r>
            <a:r>
              <a:rPr lang="en-US" altLang="zh-CN" sz="2000" dirty="0">
                <a:ea typeface="宋体" pitchFamily="-80" charset="-122"/>
              </a:rPr>
              <a:t> Nash equilibrium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itchFamily="-80" charset="-122"/>
            </a:endParaRPr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>
                <a:ea typeface="宋体" pitchFamily="-80" charset="-122"/>
              </a:rPr>
              <a:t>Subgame Perfect Nash Equilibrium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3850" y="1241425"/>
            <a:ext cx="4665663" cy="2908300"/>
            <a:chOff x="627" y="1723"/>
            <a:chExt cx="3857" cy="1832"/>
          </a:xfrm>
        </p:grpSpPr>
        <p:sp>
          <p:nvSpPr>
            <p:cNvPr id="714756" name="Line 4"/>
            <p:cNvSpPr>
              <a:spLocks noChangeShapeType="1"/>
            </p:cNvSpPr>
            <p:nvPr/>
          </p:nvSpPr>
          <p:spPr bwMode="auto">
            <a:xfrm flipV="1">
              <a:off x="1549" y="2142"/>
              <a:ext cx="917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mic Sans MS" pitchFamily="66" charset="0"/>
              </a:endParaRPr>
            </a:p>
          </p:txBody>
        </p:sp>
        <p:sp>
          <p:nvSpPr>
            <p:cNvPr id="714757" name="Line 5"/>
            <p:cNvSpPr>
              <a:spLocks noChangeShapeType="1"/>
            </p:cNvSpPr>
            <p:nvPr/>
          </p:nvSpPr>
          <p:spPr bwMode="auto">
            <a:xfrm flipV="1">
              <a:off x="1124" y="2673"/>
              <a:ext cx="349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mic Sans MS" pitchFamily="66" charset="0"/>
              </a:endParaRPr>
            </a:p>
          </p:txBody>
        </p:sp>
        <p:sp>
          <p:nvSpPr>
            <p:cNvPr id="714758" name="Line 6"/>
            <p:cNvSpPr>
              <a:spLocks noChangeShapeType="1"/>
            </p:cNvSpPr>
            <p:nvPr/>
          </p:nvSpPr>
          <p:spPr bwMode="auto">
            <a:xfrm>
              <a:off x="1549" y="2658"/>
              <a:ext cx="409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mic Sans MS" pitchFamily="66" charset="0"/>
              </a:endParaRPr>
            </a:p>
          </p:txBody>
        </p:sp>
        <p:sp>
          <p:nvSpPr>
            <p:cNvPr id="714759" name="Line 7"/>
            <p:cNvSpPr>
              <a:spLocks noChangeShapeType="1"/>
            </p:cNvSpPr>
            <p:nvPr/>
          </p:nvSpPr>
          <p:spPr bwMode="auto">
            <a:xfrm>
              <a:off x="2572" y="2127"/>
              <a:ext cx="985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mic Sans MS" pitchFamily="66" charset="0"/>
              </a:endParaRPr>
            </a:p>
          </p:txBody>
        </p:sp>
        <p:sp>
          <p:nvSpPr>
            <p:cNvPr id="714760" name="Line 8"/>
            <p:cNvSpPr>
              <a:spLocks noChangeShapeType="1"/>
            </p:cNvSpPr>
            <p:nvPr/>
          </p:nvSpPr>
          <p:spPr bwMode="auto">
            <a:xfrm flipV="1">
              <a:off x="3201" y="2673"/>
              <a:ext cx="356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mic Sans MS" pitchFamily="66" charset="0"/>
              </a:endParaRPr>
            </a:p>
          </p:txBody>
        </p:sp>
        <p:sp>
          <p:nvSpPr>
            <p:cNvPr id="714761" name="Line 9"/>
            <p:cNvSpPr>
              <a:spLocks noChangeShapeType="1"/>
            </p:cNvSpPr>
            <p:nvPr/>
          </p:nvSpPr>
          <p:spPr bwMode="auto">
            <a:xfrm>
              <a:off x="3618" y="2673"/>
              <a:ext cx="424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mic Sans MS" pitchFamily="66" charset="0"/>
              </a:endParaRPr>
            </a:p>
          </p:txBody>
        </p:sp>
        <p:sp>
          <p:nvSpPr>
            <p:cNvPr id="714762" name="Oval 10"/>
            <p:cNvSpPr>
              <a:spLocks noChangeArrowheads="1"/>
            </p:cNvSpPr>
            <p:nvPr/>
          </p:nvSpPr>
          <p:spPr bwMode="auto">
            <a:xfrm>
              <a:off x="2465" y="2059"/>
              <a:ext cx="114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mic Sans MS" pitchFamily="66" charset="0"/>
              </a:endParaRPr>
            </a:p>
          </p:txBody>
        </p:sp>
        <p:sp>
          <p:nvSpPr>
            <p:cNvPr id="714763" name="Oval 11"/>
            <p:cNvSpPr>
              <a:spLocks noChangeArrowheads="1"/>
            </p:cNvSpPr>
            <p:nvPr/>
          </p:nvSpPr>
          <p:spPr bwMode="auto">
            <a:xfrm>
              <a:off x="1458" y="2579"/>
              <a:ext cx="114" cy="1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mic Sans MS" pitchFamily="66" charset="0"/>
              </a:endParaRPr>
            </a:p>
          </p:txBody>
        </p:sp>
        <p:sp>
          <p:nvSpPr>
            <p:cNvPr id="714764" name="Oval 12"/>
            <p:cNvSpPr>
              <a:spLocks noChangeArrowheads="1"/>
            </p:cNvSpPr>
            <p:nvPr/>
          </p:nvSpPr>
          <p:spPr bwMode="auto">
            <a:xfrm>
              <a:off x="3545" y="2582"/>
              <a:ext cx="114" cy="1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mic Sans MS" pitchFamily="66" charset="0"/>
              </a:endParaRPr>
            </a:p>
          </p:txBody>
        </p:sp>
        <p:sp>
          <p:nvSpPr>
            <p:cNvPr id="714765" name="Oval 13"/>
            <p:cNvSpPr>
              <a:spLocks noChangeArrowheads="1"/>
            </p:cNvSpPr>
            <p:nvPr/>
          </p:nvSpPr>
          <p:spPr bwMode="auto">
            <a:xfrm>
              <a:off x="1930" y="3195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mic Sans MS" pitchFamily="66" charset="0"/>
              </a:endParaRPr>
            </a:p>
          </p:txBody>
        </p:sp>
        <p:sp>
          <p:nvSpPr>
            <p:cNvPr id="714766" name="Oval 14"/>
            <p:cNvSpPr>
              <a:spLocks noChangeArrowheads="1"/>
            </p:cNvSpPr>
            <p:nvPr/>
          </p:nvSpPr>
          <p:spPr bwMode="auto">
            <a:xfrm>
              <a:off x="4017" y="3198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mic Sans MS" pitchFamily="66" charset="0"/>
              </a:endParaRPr>
            </a:p>
          </p:txBody>
        </p:sp>
        <p:sp>
          <p:nvSpPr>
            <p:cNvPr id="714767" name="Oval 15"/>
            <p:cNvSpPr>
              <a:spLocks noChangeArrowheads="1"/>
            </p:cNvSpPr>
            <p:nvPr/>
          </p:nvSpPr>
          <p:spPr bwMode="auto">
            <a:xfrm>
              <a:off x="1058" y="3195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mic Sans MS" pitchFamily="66" charset="0"/>
              </a:endParaRPr>
            </a:p>
          </p:txBody>
        </p:sp>
        <p:sp>
          <p:nvSpPr>
            <p:cNvPr id="714768" name="Oval 16"/>
            <p:cNvSpPr>
              <a:spLocks noChangeArrowheads="1"/>
            </p:cNvSpPr>
            <p:nvPr/>
          </p:nvSpPr>
          <p:spPr bwMode="auto">
            <a:xfrm>
              <a:off x="3145" y="3198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mic Sans MS" pitchFamily="66" charset="0"/>
              </a:endParaRPr>
            </a:p>
          </p:txBody>
        </p:sp>
        <p:sp>
          <p:nvSpPr>
            <p:cNvPr id="714769" name="Text Box 17"/>
            <p:cNvSpPr txBox="1">
              <a:spLocks noChangeArrowheads="1"/>
            </p:cNvSpPr>
            <p:nvPr/>
          </p:nvSpPr>
          <p:spPr bwMode="auto">
            <a:xfrm>
              <a:off x="1887" y="1723"/>
              <a:ext cx="13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-80" charset="-122"/>
                </a:rPr>
                <a:t>Microsoft</a:t>
              </a:r>
            </a:p>
          </p:txBody>
        </p:sp>
        <p:sp>
          <p:nvSpPr>
            <p:cNvPr id="714770" name="Text Box 18"/>
            <p:cNvSpPr txBox="1">
              <a:spLocks noChangeArrowheads="1"/>
            </p:cNvSpPr>
            <p:nvPr/>
          </p:nvSpPr>
          <p:spPr bwMode="auto">
            <a:xfrm>
              <a:off x="627" y="2387"/>
              <a:ext cx="9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-80" charset="-122"/>
                </a:rPr>
                <a:t>Mozilla</a:t>
              </a:r>
            </a:p>
          </p:txBody>
        </p:sp>
        <p:sp>
          <p:nvSpPr>
            <p:cNvPr id="714771" name="Text Box 19"/>
            <p:cNvSpPr txBox="1">
              <a:spLocks noChangeArrowheads="1"/>
            </p:cNvSpPr>
            <p:nvPr/>
          </p:nvSpPr>
          <p:spPr bwMode="auto">
            <a:xfrm>
              <a:off x="3502" y="2334"/>
              <a:ext cx="9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  <a:ea typeface="宋体" pitchFamily="-80" charset="-122"/>
                </a:rPr>
                <a:t>Mozilla</a:t>
              </a:r>
            </a:p>
          </p:txBody>
        </p:sp>
        <p:sp>
          <p:nvSpPr>
            <p:cNvPr id="714772" name="Text Box 20"/>
            <p:cNvSpPr txBox="1">
              <a:spLocks noChangeArrowheads="1"/>
            </p:cNvSpPr>
            <p:nvPr/>
          </p:nvSpPr>
          <p:spPr bwMode="auto">
            <a:xfrm>
              <a:off x="1586" y="2159"/>
              <a:ext cx="5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-80" charset="-122"/>
                </a:rPr>
                <a:t>.net</a:t>
              </a:r>
            </a:p>
          </p:txBody>
        </p:sp>
        <p:sp>
          <p:nvSpPr>
            <p:cNvPr id="714773" name="Text Box 21"/>
            <p:cNvSpPr txBox="1">
              <a:spLocks noChangeArrowheads="1"/>
            </p:cNvSpPr>
            <p:nvPr/>
          </p:nvSpPr>
          <p:spPr bwMode="auto">
            <a:xfrm>
              <a:off x="863" y="2786"/>
              <a:ext cx="5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-80" charset="-122"/>
                </a:rPr>
                <a:t>.net</a:t>
              </a:r>
            </a:p>
          </p:txBody>
        </p:sp>
        <p:sp>
          <p:nvSpPr>
            <p:cNvPr id="714774" name="Text Box 22"/>
            <p:cNvSpPr txBox="1">
              <a:spLocks noChangeArrowheads="1"/>
            </p:cNvSpPr>
            <p:nvPr/>
          </p:nvSpPr>
          <p:spPr bwMode="auto">
            <a:xfrm>
              <a:off x="2887" y="2102"/>
              <a:ext cx="5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-80" charset="-122"/>
                </a:rPr>
                <a:t>java</a:t>
              </a:r>
            </a:p>
          </p:txBody>
        </p:sp>
        <p:sp>
          <p:nvSpPr>
            <p:cNvPr id="714775" name="Text Box 23"/>
            <p:cNvSpPr txBox="1">
              <a:spLocks noChangeArrowheads="1"/>
            </p:cNvSpPr>
            <p:nvPr/>
          </p:nvSpPr>
          <p:spPr bwMode="auto">
            <a:xfrm>
              <a:off x="3782" y="2782"/>
              <a:ext cx="5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-80" charset="-122"/>
                </a:rPr>
                <a:t>java</a:t>
              </a:r>
            </a:p>
          </p:txBody>
        </p:sp>
        <p:sp>
          <p:nvSpPr>
            <p:cNvPr id="714776" name="Text Box 24"/>
            <p:cNvSpPr txBox="1">
              <a:spLocks noChangeArrowheads="1"/>
            </p:cNvSpPr>
            <p:nvPr/>
          </p:nvSpPr>
          <p:spPr bwMode="auto">
            <a:xfrm>
              <a:off x="1702" y="2787"/>
              <a:ext cx="5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-80" charset="-122"/>
                </a:rPr>
                <a:t>java</a:t>
              </a:r>
            </a:p>
          </p:txBody>
        </p:sp>
        <p:sp>
          <p:nvSpPr>
            <p:cNvPr id="714777" name="Text Box 25"/>
            <p:cNvSpPr txBox="1">
              <a:spLocks noChangeArrowheads="1"/>
            </p:cNvSpPr>
            <p:nvPr/>
          </p:nvSpPr>
          <p:spPr bwMode="auto">
            <a:xfrm>
              <a:off x="2947" y="2788"/>
              <a:ext cx="5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-80" charset="-122"/>
                </a:rPr>
                <a:t>.net</a:t>
              </a:r>
            </a:p>
          </p:txBody>
        </p:sp>
        <p:sp>
          <p:nvSpPr>
            <p:cNvPr id="714778" name="Text Box 26"/>
            <p:cNvSpPr txBox="1">
              <a:spLocks noChangeArrowheads="1"/>
            </p:cNvSpPr>
            <p:nvPr/>
          </p:nvSpPr>
          <p:spPr bwMode="auto">
            <a:xfrm>
              <a:off x="854" y="3305"/>
              <a:ext cx="5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-80" charset="-122"/>
                </a:rPr>
                <a:t>3, 1</a:t>
              </a:r>
            </a:p>
          </p:txBody>
        </p:sp>
        <p:sp>
          <p:nvSpPr>
            <p:cNvPr id="714779" name="Text Box 27"/>
            <p:cNvSpPr txBox="1">
              <a:spLocks noChangeArrowheads="1"/>
            </p:cNvSpPr>
            <p:nvPr/>
          </p:nvSpPr>
          <p:spPr bwMode="auto">
            <a:xfrm>
              <a:off x="1753" y="3302"/>
              <a:ext cx="5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-80" charset="-122"/>
                </a:rPr>
                <a:t>1, 0</a:t>
              </a:r>
            </a:p>
          </p:txBody>
        </p:sp>
        <p:sp>
          <p:nvSpPr>
            <p:cNvPr id="714780" name="Text Box 28"/>
            <p:cNvSpPr txBox="1">
              <a:spLocks noChangeArrowheads="1"/>
            </p:cNvSpPr>
            <p:nvPr/>
          </p:nvSpPr>
          <p:spPr bwMode="auto">
            <a:xfrm>
              <a:off x="2928" y="3292"/>
              <a:ext cx="5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-80" charset="-122"/>
                </a:rPr>
                <a:t>0, 0</a:t>
              </a:r>
            </a:p>
          </p:txBody>
        </p:sp>
        <p:sp>
          <p:nvSpPr>
            <p:cNvPr id="714781" name="Text Box 29"/>
            <p:cNvSpPr txBox="1">
              <a:spLocks noChangeArrowheads="1"/>
            </p:cNvSpPr>
            <p:nvPr/>
          </p:nvSpPr>
          <p:spPr bwMode="auto">
            <a:xfrm>
              <a:off x="3833" y="3295"/>
              <a:ext cx="5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-80" charset="-122"/>
                </a:rPr>
                <a:t>2, 2</a:t>
              </a:r>
            </a:p>
          </p:txBody>
        </p:sp>
      </p:grpSp>
      <p:sp>
        <p:nvSpPr>
          <p:cNvPr id="714782" name="Rectangle 30"/>
          <p:cNvSpPr>
            <a:spLocks noChangeArrowheads="1"/>
          </p:cNvSpPr>
          <p:nvPr/>
        </p:nvSpPr>
        <p:spPr bwMode="auto">
          <a:xfrm>
            <a:off x="1739900" y="5529263"/>
            <a:ext cx="673100" cy="384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4783" name="Rectangle 31"/>
          <p:cNvSpPr>
            <a:spLocks noChangeArrowheads="1"/>
          </p:cNvSpPr>
          <p:nvPr/>
        </p:nvSpPr>
        <p:spPr bwMode="auto">
          <a:xfrm>
            <a:off x="2579688" y="5526088"/>
            <a:ext cx="673100" cy="3841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4784" name="Rectangle 32"/>
          <p:cNvSpPr>
            <a:spLocks noChangeArrowheads="1"/>
          </p:cNvSpPr>
          <p:nvPr/>
        </p:nvSpPr>
        <p:spPr bwMode="auto">
          <a:xfrm>
            <a:off x="4262438" y="6111875"/>
            <a:ext cx="673100" cy="384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714785" name="Group 33"/>
          <p:cNvGraphicFramePr>
            <a:graphicFrameLocks noGrp="1"/>
          </p:cNvGraphicFramePr>
          <p:nvPr/>
        </p:nvGraphicFramePr>
        <p:xfrm>
          <a:off x="831850" y="4962525"/>
          <a:ext cx="4173538" cy="1636713"/>
        </p:xfrm>
        <a:graphic>
          <a:graphicData uri="http://schemas.openxmlformats.org/drawingml/2006/table">
            <a:tbl>
              <a:tblPr/>
              <a:tblGrid>
                <a:gridCol w="83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-80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-80" charset="-122"/>
                        </a:rPr>
                        <a:t>NN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-80" charset="-122"/>
                        </a:rPr>
                        <a:t>NJ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-80" charset="-122"/>
                        </a:rPr>
                        <a:t>JN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-80" charset="-122"/>
                        </a:rPr>
                        <a:t>JJ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-80" charset="-122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-80" charset="-122"/>
                        </a:rPr>
                        <a:t>3,1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-80" charset="-122"/>
                        </a:rPr>
                        <a:t>3,1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-80" charset="-122"/>
                        </a:rPr>
                        <a:t>1,0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-80" charset="-122"/>
                        </a:rPr>
                        <a:t>1,0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-80" charset="-122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-80" charset="-122"/>
                        </a:rPr>
                        <a:t>0,0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-80" charset="-122"/>
                        </a:rPr>
                        <a:t>2,2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-80" charset="-122"/>
                        </a:rPr>
                        <a:t>0,0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-80" charset="-122"/>
                        </a:rPr>
                        <a:t>2,2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4815" name="Text Box 63"/>
          <p:cNvSpPr txBox="1">
            <a:spLocks noChangeArrowheads="1"/>
          </p:cNvSpPr>
          <p:nvPr/>
        </p:nvSpPr>
        <p:spPr bwMode="auto">
          <a:xfrm>
            <a:off x="179388" y="57213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-80" charset="-122"/>
              </a:rPr>
              <a:t>MS</a:t>
            </a:r>
          </a:p>
        </p:txBody>
      </p:sp>
      <p:sp>
        <p:nvSpPr>
          <p:cNvPr id="714816" name="Text Box 64"/>
          <p:cNvSpPr txBox="1">
            <a:spLocks noChangeArrowheads="1"/>
          </p:cNvSpPr>
          <p:nvPr/>
        </p:nvSpPr>
        <p:spPr bwMode="auto">
          <a:xfrm>
            <a:off x="2443163" y="4498975"/>
            <a:ext cx="101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-80" charset="-122"/>
              </a:rPr>
              <a:t>Mozilla</a:t>
            </a:r>
          </a:p>
        </p:txBody>
      </p:sp>
      <p:sp>
        <p:nvSpPr>
          <p:cNvPr id="714817" name="Rectangle 65"/>
          <p:cNvSpPr>
            <a:spLocks noChangeArrowheads="1"/>
          </p:cNvSpPr>
          <p:nvPr/>
        </p:nvSpPr>
        <p:spPr bwMode="auto">
          <a:xfrm>
            <a:off x="3338513" y="24130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400" b="1">
                <a:solidFill>
                  <a:srgbClr val="A50021"/>
                </a:solidFill>
                <a:latin typeface="Arial" charset="0"/>
                <a:ea typeface="宋体" pitchFamily="-80" charset="-122"/>
              </a:rPr>
              <a:t>J</a:t>
            </a:r>
            <a:endParaRPr lang="zh-CN" altLang="en-US" sz="2400" b="1">
              <a:solidFill>
                <a:srgbClr val="A50021"/>
              </a:solidFill>
              <a:latin typeface="Arial" charset="0"/>
              <a:ea typeface="宋体" pitchFamily="-80" charset="-122"/>
            </a:endParaRPr>
          </a:p>
        </p:txBody>
      </p:sp>
      <p:sp>
        <p:nvSpPr>
          <p:cNvPr id="714818" name="Rectangle 66"/>
          <p:cNvSpPr>
            <a:spLocks noChangeArrowheads="1"/>
          </p:cNvSpPr>
          <p:nvPr/>
        </p:nvSpPr>
        <p:spPr bwMode="auto">
          <a:xfrm>
            <a:off x="1627188" y="24209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400" b="1">
                <a:solidFill>
                  <a:srgbClr val="A50021"/>
                </a:solidFill>
                <a:latin typeface="Arial" charset="0"/>
                <a:ea typeface="宋体" pitchFamily="-80" charset="-122"/>
              </a:rPr>
              <a:t>N</a:t>
            </a:r>
            <a:endParaRPr lang="zh-CN" altLang="en-US" sz="2400" b="1">
              <a:solidFill>
                <a:srgbClr val="A50021"/>
              </a:solidFill>
              <a:latin typeface="Arial" charset="0"/>
              <a:ea typeface="宋体" pitchFamily="-80" charset="-122"/>
            </a:endParaRPr>
          </a:p>
        </p:txBody>
      </p:sp>
      <p:sp>
        <p:nvSpPr>
          <p:cNvPr id="714820" name="Rectangle 68"/>
          <p:cNvSpPr>
            <a:spLocks noChangeArrowheads="1"/>
          </p:cNvSpPr>
          <p:nvPr/>
        </p:nvSpPr>
        <p:spPr bwMode="auto">
          <a:xfrm>
            <a:off x="5348288" y="5529263"/>
            <a:ext cx="360362" cy="279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4821" name="Rectangle 69"/>
          <p:cNvSpPr>
            <a:spLocks noChangeArrowheads="1"/>
          </p:cNvSpPr>
          <p:nvPr/>
        </p:nvSpPr>
        <p:spPr bwMode="auto">
          <a:xfrm>
            <a:off x="5348288" y="6072188"/>
            <a:ext cx="360362" cy="2397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rgbClr val="3399FF"/>
              </a:solidFill>
              <a:latin typeface="Arial" charset="0"/>
              <a:ea typeface="宋体" pitchFamily="-80" charset="-122"/>
            </a:endParaRPr>
          </a:p>
        </p:txBody>
      </p:sp>
      <p:sp>
        <p:nvSpPr>
          <p:cNvPr id="714822" name="Text Box 70"/>
          <p:cNvSpPr txBox="1">
            <a:spLocks noChangeArrowheads="1"/>
          </p:cNvSpPr>
          <p:nvPr/>
        </p:nvSpPr>
        <p:spPr bwMode="auto">
          <a:xfrm>
            <a:off x="5710238" y="5457825"/>
            <a:ext cx="298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dirty="0" err="1">
                <a:latin typeface="Comic Sans MS" pitchFamily="66" charset="0"/>
                <a:ea typeface="宋体" pitchFamily="-80" charset="-122"/>
              </a:rPr>
              <a:t>Subgame</a:t>
            </a:r>
            <a:r>
              <a:rPr lang="en-US" altLang="zh-CN" sz="2000" dirty="0">
                <a:latin typeface="Comic Sans MS" pitchFamily="66" charset="0"/>
                <a:ea typeface="宋体" pitchFamily="-80" charset="-122"/>
              </a:rPr>
              <a:t> Perfect NEP</a:t>
            </a:r>
          </a:p>
        </p:txBody>
      </p:sp>
      <p:sp>
        <p:nvSpPr>
          <p:cNvPr id="714823" name="Text Box 71"/>
          <p:cNvSpPr txBox="1">
            <a:spLocks noChangeArrowheads="1"/>
          </p:cNvSpPr>
          <p:nvPr/>
        </p:nvSpPr>
        <p:spPr bwMode="auto">
          <a:xfrm>
            <a:off x="5708650" y="5995988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pitchFamily="-80" charset="-122"/>
              </a:rPr>
              <a:t>Not subgame Perfect NEP</a:t>
            </a:r>
          </a:p>
        </p:txBody>
      </p:sp>
    </p:spTree>
    <p:extLst>
      <p:ext uri="{BB962C8B-B14F-4D97-AF65-F5344CB8AC3E}">
        <p14:creationId xmlns:p14="http://schemas.microsoft.com/office/powerpoint/2010/main" val="157090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2636912"/>
            <a:ext cx="67842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What is a good algorithm to find</a:t>
            </a:r>
            <a:br>
              <a:rPr lang="en-US" sz="3200" dirty="0">
                <a:latin typeface="Comic Sans MS" pitchFamily="66" charset="0"/>
              </a:rPr>
            </a:br>
            <a:r>
              <a:rPr lang="en-US" sz="3200" dirty="0">
                <a:latin typeface="Comic Sans MS" pitchFamily="66" charset="0"/>
              </a:rPr>
              <a:t>equilibria </a:t>
            </a:r>
            <a:r>
              <a:rPr lang="en-US" sz="3200">
                <a:latin typeface="Comic Sans MS" pitchFamily="66" charset="0"/>
              </a:rPr>
              <a:t>in extensive-form game?</a:t>
            </a:r>
          </a:p>
        </p:txBody>
      </p:sp>
    </p:spTree>
    <p:extLst>
      <p:ext uri="{BB962C8B-B14F-4D97-AF65-F5344CB8AC3E}">
        <p14:creationId xmlns:p14="http://schemas.microsoft.com/office/powerpoint/2010/main" val="5939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76" name="Rectangle 60"/>
          <p:cNvSpPr>
            <a:spLocks noChangeArrowheads="1"/>
          </p:cNvSpPr>
          <p:nvPr/>
        </p:nvSpPr>
        <p:spPr bwMode="auto">
          <a:xfrm>
            <a:off x="1916113" y="3967163"/>
            <a:ext cx="639762" cy="3238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0469" name="Rectangle 53"/>
          <p:cNvSpPr>
            <a:spLocks noChangeArrowheads="1"/>
          </p:cNvSpPr>
          <p:nvPr/>
        </p:nvSpPr>
        <p:spPr bwMode="auto">
          <a:xfrm>
            <a:off x="1970088" y="3295650"/>
            <a:ext cx="581025" cy="3492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0470" name="Rectangle 54"/>
          <p:cNvSpPr>
            <a:spLocks noChangeArrowheads="1"/>
          </p:cNvSpPr>
          <p:nvPr/>
        </p:nvSpPr>
        <p:spPr bwMode="auto">
          <a:xfrm>
            <a:off x="5192713" y="3305175"/>
            <a:ext cx="593725" cy="34925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0472" name="Rectangle 56"/>
          <p:cNvSpPr>
            <a:spLocks noChangeArrowheads="1"/>
          </p:cNvSpPr>
          <p:nvPr/>
        </p:nvSpPr>
        <p:spPr bwMode="auto">
          <a:xfrm>
            <a:off x="2822575" y="4725988"/>
            <a:ext cx="463550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Starting from terminal nodes</a:t>
            </a:r>
          </a:p>
          <a:p>
            <a:pPr lvl="1"/>
            <a:r>
              <a:rPr lang="en-US" altLang="ko-KR" dirty="0">
                <a:ea typeface="굴림" charset="-127"/>
              </a:rPr>
              <a:t>move up the game tree making best choice</a:t>
            </a:r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 dirty="0">
                <a:ea typeface="굴림" charset="-127"/>
              </a:rPr>
              <a:t>Solving the Game (Backward Induction)</a:t>
            </a:r>
          </a:p>
        </p:txBody>
      </p:sp>
      <p:sp>
        <p:nvSpPr>
          <p:cNvPr id="700444" name="Rectangle 28"/>
          <p:cNvSpPr>
            <a:spLocks noChangeArrowheads="1"/>
          </p:cNvSpPr>
          <p:nvPr/>
        </p:nvSpPr>
        <p:spPr bwMode="auto">
          <a:xfrm>
            <a:off x="5886450" y="2955925"/>
            <a:ext cx="3206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400">
                <a:latin typeface="Comic Sans MS" pitchFamily="66" charset="0"/>
                <a:ea typeface="굴림" charset="-127"/>
              </a:rPr>
              <a:t>Best strategy for Mozilla: .net, java (follow Microsoft)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433638" y="4637088"/>
            <a:ext cx="2674937" cy="1087437"/>
            <a:chOff x="1621" y="2905"/>
            <a:chExt cx="1685" cy="685"/>
          </a:xfrm>
        </p:grpSpPr>
        <p:sp>
          <p:nvSpPr>
            <p:cNvPr id="700446" name="Line 30"/>
            <p:cNvSpPr>
              <a:spLocks noChangeShapeType="1"/>
            </p:cNvSpPr>
            <p:nvPr/>
          </p:nvSpPr>
          <p:spPr bwMode="auto">
            <a:xfrm flipV="1">
              <a:off x="1822" y="2955"/>
              <a:ext cx="579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49" name="Line 33"/>
            <p:cNvSpPr>
              <a:spLocks noChangeShapeType="1"/>
            </p:cNvSpPr>
            <p:nvPr/>
          </p:nvSpPr>
          <p:spPr bwMode="auto">
            <a:xfrm>
              <a:off x="2468" y="2953"/>
              <a:ext cx="623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52" name="Oval 36"/>
            <p:cNvSpPr>
              <a:spLocks noChangeArrowheads="1"/>
            </p:cNvSpPr>
            <p:nvPr/>
          </p:nvSpPr>
          <p:spPr bwMode="auto">
            <a:xfrm>
              <a:off x="2400" y="2905"/>
              <a:ext cx="72" cy="7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53" name="Oval 37"/>
            <p:cNvSpPr>
              <a:spLocks noChangeArrowheads="1"/>
            </p:cNvSpPr>
            <p:nvPr/>
          </p:nvSpPr>
          <p:spPr bwMode="auto">
            <a:xfrm>
              <a:off x="1764" y="3270"/>
              <a:ext cx="72" cy="7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54" name="Oval 38"/>
            <p:cNvSpPr>
              <a:spLocks noChangeArrowheads="1"/>
            </p:cNvSpPr>
            <p:nvPr/>
          </p:nvSpPr>
          <p:spPr bwMode="auto">
            <a:xfrm>
              <a:off x="3084" y="3272"/>
              <a:ext cx="72" cy="7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59" name="Text Box 43"/>
            <p:cNvSpPr txBox="1">
              <a:spLocks noChangeArrowheads="1"/>
            </p:cNvSpPr>
            <p:nvPr/>
          </p:nvSpPr>
          <p:spPr bwMode="auto">
            <a:xfrm>
              <a:off x="1812" y="2943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.net</a:t>
              </a:r>
            </a:p>
          </p:txBody>
        </p:sp>
        <p:sp>
          <p:nvSpPr>
            <p:cNvPr id="700461" name="Text Box 45"/>
            <p:cNvSpPr txBox="1">
              <a:spLocks noChangeArrowheads="1"/>
            </p:cNvSpPr>
            <p:nvPr/>
          </p:nvSpPr>
          <p:spPr bwMode="auto">
            <a:xfrm>
              <a:off x="2634" y="2935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java</a:t>
              </a:r>
            </a:p>
          </p:txBody>
        </p:sp>
        <p:sp>
          <p:nvSpPr>
            <p:cNvPr id="700466" name="Text Box 50"/>
            <p:cNvSpPr txBox="1">
              <a:spLocks noChangeArrowheads="1"/>
            </p:cNvSpPr>
            <p:nvPr/>
          </p:nvSpPr>
          <p:spPr bwMode="auto">
            <a:xfrm>
              <a:off x="1621" y="3340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3, 1</a:t>
              </a:r>
            </a:p>
          </p:txBody>
        </p:sp>
        <p:sp>
          <p:nvSpPr>
            <p:cNvPr id="700467" name="Text Box 51"/>
            <p:cNvSpPr txBox="1">
              <a:spLocks noChangeArrowheads="1"/>
            </p:cNvSpPr>
            <p:nvPr/>
          </p:nvSpPr>
          <p:spPr bwMode="auto">
            <a:xfrm>
              <a:off x="2924" y="3332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2, 2</a:t>
              </a:r>
            </a:p>
          </p:txBody>
        </p:sp>
      </p:grpSp>
      <p:sp>
        <p:nvSpPr>
          <p:cNvPr id="700473" name="Rectangle 57"/>
          <p:cNvSpPr>
            <a:spLocks noChangeArrowheads="1"/>
          </p:cNvSpPr>
          <p:nvPr/>
        </p:nvSpPr>
        <p:spPr bwMode="auto">
          <a:xfrm>
            <a:off x="6153150" y="4800600"/>
            <a:ext cx="273526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400">
                <a:latin typeface="Comic Sans MS" pitchFamily="66" charset="0"/>
                <a:ea typeface="굴림" charset="-127"/>
              </a:rPr>
              <a:t>Best strategy for Microsoft: .net</a:t>
            </a:r>
          </a:p>
        </p:txBody>
      </p:sp>
      <p:sp>
        <p:nvSpPr>
          <p:cNvPr id="700474" name="Rectangle 58"/>
          <p:cNvSpPr>
            <a:spLocks noChangeArrowheads="1"/>
          </p:cNvSpPr>
          <p:nvPr/>
        </p:nvSpPr>
        <p:spPr bwMode="auto">
          <a:xfrm>
            <a:off x="503238" y="5876925"/>
            <a:ext cx="634841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Single NEP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Microsoft 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ko-KR" sz="2400" dirty="0" err="1">
                <a:latin typeface="Calibri" charset="0"/>
                <a:ea typeface="Calibri" charset="0"/>
                <a:cs typeface="Calibri" charset="0"/>
              </a:rPr>
              <a:t>.net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,   Mozilla 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ko-KR" sz="2400" dirty="0" err="1">
                <a:latin typeface="Calibri" charset="0"/>
                <a:ea typeface="Calibri" charset="0"/>
                <a:cs typeface="Calibri" charset="0"/>
              </a:rPr>
              <a:t>.net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, java</a:t>
            </a:r>
          </a:p>
        </p:txBody>
      </p:sp>
      <p:sp>
        <p:nvSpPr>
          <p:cNvPr id="700477" name="Rectangle 61"/>
          <p:cNvSpPr>
            <a:spLocks noChangeArrowheads="1"/>
          </p:cNvSpPr>
          <p:nvPr/>
        </p:nvSpPr>
        <p:spPr bwMode="auto">
          <a:xfrm>
            <a:off x="55563" y="4632325"/>
            <a:ext cx="18065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400">
                <a:latin typeface="Comic Sans MS" pitchFamily="66" charset="0"/>
                <a:ea typeface="굴림" charset="-127"/>
              </a:rPr>
              <a:t>Equilibrium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400">
                <a:latin typeface="Comic Sans MS" pitchFamily="66" charset="0"/>
                <a:ea typeface="굴림" charset="-127"/>
              </a:rPr>
              <a:t>outcome</a:t>
            </a:r>
          </a:p>
        </p:txBody>
      </p:sp>
      <p:sp>
        <p:nvSpPr>
          <p:cNvPr id="700478" name="Line 62"/>
          <p:cNvSpPr>
            <a:spLocks noChangeShapeType="1"/>
          </p:cNvSpPr>
          <p:nvPr/>
        </p:nvSpPr>
        <p:spPr bwMode="auto">
          <a:xfrm flipV="1">
            <a:off x="1014413" y="4217988"/>
            <a:ext cx="85725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1927225" y="2319338"/>
            <a:ext cx="3932238" cy="1993900"/>
            <a:chOff x="1885" y="2430"/>
            <a:chExt cx="3522" cy="1556"/>
          </a:xfrm>
        </p:grpSpPr>
        <p:sp>
          <p:nvSpPr>
            <p:cNvPr id="700480" name="Line 64"/>
            <p:cNvSpPr>
              <a:spLocks noChangeShapeType="1"/>
            </p:cNvSpPr>
            <p:nvPr/>
          </p:nvSpPr>
          <p:spPr bwMode="auto">
            <a:xfrm flipV="1">
              <a:off x="2602" y="2513"/>
              <a:ext cx="917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81" name="Line 65"/>
            <p:cNvSpPr>
              <a:spLocks noChangeShapeType="1"/>
            </p:cNvSpPr>
            <p:nvPr/>
          </p:nvSpPr>
          <p:spPr bwMode="auto">
            <a:xfrm flipV="1">
              <a:off x="2177" y="3044"/>
              <a:ext cx="349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82" name="Line 66"/>
            <p:cNvSpPr>
              <a:spLocks noChangeShapeType="1"/>
            </p:cNvSpPr>
            <p:nvPr/>
          </p:nvSpPr>
          <p:spPr bwMode="auto">
            <a:xfrm>
              <a:off x="2602" y="3029"/>
              <a:ext cx="409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83" name="Line 67"/>
            <p:cNvSpPr>
              <a:spLocks noChangeShapeType="1"/>
            </p:cNvSpPr>
            <p:nvPr/>
          </p:nvSpPr>
          <p:spPr bwMode="auto">
            <a:xfrm>
              <a:off x="3625" y="2498"/>
              <a:ext cx="985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84" name="Line 68"/>
            <p:cNvSpPr>
              <a:spLocks noChangeShapeType="1"/>
            </p:cNvSpPr>
            <p:nvPr/>
          </p:nvSpPr>
          <p:spPr bwMode="auto">
            <a:xfrm flipV="1">
              <a:off x="4254" y="3044"/>
              <a:ext cx="356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85" name="Line 69"/>
            <p:cNvSpPr>
              <a:spLocks noChangeShapeType="1"/>
            </p:cNvSpPr>
            <p:nvPr/>
          </p:nvSpPr>
          <p:spPr bwMode="auto">
            <a:xfrm>
              <a:off x="4671" y="3044"/>
              <a:ext cx="424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86" name="Oval 70"/>
            <p:cNvSpPr>
              <a:spLocks noChangeArrowheads="1"/>
            </p:cNvSpPr>
            <p:nvPr/>
          </p:nvSpPr>
          <p:spPr bwMode="auto">
            <a:xfrm>
              <a:off x="3518" y="2430"/>
              <a:ext cx="114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87" name="Oval 71"/>
            <p:cNvSpPr>
              <a:spLocks noChangeArrowheads="1"/>
            </p:cNvSpPr>
            <p:nvPr/>
          </p:nvSpPr>
          <p:spPr bwMode="auto">
            <a:xfrm>
              <a:off x="2511" y="2950"/>
              <a:ext cx="114" cy="1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88" name="Oval 72"/>
            <p:cNvSpPr>
              <a:spLocks noChangeArrowheads="1"/>
            </p:cNvSpPr>
            <p:nvPr/>
          </p:nvSpPr>
          <p:spPr bwMode="auto">
            <a:xfrm>
              <a:off x="4598" y="2953"/>
              <a:ext cx="114" cy="1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89" name="Oval 73"/>
            <p:cNvSpPr>
              <a:spLocks noChangeArrowheads="1"/>
            </p:cNvSpPr>
            <p:nvPr/>
          </p:nvSpPr>
          <p:spPr bwMode="auto">
            <a:xfrm>
              <a:off x="2983" y="3566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90" name="Oval 74"/>
            <p:cNvSpPr>
              <a:spLocks noChangeArrowheads="1"/>
            </p:cNvSpPr>
            <p:nvPr/>
          </p:nvSpPr>
          <p:spPr bwMode="auto">
            <a:xfrm>
              <a:off x="5070" y="3569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91" name="Oval 75"/>
            <p:cNvSpPr>
              <a:spLocks noChangeArrowheads="1"/>
            </p:cNvSpPr>
            <p:nvPr/>
          </p:nvSpPr>
          <p:spPr bwMode="auto">
            <a:xfrm>
              <a:off x="2111" y="3566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92" name="Oval 76"/>
            <p:cNvSpPr>
              <a:spLocks noChangeArrowheads="1"/>
            </p:cNvSpPr>
            <p:nvPr/>
          </p:nvSpPr>
          <p:spPr bwMode="auto">
            <a:xfrm>
              <a:off x="4198" y="3569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0493" name="Text Box 77"/>
            <p:cNvSpPr txBox="1">
              <a:spLocks noChangeArrowheads="1"/>
            </p:cNvSpPr>
            <p:nvPr/>
          </p:nvSpPr>
          <p:spPr bwMode="auto">
            <a:xfrm>
              <a:off x="2617" y="2530"/>
              <a:ext cx="54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.net</a:t>
              </a:r>
            </a:p>
          </p:txBody>
        </p:sp>
        <p:sp>
          <p:nvSpPr>
            <p:cNvPr id="700494" name="Text Box 78"/>
            <p:cNvSpPr txBox="1">
              <a:spLocks noChangeArrowheads="1"/>
            </p:cNvSpPr>
            <p:nvPr/>
          </p:nvSpPr>
          <p:spPr bwMode="auto">
            <a:xfrm>
              <a:off x="1894" y="3157"/>
              <a:ext cx="54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.net</a:t>
              </a:r>
            </a:p>
          </p:txBody>
        </p:sp>
        <p:sp>
          <p:nvSpPr>
            <p:cNvPr id="700495" name="Text Box 79"/>
            <p:cNvSpPr txBox="1">
              <a:spLocks noChangeArrowheads="1"/>
            </p:cNvSpPr>
            <p:nvPr/>
          </p:nvSpPr>
          <p:spPr bwMode="auto">
            <a:xfrm>
              <a:off x="3918" y="2473"/>
              <a:ext cx="58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java</a:t>
              </a:r>
            </a:p>
          </p:txBody>
        </p:sp>
        <p:sp>
          <p:nvSpPr>
            <p:cNvPr id="700496" name="Text Box 80"/>
            <p:cNvSpPr txBox="1">
              <a:spLocks noChangeArrowheads="1"/>
            </p:cNvSpPr>
            <p:nvPr/>
          </p:nvSpPr>
          <p:spPr bwMode="auto">
            <a:xfrm>
              <a:off x="4812" y="3155"/>
              <a:ext cx="583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java</a:t>
              </a:r>
            </a:p>
          </p:txBody>
        </p:sp>
        <p:sp>
          <p:nvSpPr>
            <p:cNvPr id="700497" name="Text Box 81"/>
            <p:cNvSpPr txBox="1">
              <a:spLocks noChangeArrowheads="1"/>
            </p:cNvSpPr>
            <p:nvPr/>
          </p:nvSpPr>
          <p:spPr bwMode="auto">
            <a:xfrm>
              <a:off x="2731" y="3157"/>
              <a:ext cx="58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java</a:t>
              </a:r>
            </a:p>
          </p:txBody>
        </p:sp>
        <p:sp>
          <p:nvSpPr>
            <p:cNvPr id="700498" name="Text Box 82"/>
            <p:cNvSpPr txBox="1">
              <a:spLocks noChangeArrowheads="1"/>
            </p:cNvSpPr>
            <p:nvPr/>
          </p:nvSpPr>
          <p:spPr bwMode="auto">
            <a:xfrm>
              <a:off x="3978" y="3158"/>
              <a:ext cx="5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.net</a:t>
              </a:r>
            </a:p>
          </p:txBody>
        </p:sp>
        <p:sp>
          <p:nvSpPr>
            <p:cNvPr id="700499" name="Text Box 83"/>
            <p:cNvSpPr txBox="1">
              <a:spLocks noChangeArrowheads="1"/>
            </p:cNvSpPr>
            <p:nvPr/>
          </p:nvSpPr>
          <p:spPr bwMode="auto">
            <a:xfrm>
              <a:off x="1885" y="3677"/>
              <a:ext cx="543" cy="3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3, 1</a:t>
              </a:r>
            </a:p>
          </p:txBody>
        </p:sp>
        <p:sp>
          <p:nvSpPr>
            <p:cNvPr id="700500" name="Text Box 84"/>
            <p:cNvSpPr txBox="1">
              <a:spLocks noChangeArrowheads="1"/>
            </p:cNvSpPr>
            <p:nvPr/>
          </p:nvSpPr>
          <p:spPr bwMode="auto">
            <a:xfrm>
              <a:off x="2784" y="3673"/>
              <a:ext cx="54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1, 0</a:t>
              </a:r>
            </a:p>
          </p:txBody>
        </p:sp>
        <p:sp>
          <p:nvSpPr>
            <p:cNvPr id="700501" name="Text Box 85"/>
            <p:cNvSpPr txBox="1">
              <a:spLocks noChangeArrowheads="1"/>
            </p:cNvSpPr>
            <p:nvPr/>
          </p:nvSpPr>
          <p:spPr bwMode="auto">
            <a:xfrm>
              <a:off x="3958" y="3662"/>
              <a:ext cx="5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0, 0</a:t>
              </a:r>
            </a:p>
          </p:txBody>
        </p:sp>
        <p:sp>
          <p:nvSpPr>
            <p:cNvPr id="700502" name="Text Box 86"/>
            <p:cNvSpPr txBox="1">
              <a:spLocks noChangeArrowheads="1"/>
            </p:cNvSpPr>
            <p:nvPr/>
          </p:nvSpPr>
          <p:spPr bwMode="auto">
            <a:xfrm>
              <a:off x="4863" y="3665"/>
              <a:ext cx="5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2, 2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76" grpId="0" animBg="1"/>
      <p:bldP spid="700469" grpId="0" animBg="1"/>
      <p:bldP spid="700470" grpId="0" animBg="1"/>
      <p:bldP spid="700472" grpId="0" animBg="1"/>
      <p:bldP spid="700444" grpId="0"/>
      <p:bldP spid="700473" grpId="0"/>
      <p:bldP spid="700474" grpId="0"/>
      <p:bldP spid="700477" grpId="0"/>
      <p:bldP spid="7004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Kuhn’s </a:t>
            </a:r>
            <a:r>
              <a:rPr lang="en-US" altLang="ko-KR" sz="2800" dirty="0" err="1">
                <a:solidFill>
                  <a:srgbClr val="FF0000"/>
                </a:solidFill>
                <a:ea typeface="굴림" charset="-127"/>
              </a:rPr>
              <a:t>Thr</a:t>
            </a: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:</a:t>
            </a:r>
            <a:r>
              <a:rPr lang="en-US" altLang="ko-KR" sz="2800" dirty="0">
                <a:ea typeface="굴림" charset="-127"/>
              </a:rPr>
              <a:t> Backward induction always leads to a saddle point (on games with perfect information)</a:t>
            </a:r>
          </a:p>
          <a:p>
            <a:pPr lvl="1"/>
            <a:r>
              <a:rPr lang="en-US" altLang="ko-KR" sz="2400" dirty="0">
                <a:ea typeface="굴림" charset="-127"/>
              </a:rPr>
              <a:t>Saddle point = subgame perfect NEP</a:t>
            </a:r>
          </a:p>
          <a:p>
            <a:pPr lvl="1"/>
            <a:r>
              <a:rPr lang="en-US" altLang="ko-KR" sz="2400" dirty="0">
                <a:ea typeface="굴림" charset="-127"/>
              </a:rPr>
              <a:t>game value at equilibrium is unique (for zero-sum games)</a:t>
            </a:r>
          </a:p>
          <a:p>
            <a:endParaRPr lang="en-US" altLang="ko-KR" sz="2800" dirty="0">
              <a:ea typeface="굴림" charset="-127"/>
            </a:endParaRPr>
          </a:p>
          <a:p>
            <a:r>
              <a:rPr lang="en-US" altLang="ko-KR" sz="2800" dirty="0">
                <a:ea typeface="굴림" charset="-127"/>
              </a:rPr>
              <a:t>In general, multiple NEPs are possible after backward induction</a:t>
            </a:r>
          </a:p>
          <a:p>
            <a:pPr lvl="1"/>
            <a:r>
              <a:rPr lang="en-US" altLang="ko-KR" sz="2400" dirty="0">
                <a:ea typeface="굴림" charset="-127"/>
              </a:rPr>
              <a:t>cases with no strict preference over payoffs</a:t>
            </a:r>
          </a:p>
          <a:p>
            <a:endParaRPr lang="en-US" altLang="ko-KR" sz="2800" dirty="0">
              <a:ea typeface="굴림" charset="-127"/>
            </a:endParaRPr>
          </a:p>
          <a:p>
            <a:r>
              <a:rPr lang="en-US" altLang="ko-KR" sz="2800" dirty="0">
                <a:ea typeface="굴림" charset="-127"/>
              </a:rPr>
              <a:t>Effective mechanism to remove “bad” NEP</a:t>
            </a:r>
          </a:p>
          <a:p>
            <a:pPr lvl="1"/>
            <a:r>
              <a:rPr lang="en-US" altLang="ko-KR" sz="2400" dirty="0">
                <a:ea typeface="굴림" charset="-127"/>
              </a:rPr>
              <a:t>incredible threats</a:t>
            </a:r>
          </a:p>
          <a:p>
            <a:pPr>
              <a:buFont typeface="ZapfDingbats" pitchFamily="82" charset="2"/>
              <a:buNone/>
            </a:pPr>
            <a:endParaRPr lang="en-US" altLang="ko-KR" sz="2800" dirty="0">
              <a:ea typeface="굴림" charset="-127"/>
            </a:endParaRPr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Backward Induction on Game Trees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3110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 far, “Simultaneous play”</a:t>
            </a:r>
          </a:p>
          <a:p>
            <a:endParaRPr lang="en-US" dirty="0"/>
          </a:p>
          <a:p>
            <a:r>
              <a:rPr lang="en-US" dirty="0"/>
              <a:t>What happens if a game is played sequentially</a:t>
            </a:r>
          </a:p>
          <a:p>
            <a:pPr lvl="1"/>
            <a:r>
              <a:rPr lang="en-US" dirty="0"/>
              <a:t>One player can see what other player chooses, and then decides on its strategy</a:t>
            </a:r>
          </a:p>
          <a:p>
            <a:pPr lvl="1"/>
            <a:endParaRPr lang="en-US" dirty="0"/>
          </a:p>
          <a:p>
            <a:r>
              <a:rPr lang="en-US" dirty="0"/>
              <a:t>Equilibrium?</a:t>
            </a:r>
          </a:p>
          <a:p>
            <a:endParaRPr lang="en-US" dirty="0"/>
          </a:p>
          <a:p>
            <a:r>
              <a:rPr lang="en-US" dirty="0"/>
              <a:t>What other issues?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9039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major class of “dynamic games”, where players take their decisions in a certain predefined order</a:t>
            </a:r>
          </a:p>
          <a:p>
            <a:endParaRPr lang="en-US" dirty="0"/>
          </a:p>
          <a:p>
            <a:r>
              <a:rPr lang="en-US" dirty="0"/>
              <a:t>Role of information at each stage: very important</a:t>
            </a:r>
          </a:p>
          <a:p>
            <a:pPr lvl="1"/>
            <a:r>
              <a:rPr lang="en-US" dirty="0"/>
              <a:t>Perfect/imperfect information</a:t>
            </a:r>
          </a:p>
          <a:p>
            <a:pPr lvl="1"/>
            <a:endParaRPr lang="en-US" dirty="0"/>
          </a:p>
          <a:p>
            <a:r>
              <a:rPr lang="en-US" dirty="0"/>
              <a:t>Thus, distinguish between </a:t>
            </a:r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/>
              <a:t> vs. </a:t>
            </a:r>
            <a:r>
              <a:rPr lang="en-US" dirty="0">
                <a:solidFill>
                  <a:srgbClr val="FF0000"/>
                </a:solidFill>
              </a:rPr>
              <a:t>strategy</a:t>
            </a:r>
          </a:p>
          <a:p>
            <a:pPr lvl="1"/>
            <a:r>
              <a:rPr lang="en-US" dirty="0"/>
              <a:t>Example: if an individual has to decide what to do in the evening, and the options are camping or staying at home;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Strategy</a:t>
            </a:r>
            <a:r>
              <a:rPr lang="en-US" dirty="0"/>
              <a:t>: “If the weather report predicts dry weather for the evening, then I will go out camping; otherwise, I will stay at home”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/>
              <a:t>: After knowing about the weather, the individual would take an action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Game</a:t>
            </a:r>
          </a:p>
        </p:txBody>
      </p:sp>
    </p:spTree>
    <p:extLst>
      <p:ext uri="{BB962C8B-B14F-4D97-AF65-F5344CB8AC3E}">
        <p14:creationId xmlns:p14="http://schemas.microsoft.com/office/powerpoint/2010/main" val="244698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82952" y="1196752"/>
            <a:ext cx="8681536" cy="5226861"/>
          </a:xfrm>
        </p:spPr>
        <p:txBody>
          <a:bodyPr>
            <a:noAutofit/>
          </a:bodyPr>
          <a:lstStyle/>
          <a:p>
            <a:r>
              <a:rPr lang="en-US" altLang="ko-KR" sz="2800" dirty="0">
                <a:ea typeface="굴림" charset="-127"/>
              </a:rPr>
              <a:t>Extensive-form (i.e., tree)</a:t>
            </a:r>
          </a:p>
          <a:p>
            <a:pPr lvl="1"/>
            <a:r>
              <a:rPr lang="en-US" altLang="ko-KR" dirty="0">
                <a:ea typeface="굴림" charset="-127"/>
              </a:rPr>
              <a:t>Most useful representation of sequential games</a:t>
            </a:r>
          </a:p>
          <a:p>
            <a:pPr lvl="1"/>
            <a:r>
              <a:rPr lang="en-US" altLang="ko-KR" dirty="0">
                <a:ea typeface="굴림" charset="-127"/>
              </a:rPr>
              <a:t>Discrete strategy space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en-US" altLang="ko-KR" sz="2800" dirty="0">
                <a:ea typeface="굴림" charset="-127"/>
              </a:rPr>
              <a:t>Game represented as a </a:t>
            </a: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tree</a:t>
            </a:r>
          </a:p>
          <a:p>
            <a:pPr lvl="1"/>
            <a:r>
              <a:rPr lang="en-US" altLang="ko-KR" sz="2400" dirty="0">
                <a:ea typeface="굴림" charset="-127"/>
              </a:rPr>
              <a:t>each non-leaf node represents a decision point for some player</a:t>
            </a:r>
          </a:p>
          <a:p>
            <a:pPr lvl="1"/>
            <a:r>
              <a:rPr lang="en-US" altLang="ko-KR" sz="2400" dirty="0">
                <a:ea typeface="굴림" charset="-127"/>
              </a:rPr>
              <a:t>edges represent available choices</a:t>
            </a:r>
          </a:p>
          <a:p>
            <a:pPr lvl="1"/>
            <a:endParaRPr lang="en-US" altLang="ko-KR" sz="2400" dirty="0">
              <a:ea typeface="굴림" charset="-127"/>
            </a:endParaRPr>
          </a:p>
          <a:p>
            <a:r>
              <a:rPr lang="en-US" altLang="ko-KR" sz="2800" dirty="0">
                <a:ea typeface="굴림" charset="-127"/>
              </a:rPr>
              <a:t>Can be converted to matrix game (Normal form)</a:t>
            </a:r>
          </a:p>
          <a:p>
            <a:pPr lvl="1"/>
            <a:r>
              <a:rPr lang="en-US" altLang="ko-KR" sz="2400" dirty="0">
                <a:ea typeface="굴림" charset="-127"/>
              </a:rPr>
              <a:t>“plan of action” must be chosen beforehand</a:t>
            </a:r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Game Trees (Extensive form)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587500" y="3422650"/>
            <a:ext cx="4984750" cy="369888"/>
            <a:chOff x="1000" y="2156"/>
            <a:chExt cx="3140" cy="233"/>
          </a:xfrm>
        </p:grpSpPr>
        <p:sp>
          <p:nvSpPr>
            <p:cNvPr id="699424" name="Rectangle 32"/>
            <p:cNvSpPr>
              <a:spLocks noChangeArrowheads="1"/>
            </p:cNvSpPr>
            <p:nvPr/>
          </p:nvSpPr>
          <p:spPr bwMode="auto">
            <a:xfrm>
              <a:off x="1000" y="2156"/>
              <a:ext cx="152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9426" name="Rectangle 34"/>
            <p:cNvSpPr>
              <a:spLocks noChangeArrowheads="1"/>
            </p:cNvSpPr>
            <p:nvPr/>
          </p:nvSpPr>
          <p:spPr bwMode="auto">
            <a:xfrm>
              <a:off x="1892" y="2169"/>
              <a:ext cx="152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9428" name="Rectangle 36"/>
            <p:cNvSpPr>
              <a:spLocks noChangeArrowheads="1"/>
            </p:cNvSpPr>
            <p:nvPr/>
          </p:nvSpPr>
          <p:spPr bwMode="auto">
            <a:xfrm>
              <a:off x="3088" y="2166"/>
              <a:ext cx="152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9430" name="Rectangle 38"/>
            <p:cNvSpPr>
              <a:spLocks noChangeArrowheads="1"/>
            </p:cNvSpPr>
            <p:nvPr/>
          </p:nvSpPr>
          <p:spPr bwMode="auto">
            <a:xfrm>
              <a:off x="3988" y="2163"/>
              <a:ext cx="152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905000" y="3432175"/>
            <a:ext cx="4984750" cy="369888"/>
            <a:chOff x="1200" y="2162"/>
            <a:chExt cx="3140" cy="233"/>
          </a:xfrm>
        </p:grpSpPr>
        <p:sp>
          <p:nvSpPr>
            <p:cNvPr id="699425" name="Rectangle 33"/>
            <p:cNvSpPr>
              <a:spLocks noChangeArrowheads="1"/>
            </p:cNvSpPr>
            <p:nvPr/>
          </p:nvSpPr>
          <p:spPr bwMode="auto">
            <a:xfrm>
              <a:off x="1200" y="2162"/>
              <a:ext cx="152" cy="22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9427" name="Rectangle 35"/>
            <p:cNvSpPr>
              <a:spLocks noChangeArrowheads="1"/>
            </p:cNvSpPr>
            <p:nvPr/>
          </p:nvSpPr>
          <p:spPr bwMode="auto">
            <a:xfrm>
              <a:off x="2092" y="2175"/>
              <a:ext cx="152" cy="22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9429" name="Rectangle 37"/>
            <p:cNvSpPr>
              <a:spLocks noChangeArrowheads="1"/>
            </p:cNvSpPr>
            <p:nvPr/>
          </p:nvSpPr>
          <p:spPr bwMode="auto">
            <a:xfrm>
              <a:off x="3288" y="2172"/>
              <a:ext cx="152" cy="22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9431" name="Rectangle 39"/>
            <p:cNvSpPr>
              <a:spLocks noChangeArrowheads="1"/>
            </p:cNvSpPr>
            <p:nvPr/>
          </p:nvSpPr>
          <p:spPr bwMode="auto">
            <a:xfrm>
              <a:off x="4188" y="2169"/>
              <a:ext cx="152" cy="22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99396" name="Rectangle 4"/>
          <p:cNvSpPr>
            <a:spLocks noGrp="1" noChangeArrowheads="1"/>
          </p:cNvSpPr>
          <p:nvPr>
            <p:ph type="body" sz="quarter" idx="13"/>
          </p:nvPr>
        </p:nvSpPr>
        <p:spPr>
          <a:xfrm>
            <a:off x="539552" y="4221088"/>
            <a:ext cx="2592288" cy="223224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Strategy set for Player 1: {L, R}</a:t>
            </a:r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u="none" dirty="0">
                <a:ea typeface="굴림" charset="-127"/>
              </a:rPr>
              <a:t>Game Trees Example</a:t>
            </a:r>
          </a:p>
        </p:txBody>
      </p:sp>
      <p:sp>
        <p:nvSpPr>
          <p:cNvPr id="699397" name="Line 5"/>
          <p:cNvSpPr>
            <a:spLocks noChangeShapeType="1"/>
          </p:cNvSpPr>
          <p:nvPr/>
        </p:nvSpPr>
        <p:spPr bwMode="auto">
          <a:xfrm flipV="1">
            <a:off x="2566988" y="1560513"/>
            <a:ext cx="1455737" cy="72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9398" name="Line 6"/>
          <p:cNvSpPr>
            <a:spLocks noChangeShapeType="1"/>
          </p:cNvSpPr>
          <p:nvPr/>
        </p:nvSpPr>
        <p:spPr bwMode="auto">
          <a:xfrm flipV="1">
            <a:off x="1892300" y="2403475"/>
            <a:ext cx="554038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9399" name="Line 7"/>
          <p:cNvSpPr>
            <a:spLocks noChangeShapeType="1"/>
          </p:cNvSpPr>
          <p:nvPr/>
        </p:nvSpPr>
        <p:spPr bwMode="auto">
          <a:xfrm>
            <a:off x="2566988" y="2379663"/>
            <a:ext cx="649287" cy="877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>
            <a:off x="4191000" y="1536700"/>
            <a:ext cx="1563688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V="1">
            <a:off x="5189538" y="2403475"/>
            <a:ext cx="565150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5851525" y="2403475"/>
            <a:ext cx="673100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9403" name="Oval 11"/>
          <p:cNvSpPr>
            <a:spLocks noChangeArrowheads="1"/>
          </p:cNvSpPr>
          <p:nvPr/>
        </p:nvSpPr>
        <p:spPr bwMode="auto">
          <a:xfrm>
            <a:off x="4021138" y="1428750"/>
            <a:ext cx="180975" cy="168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9404" name="Oval 12"/>
          <p:cNvSpPr>
            <a:spLocks noChangeArrowheads="1"/>
          </p:cNvSpPr>
          <p:nvPr/>
        </p:nvSpPr>
        <p:spPr bwMode="auto">
          <a:xfrm>
            <a:off x="2422525" y="2254250"/>
            <a:ext cx="180975" cy="168275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9405" name="Oval 13"/>
          <p:cNvSpPr>
            <a:spLocks noChangeArrowheads="1"/>
          </p:cNvSpPr>
          <p:nvPr/>
        </p:nvSpPr>
        <p:spPr bwMode="auto">
          <a:xfrm>
            <a:off x="5735638" y="2259013"/>
            <a:ext cx="180975" cy="168275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9406" name="Oval 14"/>
          <p:cNvSpPr>
            <a:spLocks noChangeArrowheads="1"/>
          </p:cNvSpPr>
          <p:nvPr/>
        </p:nvSpPr>
        <p:spPr bwMode="auto">
          <a:xfrm>
            <a:off x="3171825" y="3232150"/>
            <a:ext cx="180975" cy="168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9407" name="Oval 15"/>
          <p:cNvSpPr>
            <a:spLocks noChangeArrowheads="1"/>
          </p:cNvSpPr>
          <p:nvPr/>
        </p:nvSpPr>
        <p:spPr bwMode="auto">
          <a:xfrm>
            <a:off x="6484938" y="3236913"/>
            <a:ext cx="180975" cy="168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9408" name="Oval 16"/>
          <p:cNvSpPr>
            <a:spLocks noChangeArrowheads="1"/>
          </p:cNvSpPr>
          <p:nvPr/>
        </p:nvSpPr>
        <p:spPr bwMode="auto">
          <a:xfrm>
            <a:off x="1787525" y="3232150"/>
            <a:ext cx="180975" cy="168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9409" name="Oval 17"/>
          <p:cNvSpPr>
            <a:spLocks noChangeArrowheads="1"/>
          </p:cNvSpPr>
          <p:nvPr/>
        </p:nvSpPr>
        <p:spPr bwMode="auto">
          <a:xfrm>
            <a:off x="5100638" y="3236913"/>
            <a:ext cx="180975" cy="168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9410" name="Text Box 18"/>
          <p:cNvSpPr txBox="1">
            <a:spLocks noChangeArrowheads="1"/>
          </p:cNvSpPr>
          <p:nvPr/>
        </p:nvSpPr>
        <p:spPr bwMode="auto">
          <a:xfrm>
            <a:off x="3521075" y="895350"/>
            <a:ext cx="128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1131888" y="1949450"/>
            <a:ext cx="133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699412" name="Text Box 20"/>
          <p:cNvSpPr txBox="1">
            <a:spLocks noChangeArrowheads="1"/>
          </p:cNvSpPr>
          <p:nvPr/>
        </p:nvSpPr>
        <p:spPr bwMode="auto">
          <a:xfrm>
            <a:off x="5784850" y="1865313"/>
            <a:ext cx="133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699413" name="Text Box 21"/>
          <p:cNvSpPr txBox="1">
            <a:spLocks noChangeArrowheads="1"/>
          </p:cNvSpPr>
          <p:nvPr/>
        </p:nvSpPr>
        <p:spPr bwMode="auto">
          <a:xfrm>
            <a:off x="2859088" y="15875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charset="0"/>
                <a:ea typeface="굴림" charset="-127"/>
              </a:rPr>
              <a:t>L</a:t>
            </a:r>
          </a:p>
        </p:txBody>
      </p:sp>
      <p:sp>
        <p:nvSpPr>
          <p:cNvPr id="699414" name="Text Box 22"/>
          <p:cNvSpPr txBox="1">
            <a:spLocks noChangeArrowheads="1"/>
          </p:cNvSpPr>
          <p:nvPr/>
        </p:nvSpPr>
        <p:spPr bwMode="auto">
          <a:xfrm>
            <a:off x="1711325" y="25828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charset="0"/>
                <a:ea typeface="굴림" charset="-127"/>
              </a:rPr>
              <a:t>L</a:t>
            </a: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4933950" y="14970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charset="0"/>
                <a:ea typeface="굴림" charset="-127"/>
              </a:rPr>
              <a:t>R</a:t>
            </a:r>
          </a:p>
        </p:txBody>
      </p:sp>
      <p:sp>
        <p:nvSpPr>
          <p:cNvPr id="699416" name="Text Box 24"/>
          <p:cNvSpPr txBox="1">
            <a:spLocks noChangeArrowheads="1"/>
          </p:cNvSpPr>
          <p:nvPr/>
        </p:nvSpPr>
        <p:spPr bwMode="auto">
          <a:xfrm>
            <a:off x="6353175" y="25765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charset="0"/>
                <a:ea typeface="굴림" charset="-127"/>
              </a:rPr>
              <a:t>R</a:t>
            </a: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3051175" y="25844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charset="0"/>
                <a:ea typeface="굴림" charset="-127"/>
              </a:rPr>
              <a:t>R</a:t>
            </a:r>
          </a:p>
        </p:txBody>
      </p:sp>
      <p:sp>
        <p:nvSpPr>
          <p:cNvPr id="699418" name="Text Box 26"/>
          <p:cNvSpPr txBox="1">
            <a:spLocks noChangeArrowheads="1"/>
          </p:cNvSpPr>
          <p:nvPr/>
        </p:nvSpPr>
        <p:spPr bwMode="auto">
          <a:xfrm>
            <a:off x="5021263" y="2586038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charset="0"/>
                <a:ea typeface="굴림" charset="-127"/>
              </a:rPr>
              <a:t>L</a:t>
            </a: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1581150" y="3400425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charset="0"/>
                <a:ea typeface="굴림" charset="-127"/>
              </a:rPr>
              <a:t>3, 1</a:t>
            </a:r>
          </a:p>
        </p:txBody>
      </p:sp>
      <p:sp>
        <p:nvSpPr>
          <p:cNvPr id="699420" name="Text Box 28"/>
          <p:cNvSpPr txBox="1">
            <a:spLocks noChangeArrowheads="1"/>
          </p:cNvSpPr>
          <p:nvPr/>
        </p:nvSpPr>
        <p:spPr bwMode="auto">
          <a:xfrm>
            <a:off x="2997200" y="3414713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charset="0"/>
                <a:ea typeface="굴림" charset="-127"/>
              </a:rPr>
              <a:t>1, 2</a:t>
            </a: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4819650" y="3398838"/>
            <a:ext cx="69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charset="0"/>
                <a:ea typeface="굴림" charset="-127"/>
              </a:rPr>
              <a:t>-2, 1</a:t>
            </a: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6257925" y="3403600"/>
            <a:ext cx="69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Arial" charset="0"/>
                <a:ea typeface="굴림" charset="-127"/>
              </a:rPr>
              <a:t>0, -1</a:t>
            </a:r>
          </a:p>
        </p:txBody>
      </p:sp>
      <p:sp>
        <p:nvSpPr>
          <p:cNvPr id="699432" name="Rectangle 40"/>
          <p:cNvSpPr>
            <a:spLocks noChangeArrowheads="1"/>
          </p:cNvSpPr>
          <p:nvPr/>
        </p:nvSpPr>
        <p:spPr bwMode="auto">
          <a:xfrm>
            <a:off x="3209925" y="4191000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Strategy for Player 2: </a:t>
            </a:r>
          </a:p>
          <a:p>
            <a:pPr marL="342900" indent="-342900">
              <a:spcBef>
                <a:spcPct val="20000"/>
              </a:spcBef>
              <a:buSzPct val="85000"/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		       __, __</a:t>
            </a:r>
          </a:p>
        </p:txBody>
      </p:sp>
      <p:sp>
        <p:nvSpPr>
          <p:cNvPr id="699436" name="Text Box 44"/>
          <p:cNvSpPr txBox="1">
            <a:spLocks noChangeArrowheads="1"/>
          </p:cNvSpPr>
          <p:nvPr/>
        </p:nvSpPr>
        <p:spPr bwMode="auto">
          <a:xfrm>
            <a:off x="3430588" y="5184775"/>
            <a:ext cx="19161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Comic Sans MS" pitchFamily="66" charset="0"/>
                <a:ea typeface="굴림" charset="-127"/>
              </a:rPr>
              <a:t>what to do when P1 plays L </a:t>
            </a:r>
          </a:p>
        </p:txBody>
      </p:sp>
      <p:sp>
        <p:nvSpPr>
          <p:cNvPr id="699437" name="Text Box 45"/>
          <p:cNvSpPr txBox="1">
            <a:spLocks noChangeArrowheads="1"/>
          </p:cNvSpPr>
          <p:nvPr/>
        </p:nvSpPr>
        <p:spPr bwMode="auto">
          <a:xfrm>
            <a:off x="5600170" y="5146172"/>
            <a:ext cx="1916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latin typeface="Comic Sans MS" pitchFamily="66" charset="0"/>
                <a:ea typeface="굴림" charset="-127"/>
              </a:rPr>
              <a:t>what to do when P1 plays R </a:t>
            </a:r>
          </a:p>
        </p:txBody>
      </p:sp>
      <p:sp>
        <p:nvSpPr>
          <p:cNvPr id="699439" name="Rectangle 47"/>
          <p:cNvSpPr>
            <a:spLocks noChangeArrowheads="1"/>
          </p:cNvSpPr>
          <p:nvPr/>
        </p:nvSpPr>
        <p:spPr bwMode="auto">
          <a:xfrm>
            <a:off x="3278188" y="5949950"/>
            <a:ext cx="5719762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Strategy set for Player 2: {LL, LR, RL, RR}</a:t>
            </a:r>
          </a:p>
        </p:txBody>
      </p:sp>
      <p:sp>
        <p:nvSpPr>
          <p:cNvPr id="699440" name="Line 48"/>
          <p:cNvSpPr>
            <a:spLocks noChangeShapeType="1"/>
          </p:cNvSpPr>
          <p:nvPr/>
        </p:nvSpPr>
        <p:spPr bwMode="auto">
          <a:xfrm flipV="1">
            <a:off x="4559300" y="4981575"/>
            <a:ext cx="288925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9441" name="Line 49"/>
          <p:cNvSpPr>
            <a:spLocks noChangeShapeType="1"/>
          </p:cNvSpPr>
          <p:nvPr/>
        </p:nvSpPr>
        <p:spPr bwMode="auto">
          <a:xfrm flipH="1" flipV="1">
            <a:off x="5346700" y="5021643"/>
            <a:ext cx="25241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9442" name="Rectangle 50"/>
          <p:cNvSpPr>
            <a:spLocks noChangeArrowheads="1"/>
          </p:cNvSpPr>
          <p:nvPr/>
        </p:nvSpPr>
        <p:spPr bwMode="auto">
          <a:xfrm>
            <a:off x="7397750" y="2855913"/>
            <a:ext cx="16002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400">
                <a:latin typeface="Comic Sans MS" pitchFamily="66" charset="0"/>
                <a:ea typeface="굴림" charset="-127"/>
              </a:rPr>
              <a:t>Payoff to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40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699443" name="Rectangle 51"/>
          <p:cNvSpPr>
            <a:spLocks noChangeArrowheads="1"/>
          </p:cNvSpPr>
          <p:nvPr/>
        </p:nvSpPr>
        <p:spPr bwMode="auto">
          <a:xfrm>
            <a:off x="9525" y="2544763"/>
            <a:ext cx="16002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400" dirty="0">
                <a:latin typeface="Comic Sans MS" pitchFamily="66" charset="0"/>
                <a:ea typeface="굴림" charset="-127"/>
              </a:rPr>
              <a:t>Payoff to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400" dirty="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699444" name="Line 52"/>
          <p:cNvSpPr>
            <a:spLocks noChangeShapeType="1"/>
          </p:cNvSpPr>
          <p:nvPr/>
        </p:nvSpPr>
        <p:spPr bwMode="auto">
          <a:xfrm>
            <a:off x="985838" y="3308350"/>
            <a:ext cx="542925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9445" name="Line 53"/>
          <p:cNvSpPr>
            <a:spLocks noChangeShapeType="1"/>
          </p:cNvSpPr>
          <p:nvPr/>
        </p:nvSpPr>
        <p:spPr bwMode="auto">
          <a:xfrm flipH="1">
            <a:off x="6919913" y="3319463"/>
            <a:ext cx="649287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6" grpId="0" build="p"/>
      <p:bldP spid="699432" grpId="0"/>
      <p:bldP spid="699436" grpId="0"/>
      <p:bldP spid="699437" grpId="0"/>
      <p:bldP spid="699439" grpId="0"/>
      <p:bldP spid="699440" grpId="0" animBg="1"/>
      <p:bldP spid="699441" grpId="0" animBg="1"/>
      <p:bldP spid="699442" grpId="0"/>
      <p:bldP spid="699443" grpId="0"/>
      <p:bldP spid="699444" grpId="0" animBg="1"/>
      <p:bldP spid="6994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7" y="399501"/>
            <a:ext cx="6984775" cy="537628"/>
          </a:xfrm>
        </p:spPr>
        <p:txBody>
          <a:bodyPr/>
          <a:lstStyle/>
          <a:p>
            <a:r>
              <a:rPr lang="en-US" altLang="ko-KR" u="none" dirty="0">
                <a:ea typeface="굴림" charset="-127"/>
              </a:rPr>
              <a:t>More Formal Extensive Game Definition</a:t>
            </a:r>
          </a:p>
        </p:txBody>
      </p:sp>
      <p:sp>
        <p:nvSpPr>
          <p:cNvPr id="702468" name="Rectangle 4"/>
          <p:cNvSpPr>
            <a:spLocks noChangeArrowheads="1"/>
          </p:cNvSpPr>
          <p:nvPr/>
        </p:nvSpPr>
        <p:spPr bwMode="auto">
          <a:xfrm>
            <a:off x="293688" y="1196753"/>
            <a:ext cx="860901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An extensive form game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a finite set </a:t>
            </a:r>
            <a:r>
              <a:rPr lang="en-US" altLang="ko-KR" sz="2800" i="1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 of players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a finite height game tree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payoff function                 for each player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where </a:t>
            </a:r>
            <a:r>
              <a:rPr lang="en-US" altLang="ko-KR" sz="2800" i="1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 is a leaf node of game tree </a:t>
            </a:r>
          </a:p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Game tree: set of nodes and edges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each non-leaf node represents a decision point for some player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edges represent available choices </a:t>
            </a:r>
          </a:p>
          <a:p>
            <a:pPr marL="285750" indent="-285750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8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Perfect</a:t>
            </a:r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 information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all players have full knowledge of game history</a:t>
            </a:r>
          </a:p>
        </p:txBody>
      </p:sp>
      <p:graphicFrame>
        <p:nvGraphicFramePr>
          <p:cNvPr id="7024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867796"/>
              </p:ext>
            </p:extLst>
          </p:nvPr>
        </p:nvGraphicFramePr>
        <p:xfrm>
          <a:off x="3131840" y="2563871"/>
          <a:ext cx="903288" cy="57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2" name="Equation" r:id="rId4" imgW="342751" imgH="228501" progId="Equation.3">
                  <p:embed/>
                </p:oleObj>
              </mc:Choice>
              <mc:Fallback>
                <p:oleObj name="Equation" r:id="rId4" imgW="342751" imgH="228501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563871"/>
                        <a:ext cx="903288" cy="577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047938"/>
              </p:ext>
            </p:extLst>
          </p:nvPr>
        </p:nvGraphicFramePr>
        <p:xfrm>
          <a:off x="6156176" y="2653034"/>
          <a:ext cx="831850" cy="399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3" name="Equation" r:id="rId6" imgW="355138" imgH="177569" progId="Equation.3">
                  <p:embed/>
                </p:oleObj>
              </mc:Choice>
              <mc:Fallback>
                <p:oleObj name="Equation" r:id="rId6" imgW="355138" imgH="177569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653034"/>
                        <a:ext cx="831850" cy="3993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>
                <a:ea typeface="굴림" charset="-127"/>
              </a:rPr>
              <a:t>Microsoft and Mozilla are deciding on adopting new browser technology (.net or java)</a:t>
            </a:r>
          </a:p>
          <a:p>
            <a:pPr lvl="1"/>
            <a:r>
              <a:rPr lang="en-US" altLang="ko-KR" sz="2000">
                <a:ea typeface="굴림" charset="-127"/>
              </a:rPr>
              <a:t>Microsoft moves first, then Mozilla makes its move</a:t>
            </a:r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 dirty="0">
                <a:ea typeface="굴림" charset="-127"/>
              </a:rPr>
              <a:t>Game Tree Example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181100" y="2735263"/>
            <a:ext cx="5751513" cy="2908300"/>
            <a:chOff x="744" y="1723"/>
            <a:chExt cx="3623" cy="1832"/>
          </a:xfrm>
        </p:grpSpPr>
        <p:sp>
          <p:nvSpPr>
            <p:cNvPr id="698372" name="Line 4"/>
            <p:cNvSpPr>
              <a:spLocks noChangeShapeType="1"/>
            </p:cNvSpPr>
            <p:nvPr/>
          </p:nvSpPr>
          <p:spPr bwMode="auto">
            <a:xfrm flipV="1">
              <a:off x="1549" y="2142"/>
              <a:ext cx="917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373" name="Line 5"/>
            <p:cNvSpPr>
              <a:spLocks noChangeShapeType="1"/>
            </p:cNvSpPr>
            <p:nvPr/>
          </p:nvSpPr>
          <p:spPr bwMode="auto">
            <a:xfrm flipV="1">
              <a:off x="1124" y="2673"/>
              <a:ext cx="349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374" name="Line 6"/>
            <p:cNvSpPr>
              <a:spLocks noChangeShapeType="1"/>
            </p:cNvSpPr>
            <p:nvPr/>
          </p:nvSpPr>
          <p:spPr bwMode="auto">
            <a:xfrm>
              <a:off x="1549" y="2658"/>
              <a:ext cx="409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375" name="Line 7"/>
            <p:cNvSpPr>
              <a:spLocks noChangeShapeType="1"/>
            </p:cNvSpPr>
            <p:nvPr/>
          </p:nvSpPr>
          <p:spPr bwMode="auto">
            <a:xfrm>
              <a:off x="2572" y="2127"/>
              <a:ext cx="985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376" name="Line 8"/>
            <p:cNvSpPr>
              <a:spLocks noChangeShapeType="1"/>
            </p:cNvSpPr>
            <p:nvPr/>
          </p:nvSpPr>
          <p:spPr bwMode="auto">
            <a:xfrm flipV="1">
              <a:off x="3201" y="2673"/>
              <a:ext cx="356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377" name="Line 9"/>
            <p:cNvSpPr>
              <a:spLocks noChangeShapeType="1"/>
            </p:cNvSpPr>
            <p:nvPr/>
          </p:nvSpPr>
          <p:spPr bwMode="auto">
            <a:xfrm>
              <a:off x="3618" y="2673"/>
              <a:ext cx="424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378" name="Oval 10"/>
            <p:cNvSpPr>
              <a:spLocks noChangeArrowheads="1"/>
            </p:cNvSpPr>
            <p:nvPr/>
          </p:nvSpPr>
          <p:spPr bwMode="auto">
            <a:xfrm>
              <a:off x="2465" y="2059"/>
              <a:ext cx="114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379" name="Oval 11"/>
            <p:cNvSpPr>
              <a:spLocks noChangeArrowheads="1"/>
            </p:cNvSpPr>
            <p:nvPr/>
          </p:nvSpPr>
          <p:spPr bwMode="auto">
            <a:xfrm>
              <a:off x="1458" y="2579"/>
              <a:ext cx="114" cy="1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380" name="Oval 12"/>
            <p:cNvSpPr>
              <a:spLocks noChangeArrowheads="1"/>
            </p:cNvSpPr>
            <p:nvPr/>
          </p:nvSpPr>
          <p:spPr bwMode="auto">
            <a:xfrm>
              <a:off x="3545" y="2582"/>
              <a:ext cx="114" cy="1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381" name="Oval 13"/>
            <p:cNvSpPr>
              <a:spLocks noChangeArrowheads="1"/>
            </p:cNvSpPr>
            <p:nvPr/>
          </p:nvSpPr>
          <p:spPr bwMode="auto">
            <a:xfrm>
              <a:off x="1930" y="3195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382" name="Oval 14"/>
            <p:cNvSpPr>
              <a:spLocks noChangeArrowheads="1"/>
            </p:cNvSpPr>
            <p:nvPr/>
          </p:nvSpPr>
          <p:spPr bwMode="auto">
            <a:xfrm>
              <a:off x="4017" y="3198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383" name="Oval 15"/>
            <p:cNvSpPr>
              <a:spLocks noChangeArrowheads="1"/>
            </p:cNvSpPr>
            <p:nvPr/>
          </p:nvSpPr>
          <p:spPr bwMode="auto">
            <a:xfrm>
              <a:off x="1058" y="3195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384" name="Oval 16"/>
            <p:cNvSpPr>
              <a:spLocks noChangeArrowheads="1"/>
            </p:cNvSpPr>
            <p:nvPr/>
          </p:nvSpPr>
          <p:spPr bwMode="auto">
            <a:xfrm>
              <a:off x="3145" y="3198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385" name="Text Box 17"/>
            <p:cNvSpPr txBox="1">
              <a:spLocks noChangeArrowheads="1"/>
            </p:cNvSpPr>
            <p:nvPr/>
          </p:nvSpPr>
          <p:spPr bwMode="auto">
            <a:xfrm>
              <a:off x="2045" y="1723"/>
              <a:ext cx="10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400">
                  <a:ea typeface="굴림" charset="-127"/>
                </a:rPr>
                <a:t>Microsoft</a:t>
              </a:r>
            </a:p>
          </p:txBody>
        </p:sp>
        <p:sp>
          <p:nvSpPr>
            <p:cNvPr id="698386" name="Text Box 18"/>
            <p:cNvSpPr txBox="1">
              <a:spLocks noChangeArrowheads="1"/>
            </p:cNvSpPr>
            <p:nvPr/>
          </p:nvSpPr>
          <p:spPr bwMode="auto">
            <a:xfrm>
              <a:off x="744" y="2387"/>
              <a:ext cx="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400">
                  <a:ea typeface="굴림" charset="-127"/>
                </a:rPr>
                <a:t>Mozilla</a:t>
              </a:r>
            </a:p>
          </p:txBody>
        </p:sp>
        <p:sp>
          <p:nvSpPr>
            <p:cNvPr id="698387" name="Text Box 19"/>
            <p:cNvSpPr txBox="1">
              <a:spLocks noChangeArrowheads="1"/>
            </p:cNvSpPr>
            <p:nvPr/>
          </p:nvSpPr>
          <p:spPr bwMode="auto">
            <a:xfrm>
              <a:off x="3619" y="2334"/>
              <a:ext cx="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400">
                  <a:ea typeface="굴림" charset="-127"/>
                </a:rPr>
                <a:t>Mozilla</a:t>
              </a:r>
            </a:p>
          </p:txBody>
        </p:sp>
        <p:sp>
          <p:nvSpPr>
            <p:cNvPr id="698388" name="Text Box 20"/>
            <p:cNvSpPr txBox="1">
              <a:spLocks noChangeArrowheads="1"/>
            </p:cNvSpPr>
            <p:nvPr/>
          </p:nvSpPr>
          <p:spPr bwMode="auto">
            <a:xfrm>
              <a:off x="1645" y="2159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.net</a:t>
              </a:r>
            </a:p>
          </p:txBody>
        </p:sp>
        <p:sp>
          <p:nvSpPr>
            <p:cNvPr id="698389" name="Text Box 21"/>
            <p:cNvSpPr txBox="1">
              <a:spLocks noChangeArrowheads="1"/>
            </p:cNvSpPr>
            <p:nvPr/>
          </p:nvSpPr>
          <p:spPr bwMode="auto">
            <a:xfrm>
              <a:off x="922" y="2786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.net</a:t>
              </a:r>
            </a:p>
          </p:txBody>
        </p:sp>
        <p:sp>
          <p:nvSpPr>
            <p:cNvPr id="698390" name="Text Box 22"/>
            <p:cNvSpPr txBox="1">
              <a:spLocks noChangeArrowheads="1"/>
            </p:cNvSpPr>
            <p:nvPr/>
          </p:nvSpPr>
          <p:spPr bwMode="auto">
            <a:xfrm>
              <a:off x="2951" y="2102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java</a:t>
              </a:r>
            </a:p>
          </p:txBody>
        </p:sp>
        <p:sp>
          <p:nvSpPr>
            <p:cNvPr id="698391" name="Text Box 23"/>
            <p:cNvSpPr txBox="1">
              <a:spLocks noChangeArrowheads="1"/>
            </p:cNvSpPr>
            <p:nvPr/>
          </p:nvSpPr>
          <p:spPr bwMode="auto">
            <a:xfrm>
              <a:off x="3845" y="2782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java</a:t>
              </a:r>
            </a:p>
          </p:txBody>
        </p:sp>
        <p:sp>
          <p:nvSpPr>
            <p:cNvPr id="698392" name="Text Box 24"/>
            <p:cNvSpPr txBox="1">
              <a:spLocks noChangeArrowheads="1"/>
            </p:cNvSpPr>
            <p:nvPr/>
          </p:nvSpPr>
          <p:spPr bwMode="auto">
            <a:xfrm>
              <a:off x="1765" y="2787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java</a:t>
              </a:r>
            </a:p>
          </p:txBody>
        </p:sp>
        <p:sp>
          <p:nvSpPr>
            <p:cNvPr id="698393" name="Text Box 25"/>
            <p:cNvSpPr txBox="1">
              <a:spLocks noChangeArrowheads="1"/>
            </p:cNvSpPr>
            <p:nvPr/>
          </p:nvSpPr>
          <p:spPr bwMode="auto">
            <a:xfrm>
              <a:off x="3006" y="2788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.net</a:t>
              </a:r>
            </a:p>
          </p:txBody>
        </p:sp>
        <p:sp>
          <p:nvSpPr>
            <p:cNvPr id="698394" name="Text Box 26"/>
            <p:cNvSpPr txBox="1">
              <a:spLocks noChangeArrowheads="1"/>
            </p:cNvSpPr>
            <p:nvPr/>
          </p:nvSpPr>
          <p:spPr bwMode="auto">
            <a:xfrm>
              <a:off x="913" y="3305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3, 1</a:t>
              </a:r>
            </a:p>
          </p:txBody>
        </p:sp>
        <p:sp>
          <p:nvSpPr>
            <p:cNvPr id="698395" name="Text Box 27"/>
            <p:cNvSpPr txBox="1">
              <a:spLocks noChangeArrowheads="1"/>
            </p:cNvSpPr>
            <p:nvPr/>
          </p:nvSpPr>
          <p:spPr bwMode="auto">
            <a:xfrm>
              <a:off x="1812" y="3302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1, 0</a:t>
              </a:r>
            </a:p>
          </p:txBody>
        </p:sp>
        <p:sp>
          <p:nvSpPr>
            <p:cNvPr id="698396" name="Text Box 28"/>
            <p:cNvSpPr txBox="1">
              <a:spLocks noChangeArrowheads="1"/>
            </p:cNvSpPr>
            <p:nvPr/>
          </p:nvSpPr>
          <p:spPr bwMode="auto">
            <a:xfrm>
              <a:off x="2986" y="3292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0, 0</a:t>
              </a:r>
            </a:p>
          </p:txBody>
        </p:sp>
        <p:sp>
          <p:nvSpPr>
            <p:cNvPr id="698397" name="Text Box 29"/>
            <p:cNvSpPr txBox="1">
              <a:spLocks noChangeArrowheads="1"/>
            </p:cNvSpPr>
            <p:nvPr/>
          </p:nvSpPr>
          <p:spPr bwMode="auto">
            <a:xfrm>
              <a:off x="3892" y="3295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2, 2</a:t>
              </a:r>
            </a:p>
          </p:txBody>
        </p:sp>
      </p:grpSp>
      <p:sp>
        <p:nvSpPr>
          <p:cNvPr id="698398" name="Rectangle 30"/>
          <p:cNvSpPr>
            <a:spLocks noChangeArrowheads="1"/>
          </p:cNvSpPr>
          <p:nvPr/>
        </p:nvSpPr>
        <p:spPr bwMode="auto">
          <a:xfrm>
            <a:off x="539552" y="5739407"/>
            <a:ext cx="7635875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Non-zero sum game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what are the NEP?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348880"/>
            <a:ext cx="77444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omic Sans MS" pitchFamily="66" charset="0"/>
              </a:rPr>
              <a:t>Can we look at an extensive-form game </a:t>
            </a:r>
          </a:p>
          <a:p>
            <a:r>
              <a:rPr lang="en-US" sz="3200" dirty="0">
                <a:latin typeface="Comic Sans MS" pitchFamily="66" charset="0"/>
              </a:rPr>
              <a:t>from its associated normal form game?</a:t>
            </a:r>
          </a:p>
        </p:txBody>
      </p:sp>
    </p:spTree>
    <p:extLst>
      <p:ext uri="{BB962C8B-B14F-4D97-AF65-F5344CB8AC3E}">
        <p14:creationId xmlns:p14="http://schemas.microsoft.com/office/powerpoint/2010/main" val="2531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62464" y="1196752"/>
            <a:ext cx="8186212" cy="53285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Every game in extensive form can be converted into a normal form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exponential growth in number of strategies</a:t>
            </a:r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Converting to Matrix Game</a:t>
            </a:r>
          </a:p>
        </p:txBody>
      </p:sp>
      <p:graphicFrame>
        <p:nvGraphicFramePr>
          <p:cNvPr id="646249" name="Group 105"/>
          <p:cNvGraphicFramePr>
            <a:graphicFrameLocks noGrp="1"/>
          </p:cNvGraphicFramePr>
          <p:nvPr/>
        </p:nvGraphicFramePr>
        <p:xfrm>
          <a:off x="1584325" y="3226727"/>
          <a:ext cx="5715000" cy="2002473"/>
        </p:xfrm>
        <a:graphic>
          <a:graphicData uri="http://schemas.openxmlformats.org/drawingml/2006/table">
            <a:tbl>
              <a:tblPr/>
              <a:tblGrid>
                <a:gridCol w="114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.net, .net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.net, 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java, </a:t>
                      </a:r>
                      <a:r>
                        <a:rPr kumimoji="0" lang="en-US" altLang="ko-K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.net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java, 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.net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java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6174" name="Text Box 30"/>
          <p:cNvSpPr txBox="1">
            <a:spLocks noChangeArrowheads="1"/>
          </p:cNvSpPr>
          <p:nvPr/>
        </p:nvSpPr>
        <p:spPr bwMode="auto">
          <a:xfrm>
            <a:off x="120650" y="4411960"/>
            <a:ext cx="160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Microsoft</a:t>
            </a:r>
          </a:p>
        </p:txBody>
      </p:sp>
      <p:sp>
        <p:nvSpPr>
          <p:cNvPr id="646219" name="Text Box 75"/>
          <p:cNvSpPr txBox="1">
            <a:spLocks noChangeArrowheads="1"/>
          </p:cNvSpPr>
          <p:nvPr/>
        </p:nvSpPr>
        <p:spPr bwMode="auto">
          <a:xfrm>
            <a:off x="3937000" y="2683768"/>
            <a:ext cx="118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Mozilla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5076056" y="1196280"/>
            <a:ext cx="3778250" cy="1944688"/>
            <a:chOff x="1872" y="2430"/>
            <a:chExt cx="3549" cy="1566"/>
          </a:xfrm>
        </p:grpSpPr>
        <p:sp>
          <p:nvSpPr>
            <p:cNvPr id="646222" name="Line 78"/>
            <p:cNvSpPr>
              <a:spLocks noChangeShapeType="1"/>
            </p:cNvSpPr>
            <p:nvPr/>
          </p:nvSpPr>
          <p:spPr bwMode="auto">
            <a:xfrm flipV="1">
              <a:off x="2602" y="2513"/>
              <a:ext cx="917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223" name="Line 79"/>
            <p:cNvSpPr>
              <a:spLocks noChangeShapeType="1"/>
            </p:cNvSpPr>
            <p:nvPr/>
          </p:nvSpPr>
          <p:spPr bwMode="auto">
            <a:xfrm flipV="1">
              <a:off x="2177" y="3044"/>
              <a:ext cx="349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224" name="Line 80"/>
            <p:cNvSpPr>
              <a:spLocks noChangeShapeType="1"/>
            </p:cNvSpPr>
            <p:nvPr/>
          </p:nvSpPr>
          <p:spPr bwMode="auto">
            <a:xfrm>
              <a:off x="2602" y="3029"/>
              <a:ext cx="409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225" name="Line 81"/>
            <p:cNvSpPr>
              <a:spLocks noChangeShapeType="1"/>
            </p:cNvSpPr>
            <p:nvPr/>
          </p:nvSpPr>
          <p:spPr bwMode="auto">
            <a:xfrm>
              <a:off x="3625" y="2498"/>
              <a:ext cx="985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226" name="Line 82"/>
            <p:cNvSpPr>
              <a:spLocks noChangeShapeType="1"/>
            </p:cNvSpPr>
            <p:nvPr/>
          </p:nvSpPr>
          <p:spPr bwMode="auto">
            <a:xfrm flipV="1">
              <a:off x="4254" y="3044"/>
              <a:ext cx="356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227" name="Line 83"/>
            <p:cNvSpPr>
              <a:spLocks noChangeShapeType="1"/>
            </p:cNvSpPr>
            <p:nvPr/>
          </p:nvSpPr>
          <p:spPr bwMode="auto">
            <a:xfrm>
              <a:off x="4671" y="3044"/>
              <a:ext cx="424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228" name="Oval 84"/>
            <p:cNvSpPr>
              <a:spLocks noChangeArrowheads="1"/>
            </p:cNvSpPr>
            <p:nvPr/>
          </p:nvSpPr>
          <p:spPr bwMode="auto">
            <a:xfrm>
              <a:off x="3518" y="2430"/>
              <a:ext cx="114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229" name="Oval 85"/>
            <p:cNvSpPr>
              <a:spLocks noChangeArrowheads="1"/>
            </p:cNvSpPr>
            <p:nvPr/>
          </p:nvSpPr>
          <p:spPr bwMode="auto">
            <a:xfrm>
              <a:off x="2511" y="2950"/>
              <a:ext cx="114" cy="1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230" name="Oval 86"/>
            <p:cNvSpPr>
              <a:spLocks noChangeArrowheads="1"/>
            </p:cNvSpPr>
            <p:nvPr/>
          </p:nvSpPr>
          <p:spPr bwMode="auto">
            <a:xfrm>
              <a:off x="4598" y="2953"/>
              <a:ext cx="114" cy="1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231" name="Oval 87"/>
            <p:cNvSpPr>
              <a:spLocks noChangeArrowheads="1"/>
            </p:cNvSpPr>
            <p:nvPr/>
          </p:nvSpPr>
          <p:spPr bwMode="auto">
            <a:xfrm>
              <a:off x="2983" y="3566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232" name="Oval 88"/>
            <p:cNvSpPr>
              <a:spLocks noChangeArrowheads="1"/>
            </p:cNvSpPr>
            <p:nvPr/>
          </p:nvSpPr>
          <p:spPr bwMode="auto">
            <a:xfrm>
              <a:off x="5070" y="3569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233" name="Oval 89"/>
            <p:cNvSpPr>
              <a:spLocks noChangeArrowheads="1"/>
            </p:cNvSpPr>
            <p:nvPr/>
          </p:nvSpPr>
          <p:spPr bwMode="auto">
            <a:xfrm>
              <a:off x="2111" y="3566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234" name="Oval 90"/>
            <p:cNvSpPr>
              <a:spLocks noChangeArrowheads="1"/>
            </p:cNvSpPr>
            <p:nvPr/>
          </p:nvSpPr>
          <p:spPr bwMode="auto">
            <a:xfrm>
              <a:off x="4198" y="3569"/>
              <a:ext cx="114" cy="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235" name="Text Box 91"/>
            <p:cNvSpPr txBox="1">
              <a:spLocks noChangeArrowheads="1"/>
            </p:cNvSpPr>
            <p:nvPr/>
          </p:nvSpPr>
          <p:spPr bwMode="auto">
            <a:xfrm>
              <a:off x="2604" y="2530"/>
              <a:ext cx="570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.net</a:t>
              </a:r>
            </a:p>
          </p:txBody>
        </p:sp>
        <p:sp>
          <p:nvSpPr>
            <p:cNvPr id="646236" name="Text Box 92"/>
            <p:cNvSpPr txBox="1">
              <a:spLocks noChangeArrowheads="1"/>
            </p:cNvSpPr>
            <p:nvPr/>
          </p:nvSpPr>
          <p:spPr bwMode="auto">
            <a:xfrm>
              <a:off x="1881" y="3157"/>
              <a:ext cx="57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.net</a:t>
              </a:r>
            </a:p>
          </p:txBody>
        </p:sp>
        <p:sp>
          <p:nvSpPr>
            <p:cNvPr id="646237" name="Text Box 93"/>
            <p:cNvSpPr txBox="1">
              <a:spLocks noChangeArrowheads="1"/>
            </p:cNvSpPr>
            <p:nvPr/>
          </p:nvSpPr>
          <p:spPr bwMode="auto">
            <a:xfrm>
              <a:off x="3904" y="2473"/>
              <a:ext cx="612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java</a:t>
              </a:r>
            </a:p>
          </p:txBody>
        </p:sp>
        <p:sp>
          <p:nvSpPr>
            <p:cNvPr id="646238" name="Text Box 94"/>
            <p:cNvSpPr txBox="1">
              <a:spLocks noChangeArrowheads="1"/>
            </p:cNvSpPr>
            <p:nvPr/>
          </p:nvSpPr>
          <p:spPr bwMode="auto">
            <a:xfrm>
              <a:off x="4798" y="3154"/>
              <a:ext cx="611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java</a:t>
              </a:r>
            </a:p>
          </p:txBody>
        </p:sp>
        <p:sp>
          <p:nvSpPr>
            <p:cNvPr id="646239" name="Text Box 95"/>
            <p:cNvSpPr txBox="1">
              <a:spLocks noChangeArrowheads="1"/>
            </p:cNvSpPr>
            <p:nvPr/>
          </p:nvSpPr>
          <p:spPr bwMode="auto">
            <a:xfrm>
              <a:off x="2717" y="3157"/>
              <a:ext cx="612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java</a:t>
              </a:r>
            </a:p>
          </p:txBody>
        </p:sp>
        <p:sp>
          <p:nvSpPr>
            <p:cNvPr id="646240" name="Text Box 96"/>
            <p:cNvSpPr txBox="1">
              <a:spLocks noChangeArrowheads="1"/>
            </p:cNvSpPr>
            <p:nvPr/>
          </p:nvSpPr>
          <p:spPr bwMode="auto">
            <a:xfrm>
              <a:off x="3966" y="3159"/>
              <a:ext cx="569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.net</a:t>
              </a:r>
            </a:p>
          </p:txBody>
        </p:sp>
        <p:sp>
          <p:nvSpPr>
            <p:cNvPr id="646241" name="Text Box 97"/>
            <p:cNvSpPr txBox="1">
              <a:spLocks noChangeArrowheads="1"/>
            </p:cNvSpPr>
            <p:nvPr/>
          </p:nvSpPr>
          <p:spPr bwMode="auto">
            <a:xfrm>
              <a:off x="1872" y="3676"/>
              <a:ext cx="57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3, 1</a:t>
              </a:r>
            </a:p>
          </p:txBody>
        </p:sp>
        <p:sp>
          <p:nvSpPr>
            <p:cNvPr id="646242" name="Text Box 98"/>
            <p:cNvSpPr txBox="1">
              <a:spLocks noChangeArrowheads="1"/>
            </p:cNvSpPr>
            <p:nvPr/>
          </p:nvSpPr>
          <p:spPr bwMode="auto">
            <a:xfrm>
              <a:off x="2771" y="3673"/>
              <a:ext cx="57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1, 0</a:t>
              </a:r>
            </a:p>
          </p:txBody>
        </p:sp>
        <p:sp>
          <p:nvSpPr>
            <p:cNvPr id="646243" name="Text Box 99"/>
            <p:cNvSpPr txBox="1">
              <a:spLocks noChangeArrowheads="1"/>
            </p:cNvSpPr>
            <p:nvPr/>
          </p:nvSpPr>
          <p:spPr bwMode="auto">
            <a:xfrm>
              <a:off x="3945" y="3663"/>
              <a:ext cx="569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0, 0</a:t>
              </a:r>
            </a:p>
          </p:txBody>
        </p:sp>
        <p:sp>
          <p:nvSpPr>
            <p:cNvPr id="646244" name="Text Box 100"/>
            <p:cNvSpPr txBox="1">
              <a:spLocks noChangeArrowheads="1"/>
            </p:cNvSpPr>
            <p:nvPr/>
          </p:nvSpPr>
          <p:spPr bwMode="auto">
            <a:xfrm>
              <a:off x="4851" y="3665"/>
              <a:ext cx="57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charset="0"/>
                  <a:ea typeface="굴림" charset="-127"/>
                </a:rPr>
                <a:t>2, 2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5355</TotalTime>
  <Words>1021</Words>
  <Application>Microsoft Macintosh PowerPoint</Application>
  <PresentationFormat>화면 슬라이드 쇼(4:3)</PresentationFormat>
  <Paragraphs>272</Paragraphs>
  <Slides>18</Slides>
  <Notes>13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맑은 고딕</vt:lpstr>
      <vt:lpstr>나눔고딕</vt:lpstr>
      <vt:lpstr>ZapfDingbats</vt:lpstr>
      <vt:lpstr>Arial</vt:lpstr>
      <vt:lpstr>Calibri</vt:lpstr>
      <vt:lpstr>Comic Sans MS</vt:lpstr>
      <vt:lpstr>Times New Roman</vt:lpstr>
      <vt:lpstr>Wingdings</vt:lpstr>
      <vt:lpstr>Office 테마</vt:lpstr>
      <vt:lpstr>Equation</vt:lpstr>
      <vt:lpstr>Lecture 7: Extensive-form game</vt:lpstr>
      <vt:lpstr>Contents</vt:lpstr>
      <vt:lpstr>Sequential Game</vt:lpstr>
      <vt:lpstr>Game Trees (Extensive form)</vt:lpstr>
      <vt:lpstr>Game Trees Example</vt:lpstr>
      <vt:lpstr>More Formal Extensive Game Definition</vt:lpstr>
      <vt:lpstr>Game Tree Example</vt:lpstr>
      <vt:lpstr>PowerPoint 프레젠테이션</vt:lpstr>
      <vt:lpstr>Converting to Matrix Game</vt:lpstr>
      <vt:lpstr>NEP and Incredible Threats</vt:lpstr>
      <vt:lpstr>PowerPoint 프레젠테이션</vt:lpstr>
      <vt:lpstr>The Subgame Concept</vt:lpstr>
      <vt:lpstr>Subgame Perfect Nash Equilibrium</vt:lpstr>
      <vt:lpstr>Subgame Perfect Nash Equilibrium</vt:lpstr>
      <vt:lpstr>PowerPoint 프레젠테이션</vt:lpstr>
      <vt:lpstr>Solving the Game (Backward Induction)</vt:lpstr>
      <vt:lpstr>Backward Induction on Game Trees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Microsoft Office User</cp:lastModifiedBy>
  <cp:revision>572</cp:revision>
  <dcterms:created xsi:type="dcterms:W3CDTF">2010-07-02T06:15:08Z</dcterms:created>
  <dcterms:modified xsi:type="dcterms:W3CDTF">2021-02-27T13:00:20Z</dcterms:modified>
</cp:coreProperties>
</file>