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92" r:id="rId4"/>
    <p:sldId id="259" r:id="rId5"/>
    <p:sldId id="32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7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4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1447800" y="6477000"/>
            <a:ext cx="6934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608013" cy="3032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[</a:t>
            </a:r>
            <a:fld id="{3C2D86DF-A505-3546-A49D-C84EA8DF8B4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3785842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3058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6550" y="1143000"/>
            <a:ext cx="4137025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5975" y="1143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5975" y="3810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1447800" y="6477000"/>
            <a:ext cx="6934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608013" cy="303213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fld id="{F4349AF4-B665-BB4E-AFC2-9C46FBE3B2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4513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333375"/>
            <a:ext cx="83058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6550" y="1143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5975" y="1143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36550" y="3810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3810000"/>
            <a:ext cx="4137025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1447800" y="6477000"/>
            <a:ext cx="6934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608013" cy="303213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fld id="{30172503-70DB-BB4A-B6FF-B0AA7235FF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4688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2000">
                <a:latin typeface="Calibri" charset="0"/>
                <a:ea typeface="Calibri" charset="0"/>
                <a:cs typeface="Calibri" charset="0"/>
              </a:defRPr>
            </a:lvl2pPr>
            <a:lvl3pPr>
              <a:defRPr sz="180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556792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Lecture 13: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Cooperative Game Theory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Coalition Game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4" y="476672"/>
            <a:ext cx="8325029" cy="56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1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76672"/>
            <a:ext cx="8496944" cy="57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3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4" y="476672"/>
            <a:ext cx="8360397" cy="55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0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8" y="548680"/>
            <a:ext cx="8496944" cy="56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4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99501"/>
            <a:ext cx="8352928" cy="57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8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1" y="399500"/>
            <a:ext cx="8288631" cy="55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99500"/>
            <a:ext cx="8352928" cy="56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399500"/>
            <a:ext cx="8395395" cy="57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0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9500"/>
            <a:ext cx="8424936" cy="58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0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9501"/>
            <a:ext cx="8424936" cy="589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内容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 charset="0"/>
                <a:cs typeface="Calibri"/>
              </a:rPr>
              <a:t>Introduction to cooperative game</a:t>
            </a:r>
          </a:p>
          <a:p>
            <a:r>
              <a:rPr lang="en-US" altLang="zh-CN" dirty="0">
                <a:latin typeface="Calibri"/>
                <a:ea typeface="宋体" charset="0"/>
                <a:cs typeface="Calibri"/>
              </a:rPr>
              <a:t>Bargaining solution</a:t>
            </a:r>
          </a:p>
          <a:p>
            <a:endParaRPr lang="en-US" altLang="zh-CN" dirty="0">
              <a:solidFill>
                <a:srgbClr val="FF0000"/>
              </a:solidFill>
              <a:latin typeface="Calibri"/>
              <a:ea typeface="宋体" charset="0"/>
              <a:cs typeface="Calibri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libri"/>
                <a:ea typeface="宋体" charset="0"/>
                <a:cs typeface="Calibri"/>
              </a:rPr>
              <a:t>Coalitional game</a:t>
            </a:r>
            <a:endParaRPr lang="zh-CN" altLang="en-US" dirty="0">
              <a:latin typeface="Calibri"/>
              <a:ea typeface="宋体" charset="0"/>
              <a:cs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宋体" charset="0"/>
                <a:cs typeface="Calibri"/>
              </a:rPr>
              <a:t>Introduction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宋体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39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83204"/>
            <a:ext cx="8424936" cy="58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85213"/>
            <a:ext cx="8496944" cy="58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9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9500"/>
            <a:ext cx="8424936" cy="57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4" y="399501"/>
            <a:ext cx="8361238" cy="58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86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9501"/>
            <a:ext cx="8474205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66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99501"/>
            <a:ext cx="8352928" cy="57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9501"/>
            <a:ext cx="8424936" cy="59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50758"/>
            <a:ext cx="8352928" cy="56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76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76671"/>
            <a:ext cx="8253140" cy="60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9501"/>
            <a:ext cx="8424936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“Cooperative” may be misleading</a:t>
            </a:r>
          </a:p>
          <a:p>
            <a:pPr lvl="1"/>
            <a:r>
              <a:rPr lang="en-US" dirty="0"/>
              <a:t>Does not mean that each agent is agreeable and follow arbitrary instructions</a:t>
            </a:r>
          </a:p>
          <a:p>
            <a:pPr lvl="1"/>
            <a:r>
              <a:rPr lang="en-US" dirty="0"/>
              <a:t>Means that the basic modeling unit is the group rather than the individual agent</a:t>
            </a:r>
          </a:p>
          <a:p>
            <a:endParaRPr lang="en-US" dirty="0"/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What groups of agents can achieve</a:t>
            </a:r>
          </a:p>
          <a:p>
            <a:pPr lvl="1"/>
            <a:r>
              <a:rPr lang="en-US" dirty="0"/>
              <a:t>Not concerned with</a:t>
            </a:r>
          </a:p>
          <a:p>
            <a:pPr lvl="2"/>
            <a:r>
              <a:rPr lang="en-US" dirty="0"/>
              <a:t>How the agents make individual choices within a coalition</a:t>
            </a:r>
          </a:p>
          <a:p>
            <a:pPr lvl="2"/>
            <a:r>
              <a:rPr lang="en-US" dirty="0"/>
              <a:t>How they coordinate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6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8424936" cy="56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45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99500"/>
            <a:ext cx="8403942" cy="5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25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352928" cy="57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0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78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ko-KR" b="1" dirty="0">
                <a:latin typeface="Calibri"/>
                <a:ea typeface="Times New Roman" charset="0"/>
                <a:cs typeface="Calibri"/>
              </a:rPr>
              <a:t>Definition</a:t>
            </a:r>
            <a:r>
              <a:rPr lang="en-US" altLang="ko-KR" dirty="0">
                <a:latin typeface="Calibri"/>
                <a:ea typeface="Times New Roman" charset="0"/>
                <a:cs typeface="Calibri"/>
              </a:rPr>
              <a:t> of a coalitional game (</a:t>
            </a:r>
            <a:r>
              <a:rPr lang="en-US" altLang="ko-KR" i="1" dirty="0" err="1">
                <a:latin typeface="Calibri"/>
                <a:ea typeface="Times New Roman" charset="0"/>
                <a:cs typeface="Calibri"/>
              </a:rPr>
              <a:t>N,v</a:t>
            </a:r>
            <a:r>
              <a:rPr lang="en-US" altLang="ko-KR" dirty="0">
                <a:latin typeface="Calibri"/>
                <a:ea typeface="Times New Roman" charset="0"/>
                <a:cs typeface="Calibri"/>
              </a:rPr>
              <a:t>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A set of players </a:t>
            </a:r>
            <a:r>
              <a:rPr lang="en-US" altLang="ko-KR" sz="2000" b="1" i="1" dirty="0">
                <a:latin typeface="Calibri"/>
                <a:ea typeface="Times New Roman" charset="0"/>
                <a:cs typeface="Calibri"/>
              </a:rPr>
              <a:t>N, </a:t>
            </a:r>
            <a:r>
              <a:rPr lang="en-US" altLang="ko-KR" sz="2000" b="1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a</a:t>
            </a:r>
            <a:r>
              <a:rPr lang="en-US" altLang="ko-KR" sz="2000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 </a:t>
            </a:r>
            <a:r>
              <a:rPr lang="en-US" altLang="ko-KR" sz="2000" b="1" i="1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coalition</a:t>
            </a:r>
            <a:r>
              <a:rPr lang="en-US" altLang="ko-KR" sz="2000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 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S is a group of cooperating players ( subset of N 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Worth (utility) of a coalition </a:t>
            </a:r>
            <a:r>
              <a:rPr lang="en-US" altLang="ko-KR" sz="2000" b="1" i="1" dirty="0">
                <a:latin typeface="Calibri"/>
                <a:ea typeface="Times New Roman" charset="0"/>
                <a:cs typeface="Calibri"/>
              </a:rPr>
              <a:t>v</a:t>
            </a:r>
          </a:p>
          <a:p>
            <a:pPr lvl="2" eaLnBrk="1" hangingPunct="1">
              <a:lnSpc>
                <a:spcPct val="105000"/>
              </a:lnSpc>
            </a:pPr>
            <a:r>
              <a:rPr lang="en-US" altLang="ko-KR" sz="1800" dirty="0">
                <a:latin typeface="Calibri"/>
                <a:ea typeface="Times New Roman" charset="0"/>
                <a:cs typeface="Calibri"/>
              </a:rPr>
              <a:t>In general</a:t>
            </a:r>
            <a:r>
              <a:rPr lang="en-US" altLang="ko-KR" sz="1800" b="1" dirty="0">
                <a:latin typeface="Calibri"/>
                <a:ea typeface="Times New Roman" charset="0"/>
                <a:cs typeface="Calibri"/>
              </a:rPr>
              <a:t>,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payoff v(S) </a:t>
            </a:r>
            <a:r>
              <a:rPr lang="en-US" altLang="ko-KR" sz="1800" dirty="0">
                <a:latin typeface="Calibri"/>
                <a:ea typeface="Times New Roman" charset="0"/>
                <a:cs typeface="Calibri"/>
              </a:rPr>
              <a:t>is a real number that represents the gain resulting from a coalition S in the game (</a:t>
            </a:r>
            <a:r>
              <a:rPr lang="en-US" altLang="ko-KR" sz="1800" dirty="0" err="1">
                <a:latin typeface="Calibri"/>
                <a:ea typeface="Times New Roman" charset="0"/>
                <a:cs typeface="Calibri"/>
              </a:rPr>
              <a:t>N,v</a:t>
            </a:r>
            <a:r>
              <a:rPr lang="en-US" altLang="ko-KR" sz="1800" dirty="0">
                <a:latin typeface="Calibri"/>
                <a:ea typeface="Times New Roman" charset="0"/>
                <a:cs typeface="Calibri"/>
              </a:rPr>
              <a:t>) </a:t>
            </a:r>
          </a:p>
          <a:p>
            <a:pPr lvl="2" eaLnBrk="1" hangingPunct="1">
              <a:lnSpc>
                <a:spcPct val="105000"/>
              </a:lnSpc>
            </a:pPr>
            <a:r>
              <a:rPr lang="en-US" altLang="ko-KR" sz="1800" b="1" dirty="0">
                <a:latin typeface="Calibri"/>
                <a:ea typeface="Times New Roman" charset="0"/>
                <a:cs typeface="Calibri"/>
              </a:rPr>
              <a:t>v(N) </a:t>
            </a:r>
            <a:r>
              <a:rPr lang="en-US" altLang="ko-KR" sz="1800" dirty="0">
                <a:latin typeface="Calibri"/>
                <a:ea typeface="Times New Roman" charset="0"/>
                <a:cs typeface="Calibri"/>
              </a:rPr>
              <a:t>is the worth of forming the coalition of all users, known as the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grand coalition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User payoff </a:t>
            </a:r>
            <a:r>
              <a:rPr lang="en-US" altLang="ko-KR" sz="2000" b="1" i="1" dirty="0">
                <a:latin typeface="Calibri"/>
                <a:ea typeface="Times New Roman" charset="0"/>
                <a:cs typeface="Calibri"/>
              </a:rPr>
              <a:t>x</a:t>
            </a:r>
            <a:r>
              <a:rPr lang="en-US" altLang="ko-KR" sz="2000" b="1" i="1" baseline="-25000" dirty="0">
                <a:latin typeface="Calibri"/>
                <a:ea typeface="Times New Roman" charset="0"/>
                <a:cs typeface="Calibri"/>
              </a:rPr>
              <a:t>i 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: the portion of </a:t>
            </a:r>
            <a:r>
              <a:rPr lang="en-US" altLang="ko-KR" sz="2000" b="1" i="1" dirty="0">
                <a:latin typeface="Calibri"/>
                <a:ea typeface="Times New Roman" charset="0"/>
                <a:cs typeface="Calibri"/>
              </a:rPr>
              <a:t>v(S)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 received by a player </a:t>
            </a:r>
            <a:r>
              <a:rPr lang="en-US" altLang="ko-KR" sz="2000" b="1" i="1" dirty="0" err="1">
                <a:latin typeface="Calibri"/>
                <a:ea typeface="Times New Roman" charset="0"/>
                <a:cs typeface="Calibri"/>
              </a:rPr>
              <a:t>i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 in coalition S</a:t>
            </a:r>
          </a:p>
          <a:p>
            <a:pPr lvl="1" eaLnBrk="1" hangingPunct="1">
              <a:lnSpc>
                <a:spcPct val="105000"/>
              </a:lnSpc>
            </a:pPr>
            <a:endParaRPr lang="en-US" altLang="ko-KR" sz="2400" dirty="0">
              <a:latin typeface="Calibri"/>
              <a:ea typeface="Times New Roman" charset="0"/>
              <a:cs typeface="Calibri"/>
            </a:endParaRPr>
          </a:p>
          <a:p>
            <a:pPr lvl="1" eaLnBrk="1" hangingPunct="1">
              <a:lnSpc>
                <a:spcPct val="105000"/>
              </a:lnSpc>
            </a:pPr>
            <a:endParaRPr lang="en-US" altLang="ko-KR" sz="1800" dirty="0">
              <a:latin typeface="Calibri"/>
              <a:ea typeface="Times New Roman" charset="0"/>
              <a:cs typeface="Calibri"/>
            </a:endParaRPr>
          </a:p>
          <a:p>
            <a:pPr lvl="2" eaLnBrk="1" hangingPunct="1">
              <a:lnSpc>
                <a:spcPct val="105000"/>
              </a:lnSpc>
              <a:buFont typeface="Wingdings" charset="0"/>
              <a:buNone/>
            </a:pPr>
            <a:endParaRPr lang="en-GB" altLang="ko-KR" sz="18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Coalitional Games: Preliminaries</a:t>
            </a:r>
            <a:endParaRPr lang="en-GB" altLang="ko-KR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30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ko-KR" sz="2800" u="sng" dirty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Transferable utility (TU)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The worth </a:t>
            </a:r>
            <a:r>
              <a:rPr lang="en-US" altLang="ko-KR" sz="2000" b="1" i="1" dirty="0">
                <a:latin typeface="Calibri"/>
                <a:ea typeface="Times New Roman" charset="0"/>
                <a:cs typeface="Calibri"/>
              </a:rPr>
              <a:t>v(S)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 of a coalition </a:t>
            </a:r>
            <a:r>
              <a:rPr lang="en-US" altLang="ko-KR" sz="2000" i="1" dirty="0">
                <a:latin typeface="Calibri"/>
                <a:ea typeface="Times New Roman" charset="0"/>
                <a:cs typeface="Calibri"/>
              </a:rPr>
              <a:t>S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 can be distributed arbitrarily among the players in a coalition hence,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ko-KR" sz="2000" b="1" i="1" dirty="0">
                <a:latin typeface="Calibri"/>
                <a:ea typeface="Times New Roman" charset="0"/>
                <a:cs typeface="Calibri"/>
              </a:rPr>
              <a:t>v(S) 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is a </a:t>
            </a:r>
            <a:r>
              <a:rPr lang="en-US" altLang="ko-KR" sz="2000" b="1" dirty="0">
                <a:latin typeface="Calibri"/>
                <a:ea typeface="Times New Roman" charset="0"/>
                <a:cs typeface="Calibri"/>
              </a:rPr>
              <a:t>function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 from the power set of N over the real line</a:t>
            </a:r>
            <a:endParaRPr lang="en-US" altLang="ko-KR" sz="2000" i="1" dirty="0">
              <a:latin typeface="Calibri"/>
              <a:ea typeface="Times New Roman" charset="0"/>
              <a:cs typeface="Calibri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ko-KR" sz="2800" dirty="0">
                <a:solidFill>
                  <a:srgbClr val="0070C0"/>
                </a:solidFill>
                <a:latin typeface="Calibri"/>
                <a:ea typeface="Times New Roman" charset="0"/>
                <a:cs typeface="Calibri"/>
              </a:rPr>
              <a:t>Non-transferable utility (NTU)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The payoff that a user receives in a coalition is pre-determined, and hence the value of a coalition cannot be described by a function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ko-KR" sz="2000" b="1" i="1" dirty="0">
                <a:latin typeface="Calibri"/>
                <a:ea typeface="Times New Roman" charset="0"/>
                <a:cs typeface="Calibri"/>
              </a:rPr>
              <a:t>v(S) 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is a set of payoff vectors that the players in </a:t>
            </a:r>
            <a:r>
              <a:rPr lang="en-US" altLang="ko-KR" sz="2000" i="1" dirty="0">
                <a:latin typeface="Calibri"/>
                <a:ea typeface="Times New Roman" charset="0"/>
                <a:cs typeface="Calibri"/>
              </a:rPr>
              <a:t>S</a:t>
            </a:r>
            <a:r>
              <a:rPr lang="en-US" altLang="ko-KR" sz="2000" dirty="0">
                <a:latin typeface="Calibri"/>
                <a:ea typeface="Times New Roman" charset="0"/>
                <a:cs typeface="Calibri"/>
              </a:rPr>
              <a:t> can achieve</a:t>
            </a:r>
          </a:p>
          <a:p>
            <a:pPr lvl="1" eaLnBrk="1" hangingPunct="1">
              <a:lnSpc>
                <a:spcPct val="105000"/>
              </a:lnSpc>
            </a:pPr>
            <a:endParaRPr lang="en-US" altLang="ko-KR" sz="2000" dirty="0">
              <a:latin typeface="Calibri"/>
              <a:ea typeface="Times New Roman" charset="0"/>
              <a:cs typeface="Calibri"/>
            </a:endParaRPr>
          </a:p>
          <a:p>
            <a:pPr lvl="1" eaLnBrk="1" hangingPunct="1">
              <a:lnSpc>
                <a:spcPct val="105000"/>
              </a:lnSpc>
            </a:pPr>
            <a:endParaRPr lang="en-US" altLang="ko-KR" sz="20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굴림" charset="0"/>
                <a:cs typeface="Calibri"/>
              </a:rPr>
              <a:t>Coalitional Games: Utility</a:t>
            </a:r>
            <a:endParaRPr lang="nb-NO" altLang="ko-KR" sz="3600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굴림" charset="0"/>
              <a:cs typeface="Calibri"/>
            </a:endParaRPr>
          </a:p>
        </p:txBody>
      </p:sp>
      <p:pic>
        <p:nvPicPr>
          <p:cNvPr id="92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09120"/>
            <a:ext cx="16002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43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4" y="548680"/>
            <a:ext cx="8316559" cy="56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476672"/>
            <a:ext cx="836563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0" y="426363"/>
            <a:ext cx="8379142" cy="58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8354804" cy="57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281</Words>
  <Application>Microsoft Macintosh PowerPoint</Application>
  <PresentationFormat>화면 슬라이드 쇼(4:3)</PresentationFormat>
  <Paragraphs>33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맑은 고딕</vt:lpstr>
      <vt:lpstr>나눔고딕</vt:lpstr>
      <vt:lpstr>Arial</vt:lpstr>
      <vt:lpstr>Calibri</vt:lpstr>
      <vt:lpstr>Comic Sans MS</vt:lpstr>
      <vt:lpstr>Times New Roman</vt:lpstr>
      <vt:lpstr>Wingdings</vt:lpstr>
      <vt:lpstr>Office 테마</vt:lpstr>
      <vt:lpstr>Lecture 13: Cooperative Game Theory Coalition Game</vt:lpstr>
      <vt:lpstr>Introduction</vt:lpstr>
      <vt:lpstr>Backgrounds</vt:lpstr>
      <vt:lpstr>Coalitional Games: Preliminaries</vt:lpstr>
      <vt:lpstr>Coalitional Games: Utility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587</cp:revision>
  <cp:lastPrinted>2017-04-27T12:21:17Z</cp:lastPrinted>
  <dcterms:created xsi:type="dcterms:W3CDTF">2010-07-02T06:15:08Z</dcterms:created>
  <dcterms:modified xsi:type="dcterms:W3CDTF">2021-02-27T13:18:06Z</dcterms:modified>
</cp:coreProperties>
</file>