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482" r:id="rId3"/>
    <p:sldId id="671" r:id="rId4"/>
    <p:sldId id="677" r:id="rId5"/>
    <p:sldId id="645" r:id="rId6"/>
    <p:sldId id="672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78" r:id="rId15"/>
    <p:sldId id="653" r:id="rId16"/>
    <p:sldId id="656" r:id="rId17"/>
    <p:sldId id="660" r:id="rId18"/>
    <p:sldId id="686" r:id="rId19"/>
    <p:sldId id="687" r:id="rId20"/>
    <p:sldId id="688" r:id="rId21"/>
    <p:sldId id="689" r:id="rId22"/>
    <p:sldId id="690" r:id="rId23"/>
    <p:sldId id="692" r:id="rId24"/>
    <p:sldId id="693" r:id="rId25"/>
    <p:sldId id="694" r:id="rId26"/>
    <p:sldId id="676" r:id="rId27"/>
    <p:sldId id="695" r:id="rId28"/>
    <p:sldId id="696" r:id="rId29"/>
    <p:sldId id="661" r:id="rId30"/>
    <p:sldId id="675" r:id="rId31"/>
    <p:sldId id="679" r:id="rId32"/>
    <p:sldId id="680" r:id="rId33"/>
    <p:sldId id="681" r:id="rId34"/>
    <p:sldId id="682" r:id="rId35"/>
    <p:sldId id="683" r:id="rId36"/>
    <p:sldId id="684" r:id="rId37"/>
    <p:sldId id="685" r:id="rId38"/>
    <p:sldId id="674" r:id="rId39"/>
  </p:sldIdLst>
  <p:sldSz cx="9144000" cy="6858000" type="screen4x3"/>
  <p:notesSz cx="6794500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22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1044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2"/>
            <a:ext cx="5435600" cy="4463416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1044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9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6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2000">
                <a:latin typeface="Calibri" charset="0"/>
                <a:ea typeface="Calibri" charset="0"/>
                <a:cs typeface="Calibri" charset="0"/>
              </a:defRPr>
            </a:lvl2pPr>
            <a:lvl3pPr>
              <a:defRPr sz="180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9: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Repeated Game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Finite repeated game</a:t>
            </a:r>
          </a:p>
          <a:p>
            <a:pPr lvl="1"/>
            <a:r>
              <a:rPr lang="en-US" dirty="0"/>
              <a:t>(Case 1) A stage game has unique NE</a:t>
            </a:r>
          </a:p>
          <a:p>
            <a:pPr lvl="1"/>
            <a:r>
              <a:rPr lang="en-US" dirty="0"/>
              <a:t>(Case 2) A stage game has multiple NEs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(Case 3) Infinite repeated game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this lecture, in most of examples,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Prisoner’s dilemma as a stage game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Assumptions</a:t>
            </a:r>
          </a:p>
          <a:p>
            <a:pPr lvl="1"/>
            <a:r>
              <a:rPr lang="en-US" u="sng" dirty="0"/>
              <a:t>Perfect monitoring</a:t>
            </a:r>
            <a:r>
              <a:rPr lang="en-US" dirty="0"/>
              <a:t>: At each period, the outcomes of all past periods are observed by all players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Cases</a:t>
            </a:r>
          </a:p>
        </p:txBody>
      </p:sp>
    </p:spTree>
    <p:extLst>
      <p:ext uri="{BB962C8B-B14F-4D97-AF65-F5344CB8AC3E}">
        <p14:creationId xmlns:p14="http://schemas.microsoft.com/office/powerpoint/2010/main" val="394082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420888"/>
            <a:ext cx="635244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Finite Repeated Game:</a:t>
            </a:r>
          </a:p>
          <a:p>
            <a:endParaRPr lang="en-US" sz="3600" dirty="0">
              <a:latin typeface="Comic Sans MS" pitchFamily="66" charset="0"/>
            </a:endParaRPr>
          </a:p>
          <a:p>
            <a:r>
              <a:rPr lang="en-US" sz="3600" dirty="0">
                <a:latin typeface="Comic Sans MS" pitchFamily="66" charset="0"/>
              </a:rPr>
              <a:t>Unique NE in the stage game</a:t>
            </a:r>
          </a:p>
        </p:txBody>
      </p:sp>
    </p:spTree>
    <p:extLst>
      <p:ext uri="{BB962C8B-B14F-4D97-AF65-F5344CB8AC3E}">
        <p14:creationId xmlns:p14="http://schemas.microsoft.com/office/powerpoint/2010/main" val="234846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Finitely-repeated PD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643"/>
          <a:stretch/>
        </p:blipFill>
        <p:spPr>
          <a:xfrm>
            <a:off x="0" y="3212976"/>
            <a:ext cx="9144000" cy="2601231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4463"/>
              </p:ext>
            </p:extLst>
          </p:nvPr>
        </p:nvGraphicFramePr>
        <p:xfrm>
          <a:off x="2987824" y="1529364"/>
          <a:ext cx="2592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0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9144000" cy="41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2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(D,D,D,D): SPNE Checking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59622" y="-371270"/>
            <a:ext cx="2049909" cy="6858000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17600"/>
              </p:ext>
            </p:extLst>
          </p:nvPr>
        </p:nvGraphicFramePr>
        <p:xfrm>
          <a:off x="6228184" y="695757"/>
          <a:ext cx="2592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5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4581128"/>
            <a:ext cx="8186212" cy="1842485"/>
          </a:xfrm>
        </p:spPr>
        <p:txBody>
          <a:bodyPr/>
          <a:lstStyle/>
          <a:p>
            <a:r>
              <a:rPr lang="en-US" dirty="0"/>
              <a:t>In this case, no cooperation appear even if we repeat the </a:t>
            </a:r>
            <a:br>
              <a:rPr lang="en-US" dirty="0"/>
            </a:br>
            <a:r>
              <a:rPr lang="en-US" dirty="0"/>
              <a:t>game.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Thus, we have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33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204864"/>
            <a:ext cx="68275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Infinite Repeated </a:t>
            </a:r>
            <a:r>
              <a:rPr lang="en-US" sz="3600">
                <a:latin typeface="Comic Sans MS" pitchFamily="66" charset="0"/>
              </a:rPr>
              <a:t>Game:</a:t>
            </a:r>
          </a:p>
          <a:p>
            <a:endParaRPr lang="en-US" sz="3600" dirty="0">
              <a:latin typeface="Comic Sans MS" pitchFamily="66" charset="0"/>
            </a:endParaRPr>
          </a:p>
          <a:p>
            <a:r>
              <a:rPr lang="en-US" sz="3600" dirty="0">
                <a:latin typeface="Comic Sans MS" pitchFamily="66" charset="0"/>
              </a:rPr>
              <a:t>What happens if we don’t know</a:t>
            </a:r>
            <a:br>
              <a:rPr lang="en-US" sz="3600" dirty="0">
                <a:latin typeface="Comic Sans MS" pitchFamily="66" charset="0"/>
              </a:rPr>
            </a:br>
            <a:r>
              <a:rPr lang="en-US" sz="3600" dirty="0">
                <a:latin typeface="Comic Sans MS" pitchFamily="66" charset="0"/>
              </a:rPr>
              <a:t>when the game would end?</a:t>
            </a:r>
          </a:p>
        </p:txBody>
      </p:sp>
    </p:spTree>
    <p:extLst>
      <p:ext uri="{BB962C8B-B14F-4D97-AF65-F5344CB8AC3E}">
        <p14:creationId xmlns:p14="http://schemas.microsoft.com/office/powerpoint/2010/main" val="374614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459087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5589240"/>
            <a:ext cx="8186212" cy="834373"/>
          </a:xfrm>
        </p:spPr>
        <p:txBody>
          <a:bodyPr/>
          <a:lstStyle/>
          <a:p>
            <a:r>
              <a:rPr lang="en-US" dirty="0"/>
              <a:t>Our interest: Strategies inducing cooperation is SPNE or not</a:t>
            </a:r>
          </a:p>
        </p:txBody>
      </p:sp>
    </p:spTree>
    <p:extLst>
      <p:ext uri="{BB962C8B-B14F-4D97-AF65-F5344CB8AC3E}">
        <p14:creationId xmlns:p14="http://schemas.microsoft.com/office/powerpoint/2010/main" val="143235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TFT strategy</a:t>
            </a:r>
          </a:p>
          <a:p>
            <a:pPr lvl="1"/>
            <a:r>
              <a:rPr lang="en-US" dirty="0"/>
              <a:t>Play C first,</a:t>
            </a:r>
          </a:p>
          <a:p>
            <a:pPr lvl="1"/>
            <a:r>
              <a:rPr lang="en-US" dirty="0"/>
              <a:t>Then, do whatever the other play did in the previous period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Tit-for-tat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6084168" cy="2551908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68166"/>
              </p:ext>
            </p:extLst>
          </p:nvPr>
        </p:nvGraphicFramePr>
        <p:xfrm>
          <a:off x="6087449" y="538186"/>
          <a:ext cx="2592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5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72363" y="155069"/>
            <a:ext cx="7850748" cy="537628"/>
          </a:xfrm>
        </p:spPr>
        <p:txBody>
          <a:bodyPr/>
          <a:lstStyle/>
          <a:p>
            <a:r>
              <a:rPr kumimoji="1" lang="en-US" altLang="ko-KR" sz="2400" dirty="0"/>
              <a:t>What does TFT do when </a:t>
            </a:r>
            <a:r>
              <a:rPr kumimoji="1" lang="en-US" altLang="ko-KR" sz="2400"/>
              <a:t>playing </a:t>
            </a:r>
            <a:br>
              <a:rPr kumimoji="1" lang="en-US" altLang="ko-KR" sz="2400"/>
            </a:br>
            <a:r>
              <a:rPr kumimoji="1" lang="en-US" altLang="ko-KR" sz="2400"/>
              <a:t>against these strategies?</a:t>
            </a:r>
            <a:endParaRPr kumimoji="1"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4" y="2530789"/>
            <a:ext cx="8215869" cy="2554395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>
            <a:off x="4283968" y="3250869"/>
            <a:ext cx="0" cy="183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>
            <a:off x="5580112" y="3250869"/>
            <a:ext cx="0" cy="183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7092280" y="3250869"/>
            <a:ext cx="0" cy="183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3059832" y="3610909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/>
          <p:cNvCxnSpPr/>
          <p:nvPr/>
        </p:nvCxnSpPr>
        <p:spPr>
          <a:xfrm>
            <a:off x="3059832" y="4114965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3059832" y="4475005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810936" y="3735021"/>
            <a:ext cx="251089" cy="25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32766" y="3291131"/>
            <a:ext cx="251089" cy="25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42500" y="4186642"/>
            <a:ext cx="251089" cy="25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19389" y="4619021"/>
            <a:ext cx="251089" cy="25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09725"/>
              </p:ext>
            </p:extLst>
          </p:nvPr>
        </p:nvGraphicFramePr>
        <p:xfrm>
          <a:off x="6103805" y="533050"/>
          <a:ext cx="2592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39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Dynamic/Static Game</a:t>
            </a:r>
            <a:endParaRPr lang="en-US" altLang="ko-KR" dirty="0">
              <a:ea typeface="굴림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>
                <a:ea typeface="굴림" charset="-127"/>
              </a:rPr>
              <a:t>Game in which we have sequence of moves or not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>
              <a:ea typeface="굴림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Complete/Incomplete Information</a:t>
            </a:r>
            <a:endParaRPr lang="en-US" altLang="ko-KR" dirty="0">
              <a:ea typeface="굴림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>
                <a:ea typeface="굴림" charset="-127"/>
              </a:rPr>
              <a:t>Games in which the strategy space and player’s payoff functions are common knowledge, or not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>
              <a:ea typeface="굴림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Perfect/Imperfect Information</a:t>
            </a:r>
            <a:endParaRPr lang="en-US" altLang="ko-KR" dirty="0">
              <a:ea typeface="굴림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>
                <a:ea typeface="굴림" charset="-127"/>
              </a:rPr>
              <a:t>Each move in the game the player with the move knows the full </a:t>
            </a:r>
            <a:r>
              <a:rPr lang="en-US" altLang="ko-KR" i="1" dirty="0">
                <a:ea typeface="굴림" charset="-127"/>
              </a:rPr>
              <a:t>history</a:t>
            </a:r>
            <a:r>
              <a:rPr lang="en-US" altLang="ko-KR" dirty="0">
                <a:ea typeface="굴림" charset="-127"/>
              </a:rPr>
              <a:t> of the game thus far.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>
                <a:ea typeface="굴림" charset="-127"/>
              </a:rPr>
              <a:t>At some move the player with the move does not know the history of the game.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>
                <a:ea typeface="굴림" charset="-127"/>
              </a:rPr>
              <a:t>Typically used for dynamic games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Basic Terminologies</a:t>
            </a:r>
            <a:endParaRPr lang="en-US" altLang="ko-KR" u="none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2120" y="1988840"/>
                <a:ext cx="8186212" cy="3858709"/>
              </a:xfrm>
            </p:spPr>
            <p:txBody>
              <a:bodyPr/>
              <a:lstStyle/>
              <a:p>
                <a:r>
                  <a:rPr kumimoji="1" lang="en-US" altLang="ko-KR" dirty="0"/>
                  <a:t>Always D = D, D, D, D, </a:t>
                </a:r>
                <a:r>
                  <a:rPr kumimoji="1" lang="mr-IN" altLang="ko-KR" dirty="0"/>
                  <a:t>…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Payoff = 3 +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/(1−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Good for low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𝛾</m:t>
                    </m:r>
                  </m:oMath>
                </a14:m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Always C = C, C, C, C, </a:t>
                </a:r>
                <a:r>
                  <a:rPr kumimoji="1" lang="mr-IN" altLang="ko-KR" dirty="0"/>
                  <a:t>…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Payoff =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2∗1/(1−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Good for high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𝛾</m:t>
                    </m:r>
                  </m:oMath>
                </a14:m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For what value of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𝛾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ko-KR" dirty="0"/>
                  <a:t> are they equally good? 1/2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2120" y="1988840"/>
                <a:ext cx="8186212" cy="3858709"/>
              </a:xfrm>
              <a:blipFill rotWithShape="0">
                <a:blip r:embed="rId2"/>
                <a:stretch>
                  <a:fillRect l="-1042" t="-1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Which is better response to TFT?</a:t>
            </a:r>
            <a:endParaRPr kumimoji="1"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983"/>
              </p:ext>
            </p:extLst>
          </p:nvPr>
        </p:nvGraphicFramePr>
        <p:xfrm>
          <a:off x="6084168" y="1196752"/>
          <a:ext cx="2592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984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State: opponent choice</a:t>
            </a:r>
          </a:p>
          <a:p>
            <a:r>
              <a:rPr kumimoji="1" lang="en-US" altLang="ko-KR" dirty="0"/>
              <a:t>Edge: my choice</a:t>
            </a:r>
          </a:p>
          <a:p>
            <a:r>
              <a:rPr kumimoji="1" lang="en-US" altLang="ko-KR" dirty="0"/>
              <a:t>Edge label: my payoff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>
              <a:xfrm>
                <a:off x="1319641" y="181017"/>
                <a:ext cx="7130669" cy="537628"/>
              </a:xfrm>
            </p:spPr>
            <p:txBody>
              <a:bodyPr/>
              <a:lstStyle/>
              <a:p>
                <a:r>
                  <a:rPr kumimoji="1" lang="en-US" altLang="ko-KR" dirty="0"/>
                  <a:t>Best Response to Some Strategies (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𝜸</m:t>
                    </m:r>
                    <m:r>
                      <a:rPr kumimoji="1" lang="en-US" altLang="ko-KR" b="1" i="1" smtClean="0"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en-US" altLang="ko-KR" dirty="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19641" y="181017"/>
                <a:ext cx="7130669" cy="537628"/>
              </a:xfrm>
              <a:blipFill rotWithShape="0">
                <a:blip r:embed="rId2"/>
                <a:stretch>
                  <a:fillRect l="-2137" r="-4017" b="-6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75012"/>
            <a:ext cx="7429500" cy="31623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683568" y="3559140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>
                <a:latin typeface="Comic Sans MS" pitchFamily="66" charset="0"/>
              </a:rPr>
              <a:t>Given strategies</a:t>
            </a:r>
            <a:endParaRPr kumimoji="1" lang="ko-KR" altLang="en-US" sz="2000" dirty="0">
              <a:latin typeface="Comic Sans MS" pitchFamily="66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764" y="1340768"/>
            <a:ext cx="3312046" cy="154958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923928" y="54313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64088" y="41352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64088" y="465616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804248" y="54329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텍스트 상자 13"/>
          <p:cNvSpPr txBox="1"/>
          <p:nvPr/>
        </p:nvSpPr>
        <p:spPr>
          <a:xfrm>
            <a:off x="486211" y="6116654"/>
            <a:ext cx="639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Comic Sans MS" pitchFamily="66" charset="0"/>
              </a:rPr>
              <a:t>What are NEPs? Is there cooperation in some NEP?</a:t>
            </a:r>
            <a:endParaRPr kumimoji="1" lang="ko-KR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Cooperation in Infinite Repeated Game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90" y="1844824"/>
            <a:ext cx="7429500" cy="31623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646666" y="2328952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>
                <a:latin typeface="Comic Sans MS" pitchFamily="66" charset="0"/>
              </a:rPr>
              <a:t>Given strategies</a:t>
            </a:r>
            <a:endParaRPr kumimoji="1" lang="ko-KR" altLang="en-US" sz="2000" dirty="0">
              <a:latin typeface="Comic Sans MS" pitchFamily="66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87026" y="4201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27186" y="2905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27186" y="342597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67346" y="42027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449309" y="4886466"/>
                <a:ext cx="71513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en-US" altLang="ko-KR" sz="2000" dirty="0">
                  <a:latin typeface="Comic Sans MS" pitchFamily="66" charset="0"/>
                </a:endParaRPr>
              </a:p>
              <a:p>
                <a:r>
                  <a:rPr kumimoji="1" lang="en-US" altLang="ko-KR" sz="2000" dirty="0">
                    <a:latin typeface="Comic Sans MS" pitchFamily="66" charset="0"/>
                  </a:rPr>
                  <a:t>What are NEPs? Is there cooperation in some NEP? Why?</a:t>
                </a:r>
              </a:p>
              <a:p>
                <a:endParaRPr kumimoji="1" lang="en-US" altLang="ko-KR" sz="2000" dirty="0">
                  <a:latin typeface="Comic Sans MS" pitchFamily="66" charset="0"/>
                </a:endParaRPr>
              </a:p>
              <a:p>
                <a:r>
                  <a:rPr kumimoji="1" lang="en-US" altLang="ko-KR" sz="2000" dirty="0">
                    <a:latin typeface="Comic Sans MS" pitchFamily="66" charset="0"/>
                  </a:rPr>
                  <a:t>TFT is still a NEP for small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kumimoji="1" lang="en-US" altLang="ko-KR" sz="2000" dirty="0">
                    <a:latin typeface="Comic Sans MS" pitchFamily="66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9" y="4886466"/>
                <a:ext cx="715131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938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Start with C</a:t>
            </a:r>
          </a:p>
          <a:p>
            <a:r>
              <a:rPr lang="en-US" altLang="ko-KR" dirty="0"/>
              <a:t>Then, play C if opponent has played D, and play D otherwise</a:t>
            </a:r>
          </a:p>
          <a:p>
            <a:pPr lvl="1"/>
            <a:r>
              <a:rPr lang="en-US" altLang="ko-KR" dirty="0"/>
              <a:t>Draconian policy</a:t>
            </a:r>
          </a:p>
          <a:p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Strategy: Grim Trigger (GT)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78876"/>
            <a:ext cx="7164288" cy="39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Under what conditions of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kumimoji="1" lang="en-US" altLang="ko-KR" dirty="0"/>
                  <a:t>, (GT,GT) is a NEP?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42" t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Grim Trigger: NEP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996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Consider a strategy (GT, TFT) as follows: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Is this NE?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Is this SPNE?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Incredible Threat (NE but not SPNE)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4" y="1844824"/>
            <a:ext cx="7740352" cy="2217891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4211565" y="2780928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latin typeface="Comic Sans MS" pitchFamily="66" charset="0"/>
              </a:rPr>
              <a:t>vs.</a:t>
            </a:r>
            <a:endParaRPr kumimoji="1" lang="ko-KR" alt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2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83425" y="380585"/>
            <a:ext cx="7130669" cy="537628"/>
          </a:xfrm>
        </p:spPr>
        <p:txBody>
          <a:bodyPr/>
          <a:lstStyle/>
          <a:p>
            <a:r>
              <a:rPr lang="en-US" altLang="ko-KR" sz="2800"/>
              <a:t>Checking SPNE Easily: One </a:t>
            </a:r>
            <a:r>
              <a:rPr lang="en-US" altLang="ko-KR" sz="2800" dirty="0"/>
              <a:t>Deviation Property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0"/>
          <a:stretch/>
        </p:blipFill>
        <p:spPr bwMode="auto">
          <a:xfrm>
            <a:off x="368114" y="1124744"/>
            <a:ext cx="827722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60" b="32882"/>
          <a:stretch/>
        </p:blipFill>
        <p:spPr bwMode="auto">
          <a:xfrm>
            <a:off x="463668" y="4005064"/>
            <a:ext cx="8277225" cy="168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73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62464" y="1196752"/>
                <a:ext cx="8186212" cy="52268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Under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dirty="0"/>
                  <a:t>, (TFT,TFT) is a SPNE?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62464" y="1196752"/>
                <a:ext cx="8186212" cy="5226861"/>
              </a:xfrm>
              <a:blipFill rotWithShape="0">
                <a:blip r:embed="rId2"/>
                <a:stretch>
                  <a:fillRect l="-1042" t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TFT:</a:t>
            </a:r>
            <a:r>
              <a:rPr lang="ko-KR" altLang="en-US" dirty="0"/>
              <a:t> </a:t>
            </a:r>
            <a:r>
              <a:rPr lang="en-US" altLang="ko-KR" dirty="0"/>
              <a:t>SPNE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4167"/>
          <a:stretch/>
        </p:blipFill>
        <p:spPr>
          <a:xfrm>
            <a:off x="6890461" y="1746697"/>
            <a:ext cx="1872208" cy="1497085"/>
          </a:xfrm>
          <a:prstGeom prst="rect">
            <a:avLst/>
          </a:prstGeom>
        </p:spPr>
      </p:pic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3479"/>
              </p:ext>
            </p:extLst>
          </p:nvPr>
        </p:nvGraphicFramePr>
        <p:xfrm>
          <a:off x="6228184" y="518301"/>
          <a:ext cx="2592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91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78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62464" y="1196752"/>
                <a:ext cx="8186212" cy="52268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Under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dirty="0"/>
                  <a:t>, (GT,GT) is a SPNE?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62464" y="1196752"/>
                <a:ext cx="8186212" cy="5226861"/>
              </a:xfrm>
              <a:blipFill rotWithShape="0">
                <a:blip r:embed="rId2"/>
                <a:stretch>
                  <a:fillRect l="-1042" t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Grim Trigger Strategy:</a:t>
            </a:r>
            <a:r>
              <a:rPr lang="ko-KR" altLang="en-US" dirty="0"/>
              <a:t> </a:t>
            </a:r>
            <a:r>
              <a:rPr lang="en-US" altLang="ko-KR" dirty="0"/>
              <a:t>SPNE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3742"/>
          <a:stretch/>
        </p:blipFill>
        <p:spPr>
          <a:xfrm>
            <a:off x="6734390" y="1631385"/>
            <a:ext cx="1942390" cy="1535019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47165"/>
              </p:ext>
            </p:extLst>
          </p:nvPr>
        </p:nvGraphicFramePr>
        <p:xfrm>
          <a:off x="6300192" y="512786"/>
          <a:ext cx="2592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7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3861048"/>
            <a:ext cx="8186212" cy="2232248"/>
          </a:xfrm>
        </p:spPr>
        <p:txBody>
          <a:bodyPr>
            <a:noAutofit/>
          </a:bodyPr>
          <a:lstStyle/>
          <a:p>
            <a:r>
              <a:rPr lang="en-US" sz="2000" dirty="0"/>
              <a:t>What about playing this game iteratively?</a:t>
            </a:r>
          </a:p>
          <a:p>
            <a:endParaRPr lang="en-US" sz="2000" dirty="0"/>
          </a:p>
          <a:p>
            <a:r>
              <a:rPr lang="en-US" sz="2000" dirty="0"/>
              <a:t>Iterative Prisoner’s Dilemma</a:t>
            </a:r>
          </a:p>
          <a:p>
            <a:endParaRPr lang="en-US" sz="2000" dirty="0"/>
          </a:p>
          <a:p>
            <a:r>
              <a:rPr lang="en-US" sz="2000" dirty="0"/>
              <a:t>A special form of dynamic games</a:t>
            </a:r>
          </a:p>
          <a:p>
            <a:endParaRPr lang="en-US" sz="2000" dirty="0"/>
          </a:p>
          <a:p>
            <a:r>
              <a:rPr lang="en-US" sz="2000" dirty="0"/>
              <a:t>Difference from the earlier extensive form game, or </a:t>
            </a:r>
            <a:r>
              <a:rPr lang="en-US" sz="2000" dirty="0" err="1"/>
              <a:t>stackelberg</a:t>
            </a:r>
            <a:r>
              <a:rPr lang="en-US" sz="2000" dirty="0"/>
              <a:t> game?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l="24800" t="12540" r="22438" b="55861"/>
          <a:stretch/>
        </p:blipFill>
        <p:spPr>
          <a:xfrm>
            <a:off x="1475656" y="1466845"/>
            <a:ext cx="59732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86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229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394753"/>
            <a:ext cx="688015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Finite Repeated Game:</a:t>
            </a:r>
          </a:p>
          <a:p>
            <a:endParaRPr lang="en-US" sz="3600" dirty="0">
              <a:latin typeface="Comic Sans MS" pitchFamily="66" charset="0"/>
            </a:endParaRPr>
          </a:p>
          <a:p>
            <a:r>
              <a:rPr lang="en-US" sz="3600" dirty="0">
                <a:latin typeface="Comic Sans MS" pitchFamily="66" charset="0"/>
              </a:rPr>
              <a:t>Multiple NEs in the stage game</a:t>
            </a:r>
          </a:p>
        </p:txBody>
      </p:sp>
    </p:spTree>
    <p:extLst>
      <p:ext uri="{BB962C8B-B14F-4D97-AF65-F5344CB8AC3E}">
        <p14:creationId xmlns:p14="http://schemas.microsoft.com/office/powerpoint/2010/main" val="38447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SPNE can include a strategy (at some stage game) that is NOT NE of the associated stage game. </a:t>
            </a:r>
          </a:p>
          <a:p>
            <a:endParaRPr lang="en-US" dirty="0"/>
          </a:p>
          <a:p>
            <a:r>
              <a:rPr lang="en-US" dirty="0"/>
              <a:t>Generally, many SPNEs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6951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3429000"/>
            <a:ext cx="8186212" cy="299461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Cooperate = Quiet (</a:t>
            </a:r>
            <a:r>
              <a:rPr lang="ko-KR" altLang="en-US" dirty="0"/>
              <a:t>묵비권</a:t>
            </a:r>
            <a:r>
              <a:rPr lang="en-US" altLang="ko-KR" dirty="0"/>
              <a:t>)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Defect (</a:t>
            </a:r>
            <a:r>
              <a:rPr lang="ko-KR" altLang="en-US" dirty="0"/>
              <a:t>배반</a:t>
            </a:r>
            <a:r>
              <a:rPr lang="en-US" altLang="ko-KR" dirty="0"/>
              <a:t>) </a:t>
            </a:r>
            <a:r>
              <a:rPr lang="en-US" dirty="0"/>
              <a:t>= Fink (</a:t>
            </a:r>
            <a:r>
              <a:rPr lang="ko-KR" altLang="en-US" dirty="0"/>
              <a:t>고자질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What are the NEs? (D,D) and (P,P)</a:t>
            </a:r>
          </a:p>
          <a:p>
            <a:r>
              <a:rPr lang="en-US" dirty="0"/>
              <a:t>Play twice, i.e., T=2</a:t>
            </a:r>
          </a:p>
          <a:p>
            <a:r>
              <a:rPr lang="en-US" dirty="0"/>
              <a:t>We will see</a:t>
            </a:r>
          </a:p>
          <a:p>
            <a:pPr lvl="1"/>
            <a:r>
              <a:rPr lang="en-US" dirty="0"/>
              <a:t>Even for the known ends, still cooperation helps</a:t>
            </a:r>
          </a:p>
          <a:p>
            <a:pPr lvl="1"/>
            <a:r>
              <a:rPr lang="en-US" dirty="0"/>
              <a:t>“Like to sustain (C,C)”, which is not an NE of the one-shot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Extended PD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664" y="1268760"/>
          <a:ext cx="5976664" cy="201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8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34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“Yung”</a:t>
            </a:r>
          </a:p>
          <a:p>
            <a:pPr lvl="1"/>
            <a:r>
              <a:rPr lang="en-US" dirty="0"/>
              <a:t>Play C and then </a:t>
            </a:r>
          </a:p>
          <a:p>
            <a:pPr lvl="1"/>
            <a:r>
              <a:rPr lang="en-US" dirty="0"/>
              <a:t>Play P if (C,C), and Play D otherwise</a:t>
            </a:r>
          </a:p>
          <a:p>
            <a:pPr lvl="1"/>
            <a:endParaRPr lang="en-US" dirty="0"/>
          </a:p>
          <a:p>
            <a:r>
              <a:rPr lang="en-US" dirty="0"/>
              <a:t>Is “Yung” a strategy?</a:t>
            </a:r>
          </a:p>
          <a:p>
            <a:r>
              <a:rPr lang="en-US" dirty="0"/>
              <a:t>Is “Yung” a SPNE? Yes!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“Yung” that is SPNE</a:t>
            </a:r>
          </a:p>
        </p:txBody>
      </p:sp>
    </p:spTree>
    <p:extLst>
      <p:ext uri="{BB962C8B-B14F-4D97-AF65-F5344CB8AC3E}">
        <p14:creationId xmlns:p14="http://schemas.microsoft.com/office/powerpoint/2010/main" val="2309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deviation principle, i.e., </a:t>
            </a:r>
          </a:p>
          <a:p>
            <a:r>
              <a:rPr lang="en-US" dirty="0"/>
              <a:t>“Assuming that other players are playing Yung, what happens if I deviate?”</a:t>
            </a:r>
          </a:p>
          <a:p>
            <a:r>
              <a:rPr lang="en-US" dirty="0"/>
              <a:t>If I get a larger payoff (by deviation), than Yung is not an SPNE.</a:t>
            </a:r>
          </a:p>
          <a:p>
            <a:r>
              <a:rPr lang="en-US" dirty="0"/>
              <a:t>If I get a smaller payoff (by deviation), than Yung is an SPNE.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a strategy is SPNE?</a:t>
            </a:r>
          </a:p>
        </p:txBody>
      </p:sp>
    </p:spTree>
    <p:extLst>
      <p:ext uri="{BB962C8B-B14F-4D97-AF65-F5344CB8AC3E}">
        <p14:creationId xmlns:p14="http://schemas.microsoft.com/office/powerpoint/2010/main" val="1692256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deviate?</a:t>
            </a:r>
          </a:p>
          <a:p>
            <a:pPr lvl="1"/>
            <a:r>
              <a:rPr lang="en-US" dirty="0"/>
              <a:t>In other words, I don’t play C, but D (no reason to play P)</a:t>
            </a:r>
          </a:p>
          <a:p>
            <a:pPr lvl="1"/>
            <a:r>
              <a:rPr lang="en-US" dirty="0"/>
              <a:t>Why? Temptation to cheat because of an increasing payoff present (현실에 눈이 어두워서…)</a:t>
            </a:r>
          </a:p>
          <a:p>
            <a:pPr lvl="1"/>
            <a:endParaRPr lang="en-US" dirty="0"/>
          </a:p>
          <a:p>
            <a:r>
              <a:rPr lang="en-US" dirty="0"/>
              <a:t>If I play C (i.e., playing Yung)</a:t>
            </a:r>
          </a:p>
          <a:p>
            <a:pPr lvl="1"/>
            <a:r>
              <a:rPr lang="en-US" dirty="0">
                <a:latin typeface="Comic Sans MS" pitchFamily="66" charset="0"/>
              </a:rPr>
              <a:t>C </a:t>
            </a:r>
            <a:r>
              <a:rPr lang="en-US" dirty="0">
                <a:latin typeface="Comic Sans MS" pitchFamily="66" charset="0"/>
                <a:sym typeface="Wingdings"/>
              </a:rPr>
              <a:t> 4 (C,C) + 3 (P,P) = 7</a:t>
            </a:r>
            <a:endParaRPr lang="en-US" dirty="0"/>
          </a:p>
          <a:p>
            <a:r>
              <a:rPr lang="en-US" dirty="0"/>
              <a:t>If I deviate and play D (i.e., playing some other strategy)</a:t>
            </a:r>
          </a:p>
          <a:p>
            <a:pPr lvl="1"/>
            <a:r>
              <a:rPr lang="en-US" dirty="0">
                <a:latin typeface="Comic Sans MS" pitchFamily="66" charset="0"/>
              </a:rPr>
              <a:t>D </a:t>
            </a:r>
            <a:r>
              <a:rPr lang="en-US" dirty="0">
                <a:latin typeface="Comic Sans MS" pitchFamily="66" charset="0"/>
                <a:sym typeface="Wingdings"/>
              </a:rPr>
              <a:t> 5 (D,C) + 1 (D,D) = 6</a:t>
            </a:r>
            <a:endParaRPr lang="en-US" dirty="0"/>
          </a:p>
          <a:p>
            <a:endParaRPr lang="en-US" dirty="0"/>
          </a:p>
          <a:p>
            <a:r>
              <a:rPr lang="en-US" dirty="0"/>
              <a:t>Temptation to cheat (5-4 = 1) &lt; reward – punishment (3-1 = 2) </a:t>
            </a:r>
            <a:r>
              <a:rPr lang="en-US" dirty="0">
                <a:sym typeface="Wingdings"/>
              </a:rPr>
              <a:t> I should not have deviated</a:t>
            </a:r>
          </a:p>
          <a:p>
            <a:r>
              <a:rPr lang="en-US" dirty="0">
                <a:sym typeface="Wingdings"/>
              </a:rPr>
              <a:t>(C,C) is reward, and (B,B) is punishment</a:t>
            </a:r>
          </a:p>
          <a:p>
            <a:r>
              <a:rPr lang="en-US" dirty="0">
                <a:sym typeface="Wingdings"/>
              </a:rPr>
              <a:t>Yung is a SPNE</a:t>
            </a:r>
          </a:p>
          <a:p>
            <a:pPr lvl="1"/>
            <a:r>
              <a:rPr lang="en-US" dirty="0">
                <a:sym typeface="Wingdings"/>
              </a:rPr>
              <a:t>C,P,P,P,P….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I deviate?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301208"/>
            <a:ext cx="765572" cy="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70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Deviation Property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9"/>
          <a:stretch/>
        </p:blipFill>
        <p:spPr bwMode="auto">
          <a:xfrm>
            <a:off x="251520" y="1196752"/>
            <a:ext cx="8277225" cy="19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47"/>
          <a:stretch/>
        </p:blipFill>
        <p:spPr bwMode="auto">
          <a:xfrm>
            <a:off x="399231" y="3396229"/>
            <a:ext cx="8277225" cy="209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884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Deviation Property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53244"/>
            <a:ext cx="82772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Consider this strategy S:</a:t>
            </a:r>
          </a:p>
          <a:p>
            <a:pPr lvl="1"/>
            <a:r>
              <a:rPr kumimoji="1" lang="en-US" altLang="ko-KR" dirty="0"/>
              <a:t>Start with C, and choose C as long as the other player chooses C</a:t>
            </a:r>
          </a:p>
          <a:p>
            <a:pPr lvl="1"/>
            <a:r>
              <a:rPr kumimoji="1" lang="en-US" altLang="ko-KR" dirty="0"/>
              <a:t>If in any period the other player chooses D, then choose D in </a:t>
            </a:r>
            <a:r>
              <a:rPr kumimoji="1" lang="en-US" altLang="ko-KR" i="1" dirty="0"/>
              <a:t>every subsequent period</a:t>
            </a:r>
          </a:p>
          <a:p>
            <a:pPr lvl="1"/>
            <a:endParaRPr kumimoji="1" lang="en-US" altLang="ko-KR" i="1" dirty="0"/>
          </a:p>
          <a:p>
            <a:r>
              <a:rPr kumimoji="1" lang="en-US" altLang="ko-KR" dirty="0"/>
              <a:t>Outcome example</a:t>
            </a:r>
          </a:p>
          <a:p>
            <a:pPr lvl="1"/>
            <a:r>
              <a:rPr kumimoji="1" lang="en-US" altLang="ko-KR" dirty="0"/>
              <a:t>(C,C), (C,C), (C,C) </a:t>
            </a:r>
            <a:r>
              <a:rPr kumimoji="1" lang="mr-IN" altLang="ko-KR" dirty="0"/>
              <a:t>…</a:t>
            </a:r>
            <a:r>
              <a:rPr kumimoji="1" lang="en-US" altLang="ko-KR" dirty="0"/>
              <a:t> (C,D) (D,D) (D,D)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Why player 2 can choose D in (C,D)? For a short-term gain</a:t>
            </a:r>
          </a:p>
          <a:p>
            <a:pPr lvl="1"/>
            <a:r>
              <a:rPr kumimoji="1" lang="en-US" altLang="ko-KR" dirty="0"/>
              <a:t>The strategy S means that I</a:t>
            </a:r>
            <a:r>
              <a:rPr kumimoji="1" lang="ko-KR" altLang="en-US" dirty="0"/>
              <a:t> </a:t>
            </a:r>
            <a:r>
              <a:rPr kumimoji="1" lang="en-US" altLang="ko-KR" dirty="0"/>
              <a:t>will punish you if you defect!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If a player value the present more highly than the future, she may or may not choose defect. </a:t>
            </a:r>
          </a:p>
          <a:p>
            <a:pPr lvl="1"/>
            <a:r>
              <a:rPr kumimoji="1" lang="en-US" altLang="ko-KR" dirty="0"/>
              <a:t>How </a:t>
            </a:r>
            <a:r>
              <a:rPr kumimoji="1" lang="en-US" altLang="ko-KR" i="1" dirty="0"/>
              <a:t>patient</a:t>
            </a:r>
            <a:r>
              <a:rPr kumimoji="1" lang="en-US" altLang="ko-KR" dirty="0"/>
              <a:t> is a player?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Motivation</a:t>
            </a:r>
            <a:endParaRPr kumimoji="1"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00" t="12540" r="22438" b="55861"/>
          <a:stretch/>
        </p:blipFill>
        <p:spPr>
          <a:xfrm>
            <a:off x="5162351" y="332656"/>
            <a:ext cx="3528392" cy="11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9155" name="Rectangle 3"/>
              <p:cNvSpPr>
                <a:spLocks noGrp="1" noChangeArrowheads="1"/>
              </p:cNvSpPr>
              <p:nvPr>
                <p:ph type="body" sz="quarter" idx="13"/>
              </p:nvPr>
            </p:nvSpPr>
            <p:spPr>
              <a:xfrm>
                <a:off x="462464" y="2276872"/>
                <a:ext cx="8186212" cy="414674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ko-KR" dirty="0"/>
                  <a:t>A game is repeated multiple times, say 10 times.</a:t>
                </a:r>
              </a:p>
              <a:p>
                <a:pPr lvl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dirty="0"/>
                  <a:t>한번만 할 것이라면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선택하겠지만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여러 번 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것이라면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선택하여서</a:t>
                </a:r>
                <a:r>
                  <a:rPr lang="en-US" altLang="ko-KR" dirty="0"/>
                  <a:t>, “</a:t>
                </a:r>
                <a:r>
                  <a:rPr lang="ko-KR" altLang="en-US" dirty="0"/>
                  <a:t>협조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를 구해보는 것도</a:t>
                </a:r>
                <a:r>
                  <a:rPr lang="en-US" altLang="ko-KR" dirty="0"/>
                  <a:t>…</a:t>
                </a:r>
              </a:p>
              <a:p>
                <a:pPr lvl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dirty="0"/>
                  <a:t>만약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협조하다가 배신하면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내가 너를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응징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하리</a:t>
                </a:r>
                <a:r>
                  <a:rPr lang="en-US" altLang="ko-KR" dirty="0"/>
                  <a:t>…</a:t>
                </a:r>
              </a:p>
            </p:txBody>
          </p:sp>
        </mc:Choice>
        <mc:Fallback xmlns="">
          <p:sp>
            <p:nvSpPr>
              <p:cNvPr id="68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62464" y="2276872"/>
                <a:ext cx="8186212" cy="4146741"/>
              </a:xfrm>
              <a:blipFill rotWithShape="0">
                <a:blip r:embed="rId3"/>
                <a:stretch>
                  <a:fillRect l="-1042" t="-147" r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What is Repeated Game?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196752"/>
            <a:ext cx="15806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9249" y="1196752"/>
            <a:ext cx="15806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196752"/>
            <a:ext cx="15806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08965" y="141277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mic Sans MS" pitchFamily="66" charset="0"/>
              </a:rPr>
              <a:t>………</a:t>
            </a:r>
            <a:endParaRPr lang="ko-KR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2464" y="2276872"/>
            <a:ext cx="8186212" cy="41467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/>
              <a:t>In ongoing relationships, the promise of future rewards and the threat of future punishments </a:t>
            </a:r>
            <a:r>
              <a:rPr lang="en-US" altLang="ko-KR" dirty="0">
                <a:solidFill>
                  <a:srgbClr val="FF0000"/>
                </a:solidFill>
              </a:rPr>
              <a:t>may</a:t>
            </a:r>
            <a:r>
              <a:rPr lang="en-US" altLang="ko-KR" dirty="0"/>
              <a:t> sometimes provide </a:t>
            </a:r>
            <a:r>
              <a:rPr lang="en-US" altLang="ko-KR" dirty="0">
                <a:solidFill>
                  <a:srgbClr val="FF0000"/>
                </a:solidFill>
              </a:rPr>
              <a:t>incentives for good behavior </a:t>
            </a:r>
            <a:r>
              <a:rPr lang="en-US" altLang="ko-KR" dirty="0"/>
              <a:t>(i.e., cooperation) today. (Nobel prize!)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ko-KR" dirty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/>
              <a:t>T: Period of a repeated game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/>
              <a:t>Finite case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/>
              <a:t>Infinite case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What is Repeated Game?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15806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9249" y="1196752"/>
            <a:ext cx="15806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196752"/>
            <a:ext cx="15806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08965" y="141277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mic Sans MS" pitchFamily="66" charset="0"/>
              </a:rPr>
              <a:t>………</a:t>
            </a:r>
            <a:endParaRPr lang="ko-KR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8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Payoffs of a repeated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1124744"/>
            <a:ext cx="8244408" cy="54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62464" y="5229200"/>
                <a:ext cx="8186212" cy="1194413"/>
              </a:xfrm>
            </p:spPr>
            <p:txBody>
              <a:bodyPr/>
              <a:lstStyle/>
              <a:p>
                <a:r>
                  <a:rPr lang="en-US" altLang="ko-KR" dirty="0"/>
                  <a:t>Or, I continue this game with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ko-KR" dirty="0"/>
                  <a:t> and end this game with probability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charset="0"/>
                      </a:rPr>
                      <m:t>1−</m:t>
                    </m:r>
                    <m:r>
                      <a:rPr lang="en-US" altLang="ko-KR" i="1">
                        <a:latin typeface="Cambria Math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62464" y="5229200"/>
                <a:ext cx="8186212" cy="1194413"/>
              </a:xfrm>
              <a:blipFill rotWithShape="0">
                <a:blip r:embed="rId2"/>
                <a:stretch>
                  <a:fillRect l="-1042" t="-4082" r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Discounting: Rationale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9144000" cy="36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1257</Words>
  <Application>Microsoft Macintosh PowerPoint</Application>
  <PresentationFormat>화면 슬라이드 쇼(4:3)</PresentationFormat>
  <Paragraphs>243</Paragraphs>
  <Slides>38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나눔고딕</vt:lpstr>
      <vt:lpstr>Arial</vt:lpstr>
      <vt:lpstr>Calibri</vt:lpstr>
      <vt:lpstr>Cambria Math</vt:lpstr>
      <vt:lpstr>Comic Sans MS</vt:lpstr>
      <vt:lpstr>Times New Roman</vt:lpstr>
      <vt:lpstr>Wingdings</vt:lpstr>
      <vt:lpstr>Office 테마</vt:lpstr>
      <vt:lpstr>Lecture 9: Repeated Game</vt:lpstr>
      <vt:lpstr>Basic Terminologies</vt:lpstr>
      <vt:lpstr>Prisoner’s Dilemma </vt:lpstr>
      <vt:lpstr>Motivation</vt:lpstr>
      <vt:lpstr>What is Repeated Game?</vt:lpstr>
      <vt:lpstr>What is Repeated Game?</vt:lpstr>
      <vt:lpstr>Terminologies</vt:lpstr>
      <vt:lpstr>Payoffs of a repeated game</vt:lpstr>
      <vt:lpstr>Discounting: Rationale</vt:lpstr>
      <vt:lpstr>Dividing Cases</vt:lpstr>
      <vt:lpstr>PowerPoint 프레젠테이션</vt:lpstr>
      <vt:lpstr>Finitely-repeated PD</vt:lpstr>
      <vt:lpstr>Cont’d</vt:lpstr>
      <vt:lpstr>(D,D,D,D): SPNE Checking</vt:lpstr>
      <vt:lpstr>Thus, we have …</vt:lpstr>
      <vt:lpstr>PowerPoint 프레젠테이션</vt:lpstr>
      <vt:lpstr>Intro</vt:lpstr>
      <vt:lpstr>Strategy: Tit-for-tat</vt:lpstr>
      <vt:lpstr>What does TFT do when playing  against these strategies?</vt:lpstr>
      <vt:lpstr>Which is better response to TFT?</vt:lpstr>
      <vt:lpstr>Best Response to Some Strategies (γ&gt;1/2)</vt:lpstr>
      <vt:lpstr>Cooperation in Infinite Repeated Game</vt:lpstr>
      <vt:lpstr>Strategy: Grim Trigger (GT)</vt:lpstr>
      <vt:lpstr>Grim Trigger: NEP</vt:lpstr>
      <vt:lpstr>Incredible Threat (NE but not SPNE)</vt:lpstr>
      <vt:lpstr>Checking SPNE Easily: One Deviation Property</vt:lpstr>
      <vt:lpstr>TFT: SPNE</vt:lpstr>
      <vt:lpstr>PowerPoint 프레젠테이션</vt:lpstr>
      <vt:lpstr>Grim Trigger Strategy: SPNE</vt:lpstr>
      <vt:lpstr>Summary</vt:lpstr>
      <vt:lpstr>PowerPoint 프레젠테이션</vt:lpstr>
      <vt:lpstr>Message</vt:lpstr>
      <vt:lpstr>Example: Extended PD</vt:lpstr>
      <vt:lpstr>Strategy “Yung” that is SPNE</vt:lpstr>
      <vt:lpstr>How to check a strategy is SPNE?</vt:lpstr>
      <vt:lpstr>What happens if I deviate?</vt:lpstr>
      <vt:lpstr>One Deviation Property</vt:lpstr>
      <vt:lpstr>One Deviation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616</cp:revision>
  <cp:lastPrinted>2017-02-28T08:19:26Z</cp:lastPrinted>
  <dcterms:created xsi:type="dcterms:W3CDTF">2010-07-02T06:15:08Z</dcterms:created>
  <dcterms:modified xsi:type="dcterms:W3CDTF">2021-02-27T13:02:51Z</dcterms:modified>
</cp:coreProperties>
</file>