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54" r:id="rId3"/>
    <p:sldId id="430" r:id="rId4"/>
    <p:sldId id="461" r:id="rId5"/>
    <p:sldId id="432" r:id="rId6"/>
    <p:sldId id="433" r:id="rId7"/>
    <p:sldId id="462" r:id="rId8"/>
    <p:sldId id="463" r:id="rId9"/>
    <p:sldId id="435" r:id="rId10"/>
    <p:sldId id="437" r:id="rId11"/>
    <p:sldId id="440" r:id="rId12"/>
    <p:sldId id="436" r:id="rId13"/>
    <p:sldId id="441" r:id="rId14"/>
    <p:sldId id="442" r:id="rId15"/>
    <p:sldId id="444" r:id="rId16"/>
    <p:sldId id="445" r:id="rId17"/>
    <p:sldId id="446" r:id="rId18"/>
    <p:sldId id="456" r:id="rId19"/>
    <p:sldId id="447" r:id="rId20"/>
    <p:sldId id="448" r:id="rId21"/>
    <p:sldId id="449" r:id="rId22"/>
    <p:sldId id="450" r:id="rId23"/>
    <p:sldId id="451" r:id="rId24"/>
    <p:sldId id="457" r:id="rId25"/>
    <p:sldId id="452" r:id="rId26"/>
    <p:sldId id="453" r:id="rId27"/>
    <p:sldId id="454" r:id="rId28"/>
    <p:sldId id="45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80" autoAdjust="0"/>
  </p:normalViewPr>
  <p:slideViewPr>
    <p:cSldViewPr>
      <p:cViewPr varScale="1">
        <p:scale>
          <a:sx n="150" d="100"/>
          <a:sy n="150" d="100"/>
        </p:scale>
        <p:origin x="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4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D140-0D12-4F26-BCF0-60D3FDC8128D}" type="datetimeFigureOut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262A7-ECF7-4549-8B49-12BEFEE28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8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2CBFB-C9FB-46B0-9CA1-50CAC51D2BD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 again start with an initial set of active nodes A0, and the process unfolds in discrete steps according to</a:t>
            </a:r>
          </a:p>
          <a:p>
            <a:r>
              <a:rPr lang="en-US" altLang="ko-KR">
                <a:ea typeface="굴림" charset="-127"/>
              </a:rPr>
              <a:t>the following randomized rule. When node v first becomes active</a:t>
            </a:r>
          </a:p>
          <a:p>
            <a:r>
              <a:rPr lang="en-US" altLang="ko-KR">
                <a:ea typeface="굴림" charset="-127"/>
              </a:rPr>
              <a:t>in step t, it is given a single chance to activate each currently inactive</a:t>
            </a:r>
          </a:p>
          <a:p>
            <a:r>
              <a:rPr lang="en-US" altLang="ko-KR">
                <a:ea typeface="굴림" charset="-127"/>
              </a:rPr>
              <a:t>neighbor w; it succeeds with a probability pv;w —a parameter</a:t>
            </a:r>
          </a:p>
          <a:p>
            <a:r>
              <a:rPr lang="en-US" altLang="ko-KR">
                <a:ea typeface="굴림" charset="-127"/>
              </a:rPr>
              <a:t>of the system — independently of the history thus far. (If w has</a:t>
            </a:r>
          </a:p>
          <a:p>
            <a:r>
              <a:rPr lang="en-US" altLang="ko-KR">
                <a:ea typeface="굴림" charset="-127"/>
              </a:rPr>
              <a:t>multiple newly activated neighbors, their attempts are sequenced in</a:t>
            </a:r>
          </a:p>
          <a:p>
            <a:r>
              <a:rPr lang="en-US" altLang="ko-KR">
                <a:ea typeface="굴림" charset="-127"/>
              </a:rPr>
              <a:t>an arbitrary order.) If v succeeds, then w will become active in step</a:t>
            </a:r>
          </a:p>
          <a:p>
            <a:r>
              <a:rPr lang="en-US" altLang="ko-KR">
                <a:ea typeface="굴림" charset="-127"/>
              </a:rPr>
              <a:t>t+1; but whether or not v succeeds, it cannot make any further attempts</a:t>
            </a:r>
          </a:p>
          <a:p>
            <a:r>
              <a:rPr lang="en-US" altLang="ko-KR">
                <a:ea typeface="굴림" charset="-127"/>
              </a:rPr>
              <a:t>to activate w in subsequent rounds. Again, the process runs</a:t>
            </a:r>
          </a:p>
          <a:p>
            <a:r>
              <a:rPr lang="en-US" altLang="ko-KR">
                <a:ea typeface="굴림" charset="-127"/>
              </a:rPr>
              <a:t>until no more activations are possible.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79A19-6E3C-47E6-8894-678E9A1110F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2CBFB-C9FB-46B0-9CA1-50CAC51D2BD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 again start with an initial set of active nodes A0, and the process unfolds in discrete steps according to</a:t>
            </a:r>
          </a:p>
          <a:p>
            <a:r>
              <a:rPr lang="en-US" altLang="ko-KR">
                <a:ea typeface="굴림" charset="-127"/>
              </a:rPr>
              <a:t>the following randomized rule. When node v first becomes active</a:t>
            </a:r>
          </a:p>
          <a:p>
            <a:r>
              <a:rPr lang="en-US" altLang="ko-KR">
                <a:ea typeface="굴림" charset="-127"/>
              </a:rPr>
              <a:t>in step t, it is given a single chance to activate each currently inactive</a:t>
            </a:r>
          </a:p>
          <a:p>
            <a:r>
              <a:rPr lang="en-US" altLang="ko-KR">
                <a:ea typeface="굴림" charset="-127"/>
              </a:rPr>
              <a:t>neighbor w; it succeeds with a probability pv;w —a parameter</a:t>
            </a:r>
          </a:p>
          <a:p>
            <a:r>
              <a:rPr lang="en-US" altLang="ko-KR">
                <a:ea typeface="굴림" charset="-127"/>
              </a:rPr>
              <a:t>of the system — independently of the history thus far. (If w has</a:t>
            </a:r>
          </a:p>
          <a:p>
            <a:r>
              <a:rPr lang="en-US" altLang="ko-KR">
                <a:ea typeface="굴림" charset="-127"/>
              </a:rPr>
              <a:t>multiple newly activated neighbors, their attempts are sequenced in</a:t>
            </a:r>
          </a:p>
          <a:p>
            <a:r>
              <a:rPr lang="en-US" altLang="ko-KR">
                <a:ea typeface="굴림" charset="-127"/>
              </a:rPr>
              <a:t>an arbitrary order.) If v succeeds, then w will become active in step</a:t>
            </a:r>
          </a:p>
          <a:p>
            <a:r>
              <a:rPr lang="en-US" altLang="ko-KR">
                <a:ea typeface="굴림" charset="-127"/>
              </a:rPr>
              <a:t>t+1; but whether or not v succeeds, it cannot make any further attempts</a:t>
            </a:r>
          </a:p>
          <a:p>
            <a:r>
              <a:rPr lang="en-US" altLang="ko-KR">
                <a:ea typeface="굴림" charset="-127"/>
              </a:rPr>
              <a:t>to activate w in subsequent rounds. Again, the process runs</a:t>
            </a:r>
          </a:p>
          <a:p>
            <a:r>
              <a:rPr lang="en-US" altLang="ko-KR">
                <a:ea typeface="굴림" charset="-127"/>
              </a:rPr>
              <a:t>until no more activations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9387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C:\Users\JS\Pictures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9367"/>
            <a:ext cx="5038395" cy="34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255119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8467" y="5131679"/>
            <a:ext cx="2986021" cy="817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805C-2C3D-4A53-9C27-64AB0B1C9C0F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12" y="44624"/>
            <a:ext cx="2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[Influence</a:t>
            </a:r>
            <a:r>
              <a:rPr lang="en-US" altLang="ko-KR" baseline="0" dirty="0" smtClean="0">
                <a:latin typeface="Calibri" pitchFamily="34" charset="0"/>
              </a:rPr>
              <a:t> Maximization</a:t>
            </a:r>
            <a:r>
              <a:rPr lang="en-US" altLang="ko-KR" dirty="0" smtClean="0">
                <a:latin typeface="Calibri" pitchFamily="34" charset="0"/>
              </a:rPr>
              <a:t>]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615068" y="219366"/>
            <a:ext cx="5493435" cy="347685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D012-5377-4FFE-AA69-7FC38A45290B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9A4E-5649-4EE4-987C-B27C40C3E488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4961" y="44624"/>
            <a:ext cx="7841495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9750-2B8B-44F4-80E0-AB830D30A26D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JS\Pictures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4" y="274328"/>
            <a:ext cx="4163963" cy="28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75987" y="130655"/>
            <a:ext cx="4540029" cy="3160781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none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814-74A7-4C8B-B05F-589D3F77C2A8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C369-518A-44EE-A877-B102254920AE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FB68-13F4-4E7D-B021-F869242CAF30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FB0B-DC5C-4A7C-9F1D-BC2023F22CE0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D154-4805-4FDC-88D9-653363878BAC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6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B8D3-1F58-4EDF-AE21-81AFB0CCD967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6085-6BD5-4B21-AAC9-F9B0264941EE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4961" y="44624"/>
            <a:ext cx="78414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F1CE-9072-4DE7-95AE-59276B741632}" type="datetime1">
              <a:rPr lang="ko-KR" altLang="en-US" smtClean="0"/>
              <a:t>2016. 11. 22.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84168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pic>
        <p:nvPicPr>
          <p:cNvPr id="7" name="Picture 2" descr="lanada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890" y="6527491"/>
            <a:ext cx="1350819" cy="2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351852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92896"/>
            <a:ext cx="7772400" cy="3059393"/>
          </a:xfrm>
        </p:spPr>
        <p:txBody>
          <a:bodyPr>
            <a:noAutofit/>
          </a:bodyPr>
          <a:lstStyle/>
          <a:p>
            <a:r>
              <a:rPr lang="en-US" altLang="ko-KR" sz="5400" dirty="0" smtClean="0"/>
              <a:t>Viral Marketing &amp;</a:t>
            </a:r>
            <a:br>
              <a:rPr lang="en-US" altLang="ko-KR" sz="5400" dirty="0" smtClean="0"/>
            </a:br>
            <a:r>
              <a:rPr lang="en-US" altLang="ko-KR" sz="5400" dirty="0" smtClean="0"/>
              <a:t> Influence Maximization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29416" y="5894903"/>
            <a:ext cx="3479088" cy="558433"/>
          </a:xfrm>
        </p:spPr>
        <p:txBody>
          <a:bodyPr>
            <a:normAutofit/>
          </a:bodyPr>
          <a:lstStyle/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75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#P-hard to Estimate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u="sng" dirty="0" smtClean="0"/>
              <a:t>Theorem #P-hard.</a:t>
            </a:r>
            <a:br>
              <a:rPr lang="en-US" altLang="ko-KR" sz="2400" b="1" u="sng" dirty="0" smtClean="0"/>
            </a:br>
            <a:r>
              <a:rPr lang="en-US" altLang="ko-KR" sz="2400" dirty="0" smtClean="0"/>
              <a:t>Computing the influence F(C) given seed set C is #P-hard.</a:t>
            </a:r>
          </a:p>
          <a:p>
            <a:pPr lvl="1"/>
            <a:r>
              <a:rPr lang="en-US" altLang="ko-KR" sz="2000" dirty="0" smtClean="0"/>
              <a:t>sketch of proof)</a:t>
            </a:r>
          </a:p>
          <a:p>
            <a:pPr lvl="2"/>
            <a:r>
              <a:rPr lang="en-US" altLang="ko-KR" sz="1800" dirty="0" smtClean="0"/>
              <a:t>A simplified version of computation of F(C) is equivalent to counting problem of </a:t>
            </a:r>
            <a:r>
              <a:rPr lang="en-US" altLang="ko-KR" sz="1800" i="1" u="sng" dirty="0" smtClean="0">
                <a:latin typeface="Times New Roman" pitchFamily="18" charset="0"/>
                <a:cs typeface="Times New Roman" pitchFamily="18" charset="0"/>
              </a:rPr>
              <a:t>s-t </a:t>
            </a:r>
            <a:r>
              <a:rPr lang="en-US" altLang="ko-KR" sz="1800" i="1" u="sng" dirty="0" err="1" smtClean="0">
                <a:latin typeface="Times New Roman" pitchFamily="18" charset="0"/>
                <a:cs typeface="Times New Roman" pitchFamily="18" charset="0"/>
              </a:rPr>
              <a:t>connectness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/>
              <a:t>in a directed graph</a:t>
            </a:r>
            <a:r>
              <a:rPr lang="en-US" altLang="ko-KR" sz="1800" dirty="0"/>
              <a:t>. (Consider a path between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/>
              <a:t> (in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/>
              <a:t>) and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/>
              <a:t> (in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G\C</a:t>
            </a:r>
            <a:r>
              <a:rPr lang="en-US" altLang="ko-KR" sz="1800" dirty="0"/>
              <a:t>) as propagation path</a:t>
            </a:r>
            <a:r>
              <a:rPr lang="en-US" altLang="ko-KR" sz="1800" dirty="0" smtClean="0"/>
              <a:t>.)</a:t>
            </a:r>
          </a:p>
          <a:p>
            <a:pPr lvl="2"/>
            <a:r>
              <a:rPr lang="en-US" altLang="ko-KR" sz="1800" dirty="0" smtClean="0"/>
              <a:t>Since the 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s-t 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connectness</a:t>
            </a:r>
            <a:r>
              <a:rPr lang="en-US" altLang="ko-KR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/>
              <a:t>is #P-complete, and thus the influence computation problem is #P-hard.</a:t>
            </a:r>
            <a:endParaRPr lang="ko-KR" altLang="en-US" sz="1800" dirty="0"/>
          </a:p>
        </p:txBody>
      </p:sp>
      <p:pic>
        <p:nvPicPr>
          <p:cNvPr id="19458" name="Picture 2" descr="C:\Users\JS\Pictures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9" y="4035601"/>
            <a:ext cx="2914555" cy="22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4356" y="5957908"/>
            <a:ext cx="503884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809" y="5002395"/>
            <a:ext cx="50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6625433" y="5037420"/>
            <a:ext cx="1623784" cy="1042564"/>
          </a:xfrm>
          <a:custGeom>
            <a:avLst/>
            <a:gdLst>
              <a:gd name="connsiteX0" fmla="*/ 1558834 w 1623784"/>
              <a:gd name="connsiteY0" fmla="*/ 1012963 h 1042564"/>
              <a:gd name="connsiteX1" fmla="*/ 1567543 w 1623784"/>
              <a:gd name="connsiteY1" fmla="*/ 943294 h 1042564"/>
              <a:gd name="connsiteX2" fmla="*/ 1593668 w 1623784"/>
              <a:gd name="connsiteY2" fmla="*/ 194357 h 1042564"/>
              <a:gd name="connsiteX3" fmla="*/ 1097280 w 1623784"/>
              <a:gd name="connsiteY3" fmla="*/ 2768 h 1042564"/>
              <a:gd name="connsiteX4" fmla="*/ 0 w 1623784"/>
              <a:gd name="connsiteY4" fmla="*/ 98563 h 10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784" h="1042564">
                <a:moveTo>
                  <a:pt x="1558834" y="1012963"/>
                </a:moveTo>
                <a:cubicBezTo>
                  <a:pt x="1560285" y="1046345"/>
                  <a:pt x="1561737" y="1079728"/>
                  <a:pt x="1567543" y="943294"/>
                </a:cubicBezTo>
                <a:cubicBezTo>
                  <a:pt x="1573349" y="806860"/>
                  <a:pt x="1672045" y="351111"/>
                  <a:pt x="1593668" y="194357"/>
                </a:cubicBezTo>
                <a:cubicBezTo>
                  <a:pt x="1515291" y="37603"/>
                  <a:pt x="1362891" y="18734"/>
                  <a:pt x="1097280" y="2768"/>
                </a:cubicBezTo>
                <a:cubicBezTo>
                  <a:pt x="831669" y="-13198"/>
                  <a:pt x="415834" y="42682"/>
                  <a:pt x="0" y="985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368723" y="5336280"/>
            <a:ext cx="1580413" cy="1046450"/>
          </a:xfrm>
          <a:custGeom>
            <a:avLst/>
            <a:gdLst>
              <a:gd name="connsiteX0" fmla="*/ 1580413 w 1580413"/>
              <a:gd name="connsiteY0" fmla="*/ 966651 h 1046450"/>
              <a:gd name="connsiteX1" fmla="*/ 143498 w 1580413"/>
              <a:gd name="connsiteY1" fmla="*/ 949234 h 1046450"/>
              <a:gd name="connsiteX2" fmla="*/ 30287 w 1580413"/>
              <a:gd name="connsiteY2" fmla="*/ 0 h 10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413" h="1046450">
                <a:moveTo>
                  <a:pt x="1580413" y="966651"/>
                </a:moveTo>
                <a:cubicBezTo>
                  <a:pt x="991132" y="1038497"/>
                  <a:pt x="401852" y="1110343"/>
                  <a:pt x="143498" y="949234"/>
                </a:cubicBezTo>
                <a:cubicBezTo>
                  <a:pt x="-114856" y="788125"/>
                  <a:pt x="60767" y="137886"/>
                  <a:pt x="3028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6634141" y="5222772"/>
            <a:ext cx="1288869" cy="926640"/>
          </a:xfrm>
          <a:custGeom>
            <a:avLst/>
            <a:gdLst>
              <a:gd name="connsiteX0" fmla="*/ 1288869 w 1288869"/>
              <a:gd name="connsiteY0" fmla="*/ 853736 h 926640"/>
              <a:gd name="connsiteX1" fmla="*/ 52252 w 1288869"/>
              <a:gd name="connsiteY1" fmla="*/ 853736 h 926640"/>
              <a:gd name="connsiteX2" fmla="*/ 1236617 w 1288869"/>
              <a:gd name="connsiteY2" fmla="*/ 96091 h 926640"/>
              <a:gd name="connsiteX3" fmla="*/ 0 w 1288869"/>
              <a:gd name="connsiteY3" fmla="*/ 35131 h 92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69" h="926640">
                <a:moveTo>
                  <a:pt x="1288869" y="853736"/>
                </a:moveTo>
                <a:cubicBezTo>
                  <a:pt x="674915" y="916873"/>
                  <a:pt x="60961" y="980010"/>
                  <a:pt x="52252" y="853736"/>
                </a:cubicBezTo>
                <a:cubicBezTo>
                  <a:pt x="43543" y="727462"/>
                  <a:pt x="1245326" y="232525"/>
                  <a:pt x="1236617" y="96091"/>
                </a:cubicBezTo>
                <a:cubicBezTo>
                  <a:pt x="1227908" y="-40343"/>
                  <a:pt x="613954" y="-2606"/>
                  <a:pt x="0" y="351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512167" y="3964518"/>
            <a:ext cx="2852462" cy="2286162"/>
          </a:xfrm>
          <a:custGeom>
            <a:avLst/>
            <a:gdLst>
              <a:gd name="connsiteX0" fmla="*/ 2724351 w 2852462"/>
              <a:gd name="connsiteY0" fmla="*/ 2286162 h 2286162"/>
              <a:gd name="connsiteX1" fmla="*/ 2802729 w 2852462"/>
              <a:gd name="connsiteY1" fmla="*/ 1197590 h 2286162"/>
              <a:gd name="connsiteX2" fmla="*/ 2062500 w 2852462"/>
              <a:gd name="connsiteY2" fmla="*/ 187396 h 2286162"/>
              <a:gd name="connsiteX3" fmla="*/ 24694 w 2852462"/>
              <a:gd name="connsiteY3" fmla="*/ 82893 h 2286162"/>
              <a:gd name="connsiteX4" fmla="*/ 878134 w 2852462"/>
              <a:gd name="connsiteY4" fmla="*/ 1101796 h 228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462" h="2286162">
                <a:moveTo>
                  <a:pt x="2724351" y="2286162"/>
                </a:moveTo>
                <a:cubicBezTo>
                  <a:pt x="2818694" y="1916773"/>
                  <a:pt x="2913037" y="1547384"/>
                  <a:pt x="2802729" y="1197590"/>
                </a:cubicBezTo>
                <a:cubicBezTo>
                  <a:pt x="2692421" y="847796"/>
                  <a:pt x="2525506" y="373179"/>
                  <a:pt x="2062500" y="187396"/>
                </a:cubicBezTo>
                <a:cubicBezTo>
                  <a:pt x="1599494" y="1613"/>
                  <a:pt x="222088" y="-69507"/>
                  <a:pt x="24694" y="82893"/>
                </a:cubicBezTo>
                <a:cubicBezTo>
                  <a:pt x="-172700" y="235293"/>
                  <a:pt x="878134" y="1101796"/>
                  <a:pt x="878134" y="11017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358690" y="3813246"/>
            <a:ext cx="3200312" cy="2489685"/>
          </a:xfrm>
          <a:custGeom>
            <a:avLst/>
            <a:gdLst>
              <a:gd name="connsiteX0" fmla="*/ 2851703 w 3200312"/>
              <a:gd name="connsiteY0" fmla="*/ 2489685 h 2489685"/>
              <a:gd name="connsiteX1" fmla="*/ 3191337 w 3200312"/>
              <a:gd name="connsiteY1" fmla="*/ 1906211 h 2489685"/>
              <a:gd name="connsiteX2" fmla="*/ 2529486 w 3200312"/>
              <a:gd name="connsiteY2" fmla="*/ 312542 h 2489685"/>
              <a:gd name="connsiteX3" fmla="*/ 134628 w 3200312"/>
              <a:gd name="connsiteY3" fmla="*/ 86119 h 2489685"/>
              <a:gd name="connsiteX4" fmla="*/ 361051 w 3200312"/>
              <a:gd name="connsiteY4" fmla="*/ 1357571 h 2489685"/>
              <a:gd name="connsiteX5" fmla="*/ 857440 w 3200312"/>
              <a:gd name="connsiteY5" fmla="*/ 2219719 h 2489685"/>
              <a:gd name="connsiteX6" fmla="*/ 953234 w 3200312"/>
              <a:gd name="connsiteY6" fmla="*/ 1523034 h 248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312" h="2489685">
                <a:moveTo>
                  <a:pt x="2851703" y="2489685"/>
                </a:moveTo>
                <a:cubicBezTo>
                  <a:pt x="3048371" y="2379376"/>
                  <a:pt x="3245040" y="2269068"/>
                  <a:pt x="3191337" y="1906211"/>
                </a:cubicBezTo>
                <a:cubicBezTo>
                  <a:pt x="3137634" y="1543354"/>
                  <a:pt x="3038937" y="615891"/>
                  <a:pt x="2529486" y="312542"/>
                </a:cubicBezTo>
                <a:cubicBezTo>
                  <a:pt x="2020035" y="9193"/>
                  <a:pt x="496034" y="-88053"/>
                  <a:pt x="134628" y="86119"/>
                </a:cubicBezTo>
                <a:cubicBezTo>
                  <a:pt x="-226778" y="260290"/>
                  <a:pt x="240582" y="1001971"/>
                  <a:pt x="361051" y="1357571"/>
                </a:cubicBezTo>
                <a:cubicBezTo>
                  <a:pt x="481520" y="1713171"/>
                  <a:pt x="758743" y="2192142"/>
                  <a:pt x="857440" y="2219719"/>
                </a:cubicBezTo>
                <a:cubicBezTo>
                  <a:pt x="956137" y="2247296"/>
                  <a:pt x="953234" y="1523034"/>
                  <a:pt x="953234" y="15230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dirty="0" smtClean="0"/>
              <a:t>Word-of-mouth and viral marketing [9.1]</a:t>
            </a:r>
          </a:p>
          <a:p>
            <a:r>
              <a:rPr lang="en-US" altLang="ko-KR" b="1" dirty="0" smtClean="0"/>
              <a:t>Basic Models for Influence Maximization</a:t>
            </a:r>
          </a:p>
          <a:p>
            <a:pPr lvl="1"/>
            <a:r>
              <a:rPr lang="en-US" altLang="ko-KR" dirty="0" smtClean="0"/>
              <a:t>General diffusion models</a:t>
            </a:r>
          </a:p>
          <a:p>
            <a:pPr lvl="1"/>
            <a:r>
              <a:rPr lang="en-US" altLang="ko-KR" u="sng" dirty="0" smtClean="0"/>
              <a:t>Independent Cascade (IC)</a:t>
            </a:r>
            <a:endParaRPr lang="en-US" altLang="ko-KR" dirty="0" smtClean="0"/>
          </a:p>
          <a:p>
            <a:r>
              <a:rPr lang="en-US" altLang="ko-KR" b="1" dirty="0" smtClean="0"/>
              <a:t>Complexity of Influence Maximization</a:t>
            </a:r>
          </a:p>
          <a:p>
            <a:pPr lvl="1"/>
            <a:r>
              <a:rPr lang="en-US" altLang="ko-KR" dirty="0" smtClean="0"/>
              <a:t>NP-hard to maximize influence [9.2]</a:t>
            </a:r>
            <a:endParaRPr lang="en-US" altLang="ko-KR" dirty="0"/>
          </a:p>
          <a:p>
            <a:pPr lvl="1"/>
            <a:r>
              <a:rPr lang="en-US" altLang="ko-KR" dirty="0" smtClean="0"/>
              <a:t>#P-hard to estimate influence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Influence Maximization and PTAS</a:t>
            </a:r>
          </a:p>
          <a:p>
            <a:pPr lvl="1"/>
            <a:r>
              <a:rPr lang="en-US" altLang="ko-KR" dirty="0" smtClean="0"/>
              <a:t>Monotonicity and </a:t>
            </a:r>
            <a:r>
              <a:rPr lang="en-US" altLang="ko-KR" dirty="0" err="1" smtClean="0"/>
              <a:t>Submodularity</a:t>
            </a:r>
            <a:r>
              <a:rPr lang="en-US" altLang="ko-KR" dirty="0"/>
              <a:t> </a:t>
            </a:r>
            <a:r>
              <a:rPr lang="en-US" altLang="ko-KR" dirty="0" smtClean="0"/>
              <a:t>at “in-advance” view point</a:t>
            </a:r>
          </a:p>
          <a:p>
            <a:pPr lvl="1"/>
            <a:r>
              <a:rPr lang="en-US" altLang="ko-KR" dirty="0" err="1" smtClean="0"/>
              <a:t>Submodularity</a:t>
            </a:r>
            <a:r>
              <a:rPr lang="en-US" altLang="ko-KR" dirty="0" smtClean="0"/>
              <a:t> and (</a:t>
            </a:r>
            <a:r>
              <a:rPr lang="el-GR" altLang="ko-KR" dirty="0" smtClean="0"/>
              <a:t>ε</a:t>
            </a:r>
            <a:r>
              <a:rPr lang="en-US" altLang="ko-KR" dirty="0" smtClean="0"/>
              <a:t>, </a:t>
            </a:r>
            <a:r>
              <a:rPr lang="el-GR" altLang="ko-KR" dirty="0" smtClean="0"/>
              <a:t>δ</a:t>
            </a:r>
            <a:r>
              <a:rPr lang="en-US" altLang="ko-KR" dirty="0" smtClean="0"/>
              <a:t>)-greedy algorithm [9.3]</a:t>
            </a:r>
          </a:p>
          <a:p>
            <a:pPr lvl="1"/>
            <a:r>
              <a:rPr lang="en-US" altLang="ko-KR" dirty="0" smtClean="0"/>
              <a:t>Handling incorrectness in influence estimation [9.4]</a:t>
            </a:r>
          </a:p>
          <a:p>
            <a:r>
              <a:rPr lang="en-US" altLang="ko-KR" b="1" dirty="0" smtClean="0"/>
              <a:t>Related Works</a:t>
            </a:r>
          </a:p>
          <a:p>
            <a:pPr lvl="1"/>
            <a:r>
              <a:rPr lang="en-US" altLang="ko-KR" dirty="0" smtClean="0"/>
              <a:t>Networked coordination game and linear threshold model [Klein07]</a:t>
            </a:r>
          </a:p>
          <a:p>
            <a:pPr lvl="1"/>
            <a:r>
              <a:rPr lang="en-US" altLang="ko-KR" dirty="0" smtClean="0"/>
              <a:t>Other influence maximization formulations [GoyalMin12, </a:t>
            </a:r>
            <a:r>
              <a:rPr lang="en-US" altLang="ko-KR" dirty="0"/>
              <a:t>Dead12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More on scalability issue [MIA10]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Bad News and Possible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#P-hard to estimate influence</a:t>
            </a:r>
          </a:p>
          <a:p>
            <a:pPr lvl="1"/>
            <a:r>
              <a:rPr lang="en-US" altLang="ko-KR" sz="2000" dirty="0"/>
              <a:t>Allow shortfalls (</a:t>
            </a:r>
            <a:r>
              <a:rPr lang="el-GR" altLang="ko-KR" sz="2000" dirty="0"/>
              <a:t>ε</a:t>
            </a:r>
            <a:r>
              <a:rPr lang="en-US" altLang="ko-KR" sz="2000" dirty="0"/>
              <a:t>, </a:t>
            </a:r>
            <a:r>
              <a:rPr lang="el-GR" altLang="ko-KR" sz="2000" dirty="0"/>
              <a:t>δ</a:t>
            </a:r>
            <a:r>
              <a:rPr lang="en-US" altLang="ko-KR" sz="2000" dirty="0"/>
              <a:t>) to measure influence</a:t>
            </a:r>
          </a:p>
          <a:p>
            <a:r>
              <a:rPr lang="en-US" altLang="ko-KR" sz="2400" dirty="0" smtClean="0"/>
              <a:t>NP-hard </a:t>
            </a:r>
            <a:r>
              <a:rPr lang="en-US" altLang="ko-KR" sz="2400" dirty="0"/>
              <a:t>to maximize </a:t>
            </a:r>
            <a:r>
              <a:rPr lang="en-US" altLang="ko-KR" sz="2400" dirty="0" smtClean="0"/>
              <a:t>influence</a:t>
            </a:r>
          </a:p>
          <a:p>
            <a:pPr lvl="1"/>
            <a:r>
              <a:rPr lang="en-US" altLang="ko-KR" sz="2000" dirty="0" smtClean="0"/>
              <a:t>Greedy algorithm under </a:t>
            </a:r>
            <a:r>
              <a:rPr lang="en-US" altLang="ko-KR" sz="2000" dirty="0" err="1" smtClean="0"/>
              <a:t>submodular</a:t>
            </a:r>
            <a:r>
              <a:rPr lang="en-US" altLang="ko-KR" sz="2000" dirty="0" smtClean="0"/>
              <a:t> and monotone structure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(</a:t>
            </a:r>
            <a:r>
              <a:rPr lang="el-GR" altLang="ko-KR" sz="2400" dirty="0"/>
              <a:t>ε</a:t>
            </a:r>
            <a:r>
              <a:rPr lang="en-US" altLang="ko-KR" sz="2400" dirty="0"/>
              <a:t>, </a:t>
            </a:r>
            <a:r>
              <a:rPr lang="el-GR" altLang="ko-KR" sz="2400" dirty="0"/>
              <a:t>δ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– </a:t>
            </a:r>
            <a:r>
              <a:rPr lang="en-US" altLang="ko-KR" sz="2400" dirty="0" smtClean="0">
                <a:sym typeface="Wingdings" pitchFamily="2" charset="2"/>
              </a:rPr>
              <a:t>greedy algorithm under </a:t>
            </a:r>
            <a:r>
              <a:rPr lang="en-US" altLang="ko-KR" sz="2400" dirty="0" err="1" smtClean="0">
                <a:sym typeface="Wingdings" pitchFamily="2" charset="2"/>
              </a:rPr>
              <a:t>submodular</a:t>
            </a:r>
            <a:r>
              <a:rPr lang="en-US" altLang="ko-KR" sz="2400" dirty="0" smtClean="0">
                <a:sym typeface="Wingdings" pitchFamily="2" charset="2"/>
              </a:rPr>
              <a:t> and monotone structure guarantees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(1-e</a:t>
            </a:r>
            <a:r>
              <a:rPr lang="en-US" altLang="ko-KR" sz="2400" i="1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l-GR" altLang="ko-KR" sz="2400" i="1" baseline="30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)-</a:t>
            </a:r>
            <a:r>
              <a:rPr lang="en-US" altLang="ko-KR" sz="2400" dirty="0" smtClean="0">
                <a:sym typeface="Wingdings" pitchFamily="2" charset="2"/>
              </a:rPr>
              <a:t>optimal minus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l-GR" altLang="ko-K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/>
              <a:buChar char="à"/>
            </a:pPr>
            <a:r>
              <a:rPr lang="en-US" altLang="ko-KR" sz="2400" dirty="0" smtClean="0">
                <a:sym typeface="Wingdings" pitchFamily="2" charset="2"/>
              </a:rPr>
              <a:t>(1, 0) – greedy algorithm guarantee 63% optimality. (with perfect influence estimation)</a:t>
            </a:r>
            <a:endParaRPr lang="ko-KR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3855" y="1484784"/>
            <a:ext cx="293072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Maximize F(C) := E(|U(C)|)</a:t>
            </a:r>
          </a:p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Subject to |C| &lt; k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860032" y="1697891"/>
            <a:ext cx="2664296" cy="1083037"/>
          </a:xfrm>
          <a:custGeom>
            <a:avLst/>
            <a:gdLst>
              <a:gd name="connsiteX0" fmla="*/ 0 w 3259433"/>
              <a:gd name="connsiteY0" fmla="*/ 2014300 h 2172704"/>
              <a:gd name="connsiteX1" fmla="*/ 3178628 w 3259433"/>
              <a:gd name="connsiteY1" fmla="*/ 2005591 h 2172704"/>
              <a:gd name="connsiteX2" fmla="*/ 2220685 w 3259433"/>
              <a:gd name="connsiteY2" fmla="*/ 298711 h 2172704"/>
              <a:gd name="connsiteX3" fmla="*/ 1227908 w 3259433"/>
              <a:gd name="connsiteY3" fmla="*/ 11328 h 217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433" h="2172704">
                <a:moveTo>
                  <a:pt x="0" y="2014300"/>
                </a:moveTo>
                <a:cubicBezTo>
                  <a:pt x="1404257" y="2152911"/>
                  <a:pt x="2808514" y="2291523"/>
                  <a:pt x="3178628" y="2005591"/>
                </a:cubicBezTo>
                <a:cubicBezTo>
                  <a:pt x="3548742" y="1719659"/>
                  <a:pt x="2545805" y="631088"/>
                  <a:pt x="2220685" y="298711"/>
                </a:cubicBezTo>
                <a:cubicBezTo>
                  <a:pt x="1895565" y="-33666"/>
                  <a:pt x="1561736" y="-11169"/>
                  <a:pt x="1227908" y="1132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167503" y="1695451"/>
            <a:ext cx="2994797" cy="1661542"/>
          </a:xfrm>
          <a:custGeom>
            <a:avLst/>
            <a:gdLst>
              <a:gd name="connsiteX0" fmla="*/ 2994797 w 2994797"/>
              <a:gd name="connsiteY0" fmla="*/ 0 h 1895475"/>
              <a:gd name="connsiteX1" fmla="*/ 632597 w 2994797"/>
              <a:gd name="connsiteY1" fmla="*/ 266700 h 1895475"/>
              <a:gd name="connsiteX2" fmla="*/ 3947 w 2994797"/>
              <a:gd name="connsiteY2" fmla="*/ 990600 h 1895475"/>
              <a:gd name="connsiteX3" fmla="*/ 413522 w 2994797"/>
              <a:gd name="connsiteY3" fmla="*/ 1895475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797" h="1895475">
                <a:moveTo>
                  <a:pt x="2994797" y="0"/>
                </a:moveTo>
                <a:cubicBezTo>
                  <a:pt x="2062934" y="50800"/>
                  <a:pt x="1131072" y="101600"/>
                  <a:pt x="632597" y="266700"/>
                </a:cubicBezTo>
                <a:cubicBezTo>
                  <a:pt x="134122" y="431800"/>
                  <a:pt x="40459" y="719138"/>
                  <a:pt x="3947" y="990600"/>
                </a:cubicBezTo>
                <a:cubicBezTo>
                  <a:pt x="-32565" y="1262062"/>
                  <a:pt x="190478" y="1578768"/>
                  <a:pt x="413522" y="1895475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Handling NP-hardness in Maximizing Set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3861048"/>
                <a:ext cx="8229600" cy="234539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 smtClean="0"/>
                  <a:t>Monotonicity (non-decreasing)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≤</m:t>
                    </m:r>
                    <m:r>
                      <a:rPr lang="en-US" altLang="ko-KR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𝑖𝑓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𝐶</m:t>
                    </m:r>
                    <m:r>
                      <a:rPr lang="en-US" altLang="ko-KR" sz="1600" b="0" i="1" smtClean="0">
                        <a:latin typeface="Cambria Math"/>
                      </a:rPr>
                      <m:t>⊆</m:t>
                    </m:r>
                    <m:r>
                      <a:rPr lang="en-US" altLang="ko-KR" sz="16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800" dirty="0" err="1" smtClean="0"/>
                  <a:t>Submodularity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i="1">
                        <a:latin typeface="Cambria Math"/>
                      </a:rPr>
                      <m:t>𝐹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latin typeface="Cambria Math"/>
                      </a:rPr>
                      <m:t>𝐴</m:t>
                    </m:r>
                    <m:r>
                      <a:rPr lang="en-US" altLang="ko-KR" sz="1600" b="0" i="1" smtClean="0">
                        <a:latin typeface="Cambria Math"/>
                      </a:rPr>
                      <m:t>∩</m:t>
                    </m:r>
                    <m:r>
                      <a:rPr lang="en-US" altLang="ko-KR" sz="1600" i="1">
                        <a:latin typeface="Cambria Math"/>
                      </a:rPr>
                      <m:t>𝐵</m:t>
                    </m:r>
                    <m:r>
                      <a:rPr lang="en-US" altLang="ko-KR" sz="1600" i="1">
                        <a:latin typeface="Cambria Math"/>
                      </a:rPr>
                      <m:t>)≤</m:t>
                    </m:r>
                    <m:r>
                      <a:rPr lang="en-US" altLang="ko-KR" sz="160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𝑓𝑜𝑟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𝑎𝑙𝑙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𝐴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𝑎𝑛𝑑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en-US" altLang="ko-KR" sz="1600" b="0" i="1" smtClean="0">
                        <a:latin typeface="Cambria Math"/>
                      </a:rPr>
                      <m:t>𝐵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Property1. the non-negative weighted sum of </a:t>
                </a:r>
                <a:r>
                  <a:rPr lang="en-US" altLang="ko-KR" sz="1600" dirty="0" err="1" smtClean="0"/>
                  <a:t>submodular</a:t>
                </a:r>
                <a:r>
                  <a:rPr lang="en-US" altLang="ko-KR" sz="1600" dirty="0" smtClean="0"/>
                  <a:t> functions is also </a:t>
                </a:r>
                <a:r>
                  <a:rPr lang="en-US" altLang="ko-KR" sz="1600" dirty="0" err="1" smtClean="0"/>
                  <a:t>submodular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Property2. size-of-union function is </a:t>
                </a:r>
                <a:r>
                  <a:rPr lang="en-US" altLang="ko-KR" sz="1600" dirty="0" err="1" smtClean="0"/>
                  <a:t>submodular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800" dirty="0" smtClean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3861048"/>
                <a:ext cx="8229600" cy="2345395"/>
              </a:xfrm>
              <a:blipFill rotWithShape="1">
                <a:blip r:embed="rId2"/>
                <a:stretch>
                  <a:fillRect l="-444" t="-1299" b="-7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t="64765" r="63988" b="30894"/>
          <a:stretch/>
        </p:blipFill>
        <p:spPr bwMode="auto">
          <a:xfrm>
            <a:off x="5724128" y="6165304"/>
            <a:ext cx="2194101" cy="35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1" t="52815" r="24048" b="42329"/>
          <a:stretch/>
        </p:blipFill>
        <p:spPr bwMode="auto">
          <a:xfrm>
            <a:off x="5691254" y="5718767"/>
            <a:ext cx="2481146" cy="39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0" t="38878" r="15713" b="18182"/>
          <a:stretch/>
        </p:blipFill>
        <p:spPr bwMode="auto">
          <a:xfrm>
            <a:off x="2161732" y="1401824"/>
            <a:ext cx="5290588" cy="238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Monotonicity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It’s trivial.</a:t>
            </a:r>
          </a:p>
          <a:p>
            <a:r>
              <a:rPr lang="en-US" altLang="ko-KR" dirty="0" smtClean="0"/>
              <a:t>More seed nodes make more infected nodes.</a:t>
            </a:r>
          </a:p>
          <a:p>
            <a:r>
              <a:rPr lang="en-US" altLang="ko-KR" dirty="0" smtClean="0"/>
              <a:t>Thus, F(C) is non-decreasing (monotone).</a:t>
            </a:r>
          </a:p>
        </p:txBody>
      </p:sp>
    </p:spTree>
    <p:extLst>
      <p:ext uri="{BB962C8B-B14F-4D97-AF65-F5344CB8AC3E}">
        <p14:creationId xmlns:p14="http://schemas.microsoft.com/office/powerpoint/2010/main" val="16712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Submodularity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 actual model, coins </a:t>
            </a:r>
            <a:r>
              <a:rPr lang="en-US" altLang="ko-KR" sz="2800" dirty="0"/>
              <a:t>for edges are flipped during activation attempts.</a:t>
            </a:r>
          </a:p>
          <a:p>
            <a:endParaRPr lang="ko-KR" altLang="en-US" sz="28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480915" y="2660674"/>
            <a:ext cx="4251325" cy="3576638"/>
            <a:chOff x="604" y="432"/>
            <a:chExt cx="2678" cy="225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11" y="2466"/>
              <a:ext cx="231" cy="211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830" y="2561"/>
              <a:ext cx="1209" cy="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838" y="1776"/>
              <a:ext cx="1247" cy="72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1707" y="1787"/>
              <a:ext cx="18" cy="65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821" y="1689"/>
              <a:ext cx="1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35" y="824"/>
              <a:ext cx="912" cy="1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810" y="795"/>
              <a:ext cx="790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789" y="830"/>
              <a:ext cx="727" cy="7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822" y="718"/>
              <a:ext cx="1648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25" y="822"/>
              <a:ext cx="472" cy="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152" y="1815"/>
              <a:ext cx="9" cy="6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198" y="2354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73" y="1969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0.3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696" y="1961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236" y="1484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0.1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859" y="1573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0.4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39" y="989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 dirty="0">
                  <a:ea typeface="굴림" charset="-127"/>
                </a:rPr>
                <a:t>0.3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824" y="936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36" y="432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0.6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841" y="945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046" y="2474"/>
              <a:ext cx="231" cy="211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604" y="600"/>
              <a:ext cx="231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2459" y="608"/>
              <a:ext cx="231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1590" y="1576"/>
              <a:ext cx="231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051" y="1602"/>
              <a:ext cx="231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Submodularity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In equivalent model</a:t>
            </a:r>
            <a:r>
              <a:rPr lang="en-US" altLang="ko-KR" sz="2000" dirty="0"/>
              <a:t>, pre-flip all coins and reveal results immediately</a:t>
            </a:r>
            <a:r>
              <a:rPr lang="en-US" altLang="ko-KR" sz="2000" dirty="0" smtClean="0"/>
              <a:t>. And then consider reachable nodes.</a:t>
            </a:r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44675" y="2156618"/>
            <a:ext cx="4251325" cy="3576638"/>
            <a:chOff x="604" y="432"/>
            <a:chExt cx="2678" cy="225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611" y="2466"/>
              <a:ext cx="231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830" y="2561"/>
              <a:ext cx="1209" cy="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838" y="1776"/>
              <a:ext cx="1247" cy="72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1707" y="1787"/>
              <a:ext cx="18" cy="65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821" y="1689"/>
              <a:ext cx="1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35" y="824"/>
              <a:ext cx="912" cy="1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810" y="795"/>
              <a:ext cx="790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789" y="830"/>
              <a:ext cx="727" cy="7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822" y="718"/>
              <a:ext cx="1648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25" y="822"/>
              <a:ext cx="472" cy="7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152" y="1815"/>
              <a:ext cx="9" cy="6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198" y="2354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73" y="1969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0.3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696" y="1961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236" y="1484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0.1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859" y="1573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0.4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39" y="989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 dirty="0">
                  <a:ea typeface="굴림" charset="-127"/>
                </a:rPr>
                <a:t>0.3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824" y="936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36" y="432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0.6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841" y="945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046" y="2474"/>
              <a:ext cx="231" cy="211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604" y="600"/>
              <a:ext cx="231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2459" y="608"/>
              <a:ext cx="231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1590" y="1576"/>
              <a:ext cx="231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051" y="1602"/>
              <a:ext cx="231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9620" y="2156618"/>
            <a:ext cx="4251325" cy="3576638"/>
            <a:chOff x="4572000" y="1143000"/>
            <a:chExt cx="4251325" cy="3576638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6170613" y="4371975"/>
              <a:ext cx="366712" cy="33496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6518275" y="4522788"/>
              <a:ext cx="1919288" cy="1428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V="1">
              <a:off x="6530975" y="3276600"/>
              <a:ext cx="1979613" cy="11509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6323013" y="3294063"/>
              <a:ext cx="28575" cy="104298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H="1">
              <a:off x="6553200" y="3124200"/>
              <a:ext cx="191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4779963" y="1765300"/>
              <a:ext cx="1447800" cy="26622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4899025" y="1719263"/>
              <a:ext cx="1254125" cy="131286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V="1">
              <a:off x="6453188" y="1774825"/>
              <a:ext cx="1154112" cy="1169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4953000" y="1597025"/>
              <a:ext cx="2590800" cy="31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7780338" y="1762125"/>
              <a:ext cx="749300" cy="1211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 flipH="1">
              <a:off x="8616950" y="3338513"/>
              <a:ext cx="14288" cy="1044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7102475" y="4194175"/>
              <a:ext cx="614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7062788" y="3582988"/>
              <a:ext cx="614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0.3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6305550" y="3570288"/>
              <a:ext cx="614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0.5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162800" y="2813050"/>
              <a:ext cx="614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4976813" y="2954338"/>
              <a:ext cx="614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0.4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5421313" y="2027238"/>
              <a:ext cx="614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0.3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6508750" y="1943100"/>
              <a:ext cx="614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6051550" y="1143000"/>
              <a:ext cx="614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0.6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8123238" y="1957388"/>
              <a:ext cx="614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b="1">
                  <a:ea typeface="굴림" charset="-127"/>
                </a:rPr>
                <a:t>0.2</a:t>
              </a:r>
            </a:p>
          </p:txBody>
        </p:sp>
        <p:sp>
          <p:nvSpPr>
            <p:cNvPr id="51" name="Oval 25"/>
            <p:cNvSpPr>
              <a:spLocks noChangeArrowheads="1"/>
            </p:cNvSpPr>
            <p:nvPr/>
          </p:nvSpPr>
          <p:spPr bwMode="auto">
            <a:xfrm>
              <a:off x="8448675" y="4384675"/>
              <a:ext cx="366713" cy="334963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auto">
            <a:xfrm>
              <a:off x="4572000" y="1409700"/>
              <a:ext cx="366713" cy="3349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7516813" y="1422400"/>
              <a:ext cx="366712" cy="3349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auto">
            <a:xfrm>
              <a:off x="6137275" y="2959100"/>
              <a:ext cx="366713" cy="33496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8456613" y="3000375"/>
              <a:ext cx="366712" cy="33496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3478" y="6021288"/>
            <a:ext cx="39788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biased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vw</a:t>
            </a:r>
            <a:r>
              <a:rPr lang="en-US" altLang="ko-KR" dirty="0" smtClean="0"/>
              <a:t>) coin flip </a:t>
            </a:r>
            <a:r>
              <a:rPr lang="en-US" altLang="ko-KR" b="1" dirty="0" smtClean="0">
                <a:solidFill>
                  <a:srgbClr val="FF0000"/>
                </a:solidFill>
              </a:rPr>
              <a:t>in advance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3797" y="5733256"/>
            <a:ext cx="4376715" cy="94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Live edges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are decided by head of biased coin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start at active nodes</a:t>
            </a:r>
          </a:p>
          <a:p>
            <a:pPr marL="342900" indent="-342900">
              <a:buAutoNum type="arabicParenBoth"/>
            </a:pP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75520" y="5046523"/>
            <a:ext cx="40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ko-KR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77566" y="5046970"/>
            <a:ext cx="40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ko-KR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Submodularty</a:t>
            </a:r>
            <a:r>
              <a:rPr lang="en-US" altLang="ko-KR" dirty="0" smtClean="0"/>
              <a:t>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 node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/>
              <a:t> ends up active if and only if there is </a:t>
            </a:r>
            <a:r>
              <a:rPr lang="en-US" altLang="ko-KR" sz="2000" dirty="0" smtClean="0"/>
              <a:t>a path </a:t>
            </a:r>
            <a:r>
              <a:rPr lang="en-US" altLang="ko-KR" sz="2000" dirty="0"/>
              <a:t>from some node in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 to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/>
              <a:t> consisting entirely of live edges</a:t>
            </a:r>
            <a:r>
              <a:rPr lang="en-US" altLang="ko-KR" sz="2000" dirty="0" smtClean="0"/>
              <a:t>. (</a:t>
            </a:r>
            <a:r>
              <a:rPr lang="en-US" altLang="ko-KR" sz="2000" dirty="0"/>
              <a:t>We will call such a path a live-edge </a:t>
            </a:r>
            <a:r>
              <a:rPr lang="en-US" altLang="ko-KR" sz="2000" dirty="0" smtClean="0"/>
              <a:t>path and the node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 smtClean="0"/>
              <a:t> is in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R(v, X) </a:t>
            </a:r>
            <a:r>
              <a:rPr lang="en-US" altLang="ko-KR" sz="2000" dirty="0" smtClean="0"/>
              <a:t>where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 smtClean="0"/>
              <a:t> is a seed node.)</a:t>
            </a:r>
          </a:p>
          <a:p>
            <a:r>
              <a:rPr lang="en-US" altLang="ko-KR" sz="2000" dirty="0" smtClean="0"/>
              <a:t>Thus, two models have same probability space where each sample point is an outcome of coin flip.</a:t>
            </a:r>
          </a:p>
          <a:p>
            <a:r>
              <a:rPr lang="en-US" altLang="ko-KR" sz="2000" dirty="0" smtClean="0"/>
              <a:t>Let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 smtClean="0"/>
              <a:t> denote a in-advance outcome, then,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= |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ko-KR" sz="2000" i="1" baseline="-25000" dirty="0">
                <a:latin typeface="Times New Roman" pitchFamily="18" charset="0"/>
                <a:cs typeface="Times New Roman" pitchFamily="18" charset="0"/>
              </a:rPr>
              <a:t>v in 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R(v, X)| </a:t>
            </a:r>
            <a:r>
              <a:rPr lang="en-US" altLang="ko-KR" sz="2000" dirty="0" smtClean="0"/>
              <a:t>is </a:t>
            </a:r>
            <a:r>
              <a:rPr lang="en-US" altLang="ko-KR" sz="2000" dirty="0" err="1" smtClean="0"/>
              <a:t>submodular</a:t>
            </a:r>
            <a:r>
              <a:rPr lang="en-US" altLang="ko-KR" sz="2000" dirty="0" smtClean="0"/>
              <a:t> since it’s a size of union function.</a:t>
            </a:r>
          </a:p>
          <a:p>
            <a:r>
              <a:rPr lang="en-US" altLang="ko-KR" sz="2000" dirty="0" smtClean="0"/>
              <a:t>Thus,</a:t>
            </a:r>
            <a:r>
              <a:rPr lang="el-GR" altLang="ko-KR" sz="2000" dirty="0"/>
              <a:t> 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F(C) 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∑</a:t>
            </a:r>
            <a:r>
              <a:rPr lang="en-US" altLang="ko-KR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in </a:t>
            </a:r>
            <a:r>
              <a:rPr lang="el-GR" altLang="ko-KR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[X] · 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20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is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submodular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too.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1506" name="Picture 2" descr="C:\Users\JS\Pictures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4421"/>
            <a:ext cx="3134665" cy="24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" name="자유형 21503"/>
          <p:cNvSpPr/>
          <p:nvPr/>
        </p:nvSpPr>
        <p:spPr>
          <a:xfrm>
            <a:off x="1660279" y="4930823"/>
            <a:ext cx="2533208" cy="1731970"/>
          </a:xfrm>
          <a:custGeom>
            <a:avLst/>
            <a:gdLst>
              <a:gd name="connsiteX0" fmla="*/ 2352475 w 2533208"/>
              <a:gd name="connsiteY0" fmla="*/ 1574752 h 1731970"/>
              <a:gd name="connsiteX1" fmla="*/ 1104700 w 2533208"/>
              <a:gd name="connsiteY1" fmla="*/ 1689052 h 1731970"/>
              <a:gd name="connsiteX2" fmla="*/ 161725 w 2533208"/>
              <a:gd name="connsiteY2" fmla="*/ 1498552 h 1731970"/>
              <a:gd name="connsiteX3" fmla="*/ 218875 w 2533208"/>
              <a:gd name="connsiteY3" fmla="*/ 174577 h 1731970"/>
              <a:gd name="connsiteX4" fmla="*/ 2295325 w 2533208"/>
              <a:gd name="connsiteY4" fmla="*/ 165052 h 1731970"/>
              <a:gd name="connsiteX5" fmla="*/ 2352475 w 2533208"/>
              <a:gd name="connsiteY5" fmla="*/ 1574752 h 173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3208" h="1731970">
                <a:moveTo>
                  <a:pt x="2352475" y="1574752"/>
                </a:moveTo>
                <a:cubicBezTo>
                  <a:pt x="2154037" y="1828752"/>
                  <a:pt x="1469825" y="1701752"/>
                  <a:pt x="1104700" y="1689052"/>
                </a:cubicBezTo>
                <a:cubicBezTo>
                  <a:pt x="739575" y="1676352"/>
                  <a:pt x="309362" y="1750965"/>
                  <a:pt x="161725" y="1498552"/>
                </a:cubicBezTo>
                <a:cubicBezTo>
                  <a:pt x="14087" y="1246139"/>
                  <a:pt x="-136725" y="396827"/>
                  <a:pt x="218875" y="174577"/>
                </a:cubicBezTo>
                <a:cubicBezTo>
                  <a:pt x="574475" y="-47673"/>
                  <a:pt x="1936550" y="-65136"/>
                  <a:pt x="2295325" y="165052"/>
                </a:cubicBezTo>
                <a:cubicBezTo>
                  <a:pt x="2654100" y="395239"/>
                  <a:pt x="2550913" y="1320752"/>
                  <a:pt x="2352475" y="1574752"/>
                </a:cubicBezTo>
                <a:close/>
              </a:path>
            </a:pathLst>
          </a:cu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5" name="TextBox 21504"/>
          <p:cNvSpPr txBox="1"/>
          <p:nvPr/>
        </p:nvSpPr>
        <p:spPr>
          <a:xfrm>
            <a:off x="755576" y="5939988"/>
            <a:ext cx="10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R(v, X)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Picture 2" descr="C:\Users\JS\Pictures\그림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3130327" cy="24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자유형 21506"/>
          <p:cNvSpPr/>
          <p:nvPr/>
        </p:nvSpPr>
        <p:spPr>
          <a:xfrm>
            <a:off x="4974624" y="5060261"/>
            <a:ext cx="2462433" cy="1627944"/>
          </a:xfrm>
          <a:custGeom>
            <a:avLst/>
            <a:gdLst>
              <a:gd name="connsiteX0" fmla="*/ 2359626 w 2462433"/>
              <a:gd name="connsiteY0" fmla="*/ 1416739 h 1627944"/>
              <a:gd name="connsiteX1" fmla="*/ 1140426 w 2462433"/>
              <a:gd name="connsiteY1" fmla="*/ 1616764 h 1627944"/>
              <a:gd name="connsiteX2" fmla="*/ 149826 w 2462433"/>
              <a:gd name="connsiteY2" fmla="*/ 1426264 h 1627944"/>
              <a:gd name="connsiteX3" fmla="*/ 216501 w 2462433"/>
              <a:gd name="connsiteY3" fmla="*/ 7039 h 1627944"/>
              <a:gd name="connsiteX4" fmla="*/ 2150076 w 2462433"/>
              <a:gd name="connsiteY4" fmla="*/ 902389 h 1627944"/>
              <a:gd name="connsiteX5" fmla="*/ 2359626 w 2462433"/>
              <a:gd name="connsiteY5" fmla="*/ 1416739 h 162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2433" h="1627944">
                <a:moveTo>
                  <a:pt x="2359626" y="1416739"/>
                </a:moveTo>
                <a:cubicBezTo>
                  <a:pt x="2191351" y="1535801"/>
                  <a:pt x="1508726" y="1615177"/>
                  <a:pt x="1140426" y="1616764"/>
                </a:cubicBezTo>
                <a:cubicBezTo>
                  <a:pt x="772126" y="1618352"/>
                  <a:pt x="303814" y="1694552"/>
                  <a:pt x="149826" y="1426264"/>
                </a:cubicBezTo>
                <a:cubicBezTo>
                  <a:pt x="-4162" y="1157976"/>
                  <a:pt x="-116874" y="94352"/>
                  <a:pt x="216501" y="7039"/>
                </a:cubicBezTo>
                <a:cubicBezTo>
                  <a:pt x="549876" y="-80274"/>
                  <a:pt x="1789713" y="669026"/>
                  <a:pt x="2150076" y="902389"/>
                </a:cubicBezTo>
                <a:cubicBezTo>
                  <a:pt x="2510439" y="1135751"/>
                  <a:pt x="2527901" y="1297677"/>
                  <a:pt x="2359626" y="1416739"/>
                </a:cubicBezTo>
                <a:close/>
              </a:path>
            </a:pathLst>
          </a:custGeom>
          <a:solidFill>
            <a:schemeClr val="accent5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25315" y="6084004"/>
            <a:ext cx="10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R(v, X’)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7822060" y="5518973"/>
            <a:ext cx="78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15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dirty="0" smtClean="0"/>
              <a:t>Word-of-mouth and viral marketing [9.1]</a:t>
            </a:r>
          </a:p>
          <a:p>
            <a:r>
              <a:rPr lang="en-US" altLang="ko-KR" b="1" dirty="0" smtClean="0"/>
              <a:t>Basic Models for Influence Maximization</a:t>
            </a:r>
          </a:p>
          <a:p>
            <a:pPr lvl="1"/>
            <a:r>
              <a:rPr lang="en-US" altLang="ko-KR" dirty="0" smtClean="0"/>
              <a:t>General diffusion models</a:t>
            </a:r>
          </a:p>
          <a:p>
            <a:pPr lvl="1"/>
            <a:r>
              <a:rPr lang="en-US" altLang="ko-KR" u="sng" dirty="0" smtClean="0"/>
              <a:t>Independent Cascade (IC)</a:t>
            </a:r>
            <a:endParaRPr lang="en-US" altLang="ko-KR" dirty="0" smtClean="0"/>
          </a:p>
          <a:p>
            <a:r>
              <a:rPr lang="en-US" altLang="ko-KR" b="1" dirty="0" smtClean="0"/>
              <a:t>Complexity of Influence Maximization</a:t>
            </a:r>
          </a:p>
          <a:p>
            <a:pPr lvl="1"/>
            <a:r>
              <a:rPr lang="en-US" altLang="ko-KR" dirty="0" smtClean="0"/>
              <a:t>NP-hard to maximize influence [9.2]</a:t>
            </a:r>
            <a:endParaRPr lang="en-US" altLang="ko-KR" dirty="0"/>
          </a:p>
          <a:p>
            <a:pPr lvl="1"/>
            <a:r>
              <a:rPr lang="en-US" altLang="ko-KR" dirty="0" smtClean="0"/>
              <a:t>#P-hard to estimate influence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Influence Maximization and Polynomial Algorithm</a:t>
            </a:r>
          </a:p>
          <a:p>
            <a:pPr lvl="1"/>
            <a:r>
              <a:rPr lang="en-US" altLang="ko-KR" dirty="0" smtClean="0"/>
              <a:t>Monotonicity and </a:t>
            </a:r>
            <a:r>
              <a:rPr lang="en-US" altLang="ko-KR" dirty="0" err="1" smtClean="0"/>
              <a:t>Submodularity</a:t>
            </a:r>
            <a:r>
              <a:rPr lang="en-US" altLang="ko-KR" dirty="0"/>
              <a:t> </a:t>
            </a:r>
            <a:r>
              <a:rPr lang="en-US" altLang="ko-KR" dirty="0" smtClean="0"/>
              <a:t>at “in-advance” view point</a:t>
            </a:r>
          </a:p>
          <a:p>
            <a:pPr lvl="1"/>
            <a:r>
              <a:rPr lang="en-US" altLang="ko-KR" dirty="0" err="1" smtClean="0"/>
              <a:t>Submodularity</a:t>
            </a:r>
            <a:r>
              <a:rPr lang="en-US" altLang="ko-KR" dirty="0" smtClean="0"/>
              <a:t> and (</a:t>
            </a:r>
            <a:r>
              <a:rPr lang="el-GR" altLang="ko-KR" dirty="0" smtClean="0"/>
              <a:t>ε</a:t>
            </a:r>
            <a:r>
              <a:rPr lang="en-US" altLang="ko-KR" dirty="0" smtClean="0"/>
              <a:t>, </a:t>
            </a:r>
            <a:r>
              <a:rPr lang="el-GR" altLang="ko-KR" dirty="0" smtClean="0"/>
              <a:t>δ</a:t>
            </a:r>
            <a:r>
              <a:rPr lang="en-US" altLang="ko-KR" dirty="0" smtClean="0"/>
              <a:t>)-greedy algorithm [9.3]</a:t>
            </a:r>
          </a:p>
          <a:p>
            <a:pPr lvl="1"/>
            <a:r>
              <a:rPr lang="en-US" altLang="ko-KR" dirty="0" smtClean="0"/>
              <a:t>Handling incorrectness in influence estimation [9.4]</a:t>
            </a:r>
          </a:p>
          <a:p>
            <a:r>
              <a:rPr lang="en-US" altLang="ko-KR" b="1" dirty="0" smtClean="0"/>
              <a:t>Related Works</a:t>
            </a:r>
          </a:p>
          <a:p>
            <a:pPr lvl="1"/>
            <a:r>
              <a:rPr lang="en-US" altLang="ko-KR" dirty="0" smtClean="0"/>
              <a:t>Networked coordination game and linear threshold model [Klein07]</a:t>
            </a:r>
          </a:p>
          <a:p>
            <a:pPr lvl="1"/>
            <a:r>
              <a:rPr lang="en-US" altLang="ko-KR" dirty="0" smtClean="0"/>
              <a:t>Other influence maximization formulations [GoyalMin12, </a:t>
            </a:r>
            <a:r>
              <a:rPr lang="en-US" altLang="ko-KR" dirty="0"/>
              <a:t>Dead12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More on scalability issue [MIA10]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46085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l-GR" altLang="ko-KR" dirty="0" smtClean="0"/>
              <a:t>ε</a:t>
            </a:r>
            <a:r>
              <a:rPr lang="en-US" altLang="ko-KR" dirty="0" smtClean="0"/>
              <a:t>, </a:t>
            </a:r>
            <a:r>
              <a:rPr lang="el-GR" altLang="ko-KR" dirty="0" smtClean="0"/>
              <a:t>δ</a:t>
            </a:r>
            <a:r>
              <a:rPr lang="en-US" altLang="ko-KR" dirty="0" smtClean="0"/>
              <a:t>)-Greedy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u="sng" dirty="0" smtClean="0"/>
              <a:t>Greedy Algorithm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for </a:t>
            </a:r>
            <a:r>
              <a:rPr lang="en-US" altLang="ko-KR" sz="2800" dirty="0"/>
              <a:t>Influence Maximization</a:t>
            </a:r>
          </a:p>
          <a:p>
            <a:pPr lvl="1"/>
            <a:r>
              <a:rPr lang="en-US" altLang="ko-KR" sz="2400" dirty="0" smtClean="0"/>
              <a:t>Greedy algorithm collects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400" dirty="0" smtClean="0"/>
              <a:t> vertices one by one as following: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en-US" altLang="ko-KR" sz="2800" b="1" u="sng" dirty="0" smtClean="0"/>
              <a:t>(</a:t>
            </a:r>
            <a:r>
              <a:rPr lang="el-GR" altLang="ko-KR" sz="2800" b="1" u="sng" dirty="0" smtClean="0"/>
              <a:t>ε</a:t>
            </a:r>
            <a:r>
              <a:rPr lang="en-US" altLang="ko-KR" sz="2800" b="1" u="sng" dirty="0" smtClean="0"/>
              <a:t>, </a:t>
            </a:r>
            <a:r>
              <a:rPr lang="el-GR" altLang="ko-KR" sz="2800" b="1" u="sng" dirty="0" smtClean="0"/>
              <a:t>δ</a:t>
            </a:r>
            <a:r>
              <a:rPr lang="en-US" altLang="ko-KR" sz="2800" b="1" u="sng" dirty="0" smtClean="0"/>
              <a:t>)-Greedy Algorithm</a:t>
            </a:r>
          </a:p>
          <a:p>
            <a:pPr lvl="1"/>
            <a:r>
              <a:rPr lang="en-US" altLang="ko-KR" sz="2400" dirty="0" smtClean="0"/>
              <a:t>Since estimation of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F(C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dirty="0" smtClean="0"/>
              <a:t> could be incorrect (#P-hard for exact estimation), we consider greedy algorithm which allows shortfalls (</a:t>
            </a:r>
            <a:r>
              <a:rPr lang="el-GR" altLang="ko-KR" sz="2400" dirty="0" smtClean="0"/>
              <a:t>ε</a:t>
            </a:r>
            <a:r>
              <a:rPr lang="en-US" altLang="ko-KR" sz="2400" dirty="0" smtClean="0"/>
              <a:t>, </a:t>
            </a:r>
            <a:r>
              <a:rPr lang="el-GR" altLang="ko-KR" sz="2400" dirty="0" smtClean="0"/>
              <a:t>δ</a:t>
            </a:r>
            <a:r>
              <a:rPr lang="en-US" altLang="ko-KR" sz="2400" dirty="0" smtClean="0"/>
              <a:t>).</a:t>
            </a:r>
            <a:endParaRPr lang="en-US" altLang="ko-KR" sz="2400" dirty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t="29032" r="22667" b="61537"/>
          <a:stretch/>
        </p:blipFill>
        <p:spPr bwMode="auto">
          <a:xfrm>
            <a:off x="1459370" y="2564904"/>
            <a:ext cx="6641022" cy="6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66756" r="9207" b="17384"/>
          <a:stretch/>
        </p:blipFill>
        <p:spPr bwMode="auto">
          <a:xfrm>
            <a:off x="611560" y="5195285"/>
            <a:ext cx="8165879" cy="9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Word-of-mouth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Social network plays a fundamental role as a medium for the spread of influence among its members.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9180"/>
            <a:ext cx="5395832" cy="31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582" y="6104329"/>
            <a:ext cx="379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*source from Forrester Research and </a:t>
            </a:r>
            <a:r>
              <a:rPr lang="en-US" altLang="ko-KR" sz="1200" dirty="0" err="1"/>
              <a:t>Intelliseek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8248" y="2420888"/>
            <a:ext cx="53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L</a:t>
            </a:r>
            <a:r>
              <a:rPr lang="en-US" altLang="ko-KR" b="1" u="sng" dirty="0" smtClean="0"/>
              <a:t>evel </a:t>
            </a:r>
            <a:r>
              <a:rPr lang="en-US" altLang="ko-KR" b="1" u="sng" dirty="0"/>
              <a:t>of trust on different types of ads*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38292" y="3923764"/>
            <a:ext cx="278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발 없는 말이 천리 간다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Guarantee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0" t="38878" r="15713" b="18182"/>
          <a:stretch/>
        </p:blipFill>
        <p:spPr bwMode="auto">
          <a:xfrm>
            <a:off x="642474" y="1916832"/>
            <a:ext cx="7745950" cy="349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89805" y="2034822"/>
            <a:ext cx="1297127" cy="284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775" y="2314002"/>
            <a:ext cx="1209852" cy="284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Proof of Theorem 9.2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60274" r="16829" b="4348"/>
          <a:stretch/>
        </p:blipFill>
        <p:spPr bwMode="auto">
          <a:xfrm>
            <a:off x="251520" y="1484784"/>
            <a:ext cx="6870023" cy="261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9535" r="31191" b="51853"/>
          <a:stretch/>
        </p:blipFill>
        <p:spPr bwMode="auto">
          <a:xfrm rot="60000">
            <a:off x="321079" y="4120380"/>
            <a:ext cx="6825253" cy="211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6769100" y="5143500"/>
            <a:ext cx="304885" cy="767419"/>
          </a:xfrm>
          <a:custGeom>
            <a:avLst/>
            <a:gdLst>
              <a:gd name="connsiteX0" fmla="*/ 0 w 304885"/>
              <a:gd name="connsiteY0" fmla="*/ 0 h 767419"/>
              <a:gd name="connsiteX1" fmla="*/ 304800 w 304885"/>
              <a:gd name="connsiteY1" fmla="*/ 520700 h 767419"/>
              <a:gd name="connsiteX2" fmla="*/ 25400 w 304885"/>
              <a:gd name="connsiteY2" fmla="*/ 762000 h 76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85" h="767419">
                <a:moveTo>
                  <a:pt x="0" y="0"/>
                </a:moveTo>
                <a:cubicBezTo>
                  <a:pt x="150283" y="196850"/>
                  <a:pt x="300567" y="393700"/>
                  <a:pt x="304800" y="520700"/>
                </a:cubicBezTo>
                <a:cubicBezTo>
                  <a:pt x="309033" y="647700"/>
                  <a:pt x="154517" y="797983"/>
                  <a:pt x="25400" y="7620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0232" y="4653136"/>
            <a:ext cx="44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of Theorem </a:t>
            </a:r>
            <a:r>
              <a:rPr lang="en-US" altLang="ko-KR" dirty="0" smtClean="0"/>
              <a:t>9.2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29733" r="30046" b="60918"/>
          <a:stretch/>
        </p:blipFill>
        <p:spPr bwMode="auto">
          <a:xfrm rot="60000">
            <a:off x="113012" y="4870521"/>
            <a:ext cx="6955898" cy="69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36053" r="31191" b="14701"/>
          <a:stretch/>
        </p:blipFill>
        <p:spPr bwMode="auto">
          <a:xfrm rot="60000">
            <a:off x="217886" y="1112018"/>
            <a:ext cx="6825253" cy="36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66756" r="9207" b="17384"/>
          <a:stretch/>
        </p:blipFill>
        <p:spPr bwMode="auto">
          <a:xfrm>
            <a:off x="774301" y="5976140"/>
            <a:ext cx="6135146" cy="7287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9" t="69450" r="29067" b="23097"/>
          <a:stretch/>
        </p:blipFill>
        <p:spPr bwMode="auto">
          <a:xfrm>
            <a:off x="5663702" y="4342687"/>
            <a:ext cx="3328136" cy="50140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231" y="5619967"/>
            <a:ext cx="2105569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Recall (</a:t>
            </a:r>
            <a:r>
              <a:rPr lang="el-GR" altLang="ko-KR" b="1" dirty="0" smtClean="0">
                <a:solidFill>
                  <a:srgbClr val="FF0000"/>
                </a:solidFill>
              </a:rPr>
              <a:t>ε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l-GR" altLang="ko-KR" b="1" dirty="0" smtClean="0">
                <a:solidFill>
                  <a:srgbClr val="FF0000"/>
                </a:solidFill>
              </a:rPr>
              <a:t>δ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8164" y="3989214"/>
            <a:ext cx="1740140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Recall (9.4)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of Theorem </a:t>
            </a:r>
            <a:r>
              <a:rPr lang="en-US" altLang="ko-KR" dirty="0" smtClean="0"/>
              <a:t>9.2 (3)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39488" r="30046" b="8758"/>
          <a:stretch/>
        </p:blipFill>
        <p:spPr bwMode="auto">
          <a:xfrm rot="60000">
            <a:off x="463533" y="2635310"/>
            <a:ext cx="6955898" cy="382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9" t="69450" r="29067" b="23097"/>
          <a:stretch/>
        </p:blipFill>
        <p:spPr bwMode="auto">
          <a:xfrm>
            <a:off x="646668" y="1630276"/>
            <a:ext cx="4027045" cy="6066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4660" y="1241470"/>
            <a:ext cx="1740140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Recall (9.4)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dirty="0" smtClean="0"/>
              <a:t>Word-of-mouth and viral marketing [9.1]</a:t>
            </a:r>
          </a:p>
          <a:p>
            <a:r>
              <a:rPr lang="en-US" altLang="ko-KR" b="1" dirty="0" smtClean="0"/>
              <a:t>Basic Models for Influence Maximization</a:t>
            </a:r>
          </a:p>
          <a:p>
            <a:pPr lvl="1"/>
            <a:r>
              <a:rPr lang="en-US" altLang="ko-KR" dirty="0" smtClean="0"/>
              <a:t>General diffusion models</a:t>
            </a:r>
          </a:p>
          <a:p>
            <a:pPr lvl="1"/>
            <a:r>
              <a:rPr lang="en-US" altLang="ko-KR" u="sng" dirty="0" smtClean="0"/>
              <a:t>Independent Cascade (IC)</a:t>
            </a:r>
            <a:endParaRPr lang="en-US" altLang="ko-KR" dirty="0" smtClean="0"/>
          </a:p>
          <a:p>
            <a:r>
              <a:rPr lang="en-US" altLang="ko-KR" b="1" dirty="0" smtClean="0"/>
              <a:t>Complexity of Influence Maximization</a:t>
            </a:r>
          </a:p>
          <a:p>
            <a:pPr lvl="1"/>
            <a:r>
              <a:rPr lang="en-US" altLang="ko-KR" dirty="0" smtClean="0"/>
              <a:t>NP-hard to maximize influence [9.2]</a:t>
            </a:r>
            <a:endParaRPr lang="en-US" altLang="ko-KR" dirty="0"/>
          </a:p>
          <a:p>
            <a:pPr lvl="1"/>
            <a:r>
              <a:rPr lang="en-US" altLang="ko-KR" dirty="0" smtClean="0"/>
              <a:t>#P-hard to estimate influence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Influence Maximization and Polynomial Algorithm</a:t>
            </a:r>
          </a:p>
          <a:p>
            <a:pPr lvl="1"/>
            <a:r>
              <a:rPr lang="en-US" altLang="ko-KR" dirty="0" smtClean="0"/>
              <a:t>Monotonicity and </a:t>
            </a:r>
            <a:r>
              <a:rPr lang="en-US" altLang="ko-KR" dirty="0" err="1" smtClean="0"/>
              <a:t>Submodularity</a:t>
            </a:r>
            <a:r>
              <a:rPr lang="en-US" altLang="ko-KR" dirty="0"/>
              <a:t> </a:t>
            </a:r>
            <a:r>
              <a:rPr lang="en-US" altLang="ko-KR" dirty="0" smtClean="0"/>
              <a:t>at “in-advance” view point</a:t>
            </a:r>
          </a:p>
          <a:p>
            <a:pPr lvl="1"/>
            <a:r>
              <a:rPr lang="en-US" altLang="ko-KR" dirty="0" err="1" smtClean="0"/>
              <a:t>Submodularity</a:t>
            </a:r>
            <a:r>
              <a:rPr lang="en-US" altLang="ko-KR" dirty="0" smtClean="0"/>
              <a:t> and (</a:t>
            </a:r>
            <a:r>
              <a:rPr lang="el-GR" altLang="ko-KR" dirty="0" smtClean="0"/>
              <a:t>ε</a:t>
            </a:r>
            <a:r>
              <a:rPr lang="en-US" altLang="ko-KR" dirty="0" smtClean="0"/>
              <a:t>, </a:t>
            </a:r>
            <a:r>
              <a:rPr lang="el-GR" altLang="ko-KR" dirty="0" smtClean="0"/>
              <a:t>δ</a:t>
            </a:r>
            <a:r>
              <a:rPr lang="en-US" altLang="ko-KR" dirty="0" smtClean="0"/>
              <a:t>)-greedy algorithm [9.3]</a:t>
            </a:r>
          </a:p>
          <a:p>
            <a:pPr lvl="1"/>
            <a:r>
              <a:rPr lang="en-US" altLang="ko-KR" dirty="0" smtClean="0"/>
              <a:t>Handling incorrectness in influence estimation [9.4]</a:t>
            </a:r>
          </a:p>
          <a:p>
            <a:r>
              <a:rPr lang="en-US" altLang="ko-KR" b="1" dirty="0" smtClean="0"/>
              <a:t>Related Works</a:t>
            </a:r>
          </a:p>
          <a:p>
            <a:pPr lvl="1"/>
            <a:r>
              <a:rPr lang="en-US" altLang="ko-KR" dirty="0" smtClean="0"/>
              <a:t>Networked coordination game and linear threshold model [Klein07]</a:t>
            </a:r>
          </a:p>
          <a:p>
            <a:pPr lvl="1"/>
            <a:r>
              <a:rPr lang="en-US" altLang="ko-KR" dirty="0" smtClean="0"/>
              <a:t>Other influence maximization formulations [GoyalMin12, </a:t>
            </a:r>
            <a:r>
              <a:rPr lang="en-US" altLang="ko-KR" dirty="0"/>
              <a:t>Dead12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More on scalability issue [MIA10]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50382" y="4424412"/>
            <a:ext cx="4920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Incorrectness of Influence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Use empirical average of M </a:t>
                </a:r>
                <a:r>
                  <a:rPr lang="en-US" altLang="ko-KR" dirty="0" err="1" smtClean="0"/>
                  <a:t>i.i.d</a:t>
                </a:r>
                <a:r>
                  <a:rPr lang="en-US" altLang="ko-KR" dirty="0" smtClean="0"/>
                  <a:t>. sampled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ko-KR" b="0" i="1" dirty="0" smtClean="0">
                        <a:latin typeface="Cambria Math"/>
                      </a:rPr>
                      <m:t>(</m:t>
                    </m:r>
                    <m:r>
                      <a:rPr lang="en-US" altLang="ko-KR" b="0" i="1" dirty="0" smtClean="0">
                        <a:latin typeface="Cambria Math"/>
                      </a:rPr>
                      <m:t>𝐶</m:t>
                    </m:r>
                    <m:r>
                      <a:rPr lang="en-US" altLang="ko-KR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Note that sampled values are {0,…,n}-valued thus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ko-KR" i="1" dirty="0" smtClean="0">
                        <a:latin typeface="Cambria Math"/>
                      </a:rPr>
                      <m:t>≤ </m:t>
                    </m:r>
                    <m:r>
                      <a:rPr lang="en-US" altLang="ko-KR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Chernoff</a:t>
                </a:r>
                <a:r>
                  <a:rPr lang="en-US" altLang="ko-KR" dirty="0" smtClean="0"/>
                  <a:t> bound implies</a:t>
                </a:r>
              </a:p>
              <a:p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for all </a:t>
                </a:r>
                <a:r>
                  <a:rPr lang="el-GR" altLang="ko-KR" i="1" dirty="0" smtClean="0">
                    <a:latin typeface="Times New Roman" pitchFamily="18" charset="0"/>
                    <a:cs typeface="Times New Roman" pitchFamily="18" charset="0"/>
                  </a:rPr>
                  <a:t>γ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&gt;0</a:t>
                </a:r>
                <a:r>
                  <a:rPr lang="en-US" altLang="ko-KR" dirty="0" smtClean="0"/>
                  <a:t>, and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3" t="58675" r="29633" b="34056"/>
          <a:stretch/>
        </p:blipFill>
        <p:spPr bwMode="auto">
          <a:xfrm>
            <a:off x="2295362" y="3770056"/>
            <a:ext cx="4675185" cy="71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8" t="67891" r="15698" b="17022"/>
          <a:stretch/>
        </p:blipFill>
        <p:spPr bwMode="auto">
          <a:xfrm>
            <a:off x="1190552" y="5202718"/>
            <a:ext cx="6870023" cy="111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t="19267" r="10568" b="7233"/>
          <a:stretch/>
        </p:blipFill>
        <p:spPr bwMode="auto">
          <a:xfrm>
            <a:off x="9252520" y="2041550"/>
            <a:ext cx="7018925" cy="371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6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Connection between </a:t>
            </a:r>
            <a:r>
              <a:rPr lang="en-US" altLang="ko-KR" dirty="0" err="1" smtClean="0"/>
              <a:t>Thm</a:t>
            </a:r>
            <a:r>
              <a:rPr lang="en-US" altLang="ko-KR" dirty="0"/>
              <a:t> </a:t>
            </a:r>
            <a:r>
              <a:rPr lang="en-US" altLang="ko-KR" dirty="0" smtClean="0"/>
              <a:t>9.2 and the Incorrectness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62730" r="15946" b="11631"/>
          <a:stretch/>
        </p:blipFill>
        <p:spPr bwMode="auto">
          <a:xfrm>
            <a:off x="1403648" y="1412776"/>
            <a:ext cx="5748675" cy="156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9" t="19440" r="30011" b="21760"/>
          <a:stretch/>
        </p:blipFill>
        <p:spPr bwMode="auto">
          <a:xfrm>
            <a:off x="1425537" y="2996952"/>
            <a:ext cx="5855134" cy="359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4328" y="36450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Simple Math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1860" y="5805264"/>
            <a:ext cx="19802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92080" y="6102017"/>
            <a:ext cx="432048" cy="2793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25097" y="6165304"/>
                <a:ext cx="3699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altLang="ko-KR" dirty="0"/>
                  <a:t>Meaningful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O(1) (e.g., 1/n)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097" y="6165304"/>
                <a:ext cx="369943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483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Many Samples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16441" r="31286" b="5506"/>
          <a:stretch/>
        </p:blipFill>
        <p:spPr bwMode="auto">
          <a:xfrm>
            <a:off x="323528" y="1268760"/>
            <a:ext cx="6216521" cy="52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54821" y="2466769"/>
            <a:ext cx="203925" cy="20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6534" y="2514908"/>
                <a:ext cx="3007954" cy="12021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Note) 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take M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r>
                      <a:rPr lang="en-US" altLang="ko-KR" b="0" i="1" smtClean="0">
                        <a:latin typeface="Cambria Math"/>
                      </a:rPr>
                      <m:t>𝑛𝑘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𝑟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𝑜</m:t>
                    </m:r>
                    <m:r>
                      <a:rPr lang="en-US" altLang="ko-KR" b="0" i="1" smtClean="0">
                        <a:latin typeface="Cambria Math"/>
                      </a:rPr>
                      <m:t>(1)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34" y="2514908"/>
                <a:ext cx="3007954" cy="1202124"/>
              </a:xfrm>
              <a:prstGeom prst="rect">
                <a:avLst/>
              </a:prstGeom>
              <a:blipFill rotWithShape="1">
                <a:blip r:embed="rId3"/>
                <a:stretch>
                  <a:fillRect l="-1202" r="-5411" b="-5446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40048" y="1241933"/>
            <a:ext cx="2424440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</a:t>
            </a:r>
            <a:r>
              <a:rPr lang="en-US" altLang="ko-KR" sz="1400" i="1" dirty="0" smtClean="0"/>
              <a:t>k</a:t>
            </a:r>
            <a:r>
              <a:rPr lang="en-US" altLang="ko-KR" sz="1400" dirty="0" smtClean="0"/>
              <a:t> times seed selections.</a:t>
            </a:r>
          </a:p>
          <a:p>
            <a:r>
              <a:rPr lang="en-US" altLang="ko-KR" sz="1400" dirty="0" smtClean="0"/>
              <a:t>At each selection, we test at most </a:t>
            </a:r>
            <a:r>
              <a:rPr lang="en-US" altLang="ko-KR" sz="1400" i="1" dirty="0" smtClean="0"/>
              <a:t>n</a:t>
            </a:r>
            <a:r>
              <a:rPr lang="en-US" altLang="ko-KR" sz="1400" dirty="0" smtClean="0"/>
              <a:t> nodes as candidate (</a:t>
            </a:r>
            <a:r>
              <a:rPr lang="en-US" altLang="ko-KR" sz="1400" i="1" dirty="0" smtClean="0"/>
              <a:t>v</a:t>
            </a:r>
            <a:r>
              <a:rPr lang="en-US" altLang="ko-KR" sz="1400" dirty="0" smtClean="0"/>
              <a:t>).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8" idx="1"/>
            <a:endCxn id="4" idx="0"/>
          </p:cNvCxnSpPr>
          <p:nvPr/>
        </p:nvCxnSpPr>
        <p:spPr>
          <a:xfrm flipH="1">
            <a:off x="3156784" y="1826709"/>
            <a:ext cx="3383264" cy="6400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dirty="0" smtClean="0"/>
              <a:t>Word-of-mouth and viral marketing [9.1]</a:t>
            </a:r>
          </a:p>
          <a:p>
            <a:r>
              <a:rPr lang="en-US" altLang="ko-KR" b="1" dirty="0" smtClean="0"/>
              <a:t>Basic Models for Influence Maximization</a:t>
            </a:r>
          </a:p>
          <a:p>
            <a:pPr lvl="1"/>
            <a:r>
              <a:rPr lang="en-US" altLang="ko-KR" dirty="0" smtClean="0"/>
              <a:t>General diffusion models</a:t>
            </a:r>
          </a:p>
          <a:p>
            <a:pPr lvl="1"/>
            <a:r>
              <a:rPr lang="en-US" altLang="ko-KR" u="sng" dirty="0" smtClean="0"/>
              <a:t>Independent Cascade (IC)</a:t>
            </a:r>
            <a:endParaRPr lang="en-US" altLang="ko-KR" dirty="0" smtClean="0"/>
          </a:p>
          <a:p>
            <a:r>
              <a:rPr lang="en-US" altLang="ko-KR" b="1" dirty="0" smtClean="0"/>
              <a:t>Complexity of Influence Maximization</a:t>
            </a:r>
          </a:p>
          <a:p>
            <a:pPr lvl="1"/>
            <a:r>
              <a:rPr lang="en-US" altLang="ko-KR" dirty="0" smtClean="0"/>
              <a:t>NP-hard to maximize influence [9.2]</a:t>
            </a:r>
            <a:endParaRPr lang="en-US" altLang="ko-KR" dirty="0"/>
          </a:p>
          <a:p>
            <a:pPr lvl="1"/>
            <a:r>
              <a:rPr lang="en-US" altLang="ko-KR" dirty="0" smtClean="0"/>
              <a:t>#P-hard to estimate influence</a:t>
            </a:r>
          </a:p>
          <a:p>
            <a:r>
              <a:rPr lang="en-US" altLang="ko-KR" b="1" dirty="0"/>
              <a:t>Influence Maximization and Polynomial Algorithm</a:t>
            </a:r>
          </a:p>
          <a:p>
            <a:pPr lvl="1"/>
            <a:r>
              <a:rPr lang="en-US" altLang="ko-KR" dirty="0" smtClean="0"/>
              <a:t>Monotonicity and </a:t>
            </a:r>
            <a:r>
              <a:rPr lang="en-US" altLang="ko-KR" dirty="0" err="1" smtClean="0"/>
              <a:t>Submodularity</a:t>
            </a:r>
            <a:r>
              <a:rPr lang="en-US" altLang="ko-KR" dirty="0"/>
              <a:t> </a:t>
            </a:r>
            <a:r>
              <a:rPr lang="en-US" altLang="ko-KR" dirty="0" smtClean="0"/>
              <a:t>at “in-advance” view point</a:t>
            </a:r>
          </a:p>
          <a:p>
            <a:pPr lvl="1"/>
            <a:r>
              <a:rPr lang="en-US" altLang="ko-KR" dirty="0" err="1" smtClean="0"/>
              <a:t>Submodularity</a:t>
            </a:r>
            <a:r>
              <a:rPr lang="en-US" altLang="ko-KR" dirty="0" smtClean="0"/>
              <a:t> and (</a:t>
            </a:r>
            <a:r>
              <a:rPr lang="el-GR" altLang="ko-KR" dirty="0" smtClean="0"/>
              <a:t>ε</a:t>
            </a:r>
            <a:r>
              <a:rPr lang="en-US" altLang="ko-KR" dirty="0" smtClean="0"/>
              <a:t>, </a:t>
            </a:r>
            <a:r>
              <a:rPr lang="el-GR" altLang="ko-KR" dirty="0" smtClean="0"/>
              <a:t>δ</a:t>
            </a:r>
            <a:r>
              <a:rPr lang="en-US" altLang="ko-KR" dirty="0" smtClean="0"/>
              <a:t>)-greedy algorithm [9.3]</a:t>
            </a:r>
          </a:p>
          <a:p>
            <a:pPr lvl="1"/>
            <a:r>
              <a:rPr lang="en-US" altLang="ko-KR" dirty="0" smtClean="0"/>
              <a:t>Handling incorrectness in influence estimation [9.4]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Related Works</a:t>
            </a:r>
          </a:p>
          <a:p>
            <a:pPr lvl="1"/>
            <a:r>
              <a:rPr lang="en-US" altLang="ko-KR" dirty="0" smtClean="0"/>
              <a:t>Networked coordination game and linear threshold model [Klein07]</a:t>
            </a:r>
          </a:p>
          <a:p>
            <a:pPr lvl="1"/>
            <a:r>
              <a:rPr lang="en-US" altLang="ko-KR" dirty="0" smtClean="0"/>
              <a:t>Other influence maximization formulations [GoyalMin12, </a:t>
            </a:r>
            <a:r>
              <a:rPr lang="en-US" altLang="ko-KR" dirty="0"/>
              <a:t>Dead12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More on scalability issue [MIA10]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8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8460432" y="260648"/>
            <a:ext cx="648072" cy="5793072"/>
          </a:xfrm>
          <a:prstGeom prst="downArrow">
            <a:avLst>
              <a:gd name="adj1" fmla="val 44808"/>
              <a:gd name="adj2" fmla="val 30619"/>
            </a:avLst>
          </a:prstGeom>
          <a:gradFill>
            <a:gsLst>
              <a:gs pos="10000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20000"/>
                  <a:lumOff val="80000"/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Viral Marketing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5050904" cy="485740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/>
              <a:t>Interests</a:t>
            </a:r>
          </a:p>
          <a:p>
            <a:pPr lvl="1"/>
            <a:r>
              <a:rPr lang="en-US" altLang="ko-KR" sz="2400" b="1" dirty="0" smtClean="0"/>
              <a:t>Budget</a:t>
            </a:r>
            <a:r>
              <a:rPr lang="en-US" altLang="ko-KR" sz="2400" dirty="0" smtClean="0"/>
              <a:t>: Who?</a:t>
            </a:r>
          </a:p>
          <a:p>
            <a:pPr lvl="1"/>
            <a:r>
              <a:rPr lang="en-US" altLang="ko-KR" sz="2400" b="1" dirty="0" smtClean="0"/>
              <a:t>Influence</a:t>
            </a:r>
            <a:r>
              <a:rPr lang="en-US" altLang="ko-KR" sz="2400" dirty="0" smtClean="0"/>
              <a:t>: How many?</a:t>
            </a:r>
          </a:p>
          <a:p>
            <a:pPr lvl="1"/>
            <a:r>
              <a:rPr lang="en-US" altLang="ko-KR" sz="2400" b="1" dirty="0" smtClean="0"/>
              <a:t>Diffusion Efficiency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(or marketing efficiency)</a:t>
            </a:r>
          </a:p>
          <a:p>
            <a:pPr lvl="2"/>
            <a:r>
              <a:rPr lang="en-US" altLang="ko-KR" sz="2000" dirty="0" smtClean="0"/>
              <a:t>Diffusion Time: How long?</a:t>
            </a:r>
          </a:p>
          <a:p>
            <a:pPr lvl="2"/>
            <a:r>
              <a:rPr lang="en-US" altLang="ko-KR" sz="2000" dirty="0" smtClean="0"/>
              <a:t>Diffusion Number: How many?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Influence Maximization</a:t>
            </a:r>
          </a:p>
          <a:p>
            <a:pPr lvl="1"/>
            <a:r>
              <a:rPr lang="en-US" altLang="ko-KR" sz="2400" dirty="0" smtClean="0"/>
              <a:t>Given graph G (V,E), select “k” vertices to maximize (expected) diffusion efficiency</a:t>
            </a:r>
          </a:p>
          <a:p>
            <a:endParaRPr lang="ko-KR" altLang="en-US" sz="2800" dirty="0"/>
          </a:p>
        </p:txBody>
      </p:sp>
      <p:pic>
        <p:nvPicPr>
          <p:cNvPr id="4" name="Picture 5" descr="C:\Users\JS\Pictures\그림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76" y="438404"/>
            <a:ext cx="1459444" cy="10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24" y="1124744"/>
            <a:ext cx="1942324" cy="134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4080"/>
            <a:ext cx="2350212" cy="16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66" y="3876140"/>
            <a:ext cx="2585233" cy="178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68952" y="1484784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t=0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8952" y="2987660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t=1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8952" y="4509120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t=2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20486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Diffusion </a:t>
            </a:r>
            <a:r>
              <a:rPr lang="en-US" sz="4000" dirty="0" smtClean="0"/>
              <a:t>Model</a:t>
            </a:r>
          </a:p>
          <a:p>
            <a:r>
              <a:rPr lang="en-US" sz="4000" dirty="0" smtClean="0"/>
              <a:t>&amp;</a:t>
            </a:r>
          </a:p>
          <a:p>
            <a:r>
              <a:rPr lang="en-US" sz="4000" dirty="0" smtClean="0"/>
              <a:t>Objective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17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Independent Cascade Model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굴림" charset="-127"/>
              </a:rPr>
              <a:t>When node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v</a:t>
            </a:r>
            <a:r>
              <a:rPr lang="en-US" altLang="ko-KR" sz="2800" dirty="0">
                <a:ea typeface="굴림" charset="-127"/>
              </a:rPr>
              <a:t> becomes active, it has a </a:t>
            </a:r>
            <a:r>
              <a:rPr lang="en-US" altLang="ko-KR" sz="2800" b="1" dirty="0">
                <a:solidFill>
                  <a:srgbClr val="FF0000"/>
                </a:solidFill>
                <a:ea typeface="굴림" charset="-127"/>
              </a:rPr>
              <a:t>single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2800" dirty="0">
                <a:ea typeface="굴림" charset="-127"/>
              </a:rPr>
              <a:t>chance of activating each currently inactive neighbor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w</a:t>
            </a:r>
            <a:r>
              <a:rPr lang="en-US" altLang="ko-KR" sz="2800" i="1" dirty="0">
                <a:ea typeface="굴림" charset="-127"/>
              </a:rPr>
              <a:t>.</a:t>
            </a:r>
          </a:p>
          <a:p>
            <a:r>
              <a:rPr lang="en-US" altLang="ko-KR" sz="2800" dirty="0">
                <a:ea typeface="굴림" charset="-127"/>
              </a:rPr>
              <a:t>The activation attempt succeeds with probability </a:t>
            </a:r>
            <a:r>
              <a:rPr lang="en-US" altLang="ko-KR" sz="2800" i="1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p</a:t>
            </a:r>
            <a:r>
              <a:rPr lang="en-US" altLang="ko-KR" sz="2800" i="1" baseline="-25000" dirty="0" err="1">
                <a:latin typeface="Times New Roman" pitchFamily="18" charset="0"/>
                <a:ea typeface="굴림" charset="-127"/>
                <a:cs typeface="Times New Roman" pitchFamily="18" charset="0"/>
              </a:rPr>
              <a:t>vw</a:t>
            </a:r>
            <a:r>
              <a:rPr lang="en-US" altLang="ko-KR" sz="2800" i="1" baseline="-25000" dirty="0">
                <a:ea typeface="굴림" charset="-127"/>
                <a:cs typeface="Arial" charset="0"/>
              </a:rPr>
              <a:t> </a:t>
            </a:r>
            <a:r>
              <a:rPr lang="en-US" altLang="ko-KR" sz="2800" dirty="0" smtClean="0">
                <a:ea typeface="굴림" charset="-127"/>
              </a:rPr>
              <a:t>.</a:t>
            </a: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45331" y="2295210"/>
            <a:ext cx="576064" cy="3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</a:t>
            </a:r>
            <a:endParaRPr lang="en-US" altLang="ko-KR">
              <a:ea typeface="굴림" charset="-127"/>
            </a:endParaRP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2351088" y="47704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2698750" y="4921250"/>
            <a:ext cx="191928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711450" y="3675063"/>
            <a:ext cx="1979613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H="1" flipV="1">
            <a:off x="2503488" y="3692525"/>
            <a:ext cx="28575" cy="1042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2684463" y="3536950"/>
            <a:ext cx="191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960438" y="2163763"/>
            <a:ext cx="1447800" cy="26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1079500" y="2117725"/>
            <a:ext cx="1254125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V="1">
            <a:off x="2633663" y="2173288"/>
            <a:ext cx="1154112" cy="1169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V="1">
            <a:off x="1098550" y="1995488"/>
            <a:ext cx="26162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3960813" y="2160588"/>
            <a:ext cx="74930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4797425" y="3736975"/>
            <a:ext cx="14288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4370388" y="5078413"/>
            <a:ext cx="3143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300" b="1" i="1">
                <a:ea typeface="굴림" charset="-127"/>
              </a:rPr>
              <a:t>v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1716088" y="4686300"/>
            <a:ext cx="3444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300" b="1" i="1">
                <a:ea typeface="굴림" charset="-127"/>
              </a:rPr>
              <a:t>w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3282950" y="459263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0.5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243263" y="39814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0.3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4814888" y="40957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0.2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2486025" y="3968750"/>
            <a:ext cx="614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0.5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343275" y="321151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0.1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1157288" y="33528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0.4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1601788" y="242570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0.3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2689225" y="23415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0.2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232025" y="1541463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0.6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4303713" y="2355850"/>
            <a:ext cx="614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ea typeface="굴림" charset="-127"/>
              </a:rPr>
              <a:t>0.2</a:t>
            </a:r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629150" y="4783138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3" name="Oval 27"/>
          <p:cNvSpPr>
            <a:spLocks noChangeArrowheads="1"/>
          </p:cNvSpPr>
          <p:nvPr/>
        </p:nvSpPr>
        <p:spPr bwMode="auto">
          <a:xfrm>
            <a:off x="752475" y="18081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3697288" y="1820863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2317750" y="3357563"/>
            <a:ext cx="366713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637088" y="3398838"/>
            <a:ext cx="366712" cy="334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6110288" y="1703388"/>
            <a:ext cx="2500312" cy="3421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6896100" y="1995488"/>
            <a:ext cx="162980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700" b="1" dirty="0">
                <a:ea typeface="굴림" charset="-127"/>
              </a:rPr>
              <a:t>Inactive </a:t>
            </a:r>
            <a:r>
              <a:rPr lang="en-US" altLang="ko-KR" sz="1700" b="1" dirty="0" smtClean="0">
                <a:ea typeface="굴림" charset="-127"/>
              </a:rPr>
              <a:t>node</a:t>
            </a:r>
            <a:endParaRPr lang="en-US" altLang="ko-KR" sz="1700" b="1" dirty="0">
              <a:ea typeface="굴림" charset="-127"/>
            </a:endParaRP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6896100" y="2520316"/>
            <a:ext cx="142301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700" b="1" dirty="0">
                <a:ea typeface="굴림" charset="-127"/>
              </a:rPr>
              <a:t>Active </a:t>
            </a:r>
            <a:r>
              <a:rPr lang="en-US" altLang="ko-KR" sz="1700" b="1" dirty="0" smtClean="0">
                <a:ea typeface="굴림" charset="-127"/>
              </a:rPr>
              <a:t>node</a:t>
            </a:r>
            <a:endParaRPr lang="en-US" altLang="ko-KR" sz="1700" b="1" dirty="0">
              <a:ea typeface="굴림" charset="-127"/>
            </a:endParaRP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6896100" y="3021013"/>
            <a:ext cx="1544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700" b="1" dirty="0">
                <a:ea typeface="굴림" charset="-127"/>
              </a:rPr>
              <a:t>Newly active </a:t>
            </a:r>
          </a:p>
          <a:p>
            <a:pPr eaLnBrk="0" hangingPunct="0"/>
            <a:r>
              <a:rPr lang="en-US" altLang="ko-KR" sz="1700" b="1" dirty="0">
                <a:ea typeface="굴림" charset="-127"/>
              </a:rPr>
              <a:t>node</a:t>
            </a: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6896100" y="3679825"/>
            <a:ext cx="1387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700" b="1" dirty="0">
                <a:ea typeface="굴림" charset="-127"/>
              </a:rPr>
              <a:t>Successful </a:t>
            </a:r>
          </a:p>
          <a:p>
            <a:pPr eaLnBrk="0" hangingPunct="0"/>
            <a:r>
              <a:rPr lang="en-US" altLang="ko-KR" sz="1700" b="1" dirty="0">
                <a:ea typeface="굴림" charset="-127"/>
              </a:rPr>
              <a:t>attempt</a:t>
            </a:r>
          </a:p>
        </p:txBody>
      </p:sp>
      <p:sp>
        <p:nvSpPr>
          <p:cNvPr id="121893" name="Oval 37"/>
          <p:cNvSpPr>
            <a:spLocks noChangeArrowheads="1"/>
          </p:cNvSpPr>
          <p:nvPr/>
        </p:nvSpPr>
        <p:spPr bwMode="auto">
          <a:xfrm>
            <a:off x="6340475" y="1993900"/>
            <a:ext cx="366713" cy="33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94" name="Oval 38"/>
          <p:cNvSpPr>
            <a:spLocks noChangeArrowheads="1"/>
          </p:cNvSpPr>
          <p:nvPr/>
        </p:nvSpPr>
        <p:spPr bwMode="auto">
          <a:xfrm>
            <a:off x="6340475" y="2540000"/>
            <a:ext cx="366713" cy="3349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95" name="Oval 39"/>
          <p:cNvSpPr>
            <a:spLocks noChangeArrowheads="1"/>
          </p:cNvSpPr>
          <p:nvPr/>
        </p:nvSpPr>
        <p:spPr bwMode="auto">
          <a:xfrm>
            <a:off x="6340475" y="3135313"/>
            <a:ext cx="366713" cy="3349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6242050" y="3976688"/>
            <a:ext cx="5080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97" name="Line 41"/>
          <p:cNvSpPr>
            <a:spLocks noChangeShapeType="1"/>
          </p:cNvSpPr>
          <p:nvPr/>
        </p:nvSpPr>
        <p:spPr bwMode="auto">
          <a:xfrm>
            <a:off x="6238875" y="4629150"/>
            <a:ext cx="508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6896100" y="4324464"/>
            <a:ext cx="1590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700" b="1" dirty="0">
                <a:ea typeface="굴림" charset="-127"/>
              </a:rPr>
              <a:t>Unsuccessful</a:t>
            </a:r>
          </a:p>
          <a:p>
            <a:pPr eaLnBrk="0" hangingPunct="0"/>
            <a:r>
              <a:rPr lang="en-US" altLang="ko-KR" sz="1700" b="1" dirty="0">
                <a:ea typeface="굴림" charset="-127"/>
              </a:rPr>
              <a:t>attempt</a:t>
            </a:r>
          </a:p>
        </p:txBody>
      </p:sp>
      <p:grpSp>
        <p:nvGrpSpPr>
          <p:cNvPr id="121899" name="Group 43"/>
          <p:cNvGrpSpPr>
            <a:grpSpLocks/>
          </p:cNvGrpSpPr>
          <p:nvPr/>
        </p:nvGrpSpPr>
        <p:grpSpPr bwMode="auto">
          <a:xfrm>
            <a:off x="5445125" y="4181475"/>
            <a:ext cx="457200" cy="298450"/>
            <a:chOff x="3182" y="2807"/>
            <a:chExt cx="406" cy="560"/>
          </a:xfrm>
        </p:grpSpPr>
        <p:pic>
          <p:nvPicPr>
            <p:cNvPr id="121900" name="Picture 44" descr="flipcoi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2902"/>
              <a:ext cx="379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1901" name="Rectangle 45"/>
            <p:cNvSpPr>
              <a:spLocks noChangeArrowheads="1"/>
            </p:cNvSpPr>
            <p:nvPr/>
          </p:nvSpPr>
          <p:spPr bwMode="auto">
            <a:xfrm>
              <a:off x="3182" y="2813"/>
              <a:ext cx="45" cy="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1902" name="Rectangle 46"/>
            <p:cNvSpPr>
              <a:spLocks noChangeArrowheads="1"/>
            </p:cNvSpPr>
            <p:nvPr/>
          </p:nvSpPr>
          <p:spPr bwMode="auto">
            <a:xfrm>
              <a:off x="3216" y="2807"/>
              <a:ext cx="357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1903" name="Text Box 47"/>
          <p:cNvSpPr txBox="1">
            <a:spLocks noChangeArrowheads="1"/>
          </p:cNvSpPr>
          <p:nvPr/>
        </p:nvSpPr>
        <p:spPr bwMode="auto">
          <a:xfrm>
            <a:off x="2789238" y="5589588"/>
            <a:ext cx="13033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000" b="1" i="1">
                <a:ea typeface="宋体" pitchFamily="2" charset="-122"/>
              </a:rPr>
              <a:t>Stop!</a:t>
            </a:r>
            <a:endParaRPr lang="en-US" altLang="ko-KR" sz="3000" b="1" i="1">
              <a:ea typeface="굴림" charset="-127"/>
            </a:endParaRPr>
          </a:p>
        </p:txBody>
      </p:sp>
      <p:sp>
        <p:nvSpPr>
          <p:cNvPr id="121904" name="Text Box 48"/>
          <p:cNvSpPr txBox="1">
            <a:spLocks noChangeArrowheads="1"/>
          </p:cNvSpPr>
          <p:nvPr/>
        </p:nvSpPr>
        <p:spPr bwMode="auto">
          <a:xfrm>
            <a:off x="4829175" y="31178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 i="1">
                <a:ea typeface="굴림" charset="-127"/>
              </a:rPr>
              <a:t>U</a:t>
            </a:r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2667000" y="3124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 i="1">
                <a:ea typeface="굴림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42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Independent Cascade Model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ea typeface="굴림" charset="-127"/>
              </a:rPr>
              <a:t>Let </a:t>
            </a:r>
            <a:r>
              <a:rPr lang="en-US" altLang="ko-KR" sz="2800" i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U(C)</a:t>
            </a:r>
            <a:r>
              <a:rPr lang="en-US" altLang="ko-KR" sz="2800" dirty="0" smtClean="0">
                <a:ea typeface="굴림" charset="-127"/>
              </a:rPr>
              <a:t> denote the corresponding </a:t>
            </a:r>
            <a:r>
              <a:rPr lang="en-US" altLang="ko-KR" sz="2800" dirty="0" smtClean="0">
                <a:ea typeface="굴림" charset="-127"/>
              </a:rPr>
              <a:t>(random) </a:t>
            </a:r>
            <a:r>
              <a:rPr lang="en-US" altLang="ko-KR" sz="2800" dirty="0" smtClean="0">
                <a:ea typeface="굴림" charset="-127"/>
              </a:rPr>
              <a:t>set </a:t>
            </a:r>
            <a:r>
              <a:rPr lang="en-US" altLang="ko-KR" sz="2800" dirty="0" smtClean="0">
                <a:ea typeface="굴림" charset="-127"/>
              </a:rPr>
              <a:t>of ultimately activated nodes by active seed set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C</a:t>
            </a:r>
            <a:r>
              <a:rPr lang="en-US" altLang="ko-KR" sz="2800" dirty="0" smtClean="0">
                <a:ea typeface="굴림" charset="-127"/>
              </a:rPr>
              <a:t>.</a:t>
            </a:r>
          </a:p>
          <a:p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U(C)</a:t>
            </a:r>
            <a:r>
              <a:rPr lang="en-US" altLang="ko-KR" sz="2800" dirty="0" smtClean="0">
                <a:ea typeface="굴림" charset="-127"/>
              </a:rPr>
              <a:t> is a random variable thus we want to maximize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F(C) </a:t>
            </a:r>
            <a:r>
              <a:rPr lang="en-US" altLang="ko-KR" sz="28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=</a:t>
            </a:r>
            <a:r>
              <a:rPr lang="en-US" altLang="ko-KR" sz="2800" i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E(|U(C)|) </a:t>
            </a:r>
            <a:r>
              <a:rPr lang="en-US" altLang="ko-KR" sz="2800" dirty="0" smtClean="0">
                <a:ea typeface="굴림" charset="-127"/>
              </a:rPr>
              <a:t>subject to </a:t>
            </a:r>
            <a:r>
              <a:rPr lang="en-US" altLang="ko-KR" sz="2800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|C| &lt; k</a:t>
            </a:r>
            <a:r>
              <a:rPr lang="en-US" altLang="ko-KR" sz="2800" dirty="0" smtClean="0">
                <a:ea typeface="굴림" charset="-127"/>
              </a:rPr>
              <a:t>.</a:t>
            </a:r>
            <a:endParaRPr lang="en-US" altLang="ko-KR" sz="2800" dirty="0">
              <a:ea typeface="굴림" charset="-127"/>
            </a:endParaRPr>
          </a:p>
          <a:p>
            <a:endParaRPr lang="en-US" altLang="ko-KR" sz="2800" dirty="0"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3861048"/>
            <a:ext cx="561662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i="1" dirty="0" smtClean="0">
                <a:latin typeface="Times New Roman" pitchFamily="18" charset="0"/>
                <a:cs typeface="Times New Roman" pitchFamily="18" charset="0"/>
              </a:rPr>
              <a:t>Maximize F(C) := E(|U(C)|)</a:t>
            </a:r>
          </a:p>
          <a:p>
            <a:pPr algn="ctr"/>
            <a:r>
              <a:rPr lang="en-US" altLang="ko-KR" sz="3600" i="1" dirty="0" smtClean="0">
                <a:latin typeface="Times New Roman" pitchFamily="18" charset="0"/>
                <a:cs typeface="Times New Roman" pitchFamily="18" charset="0"/>
              </a:rPr>
              <a:t>Subject to |C| &lt; k</a:t>
            </a:r>
            <a:endParaRPr lang="ko-KR" alt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3358815"/>
            <a:ext cx="24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IF-MAX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6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Problem Hardness</a:t>
            </a:r>
          </a:p>
          <a:p>
            <a:r>
              <a:rPr lang="en-US" sz="4000" dirty="0" smtClean="0"/>
              <a:t>&amp;</a:t>
            </a:r>
          </a:p>
          <a:p>
            <a:r>
              <a:rPr lang="en-US" sz="4000" dirty="0" smtClean="0"/>
              <a:t>Efficient Approximation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4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Solving IF_MAX is NP-hard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b="1" u="sng" dirty="0" smtClean="0"/>
              <a:t>Theorem NP-hard.</a:t>
            </a:r>
            <a:br>
              <a:rPr lang="en-US" altLang="ko-KR" sz="2000" b="1" u="sng" dirty="0" smtClean="0"/>
            </a:br>
            <a:r>
              <a:rPr lang="en-US" altLang="ko-KR" sz="2000" dirty="0" smtClean="0"/>
              <a:t>IF_MAX </a:t>
            </a:r>
            <a:r>
              <a:rPr lang="en-US" altLang="ko-KR" sz="2000" dirty="0" smtClean="0"/>
              <a:t>is NP-hard for the Independent Cascade model.</a:t>
            </a:r>
          </a:p>
          <a:p>
            <a:pPr lvl="1"/>
            <a:r>
              <a:rPr lang="en-US" altLang="ko-KR" sz="1800" dirty="0" smtClean="0"/>
              <a:t>(sketch </a:t>
            </a:r>
            <a:r>
              <a:rPr lang="en-US" altLang="ko-KR" sz="1800" dirty="0" smtClean="0"/>
              <a:t>of proof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A simplified version of influence maximization problem in IC model is equivalent to NP-hard </a:t>
            </a:r>
            <a:r>
              <a:rPr lang="en-US" altLang="ko-KR" sz="1800" i="1" u="sng" dirty="0" smtClean="0"/>
              <a:t>Set Cover</a:t>
            </a:r>
            <a:r>
              <a:rPr lang="en-US" altLang="ko-KR" sz="1800" dirty="0" smtClean="0"/>
              <a:t> problem.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Thus, the original influence maximization problem is NP-hard problem as its simplified </a:t>
            </a:r>
            <a:r>
              <a:rPr lang="en-US" altLang="ko-KR" sz="1800" dirty="0" smtClean="0"/>
              <a:t>version.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The </a:t>
            </a:r>
            <a:r>
              <a:rPr lang="en-US" altLang="ko-KR" sz="1800" dirty="0" smtClean="0"/>
              <a:t>simplified version of influence maximization problem:</a:t>
            </a:r>
          </a:p>
          <a:p>
            <a:pPr lvl="2"/>
            <a:r>
              <a:rPr lang="en-US" altLang="ko-KR" sz="1600" dirty="0" smtClean="0"/>
              <a:t>Consider seed set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 smtClean="0"/>
              <a:t> with cardinality 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is 1 if </a:t>
            </a:r>
            <a:r>
              <a:rPr lang="en-US" altLang="ko-KR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 smtClean="0"/>
              <a:t> and 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600" dirty="0" smtClean="0"/>
              <a:t> are connected. (or consider a sample path)</a:t>
            </a:r>
          </a:p>
          <a:p>
            <a:pPr lvl="2"/>
            <a:r>
              <a:rPr lang="en-US" altLang="ko-KR" sz="1600" dirty="0" smtClean="0"/>
              <a:t>Define 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600" dirty="0" smtClean="0"/>
              <a:t> as coverage by node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in C.</a:t>
            </a:r>
            <a:endParaRPr lang="en-US" altLang="ko-KR" sz="16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732240" y="3951202"/>
            <a:ext cx="2232248" cy="2286110"/>
            <a:chOff x="1907704" y="2146178"/>
            <a:chExt cx="2232248" cy="228611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27784" y="2276872"/>
              <a:ext cx="1133490" cy="106679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070358" y="2146178"/>
              <a:ext cx="1133490" cy="106679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06462" y="3212976"/>
              <a:ext cx="1133490" cy="93610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6342" y="3082282"/>
              <a:ext cx="1133490" cy="106679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71237" y="2996952"/>
              <a:ext cx="1508675" cy="141990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71800" y="2195451"/>
              <a:ext cx="1133490" cy="801501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671948" y="2264988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328616" y="2857760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986336" y="3145792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16648" y="3803512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06416" y="3505832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08736" y="2641736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863104" y="2706388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450276" y="3264156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199768" y="3573016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930288" y="4116676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62008" y="3813536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19872" y="3284984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07704" y="2146178"/>
              <a:ext cx="2208852" cy="2286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572048" y="2302080"/>
              <a:ext cx="134368" cy="1343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3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ada_cach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lanada_cache</Template>
  <TotalTime>13877</TotalTime>
  <Words>1497</Words>
  <Application>Microsoft Macintosh PowerPoint</Application>
  <PresentationFormat>On-screen Show (4:3)</PresentationFormat>
  <Paragraphs>266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Cambria Math</vt:lpstr>
      <vt:lpstr>Times New Roman</vt:lpstr>
      <vt:lpstr>Wingdings</vt:lpstr>
      <vt:lpstr>굴림</vt:lpstr>
      <vt:lpstr>맑은 고딕</vt:lpstr>
      <vt:lpstr>宋体</vt:lpstr>
      <vt:lpstr>Arial</vt:lpstr>
      <vt:lpstr>lanada_cache</vt:lpstr>
      <vt:lpstr>Viral Marketing &amp;  Influence Maximization</vt:lpstr>
      <vt:lpstr>Word-of-mouth</vt:lpstr>
      <vt:lpstr>Viral Marketing</vt:lpstr>
      <vt:lpstr>PowerPoint Presentation</vt:lpstr>
      <vt:lpstr>Independent Cascade Model</vt:lpstr>
      <vt:lpstr>Example</vt:lpstr>
      <vt:lpstr>Independent Cascade Model</vt:lpstr>
      <vt:lpstr>PowerPoint Presentation</vt:lpstr>
      <vt:lpstr>Solving IF_MAX is NP-hard</vt:lpstr>
      <vt:lpstr>#P-hard to Estimate Influence</vt:lpstr>
      <vt:lpstr>Outline</vt:lpstr>
      <vt:lpstr>Bad News and Possible Solutions</vt:lpstr>
      <vt:lpstr>Handling NP-hardness in Maximizing Set Function</vt:lpstr>
      <vt:lpstr>Monotonicity</vt:lpstr>
      <vt:lpstr>Submodularity (1)</vt:lpstr>
      <vt:lpstr>Submodularity (2)</vt:lpstr>
      <vt:lpstr>Submodularty (3)</vt:lpstr>
      <vt:lpstr>Outline</vt:lpstr>
      <vt:lpstr>(ε, δ)-Greedy Algorithm</vt:lpstr>
      <vt:lpstr>Performance Guarantee</vt:lpstr>
      <vt:lpstr>Proof of Theorem 9.2 (1)</vt:lpstr>
      <vt:lpstr>Proof of Theorem 9.2 (2)</vt:lpstr>
      <vt:lpstr>Proof of Theorem 9.2 (3)</vt:lpstr>
      <vt:lpstr>Outline</vt:lpstr>
      <vt:lpstr>Incorrectness of Influence Estimation</vt:lpstr>
      <vt:lpstr>Connection between Thm 9.2 and the Incorrectness</vt:lpstr>
      <vt:lpstr>How Many Samples Needed?</vt:lpstr>
      <vt:lpstr>Outline</vt:lpstr>
    </vt:vector>
  </TitlesOfParts>
  <Company>R&amp;D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Handshake Comparison in Singleradio Multichannel</dc:title>
  <dc:creator>Microsoft Corporation</dc:creator>
  <cp:lastModifiedBy>Microsoft Office User</cp:lastModifiedBy>
  <cp:revision>2502</cp:revision>
  <cp:lastPrinted>2016-11-22T03:37:38Z</cp:lastPrinted>
  <dcterms:created xsi:type="dcterms:W3CDTF">2006-10-05T04:04:58Z</dcterms:created>
  <dcterms:modified xsi:type="dcterms:W3CDTF">2016-11-22T03:56:38Z</dcterms:modified>
</cp:coreProperties>
</file>