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90" r:id="rId5"/>
    <p:sldId id="289" r:id="rId6"/>
    <p:sldId id="260" r:id="rId7"/>
    <p:sldId id="261" r:id="rId8"/>
    <p:sldId id="262" r:id="rId9"/>
    <p:sldId id="280" r:id="rId10"/>
    <p:sldId id="291" r:id="rId11"/>
    <p:sldId id="281" r:id="rId12"/>
    <p:sldId id="292" r:id="rId13"/>
    <p:sldId id="282" r:id="rId14"/>
    <p:sldId id="283" r:id="rId15"/>
    <p:sldId id="285" r:id="rId16"/>
    <p:sldId id="28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82107" autoAdjust="0"/>
  </p:normalViewPr>
  <p:slideViewPr>
    <p:cSldViewPr>
      <p:cViewPr>
        <p:scale>
          <a:sx n="200" d="100"/>
          <a:sy n="200" d="100"/>
        </p:scale>
        <p:origin x="2176" y="-9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5D61-18CD-4251-A066-8B7F65AD3FB0}" type="datetimeFigureOut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28787-002F-4281-BE04-3927EF91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28787-002F-4281-BE04-3927EF9120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3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28787-002F-4281-BE04-3927EF91209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1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ultimoslibros.com/wp-content/uploads/Network-Marketer-300x22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3671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5652120" y="404664"/>
            <a:ext cx="3384376" cy="273630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7EA-F645-41E4-8666-ED6D2BC40403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1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6535-9E41-4178-8D7A-47DD5F5DAED3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BEC7-D4EF-4858-BA5A-B33398C86306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961" y="44624"/>
            <a:ext cx="7841495" cy="1143000"/>
          </a:xfrm>
        </p:spPr>
        <p:txBody>
          <a:bodyPr/>
          <a:lstStyle>
            <a:lvl1pPr algn="l"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C815-120B-4C25-B8E4-3CAC04D9C8CC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2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C881-3D70-45BE-83E5-85C6C8381B3B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2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1AA2-C675-4F0A-BCFA-82DD8203F20E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3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9BB-493E-4328-A60E-B5FC926F4C60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3316-C246-4662-9178-02BA45A13C7D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5E7A-09D5-4413-AEC4-D71EF88ECF2D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6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E1B-6E90-4F60-B258-568503485BE5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56-D68D-4230-8AE8-E70542B62AAF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4961" y="44624"/>
            <a:ext cx="78414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1401-E87F-4ACB-9526-5739BDDC5239}" type="datetime1">
              <a:rPr lang="ko-KR" altLang="en-US" smtClean="0"/>
              <a:t>2016. 10. 10.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84168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91880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A801-7137-4255-9156-D8E32798D41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lanada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890" y="6527491"/>
            <a:ext cx="1350819" cy="24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nurapt.kaist.ac.kr/benchmark/images/kaistlogo.g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0149"/>
            <a:ext cx="1157536" cy="32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840" y="2636912"/>
            <a:ext cx="8549640" cy="1336386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Martingales &amp;</a:t>
            </a:r>
            <a:br>
              <a:rPr lang="en-US" altLang="ko-KR" sz="5400" dirty="0" smtClean="0"/>
            </a:br>
            <a:r>
              <a:rPr lang="en-US" altLang="ko-KR" sz="5400" dirty="0" smtClean="0"/>
              <a:t>Azuma-</a:t>
            </a:r>
            <a:r>
              <a:rPr lang="en-US" altLang="ko-KR" sz="5400" dirty="0" err="1" smtClean="0"/>
              <a:t>Hoeffding</a:t>
            </a:r>
            <a:r>
              <a:rPr lang="en-US" altLang="ko-KR" sz="5400" dirty="0" smtClean="0"/>
              <a:t> Inequality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endParaRPr lang="ko-KR" altLang="en-US" sz="2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17260" y="422108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Yung Yi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0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Azuma-</a:t>
            </a:r>
            <a:r>
              <a:rPr lang="en-US" altLang="ko-KR" dirty="0" err="1" smtClean="0"/>
              <a:t>Hoeffding</a:t>
            </a:r>
            <a:r>
              <a:rPr lang="en-US" altLang="ko-KR" dirty="0" smtClean="0"/>
              <a:t> inequality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Chernoff-like tail bounds of martingales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Even when the underlying random variables are not independent</a:t>
            </a:r>
          </a:p>
          <a:p>
            <a:pPr lvl="1"/>
            <a:r>
              <a:rPr lang="en-US" altLang="ko-KR" sz="1600" dirty="0" smtClean="0"/>
              <a:t>NOTE: </a:t>
            </a:r>
            <a:r>
              <a:rPr lang="en-US" altLang="ko-KR" sz="1600" dirty="0" err="1" smtClean="0"/>
              <a:t>Chernoff</a:t>
            </a:r>
            <a:r>
              <a:rPr lang="en-US" altLang="ko-KR" sz="1600" dirty="0" smtClean="0"/>
              <a:t> bound for Poisson trials: independent, but not </a:t>
            </a:r>
            <a:r>
              <a:rPr lang="en-US" altLang="ko-KR" sz="1600" dirty="0" err="1" smtClean="0"/>
              <a:t>indentical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Azuma-</a:t>
            </a:r>
            <a:r>
              <a:rPr lang="en-US" altLang="ko-KR" dirty="0" err="1" smtClean="0"/>
              <a:t>Hoeffding</a:t>
            </a:r>
            <a:r>
              <a:rPr lang="en-US" altLang="ko-KR" dirty="0" smtClean="0"/>
              <a:t> inequality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Chernoff-like tail bounds of martingales</a:t>
                </a:r>
              </a:p>
              <a:p>
                <a:endParaRPr lang="en-US" altLang="ko-KR" sz="2000" b="1" dirty="0" smtClean="0"/>
              </a:p>
              <a:p>
                <a:r>
                  <a:rPr lang="en-US" altLang="ko-KR" sz="2000" b="1" dirty="0" smtClean="0"/>
                  <a:t>Theorem 12.4 [Azuma-</a:t>
                </a:r>
                <a:r>
                  <a:rPr lang="en-US" altLang="ko-KR" sz="2000" b="1" dirty="0" err="1" smtClean="0"/>
                  <a:t>Hoeffding</a:t>
                </a:r>
                <a:r>
                  <a:rPr lang="en-US" altLang="ko-KR" sz="2000" b="1" dirty="0" smtClean="0"/>
                  <a:t> Inequality]: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i="1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i="1" dirty="0" smtClean="0"/>
                  <a:t> </a:t>
                </a:r>
                <a:r>
                  <a:rPr lang="en-US" altLang="ko-KR" sz="2000" i="1" dirty="0" smtClean="0"/>
                  <a:t>be a martingale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i="1" dirty="0" smtClean="0"/>
                  <a:t/>
                </a:r>
                <a:br>
                  <a:rPr lang="en-US" altLang="ko-KR" sz="2000" i="1" dirty="0" smtClean="0"/>
                </a:br>
                <a:r>
                  <a:rPr lang="en-US" altLang="ko-KR" sz="2000" i="1" dirty="0" smtClean="0"/>
                  <a:t>Then, for all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𝑡</m:t>
                    </m:r>
                    <m:r>
                      <a:rPr lang="en-US" altLang="ko-KR" sz="2000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ko-KR" altLang="en-US" sz="2000" i="1" dirty="0" smtClean="0"/>
                  <a:t> </a:t>
                </a:r>
                <a:r>
                  <a:rPr lang="en-US" altLang="ko-KR" sz="2000" i="1" dirty="0" smtClean="0"/>
                  <a:t>and any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𝜆</m:t>
                    </m:r>
                    <m:r>
                      <a:rPr lang="en-US" altLang="ko-KR" sz="20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ko-KR" sz="2000" i="1" dirty="0" smtClean="0"/>
                  <a:t>,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/>
                      </a:rPr>
                      <m:t>≥</m:t>
                    </m:r>
                    <m:r>
                      <a:rPr lang="en-US" altLang="ko-KR" sz="2000" b="0" i="1" smtClean="0">
                        <a:latin typeface="Cambria Math"/>
                      </a:rPr>
                      <m:t>𝜆</m:t>
                    </m:r>
                    <m:r>
                      <a:rPr lang="en-US" altLang="ko-KR" sz="2000" b="0" i="1" smtClean="0">
                        <a:latin typeface="Cambria Math"/>
                      </a:rPr>
                      <m:t>)≤2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/>
                          </a:rPr>
                          <m:t>/(2</m:t>
                        </m:r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2000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0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Azuma-</a:t>
            </a:r>
            <a:r>
              <a:rPr lang="en-US" altLang="ko-KR" dirty="0" err="1" smtClean="0"/>
              <a:t>Hoeffding</a:t>
            </a:r>
            <a:r>
              <a:rPr lang="en-US" altLang="ko-KR" dirty="0" smtClean="0"/>
              <a:t> inequality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Proof) Similarly to </a:t>
                </a:r>
                <a:r>
                  <a:rPr lang="en-US" altLang="ko-KR" sz="2000" dirty="0" err="1" smtClean="0"/>
                  <a:t>Chernoff</a:t>
                </a:r>
                <a:r>
                  <a:rPr lang="en-US" altLang="ko-KR" sz="2000" dirty="0" smtClean="0"/>
                  <a:t> bounds, first derive an upper bound for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≜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 </m:t>
                    </m:r>
                    <m:r>
                      <a:rPr lang="en-US" altLang="ko-KR" sz="2000" b="0" i="1" smtClean="0">
                        <a:latin typeface="Cambria Math"/>
                      </a:rPr>
                      <m:t>𝑖</m:t>
                    </m:r>
                    <m:r>
                      <a:rPr lang="en-US" altLang="ko-KR" sz="2000" b="0" i="1" smtClean="0">
                        <a:latin typeface="Cambria Math"/>
                      </a:rPr>
                      <m:t>=1,…,</m:t>
                    </m:r>
                    <m:r>
                      <a:rPr lang="en-US" altLang="ko-KR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sz="2000" dirty="0" smtClean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ko-KR" sz="2000" dirty="0" smtClean="0"/>
                  <a:t> is martingale,</a:t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b="0" i="1" dirty="0" smtClean="0">
                    <a:latin typeface="Cambria Math"/>
                  </a:rPr>
                  <a:t/>
                </a:r>
                <a:br>
                  <a:rPr lang="en-US" altLang="ko-KR" sz="2000" b="0" i="1" dirty="0" smtClean="0">
                    <a:latin typeface="Cambria Math"/>
                  </a:rPr>
                </a:br>
                <a:r>
                  <a:rPr lang="en-US" altLang="ko-KR" sz="2000" b="0" i="1" dirty="0" smtClean="0">
                    <a:latin typeface="Cambria Math"/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]−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1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Azuma-</a:t>
            </a:r>
            <a:r>
              <a:rPr lang="en-US" altLang="ko-KR" dirty="0" err="1" smtClean="0"/>
              <a:t>Hoeffding</a:t>
            </a:r>
            <a:r>
              <a:rPr lang="en-US" altLang="ko-KR" dirty="0" smtClean="0"/>
              <a:t> inequality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Now consider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by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Using convexity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2000" dirty="0" smtClean="0"/>
                  <a:t>, we have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Therefore, we have</a:t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≤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sz="20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sz="2000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sz="20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092280" y="1412776"/>
            <a:ext cx="0" cy="2232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119040" y="3284984"/>
            <a:ext cx="27014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원호 9"/>
          <p:cNvSpPr/>
          <p:nvPr/>
        </p:nvSpPr>
        <p:spPr>
          <a:xfrm rot="1705850">
            <a:off x="5504926" y="-408582"/>
            <a:ext cx="2592288" cy="3694972"/>
          </a:xfrm>
          <a:prstGeom prst="arc">
            <a:avLst>
              <a:gd name="adj1" fmla="val 18672271"/>
              <a:gd name="adj2" fmla="val 467954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16216" y="3164851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2348880"/>
            <a:ext cx="0" cy="9361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236296" y="2852936"/>
            <a:ext cx="0" cy="43204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56176" y="3212976"/>
                <a:ext cx="614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212976"/>
                <a:ext cx="61433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58598" y="3212976"/>
                <a:ext cx="441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598" y="3212976"/>
                <a:ext cx="44121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39322" y="3241551"/>
                <a:ext cx="442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322" y="3241551"/>
                <a:ext cx="44262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 flipH="1">
            <a:off x="6516216" y="2348880"/>
            <a:ext cx="1224136" cy="8159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212006" y="2657703"/>
            <a:ext cx="45719" cy="447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211908" y="2845818"/>
            <a:ext cx="45719" cy="447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5004048" y="4365104"/>
            <a:ext cx="648072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35696" y="5805264"/>
            <a:ext cx="24482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63888" y="5805264"/>
                <a:ext cx="394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  <a:latin typeface="Calibri" pitchFamily="34" charset="0"/>
                  </a:rPr>
                  <a:t>Derived by Taylor series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805264"/>
                <a:ext cx="394947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38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57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Azuma-</a:t>
            </a:r>
            <a:r>
              <a:rPr lang="en-US" altLang="ko-KR" dirty="0" err="1" smtClean="0"/>
              <a:t>Hoeffding</a:t>
            </a:r>
            <a:r>
              <a:rPr lang="en-US" altLang="ko-KR" dirty="0" smtClean="0"/>
              <a:t> inequality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It follows that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ko-KR" b="0" i="1" dirty="0" smtClean="0">
                    <a:latin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b="0" i="1" dirty="0" smtClean="0">
                    <a:latin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≤…≤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Hence,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𝛼𝜆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𝛼𝜆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𝛼𝜆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27584" y="6021288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3608" y="6011996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 pitchFamily="34" charset="0"/>
              </a:rPr>
              <a:t>Markov inequality</a:t>
            </a:r>
            <a:endParaRPr lang="ko-KR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2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Applications of the Azuma-</a:t>
            </a:r>
            <a:r>
              <a:rPr lang="en-US" altLang="ko-KR" sz="2800" dirty="0" err="1" smtClean="0"/>
              <a:t>Hoeffding</a:t>
            </a:r>
            <a:r>
              <a:rPr lang="en-US" altLang="ko-KR" sz="2800" dirty="0" smtClean="0"/>
              <a:t> inequality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General technique of applications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Say that a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satisfies Lipschitz condition with bound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if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estimate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upon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observation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/>
                  <a:t>) </a:t>
                </a:r>
                <a:r>
                  <a:rPr lang="en-US" altLang="ko-KR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clearly </a:t>
                </a:r>
                <a:r>
                  <a:rPr lang="en-US" altLang="ko-KR" dirty="0" err="1" smtClean="0"/>
                  <a:t>Doob</a:t>
                </a:r>
                <a:r>
                  <a:rPr lang="en-US" altLang="ko-KR" dirty="0" smtClean="0"/>
                  <a:t> martingale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bounded within interval </a:t>
                </a:r>
                <a:r>
                  <a:rPr lang="en-US" altLang="ko-KR" dirty="0" smtClean="0"/>
                  <a:t>whose width is less than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ko-KR" dirty="0" smtClean="0"/>
                  <a:t> from </a:t>
                </a:r>
                <a:r>
                  <a:rPr lang="en-US" altLang="ko-KR" dirty="0" err="1" smtClean="0"/>
                  <a:t>Lipschitz</a:t>
                </a:r>
                <a:r>
                  <a:rPr lang="en-US" altLang="ko-KR" dirty="0" smtClean="0"/>
                  <a:t> condition (proof omitted), we can apply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Azuma-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Hoeffding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inequality (Theorem 12.6) </a:t>
                </a:r>
                <a:r>
                  <a:rPr lang="en-US" altLang="ko-KR" dirty="0" smtClean="0"/>
                  <a:t>to derive the bound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5" t="-1631" r="-1556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43808" y="2627620"/>
            <a:ext cx="288032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292080" y="2637145"/>
            <a:ext cx="288032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9632" y="2924944"/>
                <a:ext cx="678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  <a:latin typeface="Calibri" pitchFamily="34" charset="0"/>
                  </a:rPr>
                  <a:t>Changing single coordinate can change the function value by at most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924944"/>
                <a:ext cx="678801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9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93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Applications: Balls and bins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Throwing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balls independently and uniformly into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bins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: RV representing the bin into which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2000" dirty="0" err="1" smtClean="0"/>
                  <a:t>th</a:t>
                </a:r>
                <a:r>
                  <a:rPr lang="en-US" altLang="ko-KR" sz="2000" dirty="0" smtClean="0"/>
                  <a:t> ball falls</a:t>
                </a:r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altLang="ko-KR" sz="2000" dirty="0" smtClean="0"/>
                  <a:t>: # of empty bins after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balls are thrown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:r>
                  <a:rPr lang="en-US" altLang="ko-KR" sz="2000" dirty="0" smtClean="0"/>
                  <a:t>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[</m:t>
                    </m:r>
                    <m:r>
                      <a:rPr lang="en-US" altLang="ko-KR" sz="2000" b="0" i="1" smtClean="0">
                        <a:latin typeface="Cambria Math"/>
                      </a:rPr>
                      <m:t>𝐹</m:t>
                    </m:r>
                    <m:r>
                      <a:rPr lang="en-US" altLang="ko-KR" sz="20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is a </a:t>
                </a:r>
                <a:r>
                  <a:rPr lang="en-US" altLang="ko-KR" sz="2000" dirty="0" err="1" smtClean="0">
                    <a:solidFill>
                      <a:srgbClr val="FF0000"/>
                    </a:solidFill>
                  </a:rPr>
                  <a:t>Doob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 martingale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𝐹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𝑓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satisfies </a:t>
                </a:r>
                <a:r>
                  <a:rPr lang="en-US" altLang="ko-KR" sz="2000" dirty="0" err="1" smtClean="0">
                    <a:solidFill>
                      <a:srgbClr val="FF0000"/>
                    </a:solidFill>
                  </a:rPr>
                  <a:t>Lipschitz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 condition</a:t>
                </a:r>
                <a:r>
                  <a:rPr lang="en-US" altLang="ko-KR" sz="2000" dirty="0" smtClean="0"/>
                  <a:t> with bound 1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 smtClean="0"/>
                  <a:t>Therefore from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Azuma-</a:t>
                </a:r>
                <a:r>
                  <a:rPr lang="en-US" altLang="ko-KR" sz="2000" dirty="0" err="1" smtClean="0">
                    <a:solidFill>
                      <a:srgbClr val="FF0000"/>
                    </a:solidFill>
                  </a:rPr>
                  <a:t>Hoeffding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 inequality (Theorem 12.6)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/>
                      </a:rPr>
                      <m:t>≤2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 smtClean="0"/>
              </a:p>
              <a:p>
                <a:r>
                  <a:rPr lang="en-US" altLang="ko-KR" sz="2000" dirty="0" smtClean="0"/>
                  <a:t>We can derive the bound even without knowing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[</m:t>
                    </m:r>
                    <m:r>
                      <a:rPr lang="en-US" altLang="ko-KR" sz="2000" b="0" i="1" smtClean="0">
                        <a:latin typeface="Cambria Math"/>
                      </a:rPr>
                      <m:t>𝐹</m:t>
                    </m:r>
                    <m:r>
                      <a:rPr lang="en-US" altLang="ko-KR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9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Martingales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Conditional expected value </a:t>
            </a:r>
            <a:r>
              <a:rPr lang="en-US" altLang="ko-KR" dirty="0" smtClean="0"/>
              <a:t>of next observation, given </a:t>
            </a:r>
            <a:r>
              <a:rPr lang="en-US" altLang="ko-KR" dirty="0" smtClean="0">
                <a:solidFill>
                  <a:srgbClr val="FF0000"/>
                </a:solidFill>
              </a:rPr>
              <a:t>all past observations</a:t>
            </a:r>
            <a:r>
              <a:rPr lang="en-US" altLang="ko-KR" dirty="0" smtClean="0"/>
              <a:t>, is equal to the last observation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Submartingale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(&gt;=), </a:t>
            </a:r>
            <a:r>
              <a:rPr lang="en-US" altLang="ko-KR" dirty="0" err="1" smtClean="0"/>
              <a:t>Supermartingale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(&lt;=)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69297" cy="271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0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64096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Example: Sequential </a:t>
            </a:r>
            <a:r>
              <a:rPr lang="en-US" altLang="ko-KR" sz="3600" smtClean="0"/>
              <a:t>fair games, martingale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the amount the gambler wins on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game</a:t>
                </a:r>
              </a:p>
              <a:p>
                <a:r>
                  <a:rPr lang="en-US" altLang="ko-KR" dirty="0"/>
                  <a:t>Fair game: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the gambler’s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total winnings</a:t>
                </a:r>
                <a:r>
                  <a:rPr lang="en-US" altLang="ko-KR" dirty="0" smtClean="0"/>
                  <a:t> at the end of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game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i="1" dirty="0" smtClean="0">
                    <a:latin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> is martingale w.r.t. the sequence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Example: Sequential fair games, </a:t>
            </a:r>
            <a:r>
              <a:rPr lang="en-US" altLang="ko-KR" sz="3600" dirty="0" err="1" smtClean="0"/>
              <a:t>submartingale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the amount the gambler wins on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game</a:t>
                </a:r>
              </a:p>
              <a:p>
                <a:r>
                  <a:rPr lang="en-US" altLang="ko-KR" dirty="0"/>
                  <a:t>Fair game: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the gambler’s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total winnings</a:t>
                </a:r>
                <a:r>
                  <a:rPr lang="en-US" altLang="ko-KR" dirty="0" smtClean="0"/>
                  <a:t> at the end of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game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</a:rPr>
                      <m:t>𝑍𝑖</m:t>
                    </m:r>
                    <m:r>
                      <a:rPr lang="en-US" altLang="ko-KR" b="0" i="1" baseline="30000" smtClean="0">
                        <a:latin typeface="Cambria Math" charset="0"/>
                      </a:rPr>
                      <m:t>2</m:t>
                    </m:r>
                  </m:oMath>
                </a14:m>
                <a:endParaRPr lang="en-US" altLang="ko-KR" baseline="30000" dirty="0" smtClean="0"/>
              </a:p>
              <a:p>
                <a:r>
                  <a:rPr lang="en-US" altLang="ko-KR" dirty="0" smtClean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a </a:t>
                </a:r>
                <a:r>
                  <a:rPr lang="en-US" altLang="ko-KR" dirty="0" err="1" smtClean="0"/>
                  <a:t>submartingale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Doob’s</a:t>
            </a:r>
            <a:r>
              <a:rPr lang="en-US" altLang="ko-KR" dirty="0" smtClean="0"/>
              <a:t> inequality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r>
              <a:rPr lang="en-US" altLang="ko-KR" dirty="0" smtClean="0"/>
              <a:t>Analogy to Markov inequality for a single random variable</a:t>
            </a:r>
          </a:p>
          <a:p>
            <a:r>
              <a:rPr lang="en-US" altLang="ko-KR" dirty="0" smtClean="0"/>
              <a:t>Used for proving Proposition 5.2, but used in many context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Submartingale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커지는 경향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있다는 것을 </a:t>
            </a:r>
            <a:r>
              <a:rPr lang="en-US" altLang="ko-KR" dirty="0" smtClean="0"/>
              <a:t>intuition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244408" cy="16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37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Doob</a:t>
            </a:r>
            <a:r>
              <a:rPr lang="en-US" altLang="ko-KR" dirty="0" smtClean="0"/>
              <a:t> martingale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A special martingale</a:t>
                </a:r>
              </a:p>
              <a:p>
                <a:endParaRPr lang="en-US" altLang="ko-KR" sz="20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be a sequence of RVs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be a RV with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&lt;∞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, </m:t>
                    </m:r>
                    <m:r>
                      <a:rPr lang="en-US" altLang="ko-KR" sz="2000" b="0" i="1" smtClean="0">
                        <a:latin typeface="Cambria Math"/>
                      </a:rPr>
                      <m:t>𝑖</m:t>
                    </m:r>
                    <m:r>
                      <a:rPr lang="en-US" altLang="ko-KR" sz="2000" b="0" i="1" smtClean="0">
                        <a:latin typeface="Cambria Math"/>
                      </a:rPr>
                      <m:t>=0,1,…,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ko-KR" sz="2000" b="0" i="1" dirty="0" smtClean="0">
                  <a:latin typeface="Cambria Math"/>
                </a:endParaRPr>
              </a:p>
              <a:p>
                <a:endParaRPr lang="en-US" altLang="ko-KR" sz="2000" b="0" i="1" dirty="0" smtClean="0">
                  <a:latin typeface="Cambria Math"/>
                </a:endParaRPr>
              </a:p>
              <a:p>
                <a:endParaRPr lang="en-US" altLang="ko-KR" sz="20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is indeed martingale since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11751"/>
            <a:ext cx="6771409" cy="128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원호 4"/>
          <p:cNvSpPr/>
          <p:nvPr/>
        </p:nvSpPr>
        <p:spPr>
          <a:xfrm>
            <a:off x="6948264" y="4979756"/>
            <a:ext cx="432048" cy="537476"/>
          </a:xfrm>
          <a:prstGeom prst="arc">
            <a:avLst>
              <a:gd name="adj1" fmla="val 16200000"/>
              <a:gd name="adj2" fmla="val 5278002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8184" y="4161340"/>
                <a:ext cx="3059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  <a:latin typeface="Calibri" pitchFamily="34" charset="0"/>
                  </a:rPr>
                  <a:t>Using the fact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𝑊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]|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𝑊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161340"/>
                <a:ext cx="305983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93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8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Doob</a:t>
            </a:r>
            <a:r>
              <a:rPr lang="en-US" altLang="ko-KR" dirty="0" smtClean="0"/>
              <a:t> martingale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Concept of the </a:t>
                </a:r>
                <a:r>
                  <a:rPr lang="en-US" altLang="ko-KR" dirty="0" err="1" smtClean="0"/>
                  <a:t>Doob</a:t>
                </a:r>
                <a:r>
                  <a:rPr lang="en-US" altLang="ko-KR" dirty="0" smtClean="0"/>
                  <a:t> martingale</a:t>
                </a:r>
              </a:p>
              <a:p>
                <a:pPr lvl="1"/>
                <a:r>
                  <a:rPr lang="en-US" altLang="ko-KR" dirty="0"/>
                  <a:t>Expectation on </a:t>
                </a:r>
                <a:r>
                  <a:rPr lang="en-US" altLang="ko-KR" dirty="0" smtClean="0"/>
                  <a:t>a certain target </a:t>
                </a:r>
                <a:r>
                  <a:rPr lang="en-US" altLang="ko-KR" dirty="0" err="1" smtClean="0"/>
                  <a:t>r.v</a:t>
                </a:r>
                <a:r>
                  <a:rPr lang="en-US" altLang="ko-KR" dirty="0" smtClean="0"/>
                  <a:t>. Y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given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altLang="ko-KR" dirty="0"/>
                  <a:t> upon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dirty="0" err="1"/>
                  <a:t>th</a:t>
                </a:r>
                <a:r>
                  <a:rPr lang="en-US" altLang="ko-KR" dirty="0"/>
                  <a:t> period</a:t>
                </a:r>
              </a:p>
              <a:p>
                <a:pPr lvl="1"/>
                <a:r>
                  <a:rPr lang="en-US" altLang="ko-KR" dirty="0"/>
                  <a:t>Predict the value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/>
                  <a:t>, with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gradually revealing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’s to collect information incrementally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represents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refined estimates</a:t>
                </a:r>
                <a:r>
                  <a:rPr lang="en-US" altLang="ko-KR" dirty="0"/>
                  <a:t>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In most applications,</a:t>
                </a:r>
              </a:p>
              <a:p>
                <a:pPr lvl="1"/>
                <a:r>
                  <a:rPr lang="en-US" altLang="ko-KR" dirty="0" smtClean="0"/>
                  <a:t>The first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just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/>
                  <a:t>, where Y is independent of “trivial”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Gradually knowing the exact value…</a:t>
                </a:r>
              </a:p>
              <a:p>
                <a:pPr lvl="1"/>
                <a:r>
                  <a:rPr lang="en-US" altLang="ko-KR" dirty="0" smtClean="0"/>
                  <a:t>Finally,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(deterministic)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0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Doob</a:t>
            </a:r>
            <a:r>
              <a:rPr lang="en-US" altLang="ko-KR" dirty="0" smtClean="0"/>
              <a:t> martingale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Examples on random graph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𝐺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edge indicator on particular edge index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=1,…,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any function on graph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𝐺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be expected function value given observations</a:t>
                </a:r>
              </a:p>
              <a:p>
                <a:r>
                  <a:rPr lang="en-US" altLang="ko-KR" dirty="0" smtClean="0"/>
                  <a:t>This process is called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edge exposure</a:t>
                </a:r>
                <a:r>
                  <a:rPr lang="en-US" altLang="ko-KR" dirty="0" smtClean="0"/>
                  <a:t> martingale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*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Vertex exposure</a:t>
                </a:r>
                <a:r>
                  <a:rPr lang="en-US" altLang="ko-KR" dirty="0" smtClean="0"/>
                  <a:t> martingale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𝐺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represents the </a:t>
                </a:r>
                <a:r>
                  <a:rPr lang="en-US" altLang="ko-KR" dirty="0" err="1" smtClean="0"/>
                  <a:t>subgraph</a:t>
                </a:r>
                <a:r>
                  <a:rPr lang="en-US" altLang="ko-KR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ko-KR" dirty="0" smtClean="0"/>
                  <a:t> induced by first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dirty="0" smtClean="0"/>
                  <a:t> vertices observed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Tail Inequalities for </a:t>
            </a:r>
            <a:r>
              <a:rPr lang="en-US" altLang="ko-KR" dirty="0" err="1" smtClean="0"/>
              <a:t>Maringales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A801-7137-4255-9156-D8E32798D4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47200"/>
      </p:ext>
    </p:extLst>
  </p:cSld>
  <p:clrMapOvr>
    <a:masterClrMapping/>
  </p:clrMapOvr>
</p:sld>
</file>

<file path=ppt/theme/theme1.xml><?xml version="1.0" encoding="utf-8"?>
<a:theme xmlns:a="http://schemas.openxmlformats.org/drawingml/2006/main" name="wirel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wireless</Template>
  <TotalTime>5759</TotalTime>
  <Words>267</Words>
  <Application>Microsoft Macintosh PowerPoint</Application>
  <PresentationFormat>On-screen Show (4:3)</PresentationFormat>
  <Paragraphs>131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Wingdings</vt:lpstr>
      <vt:lpstr>맑은 고딕</vt:lpstr>
      <vt:lpstr>Arial</vt:lpstr>
      <vt:lpstr>wireless</vt:lpstr>
      <vt:lpstr>Martingales &amp; Azuma-Hoeffding Inequality </vt:lpstr>
      <vt:lpstr>Martingales</vt:lpstr>
      <vt:lpstr>Example: Sequential fair games, martingale</vt:lpstr>
      <vt:lpstr>Example: Sequential fair games, submartingale</vt:lpstr>
      <vt:lpstr>Doob’s inequality</vt:lpstr>
      <vt:lpstr>Doob martingale</vt:lpstr>
      <vt:lpstr>Doob martingale</vt:lpstr>
      <vt:lpstr>Doob martingale</vt:lpstr>
      <vt:lpstr>PowerPoint Presentation</vt:lpstr>
      <vt:lpstr>Azuma-Hoeffding inequality</vt:lpstr>
      <vt:lpstr>Azuma-Hoeffding inequality</vt:lpstr>
      <vt:lpstr>Azuma-Hoeffding inequality</vt:lpstr>
      <vt:lpstr>Azuma-Hoeffding inequality</vt:lpstr>
      <vt:lpstr>Azuma-Hoeffding inequality</vt:lpstr>
      <vt:lpstr>Applications of the Azuma-Hoeffding inequality</vt:lpstr>
      <vt:lpstr>Applications: Balls and bins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lanada</dc:creator>
  <cp:lastModifiedBy>Microsoft Office User</cp:lastModifiedBy>
  <cp:revision>1715</cp:revision>
  <cp:lastPrinted>2016-10-10T06:52:11Z</cp:lastPrinted>
  <dcterms:created xsi:type="dcterms:W3CDTF">2012-05-20T10:55:41Z</dcterms:created>
  <dcterms:modified xsi:type="dcterms:W3CDTF">2016-10-10T06:52:22Z</dcterms:modified>
</cp:coreProperties>
</file>