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464" r:id="rId3"/>
    <p:sldId id="478" r:id="rId4"/>
    <p:sldId id="438" r:id="rId5"/>
    <p:sldId id="497" r:id="rId6"/>
    <p:sldId id="440" r:id="rId7"/>
    <p:sldId id="498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500" r:id="rId19"/>
    <p:sldId id="451" r:id="rId20"/>
    <p:sldId id="456" r:id="rId21"/>
    <p:sldId id="486" r:id="rId22"/>
    <p:sldId id="487" r:id="rId23"/>
    <p:sldId id="488" r:id="rId24"/>
    <p:sldId id="501" r:id="rId25"/>
    <p:sldId id="502" r:id="rId26"/>
    <p:sldId id="503" r:id="rId27"/>
    <p:sldId id="499" r:id="rId2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20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89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92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2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08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59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97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1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1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나눔고딕"/>
                <a:ea typeface="나눔고딕"/>
                <a:cs typeface="나눔고딕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052736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2: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Normal-form game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(Strategic-form game) 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with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pure strategies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141" name="Rectangle 117"/>
          <p:cNvSpPr>
            <a:spLocks noChangeArrowheads="1"/>
          </p:cNvSpPr>
          <p:nvPr/>
        </p:nvSpPr>
        <p:spPr bwMode="auto">
          <a:xfrm>
            <a:off x="4140200" y="3241675"/>
            <a:ext cx="544513" cy="411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Solving the Game</a:t>
            </a:r>
          </a:p>
        </p:txBody>
      </p:sp>
      <p:graphicFrame>
        <p:nvGraphicFramePr>
          <p:cNvPr id="641135" name="Group 111"/>
          <p:cNvGraphicFramePr>
            <a:graphicFrameLocks noGrp="1"/>
          </p:cNvGraphicFramePr>
          <p:nvPr/>
        </p:nvGraphicFramePr>
        <p:xfrm>
          <a:off x="1608138" y="2205038"/>
          <a:ext cx="4487862" cy="1500188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1122" name="Text Box 98"/>
          <p:cNvSpPr txBox="1">
            <a:spLocks noChangeArrowheads="1"/>
          </p:cNvSpPr>
          <p:nvPr/>
        </p:nvSpPr>
        <p:spPr bwMode="auto">
          <a:xfrm>
            <a:off x="292100" y="2916238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41123" name="Text Box 99"/>
          <p:cNvSpPr txBox="1">
            <a:spLocks noChangeArrowheads="1"/>
          </p:cNvSpPr>
          <p:nvPr/>
        </p:nvSpPr>
        <p:spPr bwMode="auto">
          <a:xfrm>
            <a:off x="3800475" y="1747838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41136" name="Rectangle 112"/>
          <p:cNvSpPr>
            <a:spLocks noChangeArrowheads="1"/>
          </p:cNvSpPr>
          <p:nvPr/>
        </p:nvSpPr>
        <p:spPr bwMode="auto">
          <a:xfrm>
            <a:off x="374650" y="1088728"/>
            <a:ext cx="860425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600" dirty="0">
                <a:latin typeface="Comic Sans MS" pitchFamily="66" charset="0"/>
                <a:ea typeface="굴림" charset="-127"/>
              </a:rPr>
              <a:t>Iterated removal of strictly dominated strategies</a:t>
            </a:r>
          </a:p>
        </p:txBody>
      </p:sp>
      <p:sp>
        <p:nvSpPr>
          <p:cNvPr id="641137" name="Rectangle 113"/>
          <p:cNvSpPr>
            <a:spLocks noChangeArrowheads="1"/>
          </p:cNvSpPr>
          <p:nvPr/>
        </p:nvSpPr>
        <p:spPr bwMode="auto">
          <a:xfrm>
            <a:off x="146050" y="3929063"/>
            <a:ext cx="860425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200" dirty="0">
                <a:latin typeface="Comic Sans MS" pitchFamily="66" charset="0"/>
                <a:ea typeface="굴림" charset="-127"/>
              </a:rPr>
              <a:t>Player 1 cannot remove any strategy (neither T or B dominates the other)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200" dirty="0">
                <a:latin typeface="Comic Sans MS" pitchFamily="66" charset="0"/>
                <a:ea typeface="굴림" charset="-127"/>
              </a:rPr>
              <a:t>Player 2 can remove strategy R (dominated by M) 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200" dirty="0">
                <a:latin typeface="Comic Sans MS" pitchFamily="66" charset="0"/>
                <a:ea typeface="굴림" charset="-127"/>
              </a:rPr>
              <a:t>Player 1 can remove strategy T (dominated by B)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200" dirty="0">
                <a:latin typeface="Comic Sans MS" pitchFamily="66" charset="0"/>
                <a:ea typeface="굴림" charset="-127"/>
              </a:rPr>
              <a:t>Player 2 can remove strategy L (dominated by M)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200" dirty="0">
                <a:solidFill>
                  <a:srgbClr val="FF0000"/>
                </a:solidFill>
                <a:latin typeface="Comic Sans MS" pitchFamily="66" charset="0"/>
                <a:ea typeface="굴림" charset="-127"/>
              </a:rPr>
              <a:t>Solution:</a:t>
            </a:r>
            <a:r>
              <a:rPr lang="en-US" altLang="ko-KR" sz="2200" dirty="0">
                <a:latin typeface="Comic Sans MS" pitchFamily="66" charset="0"/>
                <a:ea typeface="굴림" charset="-127"/>
              </a:rPr>
              <a:t> P</a:t>
            </a:r>
            <a:r>
              <a:rPr lang="en-US" altLang="ko-KR" sz="2200" baseline="-25000" dirty="0">
                <a:latin typeface="Comic Sans MS" pitchFamily="66" charset="0"/>
                <a:ea typeface="굴림" charset="-127"/>
              </a:rPr>
              <a:t>1</a:t>
            </a:r>
            <a:r>
              <a:rPr lang="en-US" altLang="ko-KR" sz="2200" dirty="0">
                <a:latin typeface="Comic Sans MS" pitchFamily="66" charset="0"/>
                <a:ea typeface="굴림" charset="-127"/>
              </a:rPr>
              <a:t> -&gt; B,  P</a:t>
            </a:r>
            <a:r>
              <a:rPr lang="en-US" altLang="ko-KR" sz="2200" baseline="-25000" dirty="0">
                <a:latin typeface="Comic Sans MS" pitchFamily="66" charset="0"/>
                <a:ea typeface="굴림" charset="-127"/>
              </a:rPr>
              <a:t>2</a:t>
            </a:r>
            <a:r>
              <a:rPr lang="en-US" altLang="ko-KR" sz="2200" dirty="0">
                <a:latin typeface="Comic Sans MS" pitchFamily="66" charset="0"/>
                <a:ea typeface="굴림" charset="-127"/>
              </a:rPr>
              <a:t> -&gt; M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ko-KR" sz="2000" dirty="0">
                <a:latin typeface="Comic Sans MS" pitchFamily="66" charset="0"/>
                <a:ea typeface="굴림" charset="-127"/>
              </a:rPr>
              <a:t>payoff of 2</a:t>
            </a:r>
          </a:p>
        </p:txBody>
      </p:sp>
      <p:sp>
        <p:nvSpPr>
          <p:cNvPr id="641138" name="Line 114"/>
          <p:cNvSpPr>
            <a:spLocks noChangeShapeType="1"/>
          </p:cNvSpPr>
          <p:nvPr/>
        </p:nvSpPr>
        <p:spPr bwMode="auto">
          <a:xfrm flipH="1" flipV="1">
            <a:off x="5508104" y="2109788"/>
            <a:ext cx="11112" cy="16716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1139" name="Line 115"/>
          <p:cNvSpPr>
            <a:spLocks noChangeShapeType="1"/>
          </p:cNvSpPr>
          <p:nvPr/>
        </p:nvSpPr>
        <p:spPr bwMode="auto">
          <a:xfrm flipH="1" flipV="1">
            <a:off x="1870075" y="2924944"/>
            <a:ext cx="4048125" cy="254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1140" name="Line 116"/>
          <p:cNvSpPr>
            <a:spLocks noChangeShapeType="1"/>
          </p:cNvSpPr>
          <p:nvPr/>
        </p:nvSpPr>
        <p:spPr bwMode="auto">
          <a:xfrm flipH="1" flipV="1">
            <a:off x="3336752" y="2103438"/>
            <a:ext cx="11112" cy="16716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4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1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41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41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141" grpId="0" animBg="1"/>
      <p:bldP spid="641138" grpId="0" animBg="1"/>
      <p:bldP spid="641139" grpId="0" animBg="1"/>
      <p:bldP spid="6411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Solving the Game</a:t>
            </a:r>
          </a:p>
        </p:txBody>
      </p:sp>
      <p:graphicFrame>
        <p:nvGraphicFramePr>
          <p:cNvPr id="712708" name="Group 4"/>
          <p:cNvGraphicFramePr>
            <a:graphicFrameLocks noGrp="1"/>
          </p:cNvGraphicFramePr>
          <p:nvPr/>
        </p:nvGraphicFramePr>
        <p:xfrm>
          <a:off x="2344738" y="3130550"/>
          <a:ext cx="4487862" cy="2022476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2739" name="Text Box 35"/>
          <p:cNvSpPr txBox="1">
            <a:spLocks noChangeArrowheads="1"/>
          </p:cNvSpPr>
          <p:nvPr/>
        </p:nvSpPr>
        <p:spPr bwMode="auto">
          <a:xfrm>
            <a:off x="1079500" y="4097338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712740" name="Text Box 36"/>
          <p:cNvSpPr txBox="1">
            <a:spLocks noChangeArrowheads="1"/>
          </p:cNvSpPr>
          <p:nvPr/>
        </p:nvSpPr>
        <p:spPr bwMode="auto">
          <a:xfrm>
            <a:off x="4773613" y="2541588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712749" name="Rectangle 45"/>
          <p:cNvSpPr>
            <a:spLocks noChangeArrowheads="1"/>
          </p:cNvSpPr>
          <p:nvPr/>
        </p:nvSpPr>
        <p:spPr bwMode="auto">
          <a:xfrm>
            <a:off x="374650" y="1163638"/>
            <a:ext cx="8329613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Removal of strictly dominates strategies does not always work</a:t>
            </a:r>
          </a:p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Consider the game</a:t>
            </a:r>
          </a:p>
        </p:txBody>
      </p:sp>
      <p:sp>
        <p:nvSpPr>
          <p:cNvPr id="712750" name="Rectangle 46"/>
          <p:cNvSpPr>
            <a:spLocks noChangeArrowheads="1"/>
          </p:cNvSpPr>
          <p:nvPr/>
        </p:nvSpPr>
        <p:spPr bwMode="auto">
          <a:xfrm>
            <a:off x="446088" y="5413375"/>
            <a:ext cx="832961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Neither player has dominated strategies</a:t>
            </a:r>
          </a:p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Requires another solution concept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ChangeArrowheads="1"/>
          </p:cNvSpPr>
          <p:nvPr/>
        </p:nvSpPr>
        <p:spPr bwMode="auto">
          <a:xfrm>
            <a:off x="4427215" y="3170238"/>
            <a:ext cx="544513" cy="411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Analyzing the Game</a:t>
            </a:r>
          </a:p>
        </p:txBody>
      </p:sp>
      <p:graphicFrame>
        <p:nvGraphicFramePr>
          <p:cNvPr id="711727" name="Group 47"/>
          <p:cNvGraphicFramePr>
            <a:graphicFrameLocks noGrp="1"/>
          </p:cNvGraphicFramePr>
          <p:nvPr/>
        </p:nvGraphicFramePr>
        <p:xfrm>
          <a:off x="1930078" y="1973263"/>
          <a:ext cx="4487862" cy="2316480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1715" name="Text Box 35"/>
          <p:cNvSpPr txBox="1">
            <a:spLocks noChangeArrowheads="1"/>
          </p:cNvSpPr>
          <p:nvPr/>
        </p:nvSpPr>
        <p:spPr bwMode="auto">
          <a:xfrm>
            <a:off x="323528" y="3009900"/>
            <a:ext cx="1647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32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711716" name="Text Box 36"/>
          <p:cNvSpPr txBox="1">
            <a:spLocks noChangeArrowheads="1"/>
          </p:cNvSpPr>
          <p:nvPr/>
        </p:nvSpPr>
        <p:spPr bwMode="auto">
          <a:xfrm>
            <a:off x="4136703" y="1339850"/>
            <a:ext cx="1712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711717" name="Line 37"/>
          <p:cNvSpPr>
            <a:spLocks noChangeShapeType="1"/>
          </p:cNvSpPr>
          <p:nvPr/>
        </p:nvSpPr>
        <p:spPr bwMode="auto">
          <a:xfrm flipH="1">
            <a:off x="3384228" y="2930525"/>
            <a:ext cx="1004887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1718" name="Line 38"/>
          <p:cNvSpPr>
            <a:spLocks noChangeShapeType="1"/>
          </p:cNvSpPr>
          <p:nvPr/>
        </p:nvSpPr>
        <p:spPr bwMode="auto">
          <a:xfrm flipH="1">
            <a:off x="4919340" y="2947988"/>
            <a:ext cx="100488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1719" name="Line 39"/>
          <p:cNvSpPr>
            <a:spLocks noChangeShapeType="1"/>
          </p:cNvSpPr>
          <p:nvPr/>
        </p:nvSpPr>
        <p:spPr bwMode="auto">
          <a:xfrm flipH="1">
            <a:off x="4873303" y="2735263"/>
            <a:ext cx="11112" cy="584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1720" name="Line 40"/>
          <p:cNvSpPr>
            <a:spLocks noChangeShapeType="1"/>
          </p:cNvSpPr>
          <p:nvPr/>
        </p:nvSpPr>
        <p:spPr bwMode="auto">
          <a:xfrm flipH="1">
            <a:off x="4860603" y="3471863"/>
            <a:ext cx="11112" cy="584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1721" name="Line 41"/>
          <p:cNvSpPr>
            <a:spLocks noChangeShapeType="1"/>
          </p:cNvSpPr>
          <p:nvPr/>
        </p:nvSpPr>
        <p:spPr bwMode="auto">
          <a:xfrm flipH="1">
            <a:off x="3365178" y="3541713"/>
            <a:ext cx="1004887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1722" name="Line 42"/>
          <p:cNvSpPr>
            <a:spLocks noChangeShapeType="1"/>
          </p:cNvSpPr>
          <p:nvPr/>
        </p:nvSpPr>
        <p:spPr bwMode="auto">
          <a:xfrm flipH="1">
            <a:off x="4970140" y="3544888"/>
            <a:ext cx="100488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1723" name="Rectangle 43"/>
          <p:cNvSpPr>
            <a:spLocks noChangeArrowheads="1"/>
          </p:cNvSpPr>
          <p:nvPr/>
        </p:nvSpPr>
        <p:spPr bwMode="auto">
          <a:xfrm>
            <a:off x="1990403" y="4575175"/>
            <a:ext cx="437991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	Outcome (C, B) seems “stable”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800" dirty="0">
                <a:solidFill>
                  <a:srgbClr val="FF0000"/>
                </a:solidFill>
                <a:latin typeface="Comic Sans MS" pitchFamily="66" charset="0"/>
                <a:ea typeface="굴림" charset="-127"/>
              </a:rPr>
              <a:t>saddle point </a:t>
            </a:r>
            <a:r>
              <a:rPr lang="en-US" altLang="ko-KR" sz="2800" dirty="0">
                <a:latin typeface="Comic Sans MS" pitchFamily="66" charset="0"/>
                <a:ea typeface="굴림" charset="-127"/>
              </a:rPr>
              <a:t>of game</a:t>
            </a:r>
          </a:p>
        </p:txBody>
      </p:sp>
      <p:sp>
        <p:nvSpPr>
          <p:cNvPr id="711724" name="Line 44"/>
          <p:cNvSpPr>
            <a:spLocks noChangeShapeType="1"/>
          </p:cNvSpPr>
          <p:nvPr/>
        </p:nvSpPr>
        <p:spPr bwMode="auto">
          <a:xfrm flipV="1">
            <a:off x="3481065" y="3422650"/>
            <a:ext cx="979488" cy="119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8546" name="Picture 2" descr="http://upload.wikimedia.org/wikipedia/commons/4/40/Saddle_poi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0"/>
            <a:ext cx="2296846" cy="1909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1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2" grpId="0" animBg="1"/>
      <p:bldP spid="711717" grpId="0" animBg="1"/>
      <p:bldP spid="711718" grpId="0" animBg="1"/>
      <p:bldP spid="711719" grpId="0" animBg="1"/>
      <p:bldP spid="711720" grpId="0" animBg="1"/>
      <p:bldP spid="711721" grpId="0" animBg="1"/>
      <p:bldP spid="711722" grpId="0" animBg="1"/>
      <p:bldP spid="711723" grpId="0" build="allAtOnce"/>
      <p:bldP spid="7117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ea typeface="굴림" charset="-127"/>
              </a:rPr>
              <a:t>An outcome is a </a:t>
            </a:r>
            <a:r>
              <a:rPr lang="en-US" altLang="ko-KR" sz="2800" i="1" dirty="0">
                <a:solidFill>
                  <a:srgbClr val="FF0000"/>
                </a:solidFill>
                <a:ea typeface="굴림" charset="-127"/>
              </a:rPr>
              <a:t>saddle point</a:t>
            </a:r>
            <a:r>
              <a:rPr lang="en-US" altLang="ko-KR" sz="2800" dirty="0">
                <a:ea typeface="굴림" charset="-127"/>
              </a:rPr>
              <a:t> </a:t>
            </a:r>
          </a:p>
          <a:p>
            <a:pPr lvl="1"/>
            <a:r>
              <a:rPr lang="en-US" altLang="ko-KR" sz="2400" dirty="0">
                <a:ea typeface="굴림" charset="-127"/>
              </a:rPr>
              <a:t>if it is both less than or equal to any value in its row and greater than or equal to any value in its column</a:t>
            </a:r>
          </a:p>
          <a:p>
            <a:pPr lvl="1"/>
            <a:endParaRPr lang="en-US" altLang="ko-KR" sz="2400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Saddle Point Principle</a:t>
            </a:r>
          </a:p>
          <a:p>
            <a:pPr lvl="1"/>
            <a:r>
              <a:rPr lang="en-US" altLang="ko-KR" sz="2400" dirty="0">
                <a:ea typeface="굴림" charset="-127"/>
              </a:rPr>
              <a:t>Players should choose outcomes that are saddle points of the game</a:t>
            </a:r>
          </a:p>
          <a:p>
            <a:pPr lvl="1"/>
            <a:endParaRPr lang="en-US" altLang="ko-KR" sz="2400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Value of the game</a:t>
            </a:r>
          </a:p>
          <a:p>
            <a:pPr lvl="1"/>
            <a:r>
              <a:rPr lang="en-US" altLang="ko-KR" sz="2400" dirty="0">
                <a:ea typeface="굴림" charset="-127"/>
              </a:rPr>
              <a:t>value of saddle point outcome if it exists</a:t>
            </a: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Saddle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7544" y="3501008"/>
            <a:ext cx="8186212" cy="5226861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If</a:t>
            </a:r>
            <a:r>
              <a:rPr lang="en-US" altLang="ko-KR" dirty="0">
                <a:ea typeface="굴림" charset="-127"/>
              </a:rPr>
              <a:t> player 1 believes player 2 will play B</a:t>
            </a:r>
          </a:p>
          <a:p>
            <a:pPr lvl="1"/>
            <a:r>
              <a:rPr lang="en-US" altLang="ko-KR" dirty="0">
                <a:ea typeface="굴림" charset="-127"/>
              </a:rPr>
              <a:t>player 1 should play best response to B (which is C)</a:t>
            </a:r>
          </a:p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If</a:t>
            </a:r>
            <a:r>
              <a:rPr lang="en-US" altLang="ko-KR" dirty="0">
                <a:ea typeface="굴림" charset="-127"/>
              </a:rPr>
              <a:t> player 2 believes player 1 will play C</a:t>
            </a:r>
          </a:p>
          <a:p>
            <a:pPr lvl="1"/>
            <a:r>
              <a:rPr lang="en-US" altLang="ko-KR" dirty="0">
                <a:ea typeface="굴림" charset="-127"/>
              </a:rPr>
              <a:t>player 2 should play best response to C (which is B)</a:t>
            </a:r>
          </a:p>
          <a:p>
            <a:pPr lvl="1">
              <a:buFont typeface="ZapfDingbats" pitchFamily="82" charset="2"/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Why Play Saddle Points?</a:t>
            </a:r>
          </a:p>
        </p:txBody>
      </p:sp>
      <p:sp>
        <p:nvSpPr>
          <p:cNvPr id="706567" name="Rectangle 7"/>
          <p:cNvSpPr>
            <a:spLocks noChangeArrowheads="1"/>
          </p:cNvSpPr>
          <p:nvPr/>
        </p:nvSpPr>
        <p:spPr bwMode="auto">
          <a:xfrm>
            <a:off x="4356100" y="2314575"/>
            <a:ext cx="544513" cy="411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06613" name="Group 53"/>
          <p:cNvGraphicFramePr>
            <a:graphicFrameLocks noGrp="1"/>
          </p:cNvGraphicFramePr>
          <p:nvPr/>
        </p:nvGraphicFramePr>
        <p:xfrm>
          <a:off x="2354263" y="1384300"/>
          <a:ext cx="3586162" cy="18288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599" name="Text Box 39"/>
          <p:cNvSpPr txBox="1">
            <a:spLocks noChangeArrowheads="1"/>
          </p:cNvSpPr>
          <p:nvPr/>
        </p:nvSpPr>
        <p:spPr bwMode="auto">
          <a:xfrm>
            <a:off x="955675" y="2217738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706600" name="Text Box 40"/>
          <p:cNvSpPr txBox="1">
            <a:spLocks noChangeArrowheads="1"/>
          </p:cNvSpPr>
          <p:nvPr/>
        </p:nvSpPr>
        <p:spPr bwMode="auto">
          <a:xfrm>
            <a:off x="3952875" y="1001713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706603" name="Line 43"/>
          <p:cNvSpPr>
            <a:spLocks noChangeShapeType="1"/>
          </p:cNvSpPr>
          <p:nvPr/>
        </p:nvSpPr>
        <p:spPr bwMode="auto">
          <a:xfrm flipH="1">
            <a:off x="4802188" y="1879600"/>
            <a:ext cx="11112" cy="584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04" name="Line 44"/>
          <p:cNvSpPr>
            <a:spLocks noChangeShapeType="1"/>
          </p:cNvSpPr>
          <p:nvPr/>
        </p:nvSpPr>
        <p:spPr bwMode="auto">
          <a:xfrm flipH="1">
            <a:off x="4789488" y="2578100"/>
            <a:ext cx="11112" cy="584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05" name="Line 45"/>
          <p:cNvSpPr>
            <a:spLocks noChangeShapeType="1"/>
          </p:cNvSpPr>
          <p:nvPr/>
        </p:nvSpPr>
        <p:spPr bwMode="auto">
          <a:xfrm flipH="1">
            <a:off x="3294063" y="2647950"/>
            <a:ext cx="1004887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06" name="Line 46"/>
          <p:cNvSpPr>
            <a:spLocks noChangeShapeType="1"/>
          </p:cNvSpPr>
          <p:nvPr/>
        </p:nvSpPr>
        <p:spPr bwMode="auto">
          <a:xfrm flipH="1">
            <a:off x="4899025" y="2651125"/>
            <a:ext cx="100488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  <p:bldP spid="706567" grpId="0" animBg="1"/>
      <p:bldP spid="706603" grpId="0" animBg="1"/>
      <p:bldP spid="706604" grpId="0" animBg="1"/>
      <p:bldP spid="706605" grpId="0" animBg="1"/>
      <p:bldP spid="7066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51" name="Rectangle 4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2464" y="3530731"/>
            <a:ext cx="8186212" cy="5226861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Why should player 1 believe player 2 will play B?</a:t>
            </a:r>
          </a:p>
          <a:p>
            <a:pPr lvl="1"/>
            <a:r>
              <a:rPr lang="en-US" altLang="ko-KR" dirty="0">
                <a:ea typeface="굴림" charset="-127"/>
              </a:rPr>
              <a:t>playing B guarantees player 2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loses at most v</a:t>
            </a:r>
            <a:r>
              <a:rPr lang="en-US" altLang="ko-KR" dirty="0">
                <a:ea typeface="굴림" charset="-127"/>
              </a:rPr>
              <a:t> (which is 2)</a:t>
            </a:r>
          </a:p>
          <a:p>
            <a:r>
              <a:rPr lang="en-US" altLang="ko-KR" dirty="0">
                <a:ea typeface="굴림" charset="-127"/>
              </a:rPr>
              <a:t>Why should player 2 believe player 1 will play C?</a:t>
            </a:r>
          </a:p>
          <a:p>
            <a:pPr lvl="1"/>
            <a:r>
              <a:rPr lang="en-US" altLang="ko-KR" dirty="0">
                <a:ea typeface="굴림" charset="-127"/>
              </a:rPr>
              <a:t>playing C guarantees player 1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wins at least v</a:t>
            </a:r>
            <a:r>
              <a:rPr lang="en-US" altLang="ko-KR" dirty="0">
                <a:ea typeface="굴림" charset="-127"/>
              </a:rPr>
              <a:t> (which is 2)</a:t>
            </a: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Why Play Saddle Points?</a:t>
            </a:r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4356100" y="2314575"/>
            <a:ext cx="544513" cy="411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34213" name="Group 5"/>
          <p:cNvGraphicFramePr>
            <a:graphicFrameLocks noGrp="1"/>
          </p:cNvGraphicFramePr>
          <p:nvPr/>
        </p:nvGraphicFramePr>
        <p:xfrm>
          <a:off x="2354263" y="1384300"/>
          <a:ext cx="3586162" cy="18288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4244" name="Text Box 36"/>
          <p:cNvSpPr txBox="1">
            <a:spLocks noChangeArrowheads="1"/>
          </p:cNvSpPr>
          <p:nvPr/>
        </p:nvSpPr>
        <p:spPr bwMode="auto">
          <a:xfrm>
            <a:off x="955675" y="2217738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734245" name="Text Box 37"/>
          <p:cNvSpPr txBox="1">
            <a:spLocks noChangeArrowheads="1"/>
          </p:cNvSpPr>
          <p:nvPr/>
        </p:nvSpPr>
        <p:spPr bwMode="auto">
          <a:xfrm>
            <a:off x="3952875" y="1001713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734246" name="Line 38"/>
          <p:cNvSpPr>
            <a:spLocks noChangeShapeType="1"/>
          </p:cNvSpPr>
          <p:nvPr/>
        </p:nvSpPr>
        <p:spPr bwMode="auto">
          <a:xfrm flipH="1">
            <a:off x="4802188" y="1879600"/>
            <a:ext cx="11112" cy="584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4247" name="Line 39"/>
          <p:cNvSpPr>
            <a:spLocks noChangeShapeType="1"/>
          </p:cNvSpPr>
          <p:nvPr/>
        </p:nvSpPr>
        <p:spPr bwMode="auto">
          <a:xfrm flipH="1">
            <a:off x="4789488" y="2578100"/>
            <a:ext cx="11112" cy="584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4248" name="Line 40"/>
          <p:cNvSpPr>
            <a:spLocks noChangeShapeType="1"/>
          </p:cNvSpPr>
          <p:nvPr/>
        </p:nvSpPr>
        <p:spPr bwMode="auto">
          <a:xfrm flipH="1">
            <a:off x="3294063" y="2647950"/>
            <a:ext cx="1004887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4249" name="Line 41"/>
          <p:cNvSpPr>
            <a:spLocks noChangeShapeType="1"/>
          </p:cNvSpPr>
          <p:nvPr/>
        </p:nvSpPr>
        <p:spPr bwMode="auto">
          <a:xfrm flipH="1">
            <a:off x="4899025" y="2651125"/>
            <a:ext cx="100488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836116" y="5517232"/>
            <a:ext cx="7480300" cy="890587"/>
            <a:chOff x="493" y="3653"/>
            <a:chExt cx="4539" cy="561"/>
          </a:xfrm>
        </p:grpSpPr>
        <p:sp>
          <p:nvSpPr>
            <p:cNvPr id="734253" name="Rectangle 45"/>
            <p:cNvSpPr>
              <a:spLocks noChangeArrowheads="1"/>
            </p:cNvSpPr>
            <p:nvPr/>
          </p:nvSpPr>
          <p:spPr bwMode="auto">
            <a:xfrm>
              <a:off x="493" y="3653"/>
              <a:ext cx="4539" cy="56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34254" name="Rectangle 46"/>
            <p:cNvSpPr>
              <a:spLocks noChangeArrowheads="1"/>
            </p:cNvSpPr>
            <p:nvPr/>
          </p:nvSpPr>
          <p:spPr bwMode="auto">
            <a:xfrm>
              <a:off x="635" y="3763"/>
              <a:ext cx="428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800">
                  <a:solidFill>
                    <a:srgbClr val="FF0000"/>
                  </a:solidFill>
                  <a:latin typeface="Comic Sans MS" pitchFamily="66" charset="0"/>
                  <a:ea typeface="굴림" charset="-127"/>
                </a:rPr>
                <a:t>Powerful arguments to play saddle point!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51" grpId="0" build="p"/>
      <p:bldP spid="734212" grpId="0" animBg="1"/>
      <p:bldP spid="734246" grpId="0" animBg="1"/>
      <p:bldP spid="734247" grpId="0" animBg="1"/>
      <p:bldP spid="734248" grpId="0" animBg="1"/>
      <p:bldP spid="7342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206" name="Rectangle 134"/>
          <p:cNvSpPr>
            <a:spLocks noChangeArrowheads="1"/>
          </p:cNvSpPr>
          <p:nvPr/>
        </p:nvSpPr>
        <p:spPr bwMode="auto">
          <a:xfrm>
            <a:off x="4700588" y="1825625"/>
            <a:ext cx="685800" cy="3254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3203" name="Oval 131"/>
          <p:cNvSpPr>
            <a:spLocks noChangeArrowheads="1"/>
          </p:cNvSpPr>
          <p:nvPr/>
        </p:nvSpPr>
        <p:spPr bwMode="auto">
          <a:xfrm>
            <a:off x="4835525" y="3733800"/>
            <a:ext cx="43815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3204" name="Oval 132"/>
          <p:cNvSpPr>
            <a:spLocks noChangeArrowheads="1"/>
          </p:cNvSpPr>
          <p:nvPr/>
        </p:nvSpPr>
        <p:spPr bwMode="auto">
          <a:xfrm>
            <a:off x="6829425" y="1766888"/>
            <a:ext cx="438150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3126" name="Rectangle 54"/>
          <p:cNvSpPr>
            <a:spLocks noGrp="1" noChangeArrowheads="1"/>
          </p:cNvSpPr>
          <p:nvPr>
            <p:ph type="body" sz="quarter" idx="13"/>
          </p:nvPr>
        </p:nvSpPr>
        <p:spPr>
          <a:xfrm>
            <a:off x="4283968" y="4293097"/>
            <a:ext cx="4464496" cy="1656184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choose minimum entry in each row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choose the maximum among these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this is </a:t>
            </a:r>
            <a:r>
              <a:rPr lang="en-US" altLang="ko-KR" sz="2000" dirty="0" err="1">
                <a:latin typeface="Calibri" charset="0"/>
                <a:ea typeface="Calibri" charset="0"/>
                <a:cs typeface="Calibri" charset="0"/>
              </a:rPr>
              <a:t>maximin</a:t>
            </a: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 value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404664"/>
            <a:ext cx="6840760" cy="537628"/>
          </a:xfrm>
        </p:spPr>
        <p:txBody>
          <a:bodyPr/>
          <a:lstStyle/>
          <a:p>
            <a:r>
              <a:rPr lang="en-US" altLang="ko-KR" u="none" dirty="0">
                <a:ea typeface="굴림" charset="-127"/>
              </a:rPr>
              <a:t>Solving the Game (min-max algorithm)</a:t>
            </a:r>
          </a:p>
        </p:txBody>
      </p:sp>
      <p:graphicFrame>
        <p:nvGraphicFramePr>
          <p:cNvPr id="643146" name="Group 74"/>
          <p:cNvGraphicFramePr>
            <a:graphicFrameLocks noGrp="1"/>
          </p:cNvGraphicFramePr>
          <p:nvPr>
            <p:ph sz="half" idx="4294967295"/>
          </p:nvPr>
        </p:nvGraphicFramePr>
        <p:xfrm>
          <a:off x="6588224" y="1758950"/>
          <a:ext cx="882650" cy="1863726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3124" name="Group 52"/>
          <p:cNvGraphicFramePr>
            <a:graphicFrameLocks noGrp="1"/>
          </p:cNvGraphicFramePr>
          <p:nvPr/>
        </p:nvGraphicFramePr>
        <p:xfrm>
          <a:off x="1600200" y="1301750"/>
          <a:ext cx="4922838" cy="2287588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3122" name="Text Box 50"/>
          <p:cNvSpPr txBox="1">
            <a:spLocks noChangeArrowheads="1"/>
          </p:cNvSpPr>
          <p:nvPr/>
        </p:nvSpPr>
        <p:spPr bwMode="auto">
          <a:xfrm>
            <a:off x="292100" y="2306638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43123" name="Text Box 51"/>
          <p:cNvSpPr txBox="1">
            <a:spLocks noChangeArrowheads="1"/>
          </p:cNvSpPr>
          <p:nvPr/>
        </p:nvSpPr>
        <p:spPr bwMode="auto">
          <a:xfrm>
            <a:off x="3833813" y="908720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graphicFrame>
        <p:nvGraphicFramePr>
          <p:cNvPr id="643190" name="Group 118"/>
          <p:cNvGraphicFramePr>
            <a:graphicFrameLocks noGrp="1"/>
          </p:cNvGraphicFramePr>
          <p:nvPr/>
        </p:nvGraphicFramePr>
        <p:xfrm>
          <a:off x="2586038" y="3721100"/>
          <a:ext cx="3940175" cy="457200"/>
        </p:xfrm>
        <a:graphic>
          <a:graphicData uri="http://schemas.openxmlformats.org/drawingml/2006/table">
            <a:tbl>
              <a:tblPr/>
              <a:tblGrid>
                <a:gridCol w="985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3202" name="Rectangle 130"/>
          <p:cNvSpPr>
            <a:spLocks noChangeArrowheads="1"/>
          </p:cNvSpPr>
          <p:nvPr/>
        </p:nvSpPr>
        <p:spPr bwMode="auto">
          <a:xfrm>
            <a:off x="485775" y="4300538"/>
            <a:ext cx="38100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choose maximum entry in each column</a:t>
            </a:r>
          </a:p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choose the minimum among these</a:t>
            </a:r>
          </a:p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this is the </a:t>
            </a:r>
            <a:r>
              <a:rPr lang="en-US" altLang="ko-KR" sz="2000" dirty="0" err="1">
                <a:latin typeface="Calibri" charset="0"/>
                <a:ea typeface="Calibri" charset="0"/>
                <a:cs typeface="Calibri" charset="0"/>
              </a:rPr>
              <a:t>minimax</a:t>
            </a: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 value</a:t>
            </a:r>
          </a:p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3205" name="Rectangle 133"/>
          <p:cNvSpPr>
            <a:spLocks noChangeArrowheads="1"/>
          </p:cNvSpPr>
          <p:nvPr/>
        </p:nvSpPr>
        <p:spPr bwMode="auto">
          <a:xfrm>
            <a:off x="35496" y="6093296"/>
            <a:ext cx="905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if </a:t>
            </a:r>
            <a:r>
              <a:rPr lang="en-US" altLang="ko-KR" sz="2400" dirty="0" err="1">
                <a:latin typeface="Calibri" charset="0"/>
                <a:ea typeface="Calibri" charset="0"/>
                <a:cs typeface="Calibri" charset="0"/>
              </a:rPr>
              <a:t>minimax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 == </a:t>
            </a:r>
            <a:r>
              <a:rPr lang="en-US" altLang="ko-KR" sz="2400" dirty="0" err="1">
                <a:latin typeface="Calibri" charset="0"/>
                <a:ea typeface="Calibri" charset="0"/>
                <a:cs typeface="Calibri" charset="0"/>
              </a:rPr>
              <a:t>maximin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, then this is the saddle point of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206" grpId="0" animBg="1"/>
      <p:bldP spid="643203" grpId="0" animBg="1"/>
      <p:bldP spid="643204" grpId="0" animBg="1"/>
      <p:bldP spid="643126" grpId="0" build="p"/>
      <p:bldP spid="643202" grpId="0"/>
      <p:bldP spid="6432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702" name="Rectangle 94"/>
          <p:cNvSpPr>
            <a:spLocks noChangeArrowheads="1"/>
          </p:cNvSpPr>
          <p:nvPr/>
        </p:nvSpPr>
        <p:spPr bwMode="auto">
          <a:xfrm>
            <a:off x="4036194" y="3128739"/>
            <a:ext cx="685800" cy="3254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703" name="Rectangle 95"/>
          <p:cNvSpPr>
            <a:spLocks noChangeArrowheads="1"/>
          </p:cNvSpPr>
          <p:nvPr/>
        </p:nvSpPr>
        <p:spPr bwMode="auto">
          <a:xfrm>
            <a:off x="4958531" y="3919314"/>
            <a:ext cx="685800" cy="3254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704" name="Rectangle 96"/>
          <p:cNvSpPr>
            <a:spLocks noChangeArrowheads="1"/>
          </p:cNvSpPr>
          <p:nvPr/>
        </p:nvSpPr>
        <p:spPr bwMode="auto">
          <a:xfrm>
            <a:off x="4982344" y="3123977"/>
            <a:ext cx="685800" cy="3254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705" name="Rectangle 97"/>
          <p:cNvSpPr>
            <a:spLocks noChangeArrowheads="1"/>
          </p:cNvSpPr>
          <p:nvPr/>
        </p:nvSpPr>
        <p:spPr bwMode="auto">
          <a:xfrm>
            <a:off x="4013969" y="3914552"/>
            <a:ext cx="685800" cy="3254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88" name="Oval 80"/>
          <p:cNvSpPr>
            <a:spLocks noChangeArrowheads="1"/>
          </p:cNvSpPr>
          <p:nvPr/>
        </p:nvSpPr>
        <p:spPr bwMode="auto">
          <a:xfrm>
            <a:off x="4140969" y="4755927"/>
            <a:ext cx="438150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89" name="Oval 81"/>
          <p:cNvSpPr>
            <a:spLocks noChangeArrowheads="1"/>
          </p:cNvSpPr>
          <p:nvPr/>
        </p:nvSpPr>
        <p:spPr bwMode="auto">
          <a:xfrm>
            <a:off x="7090544" y="3878039"/>
            <a:ext cx="43815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10" name="Oval 2"/>
          <p:cNvSpPr>
            <a:spLocks noChangeArrowheads="1"/>
          </p:cNvSpPr>
          <p:nvPr/>
        </p:nvSpPr>
        <p:spPr bwMode="auto">
          <a:xfrm>
            <a:off x="5152206" y="4754339"/>
            <a:ext cx="43815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11" name="Oval 3"/>
          <p:cNvSpPr>
            <a:spLocks noChangeArrowheads="1"/>
          </p:cNvSpPr>
          <p:nvPr/>
        </p:nvSpPr>
        <p:spPr bwMode="auto">
          <a:xfrm>
            <a:off x="7095306" y="3079527"/>
            <a:ext cx="438150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Multiple Saddle Points</a:t>
            </a:r>
          </a:p>
        </p:txBody>
      </p:sp>
      <p:graphicFrame>
        <p:nvGraphicFramePr>
          <p:cNvPr id="708700" name="Group 9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29524852"/>
              </p:ext>
            </p:extLst>
          </p:nvPr>
        </p:nvGraphicFramePr>
        <p:xfrm>
          <a:off x="6911751" y="3131403"/>
          <a:ext cx="882650" cy="1584960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8697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43685"/>
              </p:ext>
            </p:extLst>
          </p:nvPr>
        </p:nvGraphicFramePr>
        <p:xfrm>
          <a:off x="1954981" y="2696939"/>
          <a:ext cx="4851400" cy="198120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8660" name="Text Box 52"/>
          <p:cNvSpPr txBox="1">
            <a:spLocks noChangeArrowheads="1"/>
          </p:cNvSpPr>
          <p:nvPr/>
        </p:nvSpPr>
        <p:spPr bwMode="auto">
          <a:xfrm>
            <a:off x="699269" y="3743102"/>
            <a:ext cx="1100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708661" name="Text Box 53"/>
          <p:cNvSpPr txBox="1">
            <a:spLocks noChangeArrowheads="1"/>
          </p:cNvSpPr>
          <p:nvPr/>
        </p:nvSpPr>
        <p:spPr bwMode="auto">
          <a:xfrm>
            <a:off x="4218756" y="2447280"/>
            <a:ext cx="1141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graphicFrame>
        <p:nvGraphicFramePr>
          <p:cNvPr id="70869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85761"/>
              </p:ext>
            </p:extLst>
          </p:nvPr>
        </p:nvGraphicFramePr>
        <p:xfrm>
          <a:off x="2890019" y="4760689"/>
          <a:ext cx="3940175" cy="396240"/>
        </p:xfrm>
        <a:graphic>
          <a:graphicData uri="http://schemas.openxmlformats.org/drawingml/2006/table">
            <a:tbl>
              <a:tblPr/>
              <a:tblGrid>
                <a:gridCol w="985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8687" name="Rectangle 79"/>
          <p:cNvSpPr>
            <a:spLocks noChangeArrowheads="1"/>
          </p:cNvSpPr>
          <p:nvPr/>
        </p:nvSpPr>
        <p:spPr bwMode="auto">
          <a:xfrm>
            <a:off x="130695" y="1027584"/>
            <a:ext cx="811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omic Sans MS" pitchFamily="66" charset="0"/>
                <a:ea typeface="굴림" charset="-127"/>
              </a:rPr>
              <a:t>In general, game can have multiple saddle points</a:t>
            </a:r>
          </a:p>
        </p:txBody>
      </p:sp>
      <p:sp>
        <p:nvSpPr>
          <p:cNvPr id="708701" name="Rectangle 93"/>
          <p:cNvSpPr>
            <a:spLocks noChangeArrowheads="1"/>
          </p:cNvSpPr>
          <p:nvPr/>
        </p:nvSpPr>
        <p:spPr bwMode="auto">
          <a:xfrm>
            <a:off x="562744" y="5348064"/>
            <a:ext cx="8113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endParaRPr lang="en-US" altLang="ko-KR" sz="2000" dirty="0">
              <a:latin typeface="Comic Sans MS" pitchFamily="66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708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708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08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08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702" grpId="0" animBg="1"/>
      <p:bldP spid="708702" grpId="1" animBg="1"/>
      <p:bldP spid="708702" grpId="2" animBg="1"/>
      <p:bldP spid="708703" grpId="0" animBg="1"/>
      <p:bldP spid="708703" grpId="1" animBg="1"/>
      <p:bldP spid="708703" grpId="2" animBg="1"/>
      <p:bldP spid="708704" grpId="0" animBg="1"/>
      <p:bldP spid="708704" grpId="1" animBg="1"/>
      <p:bldP spid="708704" grpId="2" animBg="1"/>
      <p:bldP spid="708705" grpId="0" animBg="1"/>
      <p:bldP spid="708705" grpId="1" animBg="1"/>
      <p:bldP spid="708705" grpId="2" animBg="1"/>
      <p:bldP spid="708688" grpId="0" animBg="1"/>
      <p:bldP spid="708689" grpId="0" animBg="1"/>
      <p:bldP spid="708610" grpId="0" animBg="1"/>
      <p:bldP spid="708611" grpId="0" animBg="1"/>
      <p:bldP spid="708701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702" name="Rectangle 94"/>
          <p:cNvSpPr>
            <a:spLocks noChangeArrowheads="1"/>
          </p:cNvSpPr>
          <p:nvPr/>
        </p:nvSpPr>
        <p:spPr bwMode="auto">
          <a:xfrm>
            <a:off x="3694113" y="2057400"/>
            <a:ext cx="685800" cy="3254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703" name="Rectangle 95"/>
          <p:cNvSpPr>
            <a:spLocks noChangeArrowheads="1"/>
          </p:cNvSpPr>
          <p:nvPr/>
        </p:nvSpPr>
        <p:spPr bwMode="auto">
          <a:xfrm>
            <a:off x="4616450" y="2847975"/>
            <a:ext cx="685800" cy="3254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704" name="Rectangle 96"/>
          <p:cNvSpPr>
            <a:spLocks noChangeArrowheads="1"/>
          </p:cNvSpPr>
          <p:nvPr/>
        </p:nvSpPr>
        <p:spPr bwMode="auto">
          <a:xfrm>
            <a:off x="4640263" y="2052638"/>
            <a:ext cx="685800" cy="3254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705" name="Rectangle 97"/>
          <p:cNvSpPr>
            <a:spLocks noChangeArrowheads="1"/>
          </p:cNvSpPr>
          <p:nvPr/>
        </p:nvSpPr>
        <p:spPr bwMode="auto">
          <a:xfrm>
            <a:off x="3671888" y="2843213"/>
            <a:ext cx="685800" cy="3254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88" name="Oval 80"/>
          <p:cNvSpPr>
            <a:spLocks noChangeArrowheads="1"/>
          </p:cNvSpPr>
          <p:nvPr/>
        </p:nvSpPr>
        <p:spPr bwMode="auto">
          <a:xfrm>
            <a:off x="3798888" y="3684588"/>
            <a:ext cx="438150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89" name="Oval 81"/>
          <p:cNvSpPr>
            <a:spLocks noChangeArrowheads="1"/>
          </p:cNvSpPr>
          <p:nvPr/>
        </p:nvSpPr>
        <p:spPr bwMode="auto">
          <a:xfrm>
            <a:off x="6748463" y="2806700"/>
            <a:ext cx="43815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10" name="Oval 2"/>
          <p:cNvSpPr>
            <a:spLocks noChangeArrowheads="1"/>
          </p:cNvSpPr>
          <p:nvPr/>
        </p:nvSpPr>
        <p:spPr bwMode="auto">
          <a:xfrm>
            <a:off x="4810125" y="3683000"/>
            <a:ext cx="43815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11" name="Oval 3"/>
          <p:cNvSpPr>
            <a:spLocks noChangeArrowheads="1"/>
          </p:cNvSpPr>
          <p:nvPr/>
        </p:nvSpPr>
        <p:spPr bwMode="auto">
          <a:xfrm>
            <a:off x="6753225" y="2008188"/>
            <a:ext cx="438150" cy="423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Multiple Saddle Points</a:t>
            </a:r>
          </a:p>
        </p:txBody>
      </p:sp>
      <p:graphicFrame>
        <p:nvGraphicFramePr>
          <p:cNvPr id="708700" name="Group 92"/>
          <p:cNvGraphicFramePr>
            <a:graphicFrameLocks noGrp="1"/>
          </p:cNvGraphicFramePr>
          <p:nvPr>
            <p:ph sz="half" idx="4294967295"/>
          </p:nvPr>
        </p:nvGraphicFramePr>
        <p:xfrm>
          <a:off x="6569670" y="2060064"/>
          <a:ext cx="882650" cy="1584960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8697" name="Group 89"/>
          <p:cNvGraphicFramePr>
            <a:graphicFrameLocks noGrp="1"/>
          </p:cNvGraphicFramePr>
          <p:nvPr/>
        </p:nvGraphicFramePr>
        <p:xfrm>
          <a:off x="1612900" y="1625600"/>
          <a:ext cx="4851400" cy="198120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8660" name="Text Box 52"/>
          <p:cNvSpPr txBox="1">
            <a:spLocks noChangeArrowheads="1"/>
          </p:cNvSpPr>
          <p:nvPr/>
        </p:nvSpPr>
        <p:spPr bwMode="auto">
          <a:xfrm>
            <a:off x="357188" y="2671763"/>
            <a:ext cx="1100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708661" name="Text Box 53"/>
          <p:cNvSpPr txBox="1">
            <a:spLocks noChangeArrowheads="1"/>
          </p:cNvSpPr>
          <p:nvPr/>
        </p:nvSpPr>
        <p:spPr bwMode="auto">
          <a:xfrm>
            <a:off x="3876675" y="1375941"/>
            <a:ext cx="1141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graphicFrame>
        <p:nvGraphicFramePr>
          <p:cNvPr id="708699" name="Group 91"/>
          <p:cNvGraphicFramePr>
            <a:graphicFrameLocks noGrp="1"/>
          </p:cNvGraphicFramePr>
          <p:nvPr/>
        </p:nvGraphicFramePr>
        <p:xfrm>
          <a:off x="2547938" y="3689350"/>
          <a:ext cx="3940175" cy="396240"/>
        </p:xfrm>
        <a:graphic>
          <a:graphicData uri="http://schemas.openxmlformats.org/drawingml/2006/table">
            <a:tbl>
              <a:tblPr/>
              <a:tblGrid>
                <a:gridCol w="985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8687" name="Rectangle 79"/>
          <p:cNvSpPr>
            <a:spLocks noChangeArrowheads="1"/>
          </p:cNvSpPr>
          <p:nvPr/>
        </p:nvSpPr>
        <p:spPr bwMode="auto">
          <a:xfrm>
            <a:off x="130695" y="1027584"/>
            <a:ext cx="811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omic Sans MS" pitchFamily="66" charset="0"/>
                <a:ea typeface="굴림" charset="-127"/>
              </a:rPr>
              <a:t>In general, game can have multiple saddle points</a:t>
            </a:r>
          </a:p>
        </p:txBody>
      </p:sp>
      <p:sp>
        <p:nvSpPr>
          <p:cNvPr id="708701" name="Rectangle 93"/>
          <p:cNvSpPr>
            <a:spLocks noChangeArrowheads="1"/>
          </p:cNvSpPr>
          <p:nvPr/>
        </p:nvSpPr>
        <p:spPr bwMode="auto">
          <a:xfrm>
            <a:off x="220663" y="4276725"/>
            <a:ext cx="8113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omic Sans MS" pitchFamily="66" charset="0"/>
                <a:ea typeface="굴림" charset="-127"/>
              </a:rPr>
              <a:t>Same payoff in </a:t>
            </a:r>
            <a:r>
              <a:rPr lang="en-US" altLang="ko-KR" sz="2400" i="1" dirty="0">
                <a:latin typeface="Comic Sans MS" pitchFamily="66" charset="0"/>
                <a:ea typeface="굴림" charset="-127"/>
              </a:rPr>
              <a:t>every</a:t>
            </a:r>
            <a:r>
              <a:rPr lang="en-US" altLang="ko-KR" sz="2400" dirty="0">
                <a:latin typeface="Comic Sans MS" pitchFamily="66" charset="0"/>
                <a:ea typeface="굴림" charset="-127"/>
              </a:rPr>
              <a:t> saddle point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000" dirty="0">
                <a:latin typeface="Comic Sans MS" pitchFamily="66" charset="0"/>
                <a:ea typeface="굴림" charset="-127"/>
              </a:rPr>
              <a:t>unique value of the game</a:t>
            </a:r>
          </a:p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omic Sans MS" pitchFamily="66" charset="0"/>
                <a:ea typeface="굴림" charset="-127"/>
              </a:rPr>
              <a:t>Strategies are interchangeable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000" dirty="0">
                <a:latin typeface="Comic Sans MS" pitchFamily="66" charset="0"/>
                <a:ea typeface="굴림" charset="-127"/>
              </a:rPr>
              <a:t>Example: strategies (A, B) and (C, C) are saddle points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000" dirty="0">
                <a:latin typeface="Comic Sans MS" pitchFamily="66" charset="0"/>
                <a:ea typeface="굴림" charset="-127"/>
              </a:rPr>
              <a:t>	then (A, C) and (C, B) are also saddle points</a:t>
            </a:r>
          </a:p>
        </p:txBody>
      </p:sp>
    </p:spTree>
    <p:extLst>
      <p:ext uri="{BB962C8B-B14F-4D97-AF65-F5344CB8AC3E}">
        <p14:creationId xmlns:p14="http://schemas.microsoft.com/office/powerpoint/2010/main" val="180993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08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708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708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08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702" grpId="0" animBg="1"/>
      <p:bldP spid="708702" grpId="1" animBg="1"/>
      <p:bldP spid="708702" grpId="2" animBg="1"/>
      <p:bldP spid="708703" grpId="0" animBg="1"/>
      <p:bldP spid="708703" grpId="1" animBg="1"/>
      <p:bldP spid="708703" grpId="2" animBg="1"/>
      <p:bldP spid="708704" grpId="0" animBg="1"/>
      <p:bldP spid="708704" grpId="1" animBg="1"/>
      <p:bldP spid="708704" grpId="2" animBg="1"/>
      <p:bldP spid="708705" grpId="0" animBg="1"/>
      <p:bldP spid="708705" grpId="1" animBg="1"/>
      <p:bldP spid="708705" grpId="2" animBg="1"/>
      <p:bldP spid="708688" grpId="0" animBg="1"/>
      <p:bldP spid="708689" grpId="0" animBg="1"/>
      <p:bldP spid="708610" grpId="0" animBg="1"/>
      <p:bldP spid="708611" grpId="0" animBg="1"/>
      <p:bldP spid="708701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2464" y="1082459"/>
            <a:ext cx="8186212" cy="5226861"/>
          </a:xfrm>
        </p:spPr>
        <p:txBody>
          <a:bodyPr/>
          <a:lstStyle/>
          <a:p>
            <a:endParaRPr lang="en-US" altLang="ko-KR" dirty="0">
              <a:ea typeface="굴림" charset="-127"/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Games With no Saddle Points</a:t>
            </a:r>
          </a:p>
        </p:txBody>
      </p:sp>
      <p:graphicFrame>
        <p:nvGraphicFramePr>
          <p:cNvPr id="644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63483"/>
              </p:ext>
            </p:extLst>
          </p:nvPr>
        </p:nvGraphicFramePr>
        <p:xfrm>
          <a:off x="2187575" y="3279626"/>
          <a:ext cx="5543550" cy="1733550"/>
        </p:xfrm>
        <a:graphic>
          <a:graphicData uri="http://schemas.openxmlformats.org/drawingml/2006/table">
            <a:tbl>
              <a:tblPr/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4126" name="Text Box 30"/>
          <p:cNvSpPr txBox="1">
            <a:spLocks noChangeArrowheads="1"/>
          </p:cNvSpPr>
          <p:nvPr/>
        </p:nvSpPr>
        <p:spPr bwMode="auto">
          <a:xfrm>
            <a:off x="850900" y="4121001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44127" name="Text Box 31"/>
          <p:cNvSpPr txBox="1">
            <a:spLocks noChangeArrowheads="1"/>
          </p:cNvSpPr>
          <p:nvPr/>
        </p:nvSpPr>
        <p:spPr bwMode="auto">
          <a:xfrm>
            <a:off x="4049713" y="2719239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44128" name="Line 32"/>
          <p:cNvSpPr>
            <a:spLocks noChangeShapeType="1"/>
          </p:cNvSpPr>
          <p:nvPr/>
        </p:nvSpPr>
        <p:spPr bwMode="auto">
          <a:xfrm>
            <a:off x="4298950" y="4208314"/>
            <a:ext cx="2744788" cy="1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4129" name="Line 33"/>
          <p:cNvSpPr>
            <a:spLocks noChangeShapeType="1"/>
          </p:cNvSpPr>
          <p:nvPr/>
        </p:nvSpPr>
        <p:spPr bwMode="auto">
          <a:xfrm>
            <a:off x="7272338" y="3884464"/>
            <a:ext cx="1587" cy="1020762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4130" name="Line 34"/>
          <p:cNvSpPr>
            <a:spLocks noChangeShapeType="1"/>
          </p:cNvSpPr>
          <p:nvPr/>
        </p:nvSpPr>
        <p:spPr bwMode="auto">
          <a:xfrm flipH="1" flipV="1">
            <a:off x="4295775" y="4886176"/>
            <a:ext cx="2651125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4131" name="Line 35"/>
          <p:cNvSpPr>
            <a:spLocks noChangeShapeType="1"/>
          </p:cNvSpPr>
          <p:nvPr/>
        </p:nvSpPr>
        <p:spPr bwMode="auto">
          <a:xfrm>
            <a:off x="4016375" y="3943201"/>
            <a:ext cx="1588" cy="102076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4132" name="Line 36"/>
          <p:cNvSpPr>
            <a:spLocks noChangeShapeType="1"/>
          </p:cNvSpPr>
          <p:nvPr/>
        </p:nvSpPr>
        <p:spPr bwMode="auto">
          <a:xfrm>
            <a:off x="5845175" y="3867001"/>
            <a:ext cx="1588" cy="102076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  <p:bldP spid="644128" grpId="0" animBg="1"/>
      <p:bldP spid="644129" grpId="0" animBg="1"/>
      <p:bldP spid="644130" grpId="0" animBg="1"/>
      <p:bldP spid="644131" grpId="0" animBg="1"/>
      <p:bldP spid="6441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Normal-form (Strategic form) Game</a:t>
            </a:r>
          </a:p>
          <a:p>
            <a:r>
              <a:rPr lang="en-US" dirty="0"/>
              <a:t>Matrix game</a:t>
            </a:r>
          </a:p>
          <a:p>
            <a:pPr lvl="1"/>
            <a:r>
              <a:rPr lang="en-US" dirty="0"/>
              <a:t>Strategy spaces are discrete</a:t>
            </a:r>
          </a:p>
          <a:p>
            <a:r>
              <a:rPr lang="en-US" dirty="0"/>
              <a:t>Continuous-kernel game</a:t>
            </a:r>
          </a:p>
          <a:p>
            <a:pPr lvl="1"/>
            <a:r>
              <a:rPr lang="en-US" dirty="0"/>
              <a:t>Strategy spaces are continuous</a:t>
            </a:r>
          </a:p>
          <a:p>
            <a:endParaRPr lang="en-US" dirty="0"/>
          </a:p>
          <a:p>
            <a:r>
              <a:rPr lang="en-US" dirty="0"/>
              <a:t>Strictly dominated strategies</a:t>
            </a:r>
          </a:p>
          <a:p>
            <a:r>
              <a:rPr lang="en-US" dirty="0"/>
              <a:t>Pure/Mixed strategy</a:t>
            </a:r>
          </a:p>
          <a:p>
            <a:r>
              <a:rPr lang="en-US" dirty="0"/>
              <a:t>Saddle point, Nash equilibrium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</a:t>
            </a:r>
          </a:p>
        </p:txBody>
      </p:sp>
    </p:spTree>
    <p:extLst>
      <p:ext uri="{BB962C8B-B14F-4D97-AF65-F5344CB8AC3E}">
        <p14:creationId xmlns:p14="http://schemas.microsoft.com/office/powerpoint/2010/main" val="4071072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Players are not strictly opposed</a:t>
            </a:r>
          </a:p>
          <a:p>
            <a:pPr lvl="1"/>
            <a:r>
              <a:rPr lang="en-US" altLang="ko-KR">
                <a:ea typeface="굴림" charset="-127"/>
              </a:rPr>
              <a:t>payoff sum is non-zero</a:t>
            </a:r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Two-person Non-zero Sum Games</a:t>
            </a:r>
          </a:p>
        </p:txBody>
      </p:sp>
      <p:graphicFrame>
        <p:nvGraphicFramePr>
          <p:cNvPr id="64823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24384"/>
              </p:ext>
            </p:extLst>
          </p:nvPr>
        </p:nvGraphicFramePr>
        <p:xfrm>
          <a:off x="2679427" y="2985021"/>
          <a:ext cx="3260725" cy="1636713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8226" name="Text Box 34"/>
          <p:cNvSpPr txBox="1">
            <a:spLocks noChangeArrowheads="1"/>
          </p:cNvSpPr>
          <p:nvPr/>
        </p:nvSpPr>
        <p:spPr bwMode="auto">
          <a:xfrm>
            <a:off x="1293540" y="3850209"/>
            <a:ext cx="128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48227" name="Text Box 35"/>
          <p:cNvSpPr txBox="1">
            <a:spLocks noChangeArrowheads="1"/>
          </p:cNvSpPr>
          <p:nvPr/>
        </p:nvSpPr>
        <p:spPr bwMode="auto">
          <a:xfrm>
            <a:off x="4089127" y="2492896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48239" name="Rectangle 47"/>
          <p:cNvSpPr>
            <a:spLocks noChangeArrowheads="1"/>
          </p:cNvSpPr>
          <p:nvPr/>
        </p:nvSpPr>
        <p:spPr bwMode="auto">
          <a:xfrm>
            <a:off x="174625" y="5413375"/>
            <a:ext cx="8855075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Situations where interest is not directly opposed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26" grpId="0"/>
      <p:bldP spid="648227" grpId="0"/>
      <p:bldP spid="6482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78" name="Rectangle 62"/>
          <p:cNvSpPr>
            <a:spLocks noChangeArrowheads="1"/>
          </p:cNvSpPr>
          <p:nvPr/>
        </p:nvSpPr>
        <p:spPr bwMode="auto">
          <a:xfrm>
            <a:off x="2286000" y="4416425"/>
            <a:ext cx="782638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Ideas of zero-sum game: saddle points</a:t>
            </a:r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What is the Solution?</a:t>
            </a:r>
          </a:p>
        </p:txBody>
      </p:sp>
      <p:sp>
        <p:nvSpPr>
          <p:cNvPr id="649220" name="Rectangle 4"/>
          <p:cNvSpPr>
            <a:spLocks noChangeArrowheads="1"/>
          </p:cNvSpPr>
          <p:nvPr/>
        </p:nvSpPr>
        <p:spPr bwMode="auto">
          <a:xfrm>
            <a:off x="425450" y="2098378"/>
            <a:ext cx="30861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pure strategy equilibrium</a:t>
            </a: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4871343" y="2187203"/>
            <a:ext cx="40211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no pure strategy eq.</a:t>
            </a:r>
          </a:p>
        </p:txBody>
      </p:sp>
      <p:graphicFrame>
        <p:nvGraphicFramePr>
          <p:cNvPr id="649222" name="Group 6"/>
          <p:cNvGraphicFramePr>
            <a:graphicFrameLocks noGrp="1"/>
          </p:cNvGraphicFramePr>
          <p:nvPr/>
        </p:nvGraphicFramePr>
        <p:xfrm>
          <a:off x="5483225" y="3833813"/>
          <a:ext cx="3260725" cy="1636713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9244" name="Text Box 28"/>
          <p:cNvSpPr txBox="1">
            <a:spLocks noChangeArrowheads="1"/>
          </p:cNvSpPr>
          <p:nvPr/>
        </p:nvSpPr>
        <p:spPr bwMode="auto">
          <a:xfrm>
            <a:off x="4618038" y="4405313"/>
            <a:ext cx="1136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49245" name="Text Box 29"/>
          <p:cNvSpPr txBox="1">
            <a:spLocks noChangeArrowheads="1"/>
          </p:cNvSpPr>
          <p:nvPr/>
        </p:nvSpPr>
        <p:spPr bwMode="auto">
          <a:xfrm>
            <a:off x="6854825" y="3443288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49246" name="Line 30"/>
          <p:cNvSpPr>
            <a:spLocks noChangeShapeType="1"/>
          </p:cNvSpPr>
          <p:nvPr/>
        </p:nvSpPr>
        <p:spPr bwMode="auto">
          <a:xfrm flipH="1">
            <a:off x="7018338" y="4778375"/>
            <a:ext cx="1004887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9247" name="Line 31"/>
          <p:cNvSpPr>
            <a:spLocks noChangeShapeType="1"/>
          </p:cNvSpPr>
          <p:nvPr/>
        </p:nvSpPr>
        <p:spPr bwMode="auto">
          <a:xfrm flipH="1" flipV="1">
            <a:off x="8555038" y="4646613"/>
            <a:ext cx="6350" cy="64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9248" name="Line 32"/>
          <p:cNvSpPr>
            <a:spLocks noChangeShapeType="1"/>
          </p:cNvSpPr>
          <p:nvPr/>
        </p:nvSpPr>
        <p:spPr bwMode="auto">
          <a:xfrm flipH="1">
            <a:off x="6999288" y="5387975"/>
            <a:ext cx="1004887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9249" name="Line 33"/>
          <p:cNvSpPr>
            <a:spLocks noChangeShapeType="1"/>
          </p:cNvSpPr>
          <p:nvPr/>
        </p:nvSpPr>
        <p:spPr bwMode="auto">
          <a:xfrm flipH="1" flipV="1">
            <a:off x="6757988" y="4627563"/>
            <a:ext cx="6350" cy="64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49250" name="Group 34"/>
          <p:cNvGraphicFramePr>
            <a:graphicFrameLocks noGrp="1"/>
          </p:cNvGraphicFramePr>
          <p:nvPr/>
        </p:nvGraphicFramePr>
        <p:xfrm>
          <a:off x="1055688" y="3889375"/>
          <a:ext cx="3260725" cy="1636713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9272" name="Text Box 56"/>
          <p:cNvSpPr txBox="1">
            <a:spLocks noChangeArrowheads="1"/>
          </p:cNvSpPr>
          <p:nvPr/>
        </p:nvSpPr>
        <p:spPr bwMode="auto">
          <a:xfrm>
            <a:off x="165100" y="4460875"/>
            <a:ext cx="1136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49273" name="Text Box 57"/>
          <p:cNvSpPr txBox="1">
            <a:spLocks noChangeArrowheads="1"/>
          </p:cNvSpPr>
          <p:nvPr/>
        </p:nvSpPr>
        <p:spPr bwMode="auto">
          <a:xfrm>
            <a:off x="2427288" y="3498850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49274" name="Line 58"/>
          <p:cNvSpPr>
            <a:spLocks noChangeShapeType="1"/>
          </p:cNvSpPr>
          <p:nvPr/>
        </p:nvSpPr>
        <p:spPr bwMode="auto">
          <a:xfrm flipH="1">
            <a:off x="2590800" y="4833938"/>
            <a:ext cx="1004888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9275" name="Line 59"/>
          <p:cNvSpPr>
            <a:spLocks noChangeShapeType="1"/>
          </p:cNvSpPr>
          <p:nvPr/>
        </p:nvSpPr>
        <p:spPr bwMode="auto">
          <a:xfrm flipH="1" flipV="1">
            <a:off x="4127500" y="4702175"/>
            <a:ext cx="6350" cy="64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9276" name="Line 60"/>
          <p:cNvSpPr>
            <a:spLocks noChangeShapeType="1"/>
          </p:cNvSpPr>
          <p:nvPr/>
        </p:nvSpPr>
        <p:spPr bwMode="auto">
          <a:xfrm flipH="1">
            <a:off x="2571750" y="5443538"/>
            <a:ext cx="1004888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9277" name="Line 61"/>
          <p:cNvSpPr>
            <a:spLocks noChangeShapeType="1"/>
          </p:cNvSpPr>
          <p:nvPr/>
        </p:nvSpPr>
        <p:spPr bwMode="auto">
          <a:xfrm flipH="1" flipV="1">
            <a:off x="2330450" y="4683125"/>
            <a:ext cx="6350" cy="64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78" grpId="0" animBg="1"/>
      <p:bldP spid="649220" grpId="0"/>
      <p:bldP spid="649221" grpId="0"/>
      <p:bldP spid="649244" grpId="0"/>
      <p:bldP spid="649245" grpId="0"/>
      <p:bldP spid="649246" grpId="0" animBg="1"/>
      <p:bldP spid="649247" grpId="0" animBg="1"/>
      <p:bldP spid="649248" grpId="0" animBg="1"/>
      <p:bldP spid="649249" grpId="0" animBg="1"/>
      <p:bldP spid="649272" grpId="0"/>
      <p:bldP spid="649273" grpId="0"/>
      <p:bldP spid="649274" grpId="0" animBg="1"/>
      <p:bldP spid="649275" grpId="0" animBg="1"/>
      <p:bldP spid="649276" grpId="0" animBg="1"/>
      <p:bldP spid="6492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altLang="ko-KR" b="1" dirty="0">
                <a:latin typeface="Calibri" charset="0"/>
                <a:ea typeface="Calibri" charset="0"/>
                <a:cs typeface="Calibri" charset="0"/>
              </a:rPr>
              <a:t>Nash equilibrium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is a strategy profile </a:t>
            </a:r>
            <a:r>
              <a:rPr lang="en-US" altLang="ko-KR" b="1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* with the property that no player </a:t>
            </a:r>
            <a:r>
              <a:rPr lang="en-US" altLang="ko-KR" i="1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can do better by choosing a strategy different from s*, given that every other player </a:t>
            </a:r>
            <a:r>
              <a:rPr lang="en-US" altLang="ko-KR" i="1" dirty="0">
                <a:latin typeface="Calibri" charset="0"/>
                <a:ea typeface="Calibri" charset="0"/>
                <a:cs typeface="Calibri" charset="0"/>
              </a:rPr>
              <a:t>j ≠ </a:t>
            </a:r>
            <a:r>
              <a:rPr lang="en-US" altLang="ko-KR" i="1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i="1" dirty="0">
                <a:latin typeface="Calibri" charset="0"/>
                <a:ea typeface="Calibri" charset="0"/>
                <a:cs typeface="Calibri" charset="0"/>
              </a:rPr>
              <a:t> . </a:t>
            </a:r>
          </a:p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In other words, for each player </a:t>
            </a:r>
            <a:r>
              <a:rPr lang="en-US" altLang="ko-KR" i="1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with payoff function </a:t>
            </a:r>
            <a:r>
              <a:rPr lang="en-US" altLang="ko-KR" i="1" dirty="0" err="1">
                <a:latin typeface="Calibri" charset="0"/>
                <a:ea typeface="Calibri" charset="0"/>
                <a:cs typeface="Calibri" charset="0"/>
              </a:rPr>
              <a:t>u</a:t>
            </a:r>
            <a:r>
              <a:rPr lang="en-US" altLang="ko-KR" i="1" baseline="-25000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, </a:t>
            </a:r>
          </a:p>
          <a:p>
            <a:endParaRPr lang="en-US" altLang="ko-KR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No user can change its payoff by </a:t>
            </a:r>
            <a:r>
              <a:rPr lang="en-US" altLang="ko-KR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unilaterally </a:t>
            </a:r>
            <a:r>
              <a:rPr lang="en-US" altLang="ko-KR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changing its strategy, i.e., changing its strategy while </a:t>
            </a:r>
            <a:r>
              <a:rPr lang="en-US" altLang="ko-KR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ko-KR" baseline="-25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altLang="ko-KR" baseline="-25000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is fixed</a:t>
            </a:r>
          </a:p>
          <a:p>
            <a:pPr lvl="1"/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90000"/>
              </a:lnSpc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</a:pPr>
            <a:endParaRPr lang="en-GB" altLang="ko-K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굴림" charset="0"/>
                <a:cs typeface="굴림" charset="0"/>
              </a:rPr>
              <a:t>Nash equilibrium</a:t>
            </a:r>
            <a:endParaRPr lang="en-GB" altLang="ko-KR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96952"/>
            <a:ext cx="63928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91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522" name="Rectangle 34"/>
          <p:cNvSpPr>
            <a:spLocks noChangeArrowheads="1"/>
          </p:cNvSpPr>
          <p:nvPr/>
        </p:nvSpPr>
        <p:spPr bwMode="auto">
          <a:xfrm>
            <a:off x="5159275" y="4632151"/>
            <a:ext cx="6985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3523" name="Rectangle 35"/>
          <p:cNvSpPr>
            <a:spLocks noChangeArrowheads="1"/>
          </p:cNvSpPr>
          <p:nvPr/>
        </p:nvSpPr>
        <p:spPr bwMode="auto">
          <a:xfrm>
            <a:off x="6275288" y="5230639"/>
            <a:ext cx="6985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ea typeface="굴림" charset="-127"/>
              </a:rPr>
              <a:t>Games can have multiple </a:t>
            </a:r>
            <a:r>
              <a:rPr lang="en-US" altLang="ko-KR" sz="2800" dirty="0" err="1">
                <a:ea typeface="굴림" charset="-127"/>
              </a:rPr>
              <a:t>equilibria</a:t>
            </a:r>
            <a:endParaRPr lang="en-US" altLang="ko-KR" sz="2800" dirty="0">
              <a:ea typeface="굴림" charset="-127"/>
            </a:endParaRPr>
          </a:p>
          <a:p>
            <a:pPr lvl="1"/>
            <a:r>
              <a:rPr lang="en-US" altLang="ko-KR" sz="2400" dirty="0">
                <a:ea typeface="굴림" charset="-127"/>
              </a:rPr>
              <a:t>not equivalent: </a:t>
            </a:r>
          </a:p>
          <a:p>
            <a:pPr lvl="2"/>
            <a:r>
              <a:rPr lang="en-US" altLang="ko-KR" sz="2200" dirty="0">
                <a:latin typeface="Calibri" charset="0"/>
                <a:ea typeface="Calibri" charset="0"/>
                <a:cs typeface="Calibri" charset="0"/>
              </a:rPr>
              <a:t>payoff is different</a:t>
            </a:r>
          </a:p>
          <a:p>
            <a:pPr lvl="1"/>
            <a:r>
              <a:rPr lang="en-US" altLang="ko-KR" sz="2400" dirty="0">
                <a:ea typeface="굴림" charset="-127"/>
              </a:rPr>
              <a:t>not interchangeable: </a:t>
            </a:r>
          </a:p>
          <a:p>
            <a:pPr lvl="2"/>
            <a:r>
              <a:rPr lang="en-US" altLang="ko-KR" sz="2200" dirty="0">
                <a:latin typeface="Calibri" charset="0"/>
                <a:ea typeface="Calibri" charset="0"/>
                <a:cs typeface="Calibri" charset="0"/>
              </a:rPr>
              <a:t>playing an equilibrium strategy does not lead to equilibrium</a:t>
            </a:r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Multiple Solution Problem</a:t>
            </a:r>
          </a:p>
        </p:txBody>
      </p:sp>
      <p:graphicFrame>
        <p:nvGraphicFramePr>
          <p:cNvPr id="7034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56486"/>
              </p:ext>
            </p:extLst>
          </p:nvPr>
        </p:nvGraphicFramePr>
        <p:xfrm>
          <a:off x="3903563" y="4095576"/>
          <a:ext cx="3260725" cy="1636713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3515" name="Text Box 27"/>
          <p:cNvSpPr txBox="1">
            <a:spLocks noChangeArrowheads="1"/>
          </p:cNvSpPr>
          <p:nvPr/>
        </p:nvSpPr>
        <p:spPr bwMode="auto">
          <a:xfrm>
            <a:off x="3027263" y="4662314"/>
            <a:ext cx="1136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703516" name="Text Box 28"/>
          <p:cNvSpPr txBox="1">
            <a:spLocks noChangeArrowheads="1"/>
          </p:cNvSpPr>
          <p:nvPr/>
        </p:nvSpPr>
        <p:spPr bwMode="auto">
          <a:xfrm>
            <a:off x="5289450" y="3700289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703517" name="Line 29"/>
          <p:cNvSpPr>
            <a:spLocks noChangeShapeType="1"/>
          </p:cNvSpPr>
          <p:nvPr/>
        </p:nvSpPr>
        <p:spPr bwMode="auto">
          <a:xfrm flipH="1">
            <a:off x="5452963" y="5035376"/>
            <a:ext cx="1004887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3518" name="Line 30"/>
          <p:cNvSpPr>
            <a:spLocks noChangeShapeType="1"/>
          </p:cNvSpPr>
          <p:nvPr/>
        </p:nvSpPr>
        <p:spPr bwMode="auto">
          <a:xfrm flipH="1" flipV="1">
            <a:off x="6938863" y="4903614"/>
            <a:ext cx="6350" cy="64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3519" name="Line 31"/>
          <p:cNvSpPr>
            <a:spLocks noChangeShapeType="1"/>
          </p:cNvSpPr>
          <p:nvPr/>
        </p:nvSpPr>
        <p:spPr bwMode="auto">
          <a:xfrm flipH="1">
            <a:off x="5433913" y="5644976"/>
            <a:ext cx="1004887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3520" name="Line 32"/>
          <p:cNvSpPr>
            <a:spLocks noChangeShapeType="1"/>
          </p:cNvSpPr>
          <p:nvPr/>
        </p:nvSpPr>
        <p:spPr bwMode="auto">
          <a:xfrm flipH="1" flipV="1">
            <a:off x="5192613" y="4884564"/>
            <a:ext cx="6350" cy="64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3524" name="Rectangle 36"/>
          <p:cNvSpPr>
            <a:spLocks noChangeArrowheads="1"/>
          </p:cNvSpPr>
          <p:nvPr/>
        </p:nvSpPr>
        <p:spPr bwMode="auto">
          <a:xfrm>
            <a:off x="4405213" y="6219651"/>
            <a:ext cx="230346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800">
                <a:latin typeface="Comic Sans MS" pitchFamily="66" charset="0"/>
                <a:ea typeface="굴림" charset="-127"/>
              </a:rPr>
              <a:t>equilibria</a:t>
            </a:r>
          </a:p>
        </p:txBody>
      </p:sp>
      <p:sp>
        <p:nvSpPr>
          <p:cNvPr id="703525" name="Line 37"/>
          <p:cNvSpPr>
            <a:spLocks noChangeShapeType="1"/>
          </p:cNvSpPr>
          <p:nvPr/>
        </p:nvSpPr>
        <p:spPr bwMode="auto">
          <a:xfrm flipV="1">
            <a:off x="5113238" y="5087764"/>
            <a:ext cx="166687" cy="1177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3526" name="Line 38"/>
          <p:cNvSpPr>
            <a:spLocks noChangeShapeType="1"/>
          </p:cNvSpPr>
          <p:nvPr/>
        </p:nvSpPr>
        <p:spPr bwMode="auto">
          <a:xfrm flipV="1">
            <a:off x="5124350" y="5687839"/>
            <a:ext cx="1143000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22" grpId="0" animBg="1"/>
      <p:bldP spid="703523" grpId="0" animBg="1"/>
      <p:bldP spid="703515" grpId="0"/>
      <p:bldP spid="703516" grpId="0"/>
      <p:bldP spid="703517" grpId="0" animBg="1"/>
      <p:bldP spid="703518" grpId="0" animBg="1"/>
      <p:bldP spid="703519" grpId="0" animBg="1"/>
      <p:bldP spid="703520" grpId="0" animBg="1"/>
      <p:bldP spid="703524" grpId="0"/>
      <p:bldP spid="703525" grpId="0" animBg="1"/>
      <p:bldP spid="7035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 drivers, driving towards each other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1: Coordination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04864"/>
            <a:ext cx="4680520" cy="32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8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Each player shows her coin.</a:t>
            </a:r>
          </a:p>
          <a:p>
            <a:r>
              <a:rPr lang="en-US" dirty="0"/>
              <a:t>Same side </a:t>
            </a:r>
            <a:r>
              <a:rPr lang="en-US" dirty="0">
                <a:sym typeface="Wingdings"/>
              </a:rPr>
              <a:t>Player 1 pockets both, and Player 2 does otherwise.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Matching Pennies game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20888"/>
            <a:ext cx="5112568" cy="29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1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99" y="2108200"/>
            <a:ext cx="5326613" cy="340903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Tries to see a movie</a:t>
            </a:r>
          </a:p>
          <a:p>
            <a:r>
              <a:rPr lang="en-US" dirty="0"/>
              <a:t>Husband: “Lethal Weapon”, Wife: “Wondrous Love”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3: Battle of the Sexes Game</a:t>
            </a:r>
          </a:p>
        </p:txBody>
      </p:sp>
    </p:spTree>
    <p:extLst>
      <p:ext uri="{BB962C8B-B14F-4D97-AF65-F5344CB8AC3E}">
        <p14:creationId xmlns:p14="http://schemas.microsoft.com/office/powerpoint/2010/main" val="160624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6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178" y="2363396"/>
            <a:ext cx="3614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Matrix Game:</a:t>
            </a:r>
          </a:p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Pure Strategy</a:t>
            </a:r>
          </a:p>
        </p:txBody>
      </p:sp>
    </p:spTree>
    <p:extLst>
      <p:ext uri="{BB962C8B-B14F-4D97-AF65-F5344CB8AC3E}">
        <p14:creationId xmlns:p14="http://schemas.microsoft.com/office/powerpoint/2010/main" val="4814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558" name="Rectangle 558"/>
          <p:cNvSpPr>
            <a:spLocks noChangeArrowheads="1"/>
          </p:cNvSpPr>
          <p:nvPr/>
        </p:nvSpPr>
        <p:spPr bwMode="auto">
          <a:xfrm>
            <a:off x="2457128" y="4343365"/>
            <a:ext cx="755650" cy="1165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574"/>
          <p:cNvGrpSpPr>
            <a:grpSpLocks/>
          </p:cNvGrpSpPr>
          <p:nvPr/>
        </p:nvGrpSpPr>
        <p:grpSpPr bwMode="auto">
          <a:xfrm>
            <a:off x="3804443" y="4358720"/>
            <a:ext cx="3071813" cy="1114425"/>
            <a:chOff x="2581" y="1800"/>
            <a:chExt cx="1935" cy="702"/>
          </a:xfrm>
        </p:grpSpPr>
        <p:sp>
          <p:nvSpPr>
            <p:cNvPr id="640559" name="Rectangle 559"/>
            <p:cNvSpPr>
              <a:spLocks noChangeArrowheads="1"/>
            </p:cNvSpPr>
            <p:nvPr/>
          </p:nvSpPr>
          <p:spPr bwMode="auto">
            <a:xfrm>
              <a:off x="2581" y="1820"/>
              <a:ext cx="175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60" name="Rectangle 560"/>
            <p:cNvSpPr>
              <a:spLocks noChangeArrowheads="1"/>
            </p:cNvSpPr>
            <p:nvPr/>
          </p:nvSpPr>
          <p:spPr bwMode="auto">
            <a:xfrm>
              <a:off x="3473" y="1810"/>
              <a:ext cx="175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61" name="Rectangle 561"/>
            <p:cNvSpPr>
              <a:spLocks noChangeArrowheads="1"/>
            </p:cNvSpPr>
            <p:nvPr/>
          </p:nvSpPr>
          <p:spPr bwMode="auto">
            <a:xfrm>
              <a:off x="4341" y="1800"/>
              <a:ext cx="175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62" name="Rectangle 562"/>
            <p:cNvSpPr>
              <a:spLocks noChangeArrowheads="1"/>
            </p:cNvSpPr>
            <p:nvPr/>
          </p:nvSpPr>
          <p:spPr bwMode="auto">
            <a:xfrm>
              <a:off x="2581" y="2220"/>
              <a:ext cx="175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63" name="Rectangle 563"/>
            <p:cNvSpPr>
              <a:spLocks noChangeArrowheads="1"/>
            </p:cNvSpPr>
            <p:nvPr/>
          </p:nvSpPr>
          <p:spPr bwMode="auto">
            <a:xfrm>
              <a:off x="3473" y="2210"/>
              <a:ext cx="175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64" name="Rectangle 564"/>
            <p:cNvSpPr>
              <a:spLocks noChangeArrowheads="1"/>
            </p:cNvSpPr>
            <p:nvPr/>
          </p:nvSpPr>
          <p:spPr bwMode="auto">
            <a:xfrm>
              <a:off x="4341" y="2200"/>
              <a:ext cx="175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573"/>
          <p:cNvGrpSpPr>
            <a:grpSpLocks/>
          </p:cNvGrpSpPr>
          <p:nvPr/>
        </p:nvGrpSpPr>
        <p:grpSpPr bwMode="auto">
          <a:xfrm>
            <a:off x="4283744" y="4385930"/>
            <a:ext cx="3076575" cy="1101725"/>
            <a:chOff x="2817" y="1798"/>
            <a:chExt cx="1938" cy="694"/>
          </a:xfrm>
        </p:grpSpPr>
        <p:sp>
          <p:nvSpPr>
            <p:cNvPr id="640565" name="Rectangle 565"/>
            <p:cNvSpPr>
              <a:spLocks noChangeArrowheads="1"/>
            </p:cNvSpPr>
            <p:nvPr/>
          </p:nvSpPr>
          <p:spPr bwMode="auto">
            <a:xfrm>
              <a:off x="2817" y="1818"/>
              <a:ext cx="175" cy="2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66" name="Rectangle 566"/>
            <p:cNvSpPr>
              <a:spLocks noChangeArrowheads="1"/>
            </p:cNvSpPr>
            <p:nvPr/>
          </p:nvSpPr>
          <p:spPr bwMode="auto">
            <a:xfrm>
              <a:off x="3709" y="1808"/>
              <a:ext cx="175" cy="2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67" name="Rectangle 567"/>
            <p:cNvSpPr>
              <a:spLocks noChangeArrowheads="1"/>
            </p:cNvSpPr>
            <p:nvPr/>
          </p:nvSpPr>
          <p:spPr bwMode="auto">
            <a:xfrm>
              <a:off x="4577" y="1798"/>
              <a:ext cx="175" cy="2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68" name="Rectangle 568"/>
            <p:cNvSpPr>
              <a:spLocks noChangeArrowheads="1"/>
            </p:cNvSpPr>
            <p:nvPr/>
          </p:nvSpPr>
          <p:spPr bwMode="auto">
            <a:xfrm>
              <a:off x="2820" y="2210"/>
              <a:ext cx="175" cy="2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69" name="Rectangle 569"/>
            <p:cNvSpPr>
              <a:spLocks noChangeArrowheads="1"/>
            </p:cNvSpPr>
            <p:nvPr/>
          </p:nvSpPr>
          <p:spPr bwMode="auto">
            <a:xfrm>
              <a:off x="3712" y="2200"/>
              <a:ext cx="175" cy="2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0570" name="Rectangle 570"/>
            <p:cNvSpPr>
              <a:spLocks noChangeArrowheads="1"/>
            </p:cNvSpPr>
            <p:nvPr/>
          </p:nvSpPr>
          <p:spPr bwMode="auto">
            <a:xfrm>
              <a:off x="4580" y="2190"/>
              <a:ext cx="175" cy="2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0571" name="Rectangle 571"/>
          <p:cNvSpPr>
            <a:spLocks noChangeArrowheads="1"/>
          </p:cNvSpPr>
          <p:nvPr/>
        </p:nvSpPr>
        <p:spPr bwMode="auto">
          <a:xfrm flipV="1">
            <a:off x="3615903" y="3788807"/>
            <a:ext cx="3908425" cy="4254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572" name="Rectangle 572"/>
          <p:cNvSpPr>
            <a:spLocks noChangeArrowheads="1"/>
          </p:cNvSpPr>
          <p:nvPr/>
        </p:nvSpPr>
        <p:spPr bwMode="auto">
          <a:xfrm>
            <a:off x="3825801" y="3255407"/>
            <a:ext cx="1538287" cy="43656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557" name="Rectangle 557"/>
          <p:cNvSpPr>
            <a:spLocks noChangeArrowheads="1"/>
          </p:cNvSpPr>
          <p:nvPr/>
        </p:nvSpPr>
        <p:spPr bwMode="auto">
          <a:xfrm>
            <a:off x="753741" y="4676740"/>
            <a:ext cx="1470025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18236" y="1052737"/>
            <a:ext cx="8186212" cy="5616624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Representation of a game</a:t>
            </a:r>
          </a:p>
          <a:p>
            <a:r>
              <a:rPr lang="en-US" altLang="ko-KR" dirty="0">
                <a:ea typeface="굴림" charset="-127"/>
              </a:rPr>
              <a:t>Simultaneous play</a:t>
            </a:r>
          </a:p>
          <a:p>
            <a:pPr lvl="1"/>
            <a:r>
              <a:rPr lang="en-US" altLang="ko-KR" sz="2000" dirty="0">
                <a:ea typeface="굴림" charset="-127"/>
              </a:rPr>
              <a:t>players analyze the game and write their strategy on a paper</a:t>
            </a:r>
          </a:p>
          <a:p>
            <a:r>
              <a:rPr lang="en-US" altLang="ko-KR" dirty="0">
                <a:ea typeface="굴림" charset="-127"/>
              </a:rPr>
              <a:t>Combination of strategies determines payoff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Matrix Game</a:t>
            </a:r>
          </a:p>
        </p:txBody>
      </p:sp>
      <p:graphicFrame>
        <p:nvGraphicFramePr>
          <p:cNvPr id="640555" name="Group 55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0861410"/>
              </p:ext>
            </p:extLst>
          </p:nvPr>
        </p:nvGraphicFramePr>
        <p:xfrm>
          <a:off x="2124794" y="3816315"/>
          <a:ext cx="5543550" cy="1733550"/>
        </p:xfrm>
        <a:graphic>
          <a:graphicData uri="http://schemas.openxmlformats.org/drawingml/2006/table">
            <a:tbl>
              <a:tblPr/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(2, 2)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(0, 0)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(-2, 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(-5,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(3, 4)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(3, 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0535" name="Text Box 535"/>
          <p:cNvSpPr txBox="1">
            <a:spLocks noChangeArrowheads="1"/>
          </p:cNvSpPr>
          <p:nvPr/>
        </p:nvSpPr>
        <p:spPr bwMode="auto">
          <a:xfrm>
            <a:off x="833116" y="4659277"/>
            <a:ext cx="1292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40536" name="Text Box 536"/>
          <p:cNvSpPr txBox="1">
            <a:spLocks noChangeArrowheads="1"/>
          </p:cNvSpPr>
          <p:nvPr/>
        </p:nvSpPr>
        <p:spPr bwMode="auto">
          <a:xfrm>
            <a:off x="3995936" y="3255407"/>
            <a:ext cx="1342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40542" name="Text Box 542"/>
          <p:cNvSpPr txBox="1">
            <a:spLocks noChangeArrowheads="1"/>
          </p:cNvSpPr>
          <p:nvPr/>
        </p:nvSpPr>
        <p:spPr bwMode="auto">
          <a:xfrm>
            <a:off x="323528" y="3103527"/>
            <a:ext cx="1808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Strategy set 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for Player 1</a:t>
            </a:r>
          </a:p>
        </p:txBody>
      </p:sp>
      <p:sp>
        <p:nvSpPr>
          <p:cNvPr id="640543" name="Text Box 543"/>
          <p:cNvSpPr txBox="1">
            <a:spLocks noChangeArrowheads="1"/>
          </p:cNvSpPr>
          <p:nvPr/>
        </p:nvSpPr>
        <p:spPr bwMode="auto">
          <a:xfrm>
            <a:off x="6588224" y="2937138"/>
            <a:ext cx="1808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Strategy set 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for Player 2</a:t>
            </a:r>
          </a:p>
        </p:txBody>
      </p:sp>
      <p:sp>
        <p:nvSpPr>
          <p:cNvPr id="640547" name="Text Box 547"/>
          <p:cNvSpPr txBox="1">
            <a:spLocks noChangeArrowheads="1"/>
          </p:cNvSpPr>
          <p:nvPr/>
        </p:nvSpPr>
        <p:spPr bwMode="auto">
          <a:xfrm>
            <a:off x="2927028" y="5940390"/>
            <a:ext cx="13083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Payoff to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40548" name="Text Box 548"/>
          <p:cNvSpPr txBox="1">
            <a:spLocks noChangeArrowheads="1"/>
          </p:cNvSpPr>
          <p:nvPr/>
        </p:nvSpPr>
        <p:spPr bwMode="auto">
          <a:xfrm>
            <a:off x="5127303" y="6105490"/>
            <a:ext cx="13083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Payoff to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40575" name="Line 575"/>
          <p:cNvSpPr>
            <a:spLocks noChangeShapeType="1"/>
          </p:cNvSpPr>
          <p:nvPr/>
        </p:nvSpPr>
        <p:spPr bwMode="auto">
          <a:xfrm flipV="1">
            <a:off x="3628703" y="5465727"/>
            <a:ext cx="306388" cy="593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576" name="Line 576"/>
          <p:cNvSpPr>
            <a:spLocks noChangeShapeType="1"/>
          </p:cNvSpPr>
          <p:nvPr/>
        </p:nvSpPr>
        <p:spPr bwMode="auto">
          <a:xfrm flipV="1">
            <a:off x="3635053" y="4689440"/>
            <a:ext cx="250825" cy="1350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577" name="Line 577"/>
          <p:cNvSpPr>
            <a:spLocks noChangeShapeType="1"/>
          </p:cNvSpPr>
          <p:nvPr/>
        </p:nvSpPr>
        <p:spPr bwMode="auto">
          <a:xfrm flipH="1" flipV="1">
            <a:off x="4579616" y="5484777"/>
            <a:ext cx="527050" cy="687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578" name="Line 578"/>
          <p:cNvSpPr>
            <a:spLocks noChangeShapeType="1"/>
          </p:cNvSpPr>
          <p:nvPr/>
        </p:nvSpPr>
        <p:spPr bwMode="auto">
          <a:xfrm flipH="1" flipV="1">
            <a:off x="4625653" y="4816440"/>
            <a:ext cx="487363" cy="1401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579" name="Line 579"/>
          <p:cNvSpPr>
            <a:spLocks noChangeShapeType="1"/>
          </p:cNvSpPr>
          <p:nvPr/>
        </p:nvSpPr>
        <p:spPr bwMode="auto">
          <a:xfrm>
            <a:off x="2051720" y="3696781"/>
            <a:ext cx="604838" cy="566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580" name="Line 580"/>
          <p:cNvSpPr>
            <a:spLocks noChangeShapeType="1"/>
          </p:cNvSpPr>
          <p:nvPr/>
        </p:nvSpPr>
        <p:spPr bwMode="auto">
          <a:xfrm flipH="1">
            <a:off x="5946453" y="3311490"/>
            <a:ext cx="622300" cy="427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558" grpId="0" animBg="1"/>
      <p:bldP spid="640571" grpId="0" animBg="1"/>
      <p:bldP spid="640572" grpId="0" animBg="1"/>
      <p:bldP spid="640557" grpId="0" animBg="1"/>
      <p:bldP spid="640003" grpId="0" build="p"/>
      <p:bldP spid="640542" grpId="0"/>
      <p:bldP spid="640543" grpId="0"/>
      <p:bldP spid="640547" grpId="0"/>
      <p:bldP spid="640548" grpId="0"/>
      <p:bldP spid="640575" grpId="0" animBg="1"/>
      <p:bldP spid="640576" grpId="0" animBg="1"/>
      <p:bldP spid="640577" grpId="0" animBg="1"/>
      <p:bldP spid="640578" grpId="0" animBg="1"/>
      <p:bldP spid="640579" grpId="0" animBg="1"/>
      <p:bldP spid="6405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Normal form (strategic) game</a:t>
            </a:r>
          </a:p>
          <a:p>
            <a:pPr lvl="1"/>
            <a:r>
              <a:rPr lang="en-US" altLang="ko-KR" dirty="0">
                <a:ea typeface="굴림" charset="-127"/>
              </a:rPr>
              <a:t>a finite set </a:t>
            </a:r>
            <a:r>
              <a:rPr lang="en-US" altLang="ko-KR" sz="2800" b="1" i="1" dirty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 of players</a:t>
            </a:r>
          </a:p>
          <a:p>
            <a:pPr lvl="1"/>
            <a:r>
              <a:rPr lang="en-US" altLang="ko-KR" dirty="0">
                <a:ea typeface="굴림" charset="-127"/>
              </a:rPr>
              <a:t>a set strategies       for each player </a:t>
            </a:r>
            <a:r>
              <a:rPr lang="en-US" altLang="ko-KR" dirty="0" err="1">
                <a:ea typeface="굴림" charset="-127"/>
              </a:rPr>
              <a:t>i</a:t>
            </a:r>
            <a:r>
              <a:rPr lang="en-US" altLang="ko-KR" dirty="0">
                <a:ea typeface="굴림" charset="-127"/>
              </a:rPr>
              <a:t> </a:t>
            </a:r>
          </a:p>
          <a:p>
            <a:pPr lvl="1"/>
            <a:r>
              <a:rPr lang="en-US" altLang="ko-KR" dirty="0">
                <a:ea typeface="굴림" charset="-127"/>
              </a:rPr>
              <a:t>payoff function                for each player 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where                                       </a:t>
            </a:r>
            <a:r>
              <a:rPr lang="ko-KR" altLang="en-US" dirty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is the set of strategies chosen by all players</a:t>
            </a:r>
            <a:endParaRPr lang="en-US" altLang="ko-KR" sz="2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i="1" dirty="0">
                <a:latin typeface="Times New Roman" pitchFamily="18" charset="0"/>
                <a:ea typeface="굴림" charset="-127"/>
              </a:rPr>
              <a:t>A </a:t>
            </a:r>
            <a:r>
              <a:rPr lang="en-US" altLang="ko-KR" dirty="0">
                <a:ea typeface="굴림" charset="-127"/>
              </a:rPr>
              <a:t>is the set of all possible outcomes</a:t>
            </a:r>
          </a:p>
          <a:p>
            <a:r>
              <a:rPr lang="en-US" altLang="ko-KR" dirty="0">
                <a:ea typeface="굴림" charset="-127"/>
              </a:rPr>
              <a:t>             is a set of strategies chosen by players</a:t>
            </a:r>
          </a:p>
          <a:p>
            <a:pPr lvl="1"/>
            <a:r>
              <a:rPr lang="en-US" altLang="ko-KR" dirty="0">
                <a:ea typeface="굴림" charset="-127"/>
              </a:rPr>
              <a:t>defines an outcome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 </a:t>
            </a:r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More Formal Game Definition</a:t>
            </a:r>
          </a:p>
        </p:txBody>
      </p:sp>
      <p:graphicFrame>
        <p:nvGraphicFramePr>
          <p:cNvPr id="63386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73333014"/>
              </p:ext>
            </p:extLst>
          </p:nvPr>
        </p:nvGraphicFramePr>
        <p:xfrm>
          <a:off x="2933687" y="2415102"/>
          <a:ext cx="763862" cy="50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4" imgW="342751" imgH="228501" progId="Equation.3">
                  <p:embed/>
                </p:oleObj>
              </mc:Choice>
              <mc:Fallback>
                <p:oleObj name="Equation" r:id="rId4" imgW="342751" imgH="228501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687" y="2415102"/>
                        <a:ext cx="763862" cy="508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934654"/>
              </p:ext>
            </p:extLst>
          </p:nvPr>
        </p:nvGraphicFramePr>
        <p:xfrm>
          <a:off x="5368470" y="2507970"/>
          <a:ext cx="831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6" imgW="355138" imgH="177569" progId="Equation.3">
                  <p:embed/>
                </p:oleObj>
              </mc:Choice>
              <mc:Fallback>
                <p:oleObj name="Equation" r:id="rId6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470" y="2507970"/>
                        <a:ext cx="8318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6095"/>
              </p:ext>
            </p:extLst>
          </p:nvPr>
        </p:nvGraphicFramePr>
        <p:xfrm>
          <a:off x="2807118" y="2018159"/>
          <a:ext cx="46831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8" imgW="165028" imgH="228501" progId="Equation.3">
                  <p:embed/>
                </p:oleObj>
              </mc:Choice>
              <mc:Fallback>
                <p:oleObj name="Equation" r:id="rId8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118" y="2018159"/>
                        <a:ext cx="468312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465659"/>
              </p:ext>
            </p:extLst>
          </p:nvPr>
        </p:nvGraphicFramePr>
        <p:xfrm>
          <a:off x="2411760" y="2766921"/>
          <a:ext cx="2088232" cy="54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0" imgW="927100" imgH="241300" progId="Equation.3">
                  <p:embed/>
                </p:oleObj>
              </mc:Choice>
              <mc:Fallback>
                <p:oleObj name="Equation" r:id="rId10" imgW="927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66921"/>
                        <a:ext cx="2088232" cy="5454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808770"/>
              </p:ext>
            </p:extLst>
          </p:nvPr>
        </p:nvGraphicFramePr>
        <p:xfrm>
          <a:off x="2483768" y="3179938"/>
          <a:ext cx="831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2" imgW="355138" imgH="177569" progId="Equation.3">
                  <p:embed/>
                </p:oleObj>
              </mc:Choice>
              <mc:Fallback>
                <p:oleObj name="Equation" r:id="rId12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179938"/>
                        <a:ext cx="8318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090304"/>
              </p:ext>
            </p:extLst>
          </p:nvPr>
        </p:nvGraphicFramePr>
        <p:xfrm>
          <a:off x="809442" y="4097760"/>
          <a:ext cx="9112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3" imgW="355138" imgH="177569" progId="Equation.3">
                  <p:embed/>
                </p:oleObj>
              </mc:Choice>
              <mc:Fallback>
                <p:oleObj name="Equation" r:id="rId13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42" y="4097760"/>
                        <a:ext cx="911225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989568"/>
              </p:ext>
            </p:extLst>
          </p:nvPr>
        </p:nvGraphicFramePr>
        <p:xfrm>
          <a:off x="899592" y="5189249"/>
          <a:ext cx="18065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5" imgW="685800" imgH="228600" progId="Equation.3">
                  <p:embed/>
                </p:oleObj>
              </mc:Choice>
              <mc:Fallback>
                <p:oleObj name="Equation" r:id="rId1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189249"/>
                        <a:ext cx="180657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9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ea typeface="굴림" charset="-127"/>
              </a:rPr>
              <a:t>One of the first games studied</a:t>
            </a:r>
          </a:p>
          <a:p>
            <a:pPr lvl="1"/>
            <a:r>
              <a:rPr lang="en-US" altLang="ko-KR" sz="2400" dirty="0">
                <a:ea typeface="굴림" charset="-127"/>
              </a:rPr>
              <a:t>most well understood type of game</a:t>
            </a:r>
          </a:p>
          <a:p>
            <a:pPr lvl="1"/>
            <a:endParaRPr lang="en-US" altLang="ko-KR" sz="2400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Players interest are strictly opposed</a:t>
            </a:r>
          </a:p>
          <a:p>
            <a:pPr lvl="1"/>
            <a:r>
              <a:rPr lang="en-US" altLang="ko-KR" sz="2400" dirty="0">
                <a:ea typeface="굴림" charset="-127"/>
              </a:rPr>
              <a:t>what one player gains what the other loses</a:t>
            </a:r>
          </a:p>
          <a:p>
            <a:pPr lvl="1"/>
            <a:r>
              <a:rPr lang="en-US" altLang="ko-KR" sz="2400" dirty="0">
                <a:ea typeface="굴림" charset="-127"/>
              </a:rPr>
              <a:t>game matrix has single entry (gain to player 1)</a:t>
            </a:r>
          </a:p>
          <a:p>
            <a:endParaRPr lang="en-US" altLang="ko-KR" sz="2800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Intuitive 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solution concept</a:t>
            </a:r>
          </a:p>
          <a:p>
            <a:pPr lvl="1"/>
            <a:r>
              <a:rPr lang="en-US" altLang="ko-KR" sz="2400" dirty="0">
                <a:ea typeface="굴림" charset="-127"/>
              </a:rPr>
              <a:t>players maximize gains</a:t>
            </a:r>
          </a:p>
          <a:p>
            <a:pPr lvl="1"/>
            <a:r>
              <a:rPr lang="en-US" altLang="ko-KR" sz="2400" dirty="0">
                <a:ea typeface="굴림" charset="-127"/>
              </a:rPr>
              <a:t>unique solution</a:t>
            </a:r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Two-person Zero-sum Games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A formal rule for predicting how a game will be played</a:t>
            </a: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Describes which strategies will be adopted by </a:t>
            </a:r>
            <a:r>
              <a:rPr lang="en-US" altLang="ko-KR" dirty="0" err="1">
                <a:ea typeface="굴림" charset="-127"/>
              </a:rPr>
              <a:t>palyers</a:t>
            </a:r>
            <a:r>
              <a:rPr lang="en-US" altLang="ko-KR" dirty="0">
                <a:ea typeface="굴림" charset="-127"/>
              </a:rPr>
              <a:t>, and thus the result of the game</a:t>
            </a: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Many kinds of solution concepts</a:t>
            </a:r>
          </a:p>
          <a:p>
            <a:pPr lvl="1"/>
            <a:r>
              <a:rPr lang="en-US" altLang="ko-KR" sz="2000" dirty="0">
                <a:ea typeface="굴림" charset="-127"/>
              </a:rPr>
              <a:t>People’s perspectives are different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It does not talk about how players reach a solution concept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Thus, naturally, it is an “equilibrium concept”. </a:t>
            </a:r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Solution Concept</a:t>
            </a:r>
          </a:p>
        </p:txBody>
      </p:sp>
    </p:spTree>
    <p:extLst>
      <p:ext uri="{BB962C8B-B14F-4D97-AF65-F5344CB8AC3E}">
        <p14:creationId xmlns:p14="http://schemas.microsoft.com/office/powerpoint/2010/main" val="52525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202" name="Rectangle 98"/>
          <p:cNvSpPr>
            <a:spLocks noChangeArrowheads="1"/>
          </p:cNvSpPr>
          <p:nvPr/>
        </p:nvSpPr>
        <p:spPr bwMode="auto">
          <a:xfrm>
            <a:off x="2292350" y="3922713"/>
            <a:ext cx="5354638" cy="411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203" name="Rectangle 99"/>
          <p:cNvSpPr>
            <a:spLocks noChangeArrowheads="1"/>
          </p:cNvSpPr>
          <p:nvPr/>
        </p:nvSpPr>
        <p:spPr bwMode="auto">
          <a:xfrm>
            <a:off x="2292350" y="3414713"/>
            <a:ext cx="5354638" cy="4111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204" name="Rectangle 100"/>
          <p:cNvSpPr>
            <a:spLocks noChangeArrowheads="1"/>
          </p:cNvSpPr>
          <p:nvPr/>
        </p:nvSpPr>
        <p:spPr bwMode="auto">
          <a:xfrm>
            <a:off x="4427984" y="2298998"/>
            <a:ext cx="914400" cy="2570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205" name="Rectangle 101"/>
          <p:cNvSpPr>
            <a:spLocks noChangeArrowheads="1"/>
          </p:cNvSpPr>
          <p:nvPr/>
        </p:nvSpPr>
        <p:spPr bwMode="auto">
          <a:xfrm>
            <a:off x="5508104" y="2298998"/>
            <a:ext cx="914400" cy="25701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>
                <a:ea typeface="굴림" charset="-127"/>
              </a:rPr>
              <a:t>Player 1 maximizes matrix entry, while player 2 minimizes</a:t>
            </a:r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Analyzing the Game: Domination</a:t>
            </a:r>
          </a:p>
        </p:txBody>
      </p:sp>
      <p:graphicFrame>
        <p:nvGraphicFramePr>
          <p:cNvPr id="687208" name="Group 104"/>
          <p:cNvGraphicFramePr>
            <a:graphicFrameLocks noGrp="1"/>
          </p:cNvGraphicFramePr>
          <p:nvPr>
            <p:ph sz="half" idx="4294967295"/>
          </p:nvPr>
        </p:nvGraphicFramePr>
        <p:xfrm>
          <a:off x="2051720" y="2395538"/>
          <a:ext cx="5611813" cy="2525714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7198" name="Text Box 94"/>
          <p:cNvSpPr txBox="1">
            <a:spLocks noChangeArrowheads="1"/>
          </p:cNvSpPr>
          <p:nvPr/>
        </p:nvSpPr>
        <p:spPr bwMode="auto">
          <a:xfrm>
            <a:off x="812800" y="3373438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87199" name="Text Box 95"/>
          <p:cNvSpPr txBox="1">
            <a:spLocks noChangeArrowheads="1"/>
          </p:cNvSpPr>
          <p:nvPr/>
        </p:nvSpPr>
        <p:spPr bwMode="auto">
          <a:xfrm>
            <a:off x="4621213" y="1792288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87200" name="Text Box 96"/>
          <p:cNvSpPr txBox="1">
            <a:spLocks noChangeArrowheads="1"/>
          </p:cNvSpPr>
          <p:nvPr/>
        </p:nvSpPr>
        <p:spPr bwMode="auto">
          <a:xfrm>
            <a:off x="694246" y="4869160"/>
            <a:ext cx="222157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Strictly 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dominated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strategy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(dominated by C)</a:t>
            </a:r>
          </a:p>
        </p:txBody>
      </p:sp>
      <p:sp>
        <p:nvSpPr>
          <p:cNvPr id="687201" name="Text Box 97"/>
          <p:cNvSpPr txBox="1">
            <a:spLocks noChangeArrowheads="1"/>
          </p:cNvSpPr>
          <p:nvPr/>
        </p:nvSpPr>
        <p:spPr bwMode="auto">
          <a:xfrm>
            <a:off x="6613329" y="5129897"/>
            <a:ext cx="220714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Strictly 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dominated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strategy </a:t>
            </a:r>
          </a:p>
          <a:p>
            <a:r>
              <a:rPr lang="en-US" altLang="ko-KR" sz="2000" dirty="0">
                <a:latin typeface="Comic Sans MS" pitchFamily="66" charset="0"/>
                <a:ea typeface="굴림" charset="-127"/>
              </a:rPr>
              <a:t>(dominated by B)</a:t>
            </a:r>
          </a:p>
        </p:txBody>
      </p:sp>
      <p:sp>
        <p:nvSpPr>
          <p:cNvPr id="687206" name="Line 102"/>
          <p:cNvSpPr>
            <a:spLocks noChangeShapeType="1"/>
          </p:cNvSpPr>
          <p:nvPr/>
        </p:nvSpPr>
        <p:spPr bwMode="auto">
          <a:xfrm flipV="1">
            <a:off x="1168400" y="3736975"/>
            <a:ext cx="979488" cy="119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207" name="Line 103"/>
          <p:cNvSpPr>
            <a:spLocks noChangeShapeType="1"/>
          </p:cNvSpPr>
          <p:nvPr/>
        </p:nvSpPr>
        <p:spPr bwMode="auto">
          <a:xfrm flipH="1" flipV="1">
            <a:off x="6010945" y="4937125"/>
            <a:ext cx="649287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060848"/>
            <a:ext cx="3672408" cy="1224136"/>
            <a:chOff x="395536" y="2060848"/>
            <a:chExt cx="3672408" cy="1224136"/>
          </a:xfrm>
        </p:grpSpPr>
        <p:sp>
          <p:nvSpPr>
            <p:cNvPr id="15" name="Oval 14"/>
            <p:cNvSpPr/>
            <p:nvPr/>
          </p:nvSpPr>
          <p:spPr>
            <a:xfrm>
              <a:off x="3419872" y="2852936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331640" y="2276872"/>
              <a:ext cx="2088232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95536" y="2060848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</a:pPr>
              <a:r>
                <a:rPr lang="en-US" altLang="ko-KR" dirty="0">
                  <a:latin typeface="Comic Sans MS" pitchFamily="66" charset="0"/>
                  <a:ea typeface="굴림" charset="-127"/>
                </a:rPr>
                <a:t>(12,-12)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202" grpId="0" animBg="1"/>
      <p:bldP spid="687203" grpId="0" animBg="1"/>
      <p:bldP spid="687204" grpId="0" animBg="1"/>
      <p:bldP spid="687205" grpId="0" animBg="1"/>
      <p:bldP spid="687200" grpId="0"/>
      <p:bldP spid="687201" grpId="0"/>
      <p:bldP spid="687206" grpId="0" animBg="1"/>
      <p:bldP spid="6872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ea typeface="굴림" charset="-127"/>
              </a:rPr>
              <a:t>Strategy S </a:t>
            </a:r>
            <a:r>
              <a:rPr lang="en-US" altLang="ko-KR" sz="2800" i="1" dirty="0">
                <a:ea typeface="굴림" charset="-127"/>
              </a:rPr>
              <a:t>strictly dominates</a:t>
            </a:r>
            <a:r>
              <a:rPr lang="en-US" altLang="ko-KR" sz="2800" dirty="0">
                <a:ea typeface="굴림" charset="-127"/>
              </a:rPr>
              <a:t> a strategy T </a:t>
            </a:r>
          </a:p>
          <a:p>
            <a:pPr lvl="1"/>
            <a:r>
              <a:rPr lang="en-US" altLang="ko-KR" sz="2400" dirty="0">
                <a:ea typeface="굴림" charset="-127"/>
              </a:rPr>
              <a:t>if every possible outcome when S is chosen is better than the corresponding outcome when T is chosen</a:t>
            </a:r>
          </a:p>
          <a:p>
            <a:endParaRPr lang="en-US" altLang="ko-KR" sz="2800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Dominance Principle</a:t>
            </a:r>
          </a:p>
          <a:p>
            <a:pPr lvl="1"/>
            <a:r>
              <a:rPr lang="en-US" altLang="ko-KR" sz="2400" dirty="0">
                <a:ea typeface="굴림" charset="-127"/>
              </a:rPr>
              <a:t>rational players never choose strictly dominated strategies</a:t>
            </a:r>
          </a:p>
          <a:p>
            <a:pPr lvl="1"/>
            <a:endParaRPr lang="en-US" altLang="ko-KR" sz="2400" dirty="0">
              <a:ea typeface="굴림" charset="-127"/>
            </a:endParaRPr>
          </a:p>
          <a:p>
            <a:r>
              <a:rPr lang="en-US" altLang="ko-KR" sz="2800" i="1" dirty="0">
                <a:solidFill>
                  <a:srgbClr val="FF0000"/>
                </a:solidFill>
                <a:ea typeface="굴림" charset="-127"/>
              </a:rPr>
              <a:t>Idea:</a:t>
            </a:r>
            <a:r>
              <a:rPr lang="en-US" altLang="ko-KR" sz="2800" dirty="0">
                <a:ea typeface="굴림" charset="-127"/>
              </a:rPr>
              <a:t> Solve the game by eliminating strictly dominated strategies!</a:t>
            </a:r>
          </a:p>
          <a:p>
            <a:pPr lvl="1"/>
            <a:r>
              <a:rPr lang="en-US" altLang="ko-KR" sz="2400" dirty="0">
                <a:ea typeface="굴림" charset="-127"/>
              </a:rPr>
              <a:t>iterated removal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Dominance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1389</Words>
  <Application>Microsoft Macintosh PowerPoint</Application>
  <PresentationFormat>화면 슬라이드 쇼(4:3)</PresentationFormat>
  <Paragraphs>472</Paragraphs>
  <Slides>27</Slides>
  <Notes>27</Notes>
  <HiddenSlides>1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맑은 고딕</vt:lpstr>
      <vt:lpstr>나눔고딕</vt:lpstr>
      <vt:lpstr>ZapfDingbats</vt:lpstr>
      <vt:lpstr>Arial</vt:lpstr>
      <vt:lpstr>Calibri</vt:lpstr>
      <vt:lpstr>Comic Sans MS</vt:lpstr>
      <vt:lpstr>Times New Roman</vt:lpstr>
      <vt:lpstr>Wingdings</vt:lpstr>
      <vt:lpstr>Office 테마</vt:lpstr>
      <vt:lpstr>Equation</vt:lpstr>
      <vt:lpstr>Lecture 2: Normal-form game (Strategic-form game)  with pure strategies</vt:lpstr>
      <vt:lpstr>Key Words</vt:lpstr>
      <vt:lpstr>PowerPoint 프레젠테이션</vt:lpstr>
      <vt:lpstr>Matrix Game</vt:lpstr>
      <vt:lpstr>More Formal Game Definition</vt:lpstr>
      <vt:lpstr>Two-person Zero-sum Games</vt:lpstr>
      <vt:lpstr>Solution Concept</vt:lpstr>
      <vt:lpstr>Analyzing the Game: Domination</vt:lpstr>
      <vt:lpstr>Dominance</vt:lpstr>
      <vt:lpstr>Solving the Game</vt:lpstr>
      <vt:lpstr>Solving the Game</vt:lpstr>
      <vt:lpstr>Analyzing the Game</vt:lpstr>
      <vt:lpstr>Saddle Points</vt:lpstr>
      <vt:lpstr>Why Play Saddle Points?</vt:lpstr>
      <vt:lpstr>Why Play Saddle Points?</vt:lpstr>
      <vt:lpstr>Solving the Game (min-max algorithm)</vt:lpstr>
      <vt:lpstr>Multiple Saddle Points</vt:lpstr>
      <vt:lpstr>Multiple Saddle Points</vt:lpstr>
      <vt:lpstr>Games With no Saddle Points</vt:lpstr>
      <vt:lpstr>Two-person Non-zero Sum Games</vt:lpstr>
      <vt:lpstr>What is the Solution?</vt:lpstr>
      <vt:lpstr>Nash equilibrium</vt:lpstr>
      <vt:lpstr>Multiple Solution Problem</vt:lpstr>
      <vt:lpstr>Ex 1: Coordination game</vt:lpstr>
      <vt:lpstr>Ex 2: Matching Pennies game </vt:lpstr>
      <vt:lpstr>Ex 3: Battle of the Sexes Game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592</cp:revision>
  <cp:lastPrinted>2017-02-15T03:42:14Z</cp:lastPrinted>
  <dcterms:created xsi:type="dcterms:W3CDTF">2010-07-02T06:15:08Z</dcterms:created>
  <dcterms:modified xsi:type="dcterms:W3CDTF">2021-02-27T12:46:10Z</dcterms:modified>
</cp:coreProperties>
</file>