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464" r:id="rId3"/>
    <p:sldId id="481" r:id="rId4"/>
    <p:sldId id="489" r:id="rId5"/>
    <p:sldId id="482" r:id="rId6"/>
    <p:sldId id="503" r:id="rId7"/>
    <p:sldId id="480" r:id="rId8"/>
    <p:sldId id="504" r:id="rId9"/>
    <p:sldId id="505" r:id="rId10"/>
    <p:sldId id="506" r:id="rId11"/>
    <p:sldId id="507" r:id="rId12"/>
    <p:sldId id="508" r:id="rId13"/>
    <p:sldId id="499" r:id="rId14"/>
    <p:sldId id="502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1EDFF"/>
    <a:srgbClr val="CCE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94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5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66A34F84-89D5-4103-A9F5-2A4E8C749CAE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0010351E-67A8-4AFC-B24C-2B610D064F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88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FFF0AD6B-AEAA-4FC8-B9BE-275E5EF376AB}" type="datetimeFigureOut">
              <a:rPr lang="ko-KR" altLang="en-US" smtClean="0"/>
              <a:pPr/>
              <a:t>2021. 2. 27.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D51A2556-5F5E-4107-B3C9-889FA75FD0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6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A2556-5F5E-4107-B3C9-889FA75FD09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2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8785AD08-688C-4031-BB03-F2BD5307A13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8155"/>
            <a:ext cx="9144000" cy="6906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7388" y="1451052"/>
            <a:ext cx="6189225" cy="39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82909" y="661807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0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/>
          <p:cNvSpPr txBox="1">
            <a:spLocks/>
          </p:cNvSpPr>
          <p:nvPr userDrawn="1"/>
        </p:nvSpPr>
        <p:spPr>
          <a:xfrm>
            <a:off x="2132112" y="3573016"/>
            <a:ext cx="6000792" cy="2088232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Yi, Yung (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이융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)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KAIST, Electrical Engineering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http://lanada.kaist.ac.kr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yiyung@kaist.edu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텍스트 개체 틀 10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62464" y="1196752"/>
            <a:ext cx="8186212" cy="52268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defRPr>
            </a:lvl1pPr>
            <a:lvl2pPr>
              <a:defRPr sz="2000">
                <a:latin typeface="Calibri"/>
                <a:cs typeface="Calibri"/>
              </a:defRPr>
            </a:lvl2pPr>
            <a:lvl3pPr>
              <a:defRPr sz="1800">
                <a:latin typeface="나눔고딕"/>
                <a:ea typeface="나눔고딕"/>
                <a:cs typeface="나눔고딕"/>
              </a:defRPr>
            </a:lvl3pPr>
          </a:lstStyle>
          <a:p>
            <a:pPr lvl="0"/>
            <a:r>
              <a:rPr lang="en-US" altLang="ko-KR" dirty="0"/>
              <a:t>Description</a:t>
            </a:r>
          </a:p>
          <a:p>
            <a:pPr lvl="1"/>
            <a:r>
              <a:rPr lang="en-US" altLang="ko-KR" sz="2000" dirty="0" err="1"/>
              <a:t>Sdfsf</a:t>
            </a:r>
            <a:endParaRPr lang="en-US" altLang="ko-KR" sz="2000" dirty="0"/>
          </a:p>
          <a:p>
            <a:pPr lvl="2"/>
            <a:r>
              <a:rPr lang="en-US" altLang="ko-KR" sz="1800" dirty="0" err="1">
                <a:latin typeface="Comic Sans MS" pitchFamily="66" charset="0"/>
              </a:rPr>
              <a:t>sdfasdf</a:t>
            </a:r>
            <a:endParaRPr lang="en-US" altLang="ko-KR" dirty="0"/>
          </a:p>
        </p:txBody>
      </p:sp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1547663" y="399501"/>
            <a:ext cx="7130669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altLang="ko-KR" dirty="0"/>
              <a:t>01/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14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92932"/>
          <a:stretch>
            <a:fillRect/>
          </a:stretch>
        </p:blipFill>
        <p:spPr bwMode="auto">
          <a:xfrm>
            <a:off x="8528206" y="130324"/>
            <a:ext cx="508290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r="92856"/>
          <a:stretch>
            <a:fillRect/>
          </a:stretch>
        </p:blipFill>
        <p:spPr bwMode="auto">
          <a:xfrm>
            <a:off x="107504" y="130324"/>
            <a:ext cx="513731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 userDrawn="1">
            <p:ph type="title" hasCustomPrompt="1"/>
          </p:nvPr>
        </p:nvSpPr>
        <p:spPr>
          <a:xfrm>
            <a:off x="448733" y="399501"/>
            <a:ext cx="8229600" cy="53762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 baseline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altLang="ko-KR" dirty="0"/>
              <a:t>02/ Put Title here (size : 32 pt)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78000" y="1025872"/>
            <a:ext cx="83880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2464" y="1628801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62464" y="1159918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1. Title ( size : 24pt)</a:t>
            </a:r>
          </a:p>
        </p:txBody>
      </p:sp>
      <p:sp>
        <p:nvSpPr>
          <p:cNvPr id="14" name="텍스트 개체 틀 10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4" y="4257923"/>
            <a:ext cx="8186212" cy="197938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Description</a:t>
            </a:r>
            <a:r>
              <a:rPr lang="ko-KR" altLang="en-US" dirty="0"/>
              <a:t> </a:t>
            </a:r>
            <a:r>
              <a:rPr lang="en-US" altLang="ko-KR" dirty="0"/>
              <a:t>( Font : Calibri / Size : 18 pt )</a:t>
            </a:r>
          </a:p>
        </p:txBody>
      </p:sp>
      <p:sp>
        <p:nvSpPr>
          <p:cNvPr id="15" name="텍스트 개체 틀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4" y="3789040"/>
            <a:ext cx="8186212" cy="411693"/>
          </a:xfrm>
          <a:prstGeom prst="rect">
            <a:avLst/>
          </a:prstGeom>
          <a:solidFill>
            <a:srgbClr val="D1EDFF"/>
          </a:solidFill>
        </p:spPr>
        <p:txBody>
          <a:bodyPr>
            <a:noAutofit/>
          </a:bodyPr>
          <a:lstStyle>
            <a:lvl1pPr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defRPr>
            </a:lvl1pPr>
          </a:lstStyle>
          <a:p>
            <a:pPr lvl="0"/>
            <a:r>
              <a:rPr lang="en-US" altLang="ko-KR" dirty="0"/>
              <a:t>2. Title ( size : 24pt)</a:t>
            </a:r>
          </a:p>
        </p:txBody>
      </p:sp>
      <p:pic>
        <p:nvPicPr>
          <p:cNvPr id="17" name="Picture 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5395" y="84386"/>
            <a:ext cx="870051" cy="144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2611" y="6603917"/>
            <a:ext cx="594829" cy="16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텍스트 개체 틀 14"/>
          <p:cNvSpPr>
            <a:spLocks noGrp="1"/>
          </p:cNvSpPr>
          <p:nvPr>
            <p:ph type="body" sz="quarter" idx="15" hasCustomPrompt="1"/>
          </p:nvPr>
        </p:nvSpPr>
        <p:spPr>
          <a:xfrm>
            <a:off x="7020272" y="6527624"/>
            <a:ext cx="1656184" cy="2857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800"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로고를 넣어주세요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학회 로고 등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dirty="0"/>
          </a:p>
        </p:txBody>
      </p:sp>
      <p:pic>
        <p:nvPicPr>
          <p:cNvPr id="20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5450681" y="2689647"/>
            <a:ext cx="3602038" cy="3784600"/>
          </a:xfrm>
          <a:prstGeom prst="rect">
            <a:avLst/>
          </a:prstGeom>
          <a:noFill/>
        </p:spPr>
      </p:pic>
      <p:pic>
        <p:nvPicPr>
          <p:cNvPr id="21" name="Picture 2" descr="E:\'10 works\spring\tinies\project02\ppt\circle.pn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7192078">
            <a:off x="396186" y="-63485"/>
            <a:ext cx="1059197" cy="11128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589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2343573" y="2651428"/>
            <a:ext cx="44568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Thank you</a:t>
            </a:r>
          </a:p>
          <a:p>
            <a:pPr algn="ctr"/>
            <a:r>
              <a:rPr lang="en-US" altLang="ko-KR" sz="2400" dirty="0">
                <a:latin typeface="Calibri" pitchFamily="34" charset="0"/>
                <a:cs typeface="Calibri" pitchFamily="34" charset="0"/>
              </a:rPr>
              <a:t>More</a:t>
            </a: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 comments and questions at </a:t>
            </a:r>
            <a:br>
              <a:rPr lang="en-US" altLang="ko-KR" sz="2400" baseline="0" dirty="0">
                <a:latin typeface="Calibri" pitchFamily="34" charset="0"/>
                <a:cs typeface="Calibri" pitchFamily="34" charset="0"/>
              </a:rPr>
            </a:br>
            <a:r>
              <a:rPr lang="en-US" altLang="ko-KR" sz="2400" baseline="0" dirty="0">
                <a:latin typeface="Calibri" pitchFamily="34" charset="0"/>
                <a:cs typeface="Calibri" pitchFamily="34" charset="0"/>
              </a:rPr>
              <a:t>yiyung@kaist.edu</a:t>
            </a:r>
            <a:endParaRPr lang="ko-KR" altLang="en-US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88913"/>
            <a:ext cx="8496300" cy="63341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178800" cy="4968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8038" y="6237288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0EB74-B2A7-404D-9C8E-769C9DFC2123}" type="slidenum">
              <a:rPr lang="en-US" altLang="ko-KR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5: DataLink Layer</a:t>
            </a:r>
            <a:endParaRPr lang="en-US" altLang="ko-KR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5a-</a:t>
            </a:r>
            <a:fld id="{E2F6E717-0B04-485A-AD9D-AAB5509EEAE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49" r:id="rId3"/>
    <p:sldLayoutId id="2147483653" r:id="rId4"/>
    <p:sldLayoutId id="2147483651" r:id="rId5"/>
    <p:sldLayoutId id="2147483655" r:id="rId6"/>
    <p:sldLayoutId id="2147483652" r:id="rId7"/>
    <p:sldLayoutId id="2147483658" r:id="rId8"/>
    <p:sldLayoutId id="2147483659" r:id="rId9"/>
    <p:sldLayoutId id="2147483660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67544" y="1268760"/>
            <a:ext cx="8172400" cy="1872208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Lecture 3: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Normal-form game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(Strategic-form game)</a:t>
            </a:r>
            <a:b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</a:b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with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mixed strategies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type="body" sz="quarter" idx="13"/>
          </p:nvPr>
        </p:nvSpPr>
        <p:spPr>
          <a:xfrm>
            <a:off x="462464" y="1196752"/>
            <a:ext cx="8186212" cy="5661248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pPr lvl="1"/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BR and NE can be similarly defined for mixed strategies</a:t>
            </a:r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  <a:p>
            <a:endParaRPr lang="en-US" altLang="zh-CN" dirty="0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宋体" charset="0"/>
                <a:cs typeface="宋体" charset="0"/>
              </a:rPr>
              <a:t>Aside: BR and NE</a:t>
            </a:r>
            <a:endParaRPr lang="zh-CN" altLang="en-US" sz="400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宋体" charset="0"/>
              <a:cs typeface="宋体" charset="0"/>
            </a:endParaRP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69143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38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Computing NE using the BR concept</a:t>
            </a:r>
            <a:endParaRPr kumimoji="1" lang="ko-KR" altLang="en-US" dirty="0"/>
          </a:p>
        </p:txBody>
      </p:sp>
      <p:graphicFrame>
        <p:nvGraphicFramePr>
          <p:cNvPr id="4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90023"/>
              </p:ext>
            </p:extLst>
          </p:nvPr>
        </p:nvGraphicFramePr>
        <p:xfrm>
          <a:off x="5652120" y="1406269"/>
          <a:ext cx="3121025" cy="12439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 Box 63"/>
          <p:cNvSpPr txBox="1">
            <a:spLocks noChangeArrowheads="1"/>
          </p:cNvSpPr>
          <p:nvPr/>
        </p:nvSpPr>
        <p:spPr bwMode="auto">
          <a:xfrm>
            <a:off x="7452320" y="944604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P2</a:t>
            </a:r>
          </a:p>
        </p:txBody>
      </p:sp>
      <p:sp>
        <p:nvSpPr>
          <p:cNvPr id="6" name="Text Box 63"/>
          <p:cNvSpPr txBox="1">
            <a:spLocks noChangeArrowheads="1"/>
          </p:cNvSpPr>
          <p:nvPr/>
        </p:nvSpPr>
        <p:spPr bwMode="auto">
          <a:xfrm>
            <a:off x="5153265" y="1872476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alibri" charset="0"/>
                <a:ea typeface="Calibri" charset="0"/>
                <a:cs typeface="Calibri" charset="0"/>
              </a:rPr>
              <a:t>P1</a:t>
            </a: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320979" y="2334141"/>
            <a:ext cx="845216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ko-KR" sz="2000" dirty="0">
                <a:latin typeface="Calibri" charset="0"/>
                <a:ea typeface="Calibri" charset="0"/>
                <a:cs typeface="Calibri" charset="0"/>
              </a:rPr>
              <a:t>P1(p,1-p), P2(q,1-q)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Payoff to P1 when playing Head = q + (1-q)(-1) = 2q -1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Payoff to P1 when playing Tail = q(-1) + (1-q)1 = 1- 2q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</a:rPr>
              <a:t>If q &lt; ½, P1’s payoff (Tail) &gt; P1’s payoff (Head)</a:t>
            </a:r>
            <a:br>
              <a:rPr lang="en-US" altLang="ko-KR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Wingdings"/>
              </a:rPr>
              <a:t> P1’s payoff (1,0) &gt; P1’s payoff (p, 1-p) for p &gt; 0.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Wingdings"/>
              </a:rPr>
              <a:t>Similarly, if q &gt; ½, P1’s payoff (0,1) &gt; P1’s payoff (p, 1-p) for p &gt; 0.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Wingdings"/>
              </a:rPr>
              <a:t>If q = ½, P1’s payoff (1,0) = P1’s payoff (0,1) = P1’s </a:t>
            </a:r>
            <a:r>
              <a:rPr lang="en-US" altLang="ko-KR" sz="2000" dirty="0" err="1">
                <a:latin typeface="Calibri" charset="0"/>
                <a:ea typeface="Calibri" charset="0"/>
                <a:cs typeface="Calibri" charset="0"/>
                <a:sym typeface="Wingdings"/>
              </a:rPr>
              <a:t>payff</a:t>
            </a: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Wingdings"/>
              </a:rPr>
              <a:t> (p,1-p).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Calibri" charset="0"/>
                <a:ea typeface="Calibri" charset="0"/>
                <a:cs typeface="Calibri" charset="0"/>
                <a:sym typeface="Wingdings"/>
              </a:rPr>
              <a:t>Thus, P1’s best response to P2(q,1-q) is: </a:t>
            </a: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332656"/>
            <a:ext cx="4295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>
                <a:latin typeface="Calibri" charset="0"/>
                <a:ea typeface="Calibri" charset="0"/>
                <a:cs typeface="Calibri" charset="0"/>
                <a:sym typeface="Wingdings"/>
              </a:rPr>
              <a:t>Thus, P1’s best response to P2(q,1-q) is: </a:t>
            </a: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701988"/>
            <a:ext cx="4089400" cy="1244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535" y="2131254"/>
            <a:ext cx="4630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  <a:sym typeface="Wingdings"/>
              </a:rPr>
              <a:t>Similarly, P2’s best response to P1(p,1-p) is: </a:t>
            </a: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763" y="2603949"/>
            <a:ext cx="7039772" cy="77190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764" y="3929852"/>
            <a:ext cx="2519344" cy="232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8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mixed strategy NE?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Battle of Sexes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56792"/>
            <a:ext cx="3168352" cy="20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Summary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87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Normal-form (Strategic form) Game</a:t>
            </a:r>
          </a:p>
          <a:p>
            <a:r>
              <a:rPr lang="en-US" dirty="0"/>
              <a:t>Matrix game</a:t>
            </a:r>
          </a:p>
          <a:p>
            <a:pPr lvl="1"/>
            <a:r>
              <a:rPr lang="en-US" dirty="0"/>
              <a:t>Strategy spaces are discrete</a:t>
            </a:r>
          </a:p>
          <a:p>
            <a:r>
              <a:rPr lang="en-US" dirty="0"/>
              <a:t>Continuous-kernel game</a:t>
            </a:r>
          </a:p>
          <a:p>
            <a:pPr lvl="1"/>
            <a:r>
              <a:rPr lang="en-US" dirty="0"/>
              <a:t>Strategy spaces are continuous</a:t>
            </a:r>
          </a:p>
          <a:p>
            <a:endParaRPr lang="en-US" dirty="0"/>
          </a:p>
          <a:p>
            <a:r>
              <a:rPr lang="en-US" dirty="0"/>
              <a:t>Strictly dominated strategies</a:t>
            </a:r>
          </a:p>
          <a:p>
            <a:r>
              <a:rPr lang="en-US" dirty="0"/>
              <a:t>Pure/Mixed strategy</a:t>
            </a:r>
          </a:p>
          <a:p>
            <a:r>
              <a:rPr lang="en-US" dirty="0"/>
              <a:t>Saddle point, Nash equilibrium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</a:p>
        </p:txBody>
      </p:sp>
    </p:spTree>
    <p:extLst>
      <p:ext uri="{BB962C8B-B14F-4D97-AF65-F5344CB8AC3E}">
        <p14:creationId xmlns:p14="http://schemas.microsoft.com/office/powerpoint/2010/main" val="407107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7744" y="2564904"/>
            <a:ext cx="39277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Matrix Game:</a:t>
            </a:r>
          </a:p>
          <a:p>
            <a:r>
              <a:rPr lang="en-US" sz="4800" dirty="0">
                <a:latin typeface="Calibri" charset="0"/>
                <a:ea typeface="Calibri" charset="0"/>
                <a:cs typeface="Calibri" charset="0"/>
              </a:rPr>
              <a:t>Mixed Strategy</a:t>
            </a:r>
          </a:p>
        </p:txBody>
      </p:sp>
    </p:spTree>
    <p:extLst>
      <p:ext uri="{BB962C8B-B14F-4D97-AF65-F5344CB8AC3E}">
        <p14:creationId xmlns:p14="http://schemas.microsoft.com/office/powerpoint/2010/main" val="841556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1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Previous lecture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Players make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deterministic choices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from their strategy spaces</a:t>
            </a: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Strategies are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pure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if a player </a:t>
            </a:r>
            <a:r>
              <a:rPr lang="en-US" altLang="ko-KR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selects, in a deterministic manner (probability 1), one strategy out of its strategy set </a:t>
            </a:r>
            <a:r>
              <a:rPr lang="en-US" altLang="ko-KR" i="1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Players can also select a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probability distribution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 over their set of strategies, in which cases the strategies are called </a:t>
            </a:r>
            <a:r>
              <a:rPr lang="en-US" altLang="ko-KR" b="1" dirty="0">
                <a:latin typeface="Calibri" charset="0"/>
                <a:ea typeface="Calibri" charset="0"/>
                <a:cs typeface="Calibri" charset="0"/>
              </a:rPr>
              <a:t>mixed</a:t>
            </a:r>
          </a:p>
          <a:p>
            <a:endParaRPr lang="en-US" altLang="ko-KR" b="1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buFont typeface="Wingdings" charset="0"/>
              <a:buNone/>
            </a:pPr>
            <a:endParaRPr lang="en-US" altLang="ko-KR" sz="32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buFont typeface="Wingdings" charset="0"/>
              <a:buNone/>
            </a:pPr>
            <a:endParaRPr lang="en-US" altLang="ko-KR" sz="32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buFont typeface="Wingdings" charset="0"/>
              <a:buNone/>
            </a:pPr>
            <a:endParaRPr lang="en-US" altLang="ko-KR" sz="32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endParaRPr lang="en-GB" altLang="ko-KR" sz="3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Pure vs. Mixed Strategies</a:t>
            </a:r>
            <a:endParaRPr lang="en-GB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60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Assume a zero-sum game, again.</a:t>
            </a:r>
          </a:p>
          <a:p>
            <a:r>
              <a:rPr lang="en-US" altLang="ko-KR" dirty="0">
                <a:ea typeface="굴림" charset="-127"/>
              </a:rPr>
              <a:t>Payoffs are computed as 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expectations</a:t>
            </a: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Mixed Strategies</a:t>
            </a:r>
          </a:p>
        </p:txBody>
      </p:sp>
      <p:graphicFrame>
        <p:nvGraphicFramePr>
          <p:cNvPr id="69433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74523"/>
              </p:ext>
            </p:extLst>
          </p:nvPr>
        </p:nvGraphicFramePr>
        <p:xfrm>
          <a:off x="3263876" y="2849488"/>
          <a:ext cx="3121025" cy="1371600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A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4,-4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0,0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B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-5,5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굴림" charset="-127"/>
                        </a:rPr>
                        <a:t>3,-3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4335" name="Text Box 63"/>
          <p:cNvSpPr txBox="1">
            <a:spLocks noChangeArrowheads="1"/>
          </p:cNvSpPr>
          <p:nvPr/>
        </p:nvSpPr>
        <p:spPr bwMode="auto">
          <a:xfrm>
            <a:off x="1763688" y="3495601"/>
            <a:ext cx="128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ea typeface="굴림" charset="-127"/>
              </a:rPr>
              <a:t>Player 1</a:t>
            </a:r>
          </a:p>
        </p:txBody>
      </p:sp>
      <p:graphicFrame>
        <p:nvGraphicFramePr>
          <p:cNvPr id="69437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12791"/>
              </p:ext>
            </p:extLst>
          </p:nvPr>
        </p:nvGraphicFramePr>
        <p:xfrm>
          <a:off x="4283051" y="2443088"/>
          <a:ext cx="2079625" cy="457200"/>
        </p:xfrm>
        <a:graphic>
          <a:graphicData uri="http://schemas.openxmlformats.org/drawingml/2006/table">
            <a:tbl>
              <a:tblPr/>
              <a:tblGrid>
                <a:gridCol w="10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1/3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굴림" charset="-127"/>
                        </a:rPr>
                        <a:t>2/3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4372" name="Text Box 100"/>
          <p:cNvSpPr txBox="1">
            <a:spLocks noChangeArrowheads="1"/>
          </p:cNvSpPr>
          <p:nvPr/>
        </p:nvSpPr>
        <p:spPr bwMode="auto">
          <a:xfrm>
            <a:off x="354013" y="4813300"/>
            <a:ext cx="7431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Payoff to P1 when playing A = 1/3(4) + 2/3(0) = 4/3</a:t>
            </a:r>
          </a:p>
        </p:txBody>
      </p:sp>
      <p:sp>
        <p:nvSpPr>
          <p:cNvPr id="694373" name="Text Box 101"/>
          <p:cNvSpPr txBox="1">
            <a:spLocks noChangeArrowheads="1"/>
          </p:cNvSpPr>
          <p:nvPr/>
        </p:nvSpPr>
        <p:spPr bwMode="auto">
          <a:xfrm>
            <a:off x="338138" y="5237163"/>
            <a:ext cx="7478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omic Sans MS" pitchFamily="66" charset="0"/>
                <a:ea typeface="굴림" charset="-127"/>
              </a:rPr>
              <a:t>Payoff to P1 when playing B = 1/3(-5) + 2/3(3) = 1/3</a:t>
            </a:r>
          </a:p>
        </p:txBody>
      </p:sp>
      <p:sp>
        <p:nvSpPr>
          <p:cNvPr id="694374" name="Rectangle 102"/>
          <p:cNvSpPr>
            <a:spLocks noChangeArrowheads="1"/>
          </p:cNvSpPr>
          <p:nvPr/>
        </p:nvSpPr>
        <p:spPr bwMode="auto">
          <a:xfrm>
            <a:off x="357188" y="5895975"/>
            <a:ext cx="84455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SzPct val="85000"/>
              <a:buFont typeface="Wingdings" pitchFamily="2" charset="2"/>
              <a:buChar char="l"/>
            </a:pPr>
            <a:r>
              <a:rPr lang="en-US" altLang="ko-KR" sz="2800" dirty="0">
                <a:latin typeface="Comic Sans MS" pitchFamily="66" charset="0"/>
                <a:ea typeface="굴림" charset="-127"/>
              </a:rPr>
              <a:t>How should players choose prob.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68703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62464" y="1340768"/>
            <a:ext cx="8186212" cy="5082845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charset="-127"/>
              </a:rPr>
              <a:t>No pure strategy NE</a:t>
            </a:r>
          </a:p>
          <a:p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Claim 1</a:t>
            </a:r>
          </a:p>
          <a:p>
            <a:pPr lvl="1"/>
            <a:r>
              <a:rPr lang="en-US" altLang="ko-KR" dirty="0">
                <a:ea typeface="굴림" charset="-127"/>
              </a:rPr>
              <a:t>There exists a stochastic equilibrium</a:t>
            </a:r>
            <a:br>
              <a:rPr lang="en-US" altLang="ko-KR" dirty="0">
                <a:ea typeface="굴림" charset="-127"/>
              </a:rPr>
            </a:br>
            <a:r>
              <a:rPr lang="en-US" altLang="ko-KR" dirty="0">
                <a:ea typeface="굴림" charset="-127"/>
              </a:rPr>
              <a:t>with both playing (1/2,1/2) strategy</a:t>
            </a:r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Why?</a:t>
            </a:r>
          </a:p>
          <a:p>
            <a:pPr lvl="1"/>
            <a:r>
              <a:rPr lang="en-US" altLang="ko-KR" dirty="0">
                <a:ea typeface="굴림" charset="-127"/>
              </a:rPr>
              <a:t>Need to argue that if P2 chooses (1/2,1/2) strategy, P1 optimally chooses (1/2,1/2) strategy, and vice versa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ea typeface="굴림" charset="-127"/>
              </a:rPr>
              <a:t>Suppose that P2(1/2,1/2) and P1(p,1-p)</a:t>
            </a:r>
          </a:p>
          <a:p>
            <a:pPr lvl="2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Each outcome (H,H) and (H,T) occurs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w.p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. p/2.</a:t>
            </a:r>
          </a:p>
          <a:p>
            <a:pPr lvl="2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Each outcome (H,T) and (T,H) occurs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w.p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. (1-p)2.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P1 gains 1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w.p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. p/2 + (1-p)/2 = ½, and loses 1 </a:t>
            </a:r>
            <a:r>
              <a:rPr lang="en-US" altLang="ko-KR" dirty="0" err="1">
                <a:latin typeface="Calibri" charset="0"/>
                <a:ea typeface="Calibri" charset="0"/>
                <a:cs typeface="Calibri" charset="0"/>
              </a:rPr>
              <a:t>w.p</a:t>
            </a: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. ½.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P1’s payoff does not depend on p!. Thus, every p (including 1/2) is optimal.</a:t>
            </a:r>
          </a:p>
          <a:p>
            <a:pPr lvl="1"/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Similarly, for P2. </a:t>
            </a:r>
          </a:p>
          <a:p>
            <a:pPr lvl="1"/>
            <a:endParaRPr lang="en-US" altLang="ko-KR" dirty="0">
              <a:solidFill>
                <a:schemeClr val="tx1"/>
              </a:solidFill>
              <a:ea typeface="굴림" charset="-127"/>
            </a:endParaRPr>
          </a:p>
          <a:p>
            <a:pPr lvl="1"/>
            <a:endParaRPr lang="en-US" altLang="ko-KR" dirty="0">
              <a:ea typeface="굴림" charset="-127"/>
            </a:endParaRPr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none" dirty="0">
                <a:ea typeface="굴림" charset="-127"/>
              </a:rPr>
              <a:t>Mixed Strategies</a:t>
            </a:r>
          </a:p>
        </p:txBody>
      </p:sp>
      <p:graphicFrame>
        <p:nvGraphicFramePr>
          <p:cNvPr id="694339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04025"/>
              </p:ext>
            </p:extLst>
          </p:nvPr>
        </p:nvGraphicFramePr>
        <p:xfrm>
          <a:off x="5724128" y="1666649"/>
          <a:ext cx="3121025" cy="124396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Head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Tail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-1,1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1,-1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4335" name="Text Box 63"/>
          <p:cNvSpPr txBox="1">
            <a:spLocks noChangeArrowheads="1"/>
          </p:cNvSpPr>
          <p:nvPr/>
        </p:nvSpPr>
        <p:spPr bwMode="auto">
          <a:xfrm>
            <a:off x="7524328" y="1204984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P2</a:t>
            </a:r>
          </a:p>
        </p:txBody>
      </p:sp>
      <p:sp>
        <p:nvSpPr>
          <p:cNvPr id="10" name="Text Box 63"/>
          <p:cNvSpPr txBox="1">
            <a:spLocks noChangeArrowheads="1"/>
          </p:cNvSpPr>
          <p:nvPr/>
        </p:nvSpPr>
        <p:spPr bwMode="auto">
          <a:xfrm>
            <a:off x="5225273" y="2132856"/>
            <a:ext cx="4988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2400">
                <a:latin typeface="Calibri" charset="0"/>
                <a:ea typeface="Calibri" charset="0"/>
                <a:cs typeface="Calibri" charset="0"/>
              </a:rPr>
              <a:t>P1</a:t>
            </a:r>
          </a:p>
        </p:txBody>
      </p:sp>
    </p:spTree>
    <p:extLst>
      <p:ext uri="{BB962C8B-B14F-4D97-AF65-F5344CB8AC3E}">
        <p14:creationId xmlns:p14="http://schemas.microsoft.com/office/powerpoint/2010/main" val="198034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Define </a:t>
            </a:r>
            <a:r>
              <a:rPr lang="el-GR" altLang="ko-KR" sz="2800" dirty="0">
                <a:latin typeface="Calibri" charset="0"/>
                <a:ea typeface="Calibri" charset="0"/>
                <a:cs typeface="Calibri" charset="0"/>
              </a:rPr>
              <a:t>σ</a:t>
            </a:r>
            <a:r>
              <a:rPr lang="en-US" altLang="ko-KR" sz="2800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baseline="-25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as a probability mass function over </a:t>
            </a:r>
            <a:r>
              <a:rPr lang="en-US" altLang="ko-KR" sz="2800" i="1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, the set of actions of player </a:t>
            </a:r>
            <a:r>
              <a:rPr lang="en-US" altLang="ko-KR" sz="2800" i="1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l-GR" altLang="ko-KR" sz="2800" i="1" baseline="-25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When working with mixed strategies, each player </a:t>
            </a:r>
            <a:r>
              <a:rPr lang="en-US" altLang="ko-KR" sz="2800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 aim to maximize their </a:t>
            </a:r>
            <a:r>
              <a:rPr lang="en-US" altLang="ko-KR" sz="2800" b="1" dirty="0">
                <a:latin typeface="Calibri" charset="0"/>
                <a:ea typeface="Calibri" charset="0"/>
                <a:cs typeface="Calibri" charset="0"/>
              </a:rPr>
              <a:t>expected payoff</a:t>
            </a:r>
          </a:p>
          <a:p>
            <a:endParaRPr lang="en-US" altLang="ko-KR" sz="28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800" i="1" baseline="-250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Mixed strategies Nash equilibrium</a:t>
            </a:r>
          </a:p>
          <a:p>
            <a:pPr lvl="2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Mixed Nash Equilibrium</a:t>
            </a:r>
            <a:endParaRPr lang="en-GB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276850"/>
            <a:ext cx="66690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68960"/>
            <a:ext cx="40386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92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Define </a:t>
            </a:r>
            <a:r>
              <a:rPr lang="el-GR" altLang="ko-KR" sz="2800" dirty="0">
                <a:latin typeface="Calibri" charset="0"/>
                <a:ea typeface="Calibri" charset="0"/>
                <a:cs typeface="Calibri" charset="0"/>
              </a:rPr>
              <a:t>σ</a:t>
            </a:r>
            <a:r>
              <a:rPr lang="en-US" altLang="ko-KR" sz="2800" baseline="-250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baseline="-250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as a probability mass function over </a:t>
            </a:r>
            <a:r>
              <a:rPr lang="en-US" altLang="ko-KR" sz="2800" i="1" dirty="0">
                <a:latin typeface="Calibri" charset="0"/>
                <a:ea typeface="Calibri" charset="0"/>
                <a:cs typeface="Calibri" charset="0"/>
              </a:rPr>
              <a:t>S</a:t>
            </a:r>
            <a:r>
              <a:rPr lang="en-US" altLang="ko-KR" sz="2800" i="1" baseline="-25000" dirty="0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, the set of actions of player </a:t>
            </a:r>
            <a:r>
              <a:rPr lang="en-US" altLang="ko-KR" sz="2800" i="1" dirty="0" err="1">
                <a:latin typeface="Calibri" charset="0"/>
                <a:ea typeface="Calibri" charset="0"/>
                <a:cs typeface="Calibri" charset="0"/>
              </a:rPr>
              <a:t>i</a:t>
            </a:r>
            <a:endParaRPr lang="en-US" altLang="ko-KR" sz="2800" i="1" dirty="0">
              <a:latin typeface="Calibri" charset="0"/>
              <a:ea typeface="Calibri" charset="0"/>
              <a:cs typeface="Calibri" charset="0"/>
            </a:endParaRPr>
          </a:p>
          <a:p>
            <a:endParaRPr lang="el-GR" altLang="ko-KR" sz="2800" i="1" baseline="-25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When working with mixed strategies, each player </a:t>
            </a:r>
            <a:r>
              <a:rPr lang="en-US" altLang="ko-KR" sz="2800" i="1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altLang="ko-KR" sz="2800" dirty="0">
                <a:latin typeface="Calibri" charset="0"/>
                <a:ea typeface="Calibri" charset="0"/>
                <a:cs typeface="Calibri" charset="0"/>
              </a:rPr>
              <a:t> aim to maximize their </a:t>
            </a:r>
            <a:r>
              <a:rPr lang="en-US" altLang="ko-KR" sz="2800" b="1" dirty="0">
                <a:latin typeface="Calibri" charset="0"/>
                <a:ea typeface="Calibri" charset="0"/>
                <a:cs typeface="Calibri" charset="0"/>
              </a:rPr>
              <a:t>expected payoff</a:t>
            </a:r>
          </a:p>
          <a:p>
            <a:endParaRPr lang="en-US" altLang="ko-KR" sz="2800" b="1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800" i="1" baseline="-25000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buFont typeface="Wingdings" charset="0"/>
              <a:buNone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320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 charset="0"/>
                <a:ea typeface="Calibri" charset="0"/>
                <a:cs typeface="Calibri" charset="0"/>
              </a:rPr>
              <a:t>Mixed Nash Equilibrium</a:t>
            </a:r>
            <a:endParaRPr lang="en-GB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53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695104"/>
            <a:ext cx="40386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53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Assume only pure strategy</a:t>
            </a:r>
            <a:endParaRPr kumimoji="1"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Aside: Best Response Function</a:t>
            </a:r>
            <a:endParaRPr kumimoji="1"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70" y="1988840"/>
            <a:ext cx="792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2464" y="3861048"/>
            <a:ext cx="8186212" cy="256256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l"/>
              <a:defRPr sz="2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나눔고딕"/>
                <a:ea typeface="나눔고딕"/>
                <a:cs typeface="나눔고딕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Best response function is a set-valued function</a:t>
            </a:r>
          </a:p>
          <a:p>
            <a:pPr>
              <a:buFont typeface="Wingdings" charset="2"/>
              <a:buChar char="§"/>
            </a:pPr>
            <a:endParaRPr lang="en-US" altLang="ko-KR" dirty="0">
              <a:latin typeface="Calibri" charset="0"/>
              <a:ea typeface="Calibri" charset="0"/>
              <a:cs typeface="Calibri" charset="0"/>
            </a:endParaRPr>
          </a:p>
          <a:p>
            <a:pPr>
              <a:buFont typeface="Wingdings" charset="2"/>
              <a:buChar char="§"/>
            </a:pPr>
            <a:r>
              <a:rPr lang="en-US" altLang="ko-KR" dirty="0">
                <a:latin typeface="Calibri" charset="0"/>
                <a:ea typeface="Calibri" charset="0"/>
                <a:cs typeface="Calibri" charset="0"/>
              </a:rPr>
              <a:t>Probably, we can define NE based on Best Response?</a:t>
            </a:r>
            <a:endParaRPr lang="en-US" altLang="ko-KR" sz="20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altLang="ko-KR" sz="1600" dirty="0">
              <a:latin typeface="Calibri" charset="0"/>
              <a:ea typeface="Calibri" charset="0"/>
              <a:cs typeface="Calibri" charset="0"/>
            </a:endParaRPr>
          </a:p>
          <a:p>
            <a:pPr lvl="1">
              <a:lnSpc>
                <a:spcPct val="90000"/>
              </a:lnSpc>
              <a:buFont typeface="Wingdings" charset="0"/>
              <a:buNone/>
            </a:pPr>
            <a:endParaRPr lang="en-US" altLang="ko-KR" sz="2400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ct val="90000"/>
              </a:lnSpc>
            </a:pPr>
            <a:endParaRPr lang="en-US" altLang="ko-KR" sz="2800" dirty="0">
              <a:latin typeface="Calibri" charset="0"/>
              <a:ea typeface="Calibri" charset="0"/>
              <a:cs typeface="Calibri" charset="0"/>
            </a:endParaRPr>
          </a:p>
          <a:p>
            <a:pPr lvl="2">
              <a:lnSpc>
                <a:spcPct val="90000"/>
              </a:lnSpc>
            </a:pPr>
            <a:endParaRPr lang="en-GB" altLang="ko-KR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6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 smtClean="0">
            <a:latin typeface="Comic Sans MS" pitchFamily="66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5519</TotalTime>
  <Words>678</Words>
  <Application>Microsoft Macintosh PowerPoint</Application>
  <PresentationFormat>화면 슬라이드 쇼(4:3)</PresentationFormat>
  <Paragraphs>128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나눔고딕</vt:lpstr>
      <vt:lpstr>ZapfDingbats</vt:lpstr>
      <vt:lpstr>Arial</vt:lpstr>
      <vt:lpstr>Calibri</vt:lpstr>
      <vt:lpstr>Comic Sans MS</vt:lpstr>
      <vt:lpstr>Times New Roman</vt:lpstr>
      <vt:lpstr>Wingdings</vt:lpstr>
      <vt:lpstr>Office 테마</vt:lpstr>
      <vt:lpstr>Lecture 3: Normal-form game (Strategic-form game) with mixed strategies</vt:lpstr>
      <vt:lpstr>Key Words</vt:lpstr>
      <vt:lpstr>PowerPoint 프레젠테이션</vt:lpstr>
      <vt:lpstr>Pure vs. Mixed Strategies</vt:lpstr>
      <vt:lpstr>Mixed Strategies</vt:lpstr>
      <vt:lpstr>Mixed Strategies</vt:lpstr>
      <vt:lpstr>Mixed Nash Equilibrium</vt:lpstr>
      <vt:lpstr>Mixed Nash Equilibrium</vt:lpstr>
      <vt:lpstr>Aside: Best Response Function</vt:lpstr>
      <vt:lpstr>Aside: BR and NE</vt:lpstr>
      <vt:lpstr>Computing NE using the BR concept</vt:lpstr>
      <vt:lpstr>PowerPoint 프레젠테이션</vt:lpstr>
      <vt:lpstr>Exercise: Battle of Sexes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Microsoft Office User</cp:lastModifiedBy>
  <cp:revision>599</cp:revision>
  <dcterms:created xsi:type="dcterms:W3CDTF">2010-07-02T06:15:08Z</dcterms:created>
  <dcterms:modified xsi:type="dcterms:W3CDTF">2021-02-27T12:50:21Z</dcterms:modified>
</cp:coreProperties>
</file>