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464" r:id="rId3"/>
    <p:sldId id="499" r:id="rId4"/>
    <p:sldId id="500" r:id="rId5"/>
    <p:sldId id="498" r:id="rId6"/>
    <p:sldId id="502" r:id="rId7"/>
    <p:sldId id="503" r:id="rId8"/>
    <p:sldId id="504" r:id="rId9"/>
    <p:sldId id="467" r:id="rId10"/>
    <p:sldId id="491" r:id="rId11"/>
    <p:sldId id="505" r:id="rId12"/>
    <p:sldId id="492" r:id="rId13"/>
    <p:sldId id="493" r:id="rId14"/>
    <p:sldId id="494" r:id="rId15"/>
    <p:sldId id="510" r:id="rId16"/>
    <p:sldId id="511" r:id="rId17"/>
    <p:sldId id="508" r:id="rId18"/>
    <p:sldId id="506" r:id="rId19"/>
    <p:sldId id="507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나눔고딕"/>
                <a:ea typeface="나눔고딕"/>
                <a:cs typeface="나눔고딕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980728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4:</a:t>
            </a:r>
            <a:b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Continuous Normal-form game</a:t>
            </a:r>
            <a:b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and</a:t>
            </a:r>
            <a:b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Equilibrium efficiency </a:t>
            </a:r>
            <a:r>
              <a:rPr lang="en-US" altLang="ko-KR" sz="400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and selection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Does the Nash equilibrium always exist?</a:t>
            </a:r>
          </a:p>
          <a:p>
            <a:pPr>
              <a:buFont typeface="Wingdings" charset="2"/>
              <a:buChar char="§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If so, are they “efficient”? Which is more “efficient”?</a:t>
            </a:r>
          </a:p>
          <a:p>
            <a:pPr>
              <a:buFont typeface="Wingdings" charset="2"/>
              <a:buChar char="§"/>
            </a:pPr>
            <a:endParaRPr lang="en-US" altLang="ko-KR" sz="28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§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Essentially, we need to compare two vectors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4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</a:pPr>
            <a:endParaRPr lang="en-GB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Nash equilibrium</a:t>
            </a: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: Efficiency</a:t>
            </a:r>
            <a:endParaRPr lang="en-GB" altLang="ko-KR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9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One measure of efficiency is Pareto optimality</a:t>
            </a:r>
          </a:p>
          <a:p>
            <a:pPr lvl="1"/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A payoff vector </a:t>
            </a:r>
            <a:r>
              <a:rPr lang="en-US" altLang="ko-KR" sz="2400" b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is Pareto optimal if there does </a:t>
            </a:r>
            <a:r>
              <a:rPr lang="en-US" altLang="ko-KR" sz="2400" b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 exist any payoff vector </a:t>
            </a:r>
            <a:r>
              <a:rPr lang="en-US" altLang="ko-KR" sz="2400" b="1" dirty="0">
                <a:latin typeface="Calibri" charset="0"/>
                <a:ea typeface="Calibri" charset="0"/>
                <a:cs typeface="Calibri" charset="0"/>
              </a:rPr>
              <a:t>y 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such that </a:t>
            </a:r>
          </a:p>
          <a:p>
            <a:pPr lvl="1">
              <a:buFont typeface="Wingdings" charset="0"/>
              <a:buNone/>
            </a:pP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				</a:t>
            </a:r>
            <a:r>
              <a:rPr lang="en-US" altLang="ko-KR" sz="2400" b="1" dirty="0">
                <a:latin typeface="Calibri" charset="0"/>
                <a:ea typeface="Calibri" charset="0"/>
                <a:cs typeface="Calibri" charset="0"/>
              </a:rPr>
              <a:t>y ≥ x</a:t>
            </a:r>
          </a:p>
          <a:p>
            <a:pPr lvl="1">
              <a:buFont typeface="Wingdings" charset="0"/>
              <a:buNone/>
            </a:pPr>
            <a:r>
              <a:rPr lang="en-US" altLang="ko-KR" sz="2400" i="1" dirty="0">
                <a:latin typeface="Calibri" charset="0"/>
                <a:ea typeface="Calibri" charset="0"/>
                <a:cs typeface="Calibri" charset="0"/>
              </a:rPr>
              <a:t>	with at least one strict inequality for an element </a:t>
            </a:r>
            <a:r>
              <a:rPr lang="en-US" altLang="ko-KR" sz="2400" i="1" dirty="0" err="1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n-US" altLang="ko-KR" sz="2400" i="1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altLang="ko-KR" sz="2400" i="1" baseline="-250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4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</a:pPr>
            <a:endParaRPr lang="en-GB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Pareto Optimality</a:t>
            </a:r>
            <a:endParaRPr lang="en-GB" altLang="ko-KR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9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327" name="Rectangle 39"/>
          <p:cNvSpPr>
            <a:spLocks noChangeArrowheads="1"/>
          </p:cNvSpPr>
          <p:nvPr/>
        </p:nvSpPr>
        <p:spPr bwMode="auto">
          <a:xfrm>
            <a:off x="4051300" y="2705100"/>
            <a:ext cx="709613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2328" name="Rectangle 40"/>
          <p:cNvSpPr>
            <a:spLocks noChangeArrowheads="1"/>
          </p:cNvSpPr>
          <p:nvPr/>
        </p:nvSpPr>
        <p:spPr bwMode="auto">
          <a:xfrm>
            <a:off x="3217863" y="3157538"/>
            <a:ext cx="709612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2329" name="Rectangle 41"/>
          <p:cNvSpPr>
            <a:spLocks noChangeArrowheads="1"/>
          </p:cNvSpPr>
          <p:nvPr/>
        </p:nvSpPr>
        <p:spPr bwMode="auto">
          <a:xfrm>
            <a:off x="3225800" y="2697163"/>
            <a:ext cx="709613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Example: Pareto Optimal</a:t>
            </a:r>
          </a:p>
        </p:txBody>
      </p:sp>
      <p:graphicFrame>
        <p:nvGraphicFramePr>
          <p:cNvPr id="6523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09624"/>
              </p:ext>
            </p:extLst>
          </p:nvPr>
        </p:nvGraphicFramePr>
        <p:xfrm>
          <a:off x="2322513" y="2200275"/>
          <a:ext cx="2503487" cy="1371600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2315" name="Text Box 27"/>
          <p:cNvSpPr txBox="1">
            <a:spLocks noChangeArrowheads="1"/>
          </p:cNvSpPr>
          <p:nvPr/>
        </p:nvSpPr>
        <p:spPr bwMode="auto">
          <a:xfrm>
            <a:off x="674688" y="2800350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52316" name="Text Box 28"/>
          <p:cNvSpPr txBox="1">
            <a:spLocks noChangeArrowheads="1"/>
          </p:cNvSpPr>
          <p:nvPr/>
        </p:nvSpPr>
        <p:spPr bwMode="auto">
          <a:xfrm>
            <a:off x="3173413" y="1836738"/>
            <a:ext cx="1342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52323" name="Rectangle 35"/>
          <p:cNvSpPr>
            <a:spLocks noChangeArrowheads="1"/>
          </p:cNvSpPr>
          <p:nvPr/>
        </p:nvSpPr>
        <p:spPr bwMode="auto">
          <a:xfrm>
            <a:off x="279400" y="3911600"/>
            <a:ext cx="8089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Another type of solution concept: group rationality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US" altLang="ko-KR" sz="2400" dirty="0">
                <a:latin typeface="Comic Sans MS" pitchFamily="66" charset="0"/>
                <a:ea typeface="굴림" charset="-127"/>
              </a:rPr>
              <a:t>Pareto optimal</a:t>
            </a:r>
          </a:p>
          <a:p>
            <a:pPr marL="742950" lvl="1" indent="-285750" algn="l">
              <a:spcBef>
                <a:spcPct val="20000"/>
              </a:spcBef>
              <a:buSzPct val="75000"/>
              <a:buFont typeface="Wingdings" pitchFamily="2" charset="2"/>
              <a:buChar char="l"/>
            </a:pPr>
            <a:endParaRPr lang="en-US" altLang="ko-KR" sz="2400" dirty="0">
              <a:latin typeface="Comic Sans MS" pitchFamily="66" charset="0"/>
              <a:ea typeface="굴림" charset="-127"/>
            </a:endParaRPr>
          </a:p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endParaRPr lang="en-US" altLang="ko-KR" sz="2800" dirty="0">
              <a:latin typeface="Comic Sans MS" pitchFamily="66" charset="0"/>
              <a:ea typeface="굴림" charset="-127"/>
            </a:endParaRPr>
          </a:p>
        </p:txBody>
      </p:sp>
      <p:sp>
        <p:nvSpPr>
          <p:cNvPr id="652324" name="Text Box 36"/>
          <p:cNvSpPr txBox="1">
            <a:spLocks noChangeArrowheads="1"/>
          </p:cNvSpPr>
          <p:nvPr/>
        </p:nvSpPr>
        <p:spPr bwMode="auto">
          <a:xfrm>
            <a:off x="6046788" y="2630488"/>
            <a:ext cx="231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Pareto Optimal</a:t>
            </a:r>
          </a:p>
        </p:txBody>
      </p:sp>
      <p:sp>
        <p:nvSpPr>
          <p:cNvPr id="652326" name="Rectangle 38"/>
          <p:cNvSpPr>
            <a:spLocks noChangeArrowheads="1"/>
          </p:cNvSpPr>
          <p:nvPr/>
        </p:nvSpPr>
        <p:spPr bwMode="auto">
          <a:xfrm>
            <a:off x="5630863" y="2660650"/>
            <a:ext cx="444500" cy="3841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27" grpId="0" animBg="1"/>
      <p:bldP spid="652328" grpId="0" animBg="1"/>
      <p:bldP spid="652329" grpId="0" animBg="1"/>
      <p:bldP spid="652323" grpId="0" build="p"/>
      <p:bldP spid="652324" grpId="0"/>
      <p:bldP spid="6523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55" name="Rectangle 43"/>
          <p:cNvSpPr>
            <a:spLocks noChangeArrowheads="1"/>
          </p:cNvSpPr>
          <p:nvPr/>
        </p:nvSpPr>
        <p:spPr bwMode="auto">
          <a:xfrm>
            <a:off x="4287986" y="3308325"/>
            <a:ext cx="735012" cy="469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One of the most studied and used games</a:t>
            </a:r>
          </a:p>
          <a:p>
            <a:pPr lvl="1"/>
            <a:r>
              <a:rPr lang="en-US" altLang="ko-KR" dirty="0">
                <a:ea typeface="굴림" charset="-127"/>
              </a:rPr>
              <a:t>proposed in 1950s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The Prisoner’s Dilemma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5370661" y="3954438"/>
            <a:ext cx="6985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graphicFrame>
        <p:nvGraphicFramePr>
          <p:cNvPr id="6533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48274"/>
              </p:ext>
            </p:extLst>
          </p:nvPr>
        </p:nvGraphicFramePr>
        <p:xfrm>
          <a:off x="3008461" y="2801913"/>
          <a:ext cx="3260725" cy="1636713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3340" name="Text Box 28"/>
          <p:cNvSpPr txBox="1">
            <a:spLocks noChangeArrowheads="1"/>
          </p:cNvSpPr>
          <p:nvPr/>
        </p:nvSpPr>
        <p:spPr bwMode="auto">
          <a:xfrm>
            <a:off x="1447948" y="3405733"/>
            <a:ext cx="181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1</a:t>
            </a:r>
          </a:p>
        </p:txBody>
      </p:sp>
      <p:sp>
        <p:nvSpPr>
          <p:cNvPr id="653341" name="Text Box 29"/>
          <p:cNvSpPr txBox="1">
            <a:spLocks noChangeArrowheads="1"/>
          </p:cNvSpPr>
          <p:nvPr/>
        </p:nvSpPr>
        <p:spPr bwMode="auto">
          <a:xfrm>
            <a:off x="4426098" y="2380208"/>
            <a:ext cx="1342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Player 2</a:t>
            </a:r>
          </a:p>
        </p:txBody>
      </p:sp>
      <p:sp>
        <p:nvSpPr>
          <p:cNvPr id="653342" name="Line 30"/>
          <p:cNvSpPr>
            <a:spLocks noChangeShapeType="1"/>
          </p:cNvSpPr>
          <p:nvPr/>
        </p:nvSpPr>
        <p:spPr bwMode="auto">
          <a:xfrm flipH="1">
            <a:off x="4548336" y="3759175"/>
            <a:ext cx="10048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653343" name="Line 31"/>
          <p:cNvSpPr>
            <a:spLocks noChangeShapeType="1"/>
          </p:cNvSpPr>
          <p:nvPr/>
        </p:nvSpPr>
        <p:spPr bwMode="auto">
          <a:xfrm flipH="1" flipV="1">
            <a:off x="6034236" y="3627413"/>
            <a:ext cx="6350" cy="64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653344" name="Line 32"/>
          <p:cNvSpPr>
            <a:spLocks noChangeShapeType="1"/>
          </p:cNvSpPr>
          <p:nvPr/>
        </p:nvSpPr>
        <p:spPr bwMode="auto">
          <a:xfrm flipH="1">
            <a:off x="4529286" y="4368775"/>
            <a:ext cx="1004887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653345" name="Line 33"/>
          <p:cNvSpPr>
            <a:spLocks noChangeShapeType="1"/>
          </p:cNvSpPr>
          <p:nvPr/>
        </p:nvSpPr>
        <p:spPr bwMode="auto">
          <a:xfrm flipH="1" flipV="1">
            <a:off x="4287986" y="3608363"/>
            <a:ext cx="6350" cy="6492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653350" name="Text Box 38"/>
          <p:cNvSpPr txBox="1">
            <a:spLocks noChangeArrowheads="1"/>
          </p:cNvSpPr>
          <p:nvPr/>
        </p:nvSpPr>
        <p:spPr bwMode="auto">
          <a:xfrm>
            <a:off x="5923111" y="4844008"/>
            <a:ext cx="1527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single NE</a:t>
            </a:r>
          </a:p>
        </p:txBody>
      </p:sp>
      <p:sp>
        <p:nvSpPr>
          <p:cNvPr id="653351" name="Text Box 39"/>
          <p:cNvSpPr txBox="1">
            <a:spLocks noChangeArrowheads="1"/>
          </p:cNvSpPr>
          <p:nvPr/>
        </p:nvSpPr>
        <p:spPr bwMode="auto">
          <a:xfrm>
            <a:off x="3014711" y="5004368"/>
            <a:ext cx="13789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omic Sans MS" pitchFamily="66" charset="0"/>
                <a:ea typeface="굴림" charset="-127"/>
              </a:rPr>
              <a:t>better </a:t>
            </a:r>
          </a:p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outcome</a:t>
            </a:r>
          </a:p>
        </p:txBody>
      </p:sp>
      <p:sp>
        <p:nvSpPr>
          <p:cNvPr id="653352" name="Line 40"/>
          <p:cNvSpPr>
            <a:spLocks noChangeShapeType="1"/>
          </p:cNvSpPr>
          <p:nvPr/>
        </p:nvSpPr>
        <p:spPr bwMode="auto">
          <a:xfrm flipH="1" flipV="1">
            <a:off x="5710386" y="4397350"/>
            <a:ext cx="314325" cy="541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653353" name="Line 41"/>
          <p:cNvSpPr>
            <a:spLocks noChangeShapeType="1"/>
          </p:cNvSpPr>
          <p:nvPr/>
        </p:nvSpPr>
        <p:spPr bwMode="auto">
          <a:xfrm flipV="1">
            <a:off x="3786336" y="3735363"/>
            <a:ext cx="517525" cy="1203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55" grpId="0" animBg="1"/>
      <p:bldP spid="653317" grpId="0" animBg="1"/>
      <p:bldP spid="653340" grpId="0"/>
      <p:bldP spid="653341" grpId="0"/>
      <p:bldP spid="653342" grpId="0" animBg="1"/>
      <p:bldP spid="653343" grpId="0" animBg="1"/>
      <p:bldP spid="653344" grpId="0" animBg="1"/>
      <p:bldP spid="653345" grpId="0" animBg="1"/>
      <p:bldP spid="653350" grpId="0"/>
      <p:bldP spid="653351" grpId="0"/>
      <p:bldP spid="653352" grpId="0" animBg="1"/>
      <p:bldP spid="6533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3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21921"/>
              </p:ext>
            </p:extLst>
          </p:nvPr>
        </p:nvGraphicFramePr>
        <p:xfrm>
          <a:off x="2823443" y="1484784"/>
          <a:ext cx="3260725" cy="1636713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5, 5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1, 10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2, 2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331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2464" y="4005064"/>
            <a:ext cx="8186212" cy="241854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Price of Anarchy (</a:t>
            </a:r>
            <a:r>
              <a:rPr lang="en-US" altLang="ko-KR" dirty="0" err="1">
                <a:ea typeface="굴림" charset="-127"/>
              </a:rPr>
              <a:t>PoA</a:t>
            </a:r>
            <a:r>
              <a:rPr lang="en-US" altLang="ko-KR" dirty="0">
                <a:ea typeface="굴림" charset="-127"/>
              </a:rPr>
              <a:t>): (1+10)/(2+2)</a:t>
            </a:r>
          </a:p>
          <a:p>
            <a:pPr lvl="1"/>
            <a:r>
              <a:rPr lang="en-US" altLang="ko-KR" dirty="0">
                <a:ea typeface="굴림" charset="-127"/>
              </a:rPr>
              <a:t>Max aggregate payoff / min aggregate payoff at NE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Price of Stability (</a:t>
            </a:r>
            <a:r>
              <a:rPr lang="en-US" altLang="ko-KR" dirty="0" err="1">
                <a:ea typeface="굴림" charset="-127"/>
              </a:rPr>
              <a:t>PoS</a:t>
            </a:r>
            <a:r>
              <a:rPr lang="en-US" altLang="ko-KR" dirty="0">
                <a:ea typeface="굴림" charset="-127"/>
              </a:rPr>
              <a:t>):</a:t>
            </a:r>
            <a:r>
              <a:rPr lang="ko-KR" altLang="en-US" dirty="0">
                <a:ea typeface="굴림" charset="-127"/>
              </a:rPr>
              <a:t> 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Max aggregate payoff/ max aggregate payoff at NE</a:t>
            </a: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Price of Anarchy and Price of Stability</a:t>
            </a:r>
          </a:p>
        </p:txBody>
      </p:sp>
    </p:spTree>
    <p:extLst>
      <p:ext uri="{BB962C8B-B14F-4D97-AF65-F5344CB8AC3E}">
        <p14:creationId xmlns:p14="http://schemas.microsoft.com/office/powerpoint/2010/main" val="6627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2464" y="4077072"/>
            <a:ext cx="8186212" cy="2780928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399501"/>
            <a:ext cx="7058660" cy="537628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altLang="zh-CN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PoA</a:t>
            </a: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altLang="zh-CN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PoS</a:t>
            </a: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 here?</a:t>
            </a:r>
            <a:endParaRPr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0" y="1148852"/>
            <a:ext cx="7812360" cy="2716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9794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7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12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4" y="403941"/>
            <a:ext cx="8287240" cy="58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4" y="620688"/>
            <a:ext cx="8331879" cy="57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Normal-form (Strategic form) Game</a:t>
            </a:r>
          </a:p>
          <a:p>
            <a:r>
              <a:rPr lang="en-US" dirty="0"/>
              <a:t>Matrix game</a:t>
            </a:r>
          </a:p>
          <a:p>
            <a:pPr lvl="1"/>
            <a:r>
              <a:rPr lang="en-US" dirty="0"/>
              <a:t>Strategy spaces are discrete</a:t>
            </a:r>
          </a:p>
          <a:p>
            <a:r>
              <a:rPr lang="en-US" dirty="0"/>
              <a:t>Continuous-kernel game</a:t>
            </a:r>
          </a:p>
          <a:p>
            <a:pPr lvl="1"/>
            <a:r>
              <a:rPr lang="en-US" dirty="0"/>
              <a:t>Strategy spaces are continuous</a:t>
            </a:r>
          </a:p>
          <a:p>
            <a:endParaRPr lang="en-US" dirty="0"/>
          </a:p>
          <a:p>
            <a:r>
              <a:rPr lang="en-US" dirty="0"/>
              <a:t>Strictly dominated strategies</a:t>
            </a:r>
          </a:p>
          <a:p>
            <a:r>
              <a:rPr lang="en-US" dirty="0"/>
              <a:t>Pure/Mixed strategy</a:t>
            </a:r>
          </a:p>
          <a:p>
            <a:r>
              <a:rPr lang="en-US" dirty="0"/>
              <a:t>Saddle point, Nash equilibrium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</a:p>
        </p:txBody>
      </p:sp>
    </p:spTree>
    <p:extLst>
      <p:ext uri="{BB962C8B-B14F-4D97-AF65-F5344CB8AC3E}">
        <p14:creationId xmlns:p14="http://schemas.microsoft.com/office/powerpoint/2010/main" val="407107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Congestion pricing game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나중에 </a:t>
            </a:r>
            <a:r>
              <a:rPr kumimoji="1" lang="en-US" altLang="ko-KR" dirty="0"/>
              <a:t>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existence</a:t>
            </a:r>
            <a:r>
              <a:rPr kumimoji="1" lang="ko-KR" altLang="en-US" dirty="0"/>
              <a:t>에서 써먹을 것임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Homework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44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4221088"/>
            <a:ext cx="8186212" cy="2202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Congestion-Pricing Game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80035"/>
            <a:ext cx="7133872" cy="2779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5671" b="44042"/>
          <a:stretch/>
        </p:blipFill>
        <p:spPr>
          <a:xfrm>
            <a:off x="469420" y="5361418"/>
            <a:ext cx="820891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Congestion-Pricing Game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606" b="1"/>
          <a:stretch/>
        </p:blipFill>
        <p:spPr>
          <a:xfrm>
            <a:off x="439764" y="4031094"/>
            <a:ext cx="8208912" cy="2416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052736"/>
            <a:ext cx="5688632" cy="22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041400"/>
            <a:ext cx="7747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117600"/>
            <a:ext cx="7721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435100"/>
            <a:ext cx="7658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117600"/>
            <a:ext cx="7556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1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95164"/>
            <a:ext cx="8537735" cy="56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56612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Action (strategy) sets have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uncountably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many elements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For example, strategies are: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Amount of transmission powers, access probabilities in Wi-Fi</a:t>
            </a: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We will focus on pure strategies. 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Continuous-kernel Game</a:t>
            </a:r>
            <a:endParaRPr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0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56612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 famous example from microeconomics</a:t>
            </a:r>
            <a:endParaRPr lang="en-US" altLang="zh-CN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Example: </a:t>
            </a:r>
            <a:r>
              <a:rPr lang="en-US" altLang="zh-CN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Cournot</a:t>
            </a: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 Competition</a:t>
            </a:r>
            <a:endParaRPr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0" y="1844824"/>
            <a:ext cx="7812360" cy="2716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79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2464" y="2703984"/>
            <a:ext cx="8186212" cy="4154016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Recall: Best Response</a:t>
            </a:r>
            <a:endParaRPr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0" y="1484784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2" y="3485592"/>
            <a:ext cx="76914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59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2464" y="4077072"/>
            <a:ext cx="8186212" cy="2780928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399501"/>
            <a:ext cx="7058660" cy="537628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 to </a:t>
            </a:r>
            <a:r>
              <a:rPr lang="en-US" altLang="zh-CN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Cournot</a:t>
            </a: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 Competition</a:t>
            </a:r>
            <a:endParaRPr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0" y="1148852"/>
            <a:ext cx="7812360" cy="2716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32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93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7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15616" y="2460377"/>
            <a:ext cx="7131050" cy="5365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Efficiency and 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Equilibrium Selection</a:t>
            </a:r>
          </a:p>
        </p:txBody>
      </p:sp>
    </p:spTree>
    <p:extLst>
      <p:ext uri="{BB962C8B-B14F-4D97-AF65-F5344CB8AC3E}">
        <p14:creationId xmlns:p14="http://schemas.microsoft.com/office/powerpoint/2010/main" val="24998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349</Words>
  <Application>Microsoft Macintosh PowerPoint</Application>
  <PresentationFormat>화면 슬라이드 쇼(4:3)</PresentationFormat>
  <Paragraphs>130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나눔고딕</vt:lpstr>
      <vt:lpstr>ZapfDingbats</vt:lpstr>
      <vt:lpstr>Arial</vt:lpstr>
      <vt:lpstr>Calibri</vt:lpstr>
      <vt:lpstr>Comic Sans MS</vt:lpstr>
      <vt:lpstr>Times New Roman</vt:lpstr>
      <vt:lpstr>Wingdings</vt:lpstr>
      <vt:lpstr>Office 테마</vt:lpstr>
      <vt:lpstr>Lecture 4: Continuous Normal-form game and Equilibrium efficiency and selection</vt:lpstr>
      <vt:lpstr>Key Words</vt:lpstr>
      <vt:lpstr>Continuous-kernel Game</vt:lpstr>
      <vt:lpstr>Example: Cournot Competition</vt:lpstr>
      <vt:lpstr>Recall: Best Response</vt:lpstr>
      <vt:lpstr>Back to Cournot Competition</vt:lpstr>
      <vt:lpstr>PowerPoint 프레젠테이션</vt:lpstr>
      <vt:lpstr>PowerPoint 프레젠테이션</vt:lpstr>
      <vt:lpstr>Efficiency and  Equilibrium Selection</vt:lpstr>
      <vt:lpstr>Nash equilibrium: Efficiency</vt:lpstr>
      <vt:lpstr>Pareto Optimality</vt:lpstr>
      <vt:lpstr>Example: Pareto Optimal</vt:lpstr>
      <vt:lpstr>The Prisoner’s Dilemma</vt:lpstr>
      <vt:lpstr>Price of Anarchy and Price of Stability</vt:lpstr>
      <vt:lpstr>What is PoA and PoS here?</vt:lpstr>
      <vt:lpstr>PowerPoint 프레젠테이션</vt:lpstr>
      <vt:lpstr>Summary</vt:lpstr>
      <vt:lpstr>PowerPoint 프레젠테이션</vt:lpstr>
      <vt:lpstr>PowerPoint 프레젠테이션</vt:lpstr>
      <vt:lpstr>Homework</vt:lpstr>
      <vt:lpstr>Congestion-Pricing Game (1)</vt:lpstr>
      <vt:lpstr>Congestion-Pricing Game (2)</vt:lpstr>
      <vt:lpstr>Example 1</vt:lpstr>
      <vt:lpstr>PowerPoint 프레젠테이션</vt:lpstr>
      <vt:lpstr>PowerPoint 프레젠테이션</vt:lpstr>
      <vt:lpstr>PowerPoint 프레젠테이션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599</cp:revision>
  <cp:lastPrinted>2017-02-17T02:49:02Z</cp:lastPrinted>
  <dcterms:created xsi:type="dcterms:W3CDTF">2010-07-02T06:15:08Z</dcterms:created>
  <dcterms:modified xsi:type="dcterms:W3CDTF">2021-02-27T12:53:03Z</dcterms:modified>
</cp:coreProperties>
</file>