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485" r:id="rId3"/>
    <p:sldId id="514" r:id="rId4"/>
    <p:sldId id="527" r:id="rId5"/>
    <p:sldId id="517" r:id="rId6"/>
    <p:sldId id="518" r:id="rId7"/>
    <p:sldId id="519" r:id="rId8"/>
    <p:sldId id="528" r:id="rId9"/>
    <p:sldId id="539" r:id="rId10"/>
    <p:sldId id="515" r:id="rId11"/>
    <p:sldId id="489" r:id="rId12"/>
    <p:sldId id="538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530" r:id="rId22"/>
    <p:sldId id="511" r:id="rId23"/>
    <p:sldId id="512" r:id="rId24"/>
    <p:sldId id="513" r:id="rId25"/>
    <p:sldId id="529" r:id="rId26"/>
    <p:sldId id="531" r:id="rId27"/>
    <p:sldId id="532" r:id="rId28"/>
    <p:sldId id="533" r:id="rId29"/>
    <p:sldId id="534" r:id="rId30"/>
    <p:sldId id="535" r:id="rId31"/>
    <p:sldId id="536" r:id="rId32"/>
    <p:sldId id="537" r:id="rId3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 autoAdjust="0"/>
    <p:restoredTop sz="94672" autoAdjust="0"/>
  </p:normalViewPr>
  <p:slideViewPr>
    <p:cSldViewPr>
      <p:cViewPr varScale="1">
        <p:scale>
          <a:sx n="95" d="100"/>
          <a:sy n="95" d="100"/>
        </p:scale>
        <p:origin x="16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2017. 2. 23.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2017. 2. 23.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2000">
                <a:latin typeface="Calibri" charset="0"/>
                <a:ea typeface="Calibri" charset="0"/>
                <a:cs typeface="Calibri" charset="0"/>
              </a:defRPr>
            </a:lvl2pPr>
            <a:lvl3pPr>
              <a:defRPr sz="180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altLang="ko-KR" dirty="0" smtClean="0"/>
              <a:t>Description</a:t>
            </a:r>
          </a:p>
          <a:p>
            <a:pPr lvl="1"/>
            <a:r>
              <a:rPr lang="en-US" altLang="ko-KR" sz="2000" dirty="0" err="1" smtClean="0"/>
              <a:t>Sdfsf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>
                <a:latin typeface="Comic Sans MS" pitchFamily="66" charset="0"/>
              </a:rPr>
              <a:t>sdfasdf</a:t>
            </a:r>
            <a:endParaRPr lang="en-US" altLang="ko-KR" dirty="0" smtClean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 smtClean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 smtClean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 smtClean="0"/>
              <a:t>Description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 smtClean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 smtClean="0"/>
              <a:t>Description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 smtClean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 smtClean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 smtClean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4"/>
          <p:cNvSpPr txBox="1">
            <a:spLocks/>
          </p:cNvSpPr>
          <p:nvPr/>
        </p:nvSpPr>
        <p:spPr>
          <a:xfrm>
            <a:off x="8532440" y="6525344"/>
            <a:ext cx="720080" cy="2137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FD5A5D8-FFDA-4CCF-8BA7-791847D24762}" type="slidenum">
              <a:rPr kumimoji="0" lang="en-US" altLang="ko-KR" sz="10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altLang="ko-KR" sz="105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556792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8: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Stackelberg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game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irm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moves 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before firm</a:t>
            </a:r>
            <a:r>
              <a:rPr lang="en-US" altLang="ko-KR" spc="-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  <a:p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Firm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 observes firm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1’s quantity choice </a:t>
            </a:r>
            <a:r>
              <a:rPr lang="en-US" altLang="ko-KR" i="1" spc="68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0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pc="68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then chooses</a:t>
            </a:r>
            <a:r>
              <a:rPr lang="en-US" altLang="ko-KR" spc="-5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7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09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73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spc="73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pc="73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Interesting question</a:t>
            </a:r>
          </a:p>
          <a:p>
            <a:pPr lvl="1"/>
            <a:r>
              <a:rPr lang="en-US" altLang="ko-KR" sz="2400" spc="73" dirty="0" smtClean="0">
                <a:latin typeface="Calibri" panose="020F0502020204030204" pitchFamily="34" charset="0"/>
                <a:cs typeface="Calibri" panose="020F0502020204030204" pitchFamily="34" charset="0"/>
              </a:rPr>
              <a:t>How does the equilibrium change in this case?</a:t>
            </a:r>
          </a:p>
          <a:p>
            <a:pPr lvl="1"/>
            <a:r>
              <a:rPr lang="en-US" altLang="ko-KR" sz="2400" spc="73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Advantageous for firm 1 or firm 2?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Stackelberg</a:t>
            </a:r>
            <a:r>
              <a:rPr lang="en-US" altLang="ko-KR" dirty="0" smtClean="0"/>
              <a:t> Competition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0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44624" y="2238918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0860"/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solve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the game</a:t>
            </a:r>
            <a:r>
              <a:rPr lang="en-US" altLang="ko-KR" spc="-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r>
              <a:rPr lang="en-US" altLang="ko-KR" i="1" spc="-64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induction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63" y="399501"/>
            <a:ext cx="71306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lang="en-US" dirty="0" smtClean="0"/>
              <a:t>Finding the NE: Backward Induction</a:t>
            </a:r>
            <a:endParaRPr spc="-4" dirty="0"/>
          </a:p>
        </p:txBody>
      </p:sp>
      <p:sp>
        <p:nvSpPr>
          <p:cNvPr id="4" name="Rectangle 3"/>
          <p:cNvSpPr/>
          <p:nvPr/>
        </p:nvSpPr>
        <p:spPr>
          <a:xfrm>
            <a:off x="1298458" y="2636912"/>
            <a:ext cx="1872208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Firm 1</a:t>
            </a:r>
            <a:endParaRPr lang="en-US"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8458" y="4653136"/>
            <a:ext cx="1872208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Firm 2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4562" y="3645024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308288" y="3645024"/>
                <a:ext cx="12556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 smtClean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4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4000" dirty="0" smtClean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88" y="3645024"/>
                <a:ext cx="1255600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2621" b="-2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351623" y="5049180"/>
            <a:ext cx="1619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04201" y="4725025"/>
                <a:ext cx="37174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 smtClean="0"/>
                  <a:t>(2)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=</m:t>
                    </m:r>
                    <m:r>
                      <a:rPr lang="en-US" sz="3600" b="0" i="1" smtClean="0">
                        <a:latin typeface="Cambria Math" charset="0"/>
                      </a:rPr>
                      <m:t>𝐵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 smtClean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01" y="4725025"/>
                <a:ext cx="371749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4262" t="-7547" b="-25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3563888" y="3212976"/>
            <a:ext cx="208823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427006" y="2478813"/>
                <a:ext cx="38093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0" dirty="0" smtClean="0"/>
                  <a:t>(3)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6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US" sz="3600" b="0" i="1" smtClean="0">
                        <a:latin typeface="Cambria Math" charset="0"/>
                      </a:rPr>
                      <m:t>=</m:t>
                    </m:r>
                    <m:r>
                      <a:rPr lang="en-US" sz="3600" b="0" i="1" smtClean="0">
                        <a:latin typeface="Cambria Math" charset="0"/>
                      </a:rPr>
                      <m:t>𝐵</m:t>
                    </m:r>
                    <m:r>
                      <a:rPr lang="en-US" sz="3600" b="0" i="1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3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3600" i="1">
                            <a:latin typeface="Cambria Math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3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006" y="2478813"/>
                <a:ext cx="3809376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4000" t="-5660" b="-2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3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0860"/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solve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the game</a:t>
            </a:r>
            <a:r>
              <a:rPr lang="en-US" altLang="ko-KR" spc="-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r>
              <a:rPr lang="en-US" altLang="ko-KR" i="1" spc="-64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induction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860">
              <a:spcBef>
                <a:spcPts val="646"/>
              </a:spcBef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Start with second</a:t>
            </a:r>
            <a:r>
              <a:rPr lang="en-US" altLang="ko-KR" spc="-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stage:</a:t>
            </a:r>
          </a:p>
          <a:p>
            <a:pPr marL="400050" lvl="1" indent="0">
              <a:spcBef>
                <a:spcPts val="590"/>
              </a:spcBef>
              <a:buNone/>
            </a:pP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US" altLang="ko-KR" i="1" spc="7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09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pc="73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firm 2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chooses </a:t>
            </a:r>
            <a:r>
              <a:rPr lang="en-US" altLang="ko-KR" i="1" spc="107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60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-160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spcBef>
                <a:spcPts val="693"/>
              </a:spcBef>
              <a:buNone/>
            </a:pPr>
            <a:r>
              <a:rPr lang="en-US" altLang="ko-KR" i="1" spc="103" dirty="0">
                <a:latin typeface="Palatino Linotype"/>
                <a:cs typeface="Palatino Linotype"/>
              </a:rPr>
              <a:t>s</a:t>
            </a:r>
            <a:r>
              <a:rPr lang="en-US" altLang="ko-KR" spc="153" baseline="-21164" dirty="0">
                <a:latin typeface="Trebuchet MS"/>
                <a:cs typeface="Trebuchet MS"/>
              </a:rPr>
              <a:t>2 </a:t>
            </a:r>
            <a:r>
              <a:rPr lang="en-US" altLang="ko-KR" dirty="0">
                <a:latin typeface="Trebuchet MS"/>
                <a:cs typeface="Trebuchet MS"/>
              </a:rPr>
              <a:t>= </a:t>
            </a:r>
            <a:r>
              <a:rPr lang="en-US" altLang="ko-KR" dirty="0" err="1">
                <a:latin typeface="Trebuchet MS"/>
                <a:cs typeface="Trebuchet MS"/>
              </a:rPr>
              <a:t>arg</a:t>
            </a:r>
            <a:r>
              <a:rPr lang="en-US" altLang="ko-KR" dirty="0">
                <a:latin typeface="Trebuchet MS"/>
                <a:cs typeface="Trebuchet MS"/>
              </a:rPr>
              <a:t> </a:t>
            </a:r>
            <a:r>
              <a:rPr lang="en-US" altLang="ko-KR" spc="26" dirty="0" smtClean="0">
                <a:latin typeface="Trebuchet MS"/>
                <a:cs typeface="Trebuchet MS"/>
              </a:rPr>
              <a:t>max</a:t>
            </a:r>
            <a:r>
              <a:rPr lang="en-US" altLang="ko-KR" i="1" spc="38" baseline="-21164" dirty="0" smtClean="0">
                <a:latin typeface="Palatino Linotype"/>
                <a:cs typeface="Palatino Linotype"/>
              </a:rPr>
              <a:t>s</a:t>
            </a:r>
            <a:r>
              <a:rPr lang="en-US" altLang="ko-KR" spc="38" baseline="-42328" dirty="0" smtClean="0">
                <a:latin typeface="Trebuchet MS"/>
                <a:cs typeface="Trebuchet MS"/>
              </a:rPr>
              <a:t>2 </a:t>
            </a:r>
            <a:r>
              <a:rPr lang="en-US" altLang="ko-KR" b="1" spc="-898" baseline="-21164" dirty="0" smtClean="0">
                <a:latin typeface="Malgun Gothic"/>
                <a:cs typeface="Malgun Gothic"/>
              </a:rPr>
              <a:t>∈                   </a:t>
            </a:r>
            <a:r>
              <a:rPr lang="en-US" altLang="ko-KR" i="1" spc="70" baseline="-21164" dirty="0" smtClean="0">
                <a:latin typeface="Palatino Linotype"/>
                <a:cs typeface="Palatino Linotype"/>
              </a:rPr>
              <a:t>S</a:t>
            </a:r>
            <a:r>
              <a:rPr lang="en-US" altLang="ko-KR" spc="70" baseline="-42328" dirty="0" smtClean="0">
                <a:latin typeface="Trebuchet MS"/>
                <a:cs typeface="Trebuchet MS"/>
              </a:rPr>
              <a:t>2 </a:t>
            </a:r>
            <a:r>
              <a:rPr lang="en-US" altLang="ko-KR" spc="34" dirty="0">
                <a:latin typeface="Symbol"/>
                <a:cs typeface="Symbol"/>
              </a:rPr>
              <a:t></a:t>
            </a:r>
            <a:r>
              <a:rPr lang="en-US" altLang="ko-KR" spc="51" baseline="-21164" dirty="0">
                <a:latin typeface="Trebuchet MS"/>
                <a:cs typeface="Trebuchet MS"/>
              </a:rPr>
              <a:t>2</a:t>
            </a:r>
            <a:r>
              <a:rPr lang="en-US" altLang="ko-KR" spc="34" dirty="0">
                <a:latin typeface="Trebuchet MS"/>
                <a:cs typeface="Trebuchet MS"/>
              </a:rPr>
              <a:t>(</a:t>
            </a:r>
            <a:r>
              <a:rPr lang="en-US" altLang="ko-KR" i="1" spc="34" dirty="0">
                <a:latin typeface="Palatino Linotype"/>
                <a:cs typeface="Palatino Linotype"/>
              </a:rPr>
              <a:t>s</a:t>
            </a:r>
            <a:r>
              <a:rPr lang="en-US" altLang="ko-KR" spc="51" baseline="-21164" dirty="0">
                <a:latin typeface="Trebuchet MS"/>
                <a:cs typeface="Trebuchet MS"/>
              </a:rPr>
              <a:t>1</a:t>
            </a:r>
            <a:r>
              <a:rPr lang="en-US" altLang="ko-KR" spc="34" dirty="0">
                <a:latin typeface="Trebuchet MS"/>
                <a:cs typeface="Trebuchet MS"/>
              </a:rPr>
              <a:t>,</a:t>
            </a:r>
            <a:r>
              <a:rPr lang="en-US" altLang="ko-KR" spc="-222" dirty="0">
                <a:latin typeface="Trebuchet MS"/>
                <a:cs typeface="Trebuchet MS"/>
              </a:rPr>
              <a:t> </a:t>
            </a:r>
            <a:r>
              <a:rPr lang="en-US" altLang="ko-KR" i="1" spc="68" dirty="0">
                <a:latin typeface="Palatino Linotype"/>
                <a:cs typeface="Palatino Linotype"/>
              </a:rPr>
              <a:t>s</a:t>
            </a:r>
            <a:r>
              <a:rPr lang="en-US" altLang="ko-KR" spc="103" baseline="-21164" dirty="0">
                <a:latin typeface="Trebuchet MS"/>
                <a:cs typeface="Trebuchet MS"/>
              </a:rPr>
              <a:t>2</a:t>
            </a:r>
            <a:r>
              <a:rPr lang="en-US" altLang="ko-KR" spc="68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  <a:p>
            <a:pPr>
              <a:spcBef>
                <a:spcPts val="17"/>
              </a:spcBef>
            </a:pPr>
            <a:endParaRPr lang="en-US" altLang="ko-KR" sz="3600" dirty="0">
              <a:latin typeface="Times New Roman"/>
              <a:cs typeface="Times New Roman"/>
            </a:endParaRPr>
          </a:p>
          <a:p>
            <a:pPr marL="10860"/>
            <a:r>
              <a:rPr lang="en-US" altLang="ko-KR" spc="-4" dirty="0" smtClean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altLang="ko-KR" spc="-4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ko-KR" spc="-4" dirty="0" smtClean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ko-KR" i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response</a:t>
            </a:r>
            <a:r>
              <a:rPr lang="en-US" altLang="ko-KR" i="1" spc="2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6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ko-KR" spc="89" baseline="-21164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6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i="1" spc="6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89" baseline="-21164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pc="6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)!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63" y="399501"/>
            <a:ext cx="71306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lang="en-US" dirty="0" smtClean="0"/>
              <a:t>Firm 2: Second Stage</a:t>
            </a:r>
            <a:endParaRPr spc="-4" dirty="0"/>
          </a:p>
        </p:txBody>
      </p:sp>
    </p:spTree>
    <p:extLst>
      <p:ext uri="{BB962C8B-B14F-4D97-AF65-F5344CB8AC3E}">
        <p14:creationId xmlns:p14="http://schemas.microsoft.com/office/powerpoint/2010/main" val="19211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507738" y="1196752"/>
            <a:ext cx="8186212" cy="5226861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Recall the best response given</a:t>
            </a:r>
            <a:r>
              <a:rPr lang="en-US" altLang="ko-KR" spc="-2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68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0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pc="68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altLang="ko-KR" spc="6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Differentiate and</a:t>
            </a:r>
            <a:r>
              <a:rPr lang="en-US" altLang="ko-KR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solve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So: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Best </a:t>
            </a:r>
            <a:r>
              <a:rPr spc="-4" dirty="0"/>
              <a:t>response for </a:t>
            </a:r>
            <a:r>
              <a:rPr dirty="0"/>
              <a:t>firm</a:t>
            </a:r>
            <a:r>
              <a:rPr spc="-56" dirty="0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/>
          <p:nvPr/>
        </p:nvSpPr>
        <p:spPr>
          <a:xfrm>
            <a:off x="1008650" y="1772816"/>
            <a:ext cx="5507566" cy="544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1008650" y="3212976"/>
            <a:ext cx="3621447" cy="309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1008650" y="4581128"/>
            <a:ext cx="3955029" cy="794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23240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0860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r>
              <a:rPr lang="en-US" altLang="ko-KR" spc="-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induction:</a:t>
            </a:r>
          </a:p>
          <a:p>
            <a:pPr marL="304074" marR="4344" indent="-293214">
              <a:spcBef>
                <a:spcPts val="650"/>
              </a:spcBef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Maximize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firm 1’s decision, 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accounting</a:t>
            </a:r>
            <a:r>
              <a:rPr lang="en-US" altLang="ko-KR" i="1" spc="-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for  firm 2’s response </a:t>
            </a:r>
            <a:r>
              <a:rPr lang="en-US" altLang="ko-K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at 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  <a:r>
              <a:rPr lang="en-US" altLang="ko-KR" i="1" spc="-5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60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Thus firm 1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chooses </a:t>
            </a:r>
            <a:r>
              <a:rPr lang="en-US" altLang="ko-KR" i="1" spc="10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5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pc="-8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marL="400050" lvl="1" indent="0">
              <a:spcBef>
                <a:spcPts val="688"/>
              </a:spcBef>
              <a:buNone/>
            </a:pPr>
            <a:r>
              <a:rPr lang="en-US" altLang="ko-KR" i="1" spc="103" dirty="0">
                <a:latin typeface="Palatino Linotype"/>
                <a:cs typeface="Palatino Linotype"/>
              </a:rPr>
              <a:t>s</a:t>
            </a:r>
            <a:r>
              <a:rPr lang="en-US" altLang="ko-KR" spc="153" baseline="-21164" dirty="0">
                <a:latin typeface="Trebuchet MS"/>
                <a:cs typeface="Trebuchet MS"/>
              </a:rPr>
              <a:t>1 </a:t>
            </a:r>
            <a:r>
              <a:rPr lang="en-US" altLang="ko-KR" dirty="0">
                <a:latin typeface="Trebuchet MS"/>
                <a:cs typeface="Trebuchet MS"/>
              </a:rPr>
              <a:t>= </a:t>
            </a:r>
            <a:r>
              <a:rPr lang="en-US" altLang="ko-KR" dirty="0" err="1">
                <a:latin typeface="Trebuchet MS"/>
                <a:cs typeface="Trebuchet MS"/>
              </a:rPr>
              <a:t>arg</a:t>
            </a:r>
            <a:r>
              <a:rPr lang="en-US" altLang="ko-KR" dirty="0">
                <a:latin typeface="Trebuchet MS"/>
                <a:cs typeface="Trebuchet MS"/>
              </a:rPr>
              <a:t> </a:t>
            </a:r>
            <a:r>
              <a:rPr lang="en-US" altLang="ko-KR" spc="26" dirty="0">
                <a:latin typeface="Trebuchet MS"/>
                <a:cs typeface="Trebuchet MS"/>
              </a:rPr>
              <a:t>max</a:t>
            </a:r>
            <a:r>
              <a:rPr lang="en-US" altLang="ko-KR" i="1" spc="38" baseline="-21164" dirty="0">
                <a:latin typeface="Palatino Linotype"/>
                <a:cs typeface="Palatino Linotype"/>
              </a:rPr>
              <a:t>s</a:t>
            </a:r>
            <a:r>
              <a:rPr lang="en-US" altLang="ko-KR" spc="38" baseline="-42328" dirty="0">
                <a:latin typeface="Trebuchet MS"/>
                <a:cs typeface="Trebuchet MS"/>
              </a:rPr>
              <a:t>1 </a:t>
            </a:r>
            <a:r>
              <a:rPr lang="en-US" altLang="ko-KR" spc="-898" baseline="-21164" dirty="0">
                <a:latin typeface="Malgun Gothic"/>
                <a:cs typeface="Malgun Gothic"/>
              </a:rPr>
              <a:t>∈                 </a:t>
            </a:r>
            <a:r>
              <a:rPr lang="en-US" altLang="ko-KR" spc="-898" baseline="-21164" dirty="0" smtClean="0">
                <a:latin typeface="Malgun Gothic"/>
                <a:cs typeface="Malgun Gothic"/>
              </a:rPr>
              <a:t>      </a:t>
            </a:r>
            <a:r>
              <a:rPr lang="en-US" altLang="ko-KR" i="1" spc="70" baseline="-21164" dirty="0" smtClean="0">
                <a:latin typeface="Palatino Linotype"/>
                <a:cs typeface="Palatino Linotype"/>
              </a:rPr>
              <a:t>S</a:t>
            </a:r>
            <a:r>
              <a:rPr lang="en-US" altLang="ko-KR" spc="70" baseline="-42328" dirty="0" smtClean="0">
                <a:latin typeface="Trebuchet MS"/>
                <a:cs typeface="Trebuchet MS"/>
              </a:rPr>
              <a:t>1 </a:t>
            </a:r>
            <a:r>
              <a:rPr lang="en-US" altLang="ko-KR" spc="34" dirty="0">
                <a:latin typeface="Symbol"/>
                <a:cs typeface="Symbol"/>
              </a:rPr>
              <a:t></a:t>
            </a:r>
            <a:r>
              <a:rPr lang="en-US" altLang="ko-KR" spc="51" baseline="-21164" dirty="0">
                <a:latin typeface="Trebuchet MS"/>
                <a:cs typeface="Trebuchet MS"/>
              </a:rPr>
              <a:t>1</a:t>
            </a:r>
            <a:r>
              <a:rPr lang="en-US" altLang="ko-KR" spc="34" dirty="0">
                <a:latin typeface="Trebuchet MS"/>
                <a:cs typeface="Trebuchet MS"/>
              </a:rPr>
              <a:t>(</a:t>
            </a:r>
            <a:r>
              <a:rPr lang="en-US" altLang="ko-KR" i="1" spc="34" dirty="0">
                <a:latin typeface="Palatino Linotype"/>
                <a:cs typeface="Palatino Linotype"/>
              </a:rPr>
              <a:t>s</a:t>
            </a:r>
            <a:r>
              <a:rPr lang="en-US" altLang="ko-KR" spc="51" baseline="-21164" dirty="0">
                <a:latin typeface="Trebuchet MS"/>
                <a:cs typeface="Trebuchet MS"/>
              </a:rPr>
              <a:t>1</a:t>
            </a:r>
            <a:r>
              <a:rPr lang="en-US" altLang="ko-KR" spc="34" dirty="0">
                <a:latin typeface="Trebuchet MS"/>
                <a:cs typeface="Trebuchet MS"/>
              </a:rPr>
              <a:t>,</a:t>
            </a:r>
            <a:r>
              <a:rPr lang="en-US" altLang="ko-KR" spc="-205" dirty="0">
                <a:latin typeface="Trebuchet MS"/>
                <a:cs typeface="Trebuchet MS"/>
              </a:rPr>
              <a:t> </a:t>
            </a:r>
            <a:r>
              <a:rPr lang="en-US" altLang="ko-KR" i="1" spc="60" dirty="0">
                <a:latin typeface="Palatino Linotype"/>
                <a:cs typeface="Palatino Linotype"/>
              </a:rPr>
              <a:t>R</a:t>
            </a:r>
            <a:r>
              <a:rPr lang="en-US" altLang="ko-KR" spc="89" baseline="-21164" dirty="0">
                <a:latin typeface="Trebuchet MS"/>
                <a:cs typeface="Trebuchet MS"/>
              </a:rPr>
              <a:t>2</a:t>
            </a:r>
            <a:r>
              <a:rPr lang="en-US" altLang="ko-KR" spc="60" dirty="0">
                <a:latin typeface="Trebuchet MS"/>
                <a:cs typeface="Trebuchet MS"/>
              </a:rPr>
              <a:t>(</a:t>
            </a:r>
            <a:r>
              <a:rPr lang="en-US" altLang="ko-KR" i="1" spc="60" dirty="0">
                <a:latin typeface="Palatino Linotype"/>
                <a:cs typeface="Palatino Linotype"/>
              </a:rPr>
              <a:t>s</a:t>
            </a:r>
            <a:r>
              <a:rPr lang="en-US" altLang="ko-KR" spc="89" baseline="-21164" dirty="0">
                <a:latin typeface="Trebuchet MS"/>
                <a:cs typeface="Trebuchet MS"/>
              </a:rPr>
              <a:t>1</a:t>
            </a:r>
            <a:r>
              <a:rPr lang="en-US" altLang="ko-KR" spc="60" dirty="0">
                <a:latin typeface="Trebuchet MS"/>
                <a:cs typeface="Trebuchet MS"/>
              </a:rPr>
              <a:t>))</a:t>
            </a:r>
            <a:endParaRPr lang="en-US" altLang="ko-KR" dirty="0">
              <a:latin typeface="Trebuchet MS"/>
              <a:cs typeface="Trebuchet MS"/>
            </a:endParaRPr>
          </a:p>
          <a:p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Firm 1’s</a:t>
            </a:r>
            <a:r>
              <a:rPr spc="-73" dirty="0"/>
              <a:t> </a:t>
            </a:r>
            <a:r>
              <a:rPr spc="-4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25899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0860"/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altLang="ko-KR" i="1" spc="77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i="1" spc="115" baseline="-21164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i="1" spc="115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ko-KR" spc="11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i="1" spc="11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ko-KR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4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i="1" spc="6" baseline="-21164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pc="4" dirty="0">
                <a:latin typeface="Calibri" panose="020F0502020204030204" pitchFamily="34" charset="0"/>
                <a:cs typeface="Calibri" panose="020F0502020204030204" pitchFamily="34" charset="0"/>
              </a:rPr>
              <a:t>)/</a:t>
            </a:r>
            <a:r>
              <a:rPr lang="en-US" altLang="ko-KR" i="1" spc="4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spc="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60">
              <a:spcBef>
                <a:spcPts val="650"/>
              </a:spcBef>
            </a:pP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ko-KR" i="1" spc="10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5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spc="624" dirty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altLang="ko-KR" spc="-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2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pc="32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2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then payoff to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firm 1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is: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60"/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ko-KR" i="1" spc="10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5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i="1" spc="17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pc="26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17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then payoff to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firm 1</a:t>
            </a:r>
            <a:r>
              <a:rPr lang="en-US" altLang="ko-KR" spc="-1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is: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Firm 1’s</a:t>
            </a:r>
            <a:r>
              <a:rPr spc="-73" dirty="0"/>
              <a:t> </a:t>
            </a:r>
            <a:r>
              <a:rPr spc="-4" dirty="0"/>
              <a:t>decision</a:t>
            </a:r>
          </a:p>
        </p:txBody>
      </p:sp>
      <p:sp>
        <p:nvSpPr>
          <p:cNvPr id="5" name="object 5"/>
          <p:cNvSpPr/>
          <p:nvPr/>
        </p:nvSpPr>
        <p:spPr>
          <a:xfrm>
            <a:off x="971600" y="2342302"/>
            <a:ext cx="6101404" cy="708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975251" y="4149080"/>
            <a:ext cx="3793901" cy="3297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31152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04074" marR="1835301" indent="-293214">
              <a:lnSpc>
                <a:spcPct val="118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For simplicity, we assume</a:t>
            </a:r>
            <a:r>
              <a:rPr lang="en-US" altLang="ko-KR" spc="-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that  </a:t>
            </a:r>
            <a:r>
              <a:rPr lang="en-US" altLang="ko-KR" spc="2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i="1" spc="2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pc="32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ko-KR" spc="624" dirty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altLang="ko-KR" spc="-1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231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ko-KR" i="1" spc="3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pc="44" baseline="-21164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ko-KR" baseline="-2116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60">
              <a:spcBef>
                <a:spcPts val="705"/>
              </a:spcBef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This assumption ensures</a:t>
            </a:r>
            <a:r>
              <a:rPr lang="en-US" altLang="ko-KR" spc="-5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</a:p>
          <a:p>
            <a:pPr>
              <a:lnSpc>
                <a:spcPct val="100000"/>
              </a:lnSpc>
            </a:pPr>
            <a:endParaRPr lang="en-US" altLang="ko-K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60"/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strictly decreasing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ko-KR" i="1" spc="107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60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ko-KR" spc="-14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2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pc="32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2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lang="en-US" altLang="ko-K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60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Thus firm 1’s optimal </a:t>
            </a:r>
            <a:r>
              <a:rPr lang="en-US" altLang="ko-KR" i="1" spc="10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5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must lie in [0,</a:t>
            </a:r>
            <a:r>
              <a:rPr lang="en-US" altLang="ko-KR" spc="-1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13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pc="19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13" dirty="0"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Firm 1’s</a:t>
            </a:r>
            <a:r>
              <a:rPr spc="-73" dirty="0"/>
              <a:t> </a:t>
            </a:r>
            <a:r>
              <a:rPr spc="-4" dirty="0"/>
              <a:t>decision</a:t>
            </a:r>
          </a:p>
        </p:txBody>
      </p:sp>
      <p:sp>
        <p:nvSpPr>
          <p:cNvPr id="5" name="object 5"/>
          <p:cNvSpPr/>
          <p:nvPr/>
        </p:nvSpPr>
        <p:spPr>
          <a:xfrm>
            <a:off x="3247748" y="2307207"/>
            <a:ext cx="2836420" cy="329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33486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ko-KR" i="1" spc="10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5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spc="624" dirty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altLang="ko-KR" spc="-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2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pc="32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2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then payoff to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firm 1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is: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Firm 1’s</a:t>
            </a:r>
            <a:r>
              <a:rPr spc="-73" dirty="0"/>
              <a:t> </a:t>
            </a:r>
            <a:r>
              <a:rPr spc="-4" dirty="0"/>
              <a:t>decision</a:t>
            </a:r>
          </a:p>
        </p:txBody>
      </p:sp>
      <p:sp>
        <p:nvSpPr>
          <p:cNvPr id="5" name="object 5"/>
          <p:cNvSpPr/>
          <p:nvPr/>
        </p:nvSpPr>
        <p:spPr>
          <a:xfrm>
            <a:off x="899592" y="1700808"/>
            <a:ext cx="6101404" cy="708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19542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ko-KR" i="1" spc="10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5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spc="624" dirty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altLang="ko-KR" spc="-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2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pc="32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2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then payoff to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firm 1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is: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Firm 1’s</a:t>
            </a:r>
            <a:r>
              <a:rPr spc="-73" dirty="0"/>
              <a:t> </a:t>
            </a:r>
            <a:r>
              <a:rPr spc="-4" dirty="0"/>
              <a:t>decision</a:t>
            </a:r>
          </a:p>
        </p:txBody>
      </p:sp>
      <p:sp>
        <p:nvSpPr>
          <p:cNvPr id="4" name="object 4"/>
          <p:cNvSpPr/>
          <p:nvPr/>
        </p:nvSpPr>
        <p:spPr>
          <a:xfrm>
            <a:off x="953679" y="1679377"/>
            <a:ext cx="4914465" cy="741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24226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ko-KR" i="1" spc="10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5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spc="624" dirty="0">
                <a:latin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n-US" altLang="ko-KR" spc="-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2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pc="32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2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then payoff to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firm 1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altLang="ko-KR" spc="-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pc="-4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pc="-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Thus optimal </a:t>
            </a:r>
            <a:r>
              <a:rPr lang="en-US" altLang="ko-KR" i="1" spc="107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60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pc="-10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is: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Trebuchet MS"/>
              <a:cs typeface="Trebuchet MS"/>
            </a:endParaRPr>
          </a:p>
          <a:p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Firm 1’s</a:t>
            </a:r>
            <a:r>
              <a:rPr spc="-73" dirty="0"/>
              <a:t> </a:t>
            </a:r>
            <a:r>
              <a:rPr spc="-4" dirty="0"/>
              <a:t>decision</a:t>
            </a:r>
          </a:p>
        </p:txBody>
      </p:sp>
      <p:sp>
        <p:nvSpPr>
          <p:cNvPr id="6" name="object 6"/>
          <p:cNvSpPr/>
          <p:nvPr/>
        </p:nvSpPr>
        <p:spPr>
          <a:xfrm>
            <a:off x="899592" y="1772816"/>
            <a:ext cx="4882907" cy="742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899592" y="3584165"/>
            <a:ext cx="2804178" cy="708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20695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04074" marR="689052" indent="-293214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of sequential game with continuous strategy space</a:t>
            </a:r>
          </a:p>
          <a:p>
            <a:pPr marL="304074" marR="689052" indent="-293214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074" marR="689052" indent="-293214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Power of backward induction to find the equilibrium</a:t>
            </a:r>
          </a:p>
          <a:p>
            <a:pPr marL="304074" marR="689052" indent="-293214"/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074" marR="689052" indent="-293214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Stackelberg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competition</a:t>
            </a:r>
          </a:p>
          <a:p>
            <a:pPr marL="704124" marR="689052" lvl="1" indent="-293214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Sequential version of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dupoloy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4124" marR="689052" lvl="1" indent="-293214"/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074" marR="689052" indent="-293214"/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Stackelberg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game</a:t>
            </a:r>
          </a:p>
          <a:p>
            <a:pPr marL="704124" marR="689052" lvl="1" indent="-293214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altLang="ko-KR" spc="-56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player  (the “leader”) moves</a:t>
            </a:r>
            <a:r>
              <a:rPr lang="en-US" altLang="ko-KR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first, and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all other players (the</a:t>
            </a:r>
            <a:r>
              <a:rPr lang="en-US" altLang="ko-KR" spc="-5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“followers”)  move after</a:t>
            </a:r>
            <a:r>
              <a:rPr lang="en-US" altLang="ko-KR" spc="-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him.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>
            <a:spLocks noGrp="1"/>
          </p:cNvSpPr>
          <p:nvPr>
            <p:ph type="body" sz="quarter" idx="13"/>
          </p:nvPr>
        </p:nvSpPr>
        <p:spPr>
          <a:xfrm>
            <a:off x="462464" y="1196752"/>
            <a:ext cx="8215868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So what is the Stackelberg</a:t>
            </a:r>
            <a:r>
              <a:rPr spc="-5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equilibrium?</a:t>
            </a:r>
          </a:p>
          <a:p>
            <a:pPr marL="10860">
              <a:spcBef>
                <a:spcPts val="1804"/>
              </a:spcBef>
            </a:pPr>
            <a:r>
              <a:rPr i="1" dirty="0">
                <a:latin typeface="Calibri" panose="020F0502020204030204" pitchFamily="34" charset="0"/>
                <a:cs typeface="Calibri" panose="020F0502020204030204" pitchFamily="34" charset="0"/>
              </a:rPr>
              <a:t>Must give complete</a:t>
            </a:r>
            <a:r>
              <a:rPr i="1" spc="-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i="1" dirty="0">
                <a:latin typeface="Calibri" panose="020F0502020204030204" pitchFamily="34" charset="0"/>
                <a:cs typeface="Calibri" panose="020F0502020204030204" pitchFamily="34" charset="0"/>
              </a:rPr>
              <a:t>strategies:</a:t>
            </a:r>
          </a:p>
          <a:p>
            <a:pPr marL="400050" marR="3391506" lvl="1" indent="0">
              <a:lnSpc>
                <a:spcPts val="3933"/>
              </a:lnSpc>
              <a:spcBef>
                <a:spcPts val="171"/>
              </a:spcBef>
              <a:buNone/>
            </a:pPr>
            <a:r>
              <a:rPr i="1" spc="68" dirty="0">
                <a:latin typeface="Palatino Linotype"/>
                <a:cs typeface="Palatino Linotype"/>
              </a:rPr>
              <a:t>s</a:t>
            </a:r>
            <a:r>
              <a:rPr sz="2294" i="1" spc="103" baseline="-21164" dirty="0">
                <a:latin typeface="Trebuchet MS"/>
                <a:cs typeface="Trebuchet MS"/>
              </a:rPr>
              <a:t>1</a:t>
            </a:r>
            <a:r>
              <a:rPr sz="2336" spc="68" dirty="0"/>
              <a:t>* </a:t>
            </a:r>
            <a:r>
              <a:rPr sz="2336" dirty="0"/>
              <a:t>= (a - </a:t>
            </a:r>
            <a:r>
              <a:rPr sz="2336" spc="21" dirty="0"/>
              <a:t>2</a:t>
            </a:r>
            <a:r>
              <a:rPr sz="2336" i="1" spc="21" dirty="0">
                <a:latin typeface="Palatino Linotype"/>
                <a:cs typeface="Palatino Linotype"/>
              </a:rPr>
              <a:t>c</a:t>
            </a:r>
            <a:r>
              <a:rPr sz="2294" spc="32" baseline="-21164" dirty="0"/>
              <a:t>1 </a:t>
            </a:r>
            <a:r>
              <a:rPr sz="2336" dirty="0"/>
              <a:t>+ </a:t>
            </a:r>
            <a:r>
              <a:rPr sz="2336" i="1" spc="-9" dirty="0">
                <a:latin typeface="Palatino Linotype"/>
                <a:cs typeface="Palatino Linotype"/>
              </a:rPr>
              <a:t>c</a:t>
            </a:r>
            <a:r>
              <a:rPr sz="2294" spc="-13" baseline="-21164" dirty="0"/>
              <a:t>2</a:t>
            </a:r>
            <a:r>
              <a:rPr sz="2336" spc="-9" dirty="0"/>
              <a:t>)/2</a:t>
            </a:r>
            <a:r>
              <a:rPr sz="2336" i="1" spc="-9" dirty="0">
                <a:latin typeface="Palatino Linotype"/>
                <a:cs typeface="Palatino Linotype"/>
              </a:rPr>
              <a:t>b  </a:t>
            </a:r>
            <a:endParaRPr lang="en-US" sz="2336" i="1" spc="-9" dirty="0" smtClean="0">
              <a:latin typeface="Palatino Linotype"/>
              <a:cs typeface="Palatino Linotype"/>
            </a:endParaRPr>
          </a:p>
          <a:p>
            <a:pPr marL="400050" marR="3391506" lvl="1" indent="0">
              <a:lnSpc>
                <a:spcPts val="3933"/>
              </a:lnSpc>
              <a:spcBef>
                <a:spcPts val="171"/>
              </a:spcBef>
              <a:buNone/>
            </a:pPr>
            <a:r>
              <a:rPr sz="2336" i="1" spc="60" dirty="0" smtClean="0">
                <a:latin typeface="Palatino Linotype"/>
                <a:cs typeface="Palatino Linotype"/>
              </a:rPr>
              <a:t>s</a:t>
            </a:r>
            <a:r>
              <a:rPr sz="2294" spc="89" baseline="-21164" dirty="0" smtClean="0"/>
              <a:t>2</a:t>
            </a:r>
            <a:r>
              <a:rPr sz="2336" spc="60" dirty="0"/>
              <a:t>*(</a:t>
            </a:r>
            <a:r>
              <a:rPr sz="2336" i="1" spc="60" dirty="0">
                <a:latin typeface="Palatino Linotype"/>
                <a:cs typeface="Palatino Linotype"/>
              </a:rPr>
              <a:t>s</a:t>
            </a:r>
            <a:r>
              <a:rPr sz="2294" spc="89" baseline="-21164" dirty="0"/>
              <a:t>1</a:t>
            </a:r>
            <a:r>
              <a:rPr sz="2336" spc="60" dirty="0"/>
              <a:t>) </a:t>
            </a:r>
            <a:r>
              <a:rPr sz="2336" dirty="0"/>
              <a:t>= </a:t>
            </a:r>
            <a:r>
              <a:rPr sz="2336" spc="9" dirty="0" smtClean="0"/>
              <a:t>(</a:t>
            </a:r>
            <a:r>
              <a:rPr sz="2336" i="1" spc="9" dirty="0" smtClean="0">
                <a:latin typeface="Palatino Linotype"/>
                <a:cs typeface="Palatino Linotype"/>
              </a:rPr>
              <a:t>t</a:t>
            </a:r>
            <a:r>
              <a:rPr sz="2294" spc="13" baseline="-21164" dirty="0" smtClean="0"/>
              <a:t>2</a:t>
            </a:r>
            <a:r>
              <a:rPr sz="2336" spc="9" dirty="0" smtClean="0"/>
              <a:t>/2 </a:t>
            </a:r>
            <a:r>
              <a:rPr sz="2336" dirty="0"/>
              <a:t>-</a:t>
            </a:r>
            <a:r>
              <a:rPr sz="2336" spc="-120" dirty="0"/>
              <a:t> </a:t>
            </a:r>
            <a:r>
              <a:rPr sz="2336" i="1" spc="30" dirty="0">
                <a:latin typeface="Palatino Linotype"/>
                <a:cs typeface="Palatino Linotype"/>
              </a:rPr>
              <a:t>s</a:t>
            </a:r>
            <a:r>
              <a:rPr sz="2294" spc="44" baseline="-21164" dirty="0"/>
              <a:t>1</a:t>
            </a:r>
            <a:r>
              <a:rPr sz="2336" spc="30" dirty="0"/>
              <a:t>/2)</a:t>
            </a:r>
            <a:r>
              <a:rPr sz="2294" spc="44" baseline="26455" dirty="0"/>
              <a:t>+</a:t>
            </a:r>
            <a:endParaRPr sz="2294" baseline="26455" dirty="0">
              <a:latin typeface="Palatino Linotype"/>
              <a:cs typeface="Palatino Linotype"/>
            </a:endParaRPr>
          </a:p>
          <a:p>
            <a:pPr marL="10860">
              <a:lnSpc>
                <a:spcPts val="3249"/>
              </a:lnSpc>
              <a:spcBef>
                <a:spcPts val="1629"/>
              </a:spcBef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i="1" dirty="0">
                <a:latin typeface="Calibri" panose="020F0502020204030204" pitchFamily="34" charset="0"/>
                <a:cs typeface="Calibri" panose="020F0502020204030204" pitchFamily="34" charset="0"/>
              </a:rPr>
              <a:t>equilibrium outcome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pc="-3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mtClean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mtClean="0">
                <a:latin typeface="Calibri" panose="020F0502020204030204" pitchFamily="34" charset="0"/>
                <a:cs typeface="Calibri" panose="020F0502020204030204" pitchFamily="34" charset="0"/>
              </a:rPr>
              <a:t>firm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1 plays </a:t>
            </a:r>
            <a:r>
              <a:rPr i="1" spc="5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94" spc="76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736" spc="51" dirty="0">
                <a:latin typeface="Calibri" panose="020F0502020204030204" pitchFamily="34" charset="0"/>
                <a:cs typeface="Calibri" panose="020F0502020204030204" pitchFamily="34" charset="0"/>
              </a:rPr>
              <a:t>*, </a:t>
            </a:r>
            <a:r>
              <a:rPr sz="2736" spc="-4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736" dirty="0">
                <a:latin typeface="Calibri" panose="020F0502020204030204" pitchFamily="34" charset="0"/>
                <a:cs typeface="Calibri" panose="020F0502020204030204" pitchFamily="34" charset="0"/>
              </a:rPr>
              <a:t>firm 2 </a:t>
            </a:r>
            <a:r>
              <a:rPr sz="2736" spc="-4" dirty="0">
                <a:latin typeface="Calibri" panose="020F0502020204030204" pitchFamily="34" charset="0"/>
                <a:cs typeface="Calibri" panose="020F0502020204030204" pitchFamily="34" charset="0"/>
              </a:rPr>
              <a:t>plays</a:t>
            </a:r>
            <a:r>
              <a:rPr sz="2736" spc="-5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36" i="1" spc="4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94" spc="64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736" spc="43" dirty="0">
                <a:latin typeface="Calibri" panose="020F0502020204030204" pitchFamily="34" charset="0"/>
                <a:cs typeface="Calibri" panose="020F0502020204030204" pitchFamily="34" charset="0"/>
              </a:rPr>
              <a:t>*(</a:t>
            </a:r>
            <a:r>
              <a:rPr sz="2736" i="1" spc="4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94" spc="64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736" spc="43" dirty="0">
                <a:latin typeface="Calibri" panose="020F0502020204030204" pitchFamily="34" charset="0"/>
                <a:cs typeface="Calibri" panose="020F0502020204030204" pitchFamily="34" charset="0"/>
              </a:rPr>
              <a:t>*).</a:t>
            </a:r>
            <a:endParaRPr sz="273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Stackelberg</a:t>
            </a:r>
            <a:r>
              <a:rPr spc="-47" dirty="0"/>
              <a:t> </a:t>
            </a:r>
            <a:r>
              <a:rPr spc="-4" dirty="0"/>
              <a:t>equilibrium</a:t>
            </a:r>
          </a:p>
        </p:txBody>
      </p:sp>
    </p:spTree>
    <p:extLst>
      <p:ext uri="{BB962C8B-B14F-4D97-AF65-F5344CB8AC3E}">
        <p14:creationId xmlns:p14="http://schemas.microsoft.com/office/powerpoint/2010/main" val="17396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323528" y="2852936"/>
            <a:ext cx="8079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smtClean="0">
                <a:latin typeface="Comic Sans MS" pitchFamily="66" charset="0"/>
              </a:rPr>
              <a:t>Comparison:</a:t>
            </a:r>
          </a:p>
          <a:p>
            <a:r>
              <a:rPr kumimoji="1" lang="en-US" altLang="ko-KR" sz="3600" dirty="0" smtClean="0">
                <a:latin typeface="Comic Sans MS" pitchFamily="66" charset="0"/>
              </a:rPr>
              <a:t>Simultaneous Play vs. Sequential Play</a:t>
            </a:r>
          </a:p>
        </p:txBody>
      </p:sp>
    </p:spTree>
    <p:extLst>
      <p:ext uri="{BB962C8B-B14F-4D97-AF65-F5344CB8AC3E}">
        <p14:creationId xmlns:p14="http://schemas.microsoft.com/office/powerpoint/2010/main" val="39712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0860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Assume </a:t>
            </a:r>
            <a:r>
              <a:rPr lang="en-US" altLang="ko-KR" i="1" spc="3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pc="44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ko-KR" i="1" spc="3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pc="44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pc="-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3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pc="3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Trebuchet MS"/>
              <a:cs typeface="Trebuchet MS"/>
            </a:endParaRPr>
          </a:p>
          <a:p>
            <a:pPr marL="304074" marR="2797477" indent="-293214">
              <a:lnSpc>
                <a:spcPct val="117800"/>
              </a:lnSpc>
              <a:spcBef>
                <a:spcPts val="128"/>
              </a:spcBef>
            </a:pP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ko-KR" spc="-4" dirty="0" err="1">
                <a:latin typeface="Calibri" panose="020F0502020204030204" pitchFamily="34" charset="0"/>
                <a:cs typeface="Calibri" panose="020F0502020204030204" pitchFamily="34" charset="0"/>
              </a:rPr>
              <a:t>Cournot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 equilibrium:  </a:t>
            </a:r>
          </a:p>
          <a:p>
            <a:pPr marL="410910" marR="2797477" lvl="1" indent="0">
              <a:lnSpc>
                <a:spcPct val="117800"/>
              </a:lnSpc>
              <a:spcBef>
                <a:spcPts val="128"/>
              </a:spcBef>
              <a:buNone/>
            </a:pPr>
            <a:r>
              <a:rPr lang="en-US" altLang="ko-KR" spc="-4" dirty="0" smtClean="0">
                <a:latin typeface="Trebuchet MS"/>
                <a:cs typeface="Trebuchet MS"/>
              </a:rPr>
              <a:t>(</a:t>
            </a:r>
            <a:r>
              <a:rPr lang="en-US" altLang="ko-KR" spc="-4" dirty="0">
                <a:latin typeface="Trebuchet MS"/>
                <a:cs typeface="Trebuchet MS"/>
              </a:rPr>
              <a:t>1) </a:t>
            </a:r>
            <a:r>
              <a:rPr lang="en-US" altLang="ko-KR" i="1" spc="103" dirty="0">
                <a:latin typeface="Palatino Linotype"/>
                <a:cs typeface="Palatino Linotype"/>
              </a:rPr>
              <a:t>s</a:t>
            </a:r>
            <a:r>
              <a:rPr lang="en-US" altLang="ko-KR" spc="153" baseline="-21164" dirty="0">
                <a:latin typeface="Trebuchet MS"/>
                <a:cs typeface="Trebuchet MS"/>
              </a:rPr>
              <a:t>1 </a:t>
            </a:r>
            <a:r>
              <a:rPr lang="en-US" altLang="ko-KR" dirty="0">
                <a:latin typeface="Trebuchet MS"/>
                <a:cs typeface="Trebuchet MS"/>
              </a:rPr>
              <a:t>= </a:t>
            </a:r>
            <a:r>
              <a:rPr lang="en-US" altLang="ko-KR" i="1" spc="103" dirty="0">
                <a:latin typeface="Palatino Linotype"/>
                <a:cs typeface="Palatino Linotype"/>
              </a:rPr>
              <a:t>s</a:t>
            </a:r>
            <a:r>
              <a:rPr lang="en-US" altLang="ko-KR" spc="153" baseline="-21164" dirty="0">
                <a:latin typeface="Trebuchet MS"/>
                <a:cs typeface="Trebuchet MS"/>
              </a:rPr>
              <a:t>2 </a:t>
            </a:r>
            <a:r>
              <a:rPr lang="en-US" altLang="ko-KR" dirty="0">
                <a:latin typeface="Trebuchet MS"/>
                <a:cs typeface="Trebuchet MS"/>
              </a:rPr>
              <a:t>=</a:t>
            </a:r>
            <a:r>
              <a:rPr lang="en-US" altLang="ko-KR" spc="-274" dirty="0">
                <a:latin typeface="Trebuchet MS"/>
                <a:cs typeface="Trebuchet MS"/>
              </a:rPr>
              <a:t> </a:t>
            </a:r>
            <a:r>
              <a:rPr lang="en-US" altLang="ko-KR" i="1" spc="13" dirty="0">
                <a:latin typeface="Palatino Linotype"/>
                <a:cs typeface="Palatino Linotype"/>
              </a:rPr>
              <a:t>t</a:t>
            </a:r>
            <a:r>
              <a:rPr lang="en-US" altLang="ko-KR" spc="13" dirty="0">
                <a:latin typeface="Trebuchet MS"/>
                <a:cs typeface="Trebuchet MS"/>
              </a:rPr>
              <a:t>/3.</a:t>
            </a:r>
            <a:endParaRPr lang="en-US" altLang="ko-KR" dirty="0">
              <a:latin typeface="Trebuchet MS"/>
              <a:cs typeface="Trebuchet MS"/>
            </a:endParaRPr>
          </a:p>
          <a:p>
            <a:pPr marL="400050" lvl="1" indent="0">
              <a:spcBef>
                <a:spcPts val="693"/>
              </a:spcBef>
              <a:buNone/>
            </a:pPr>
            <a:r>
              <a:rPr lang="en-US" altLang="ko-KR" spc="-4" dirty="0">
                <a:latin typeface="Trebuchet MS"/>
                <a:cs typeface="Trebuchet MS"/>
              </a:rPr>
              <a:t>(2) </a:t>
            </a:r>
            <a:r>
              <a:rPr lang="en-US" altLang="ko-KR" spc="-4" dirty="0">
                <a:latin typeface="Symbol"/>
                <a:cs typeface="Symbol"/>
              </a:rPr>
              <a:t></a:t>
            </a:r>
            <a:r>
              <a:rPr lang="en-US" altLang="ko-KR" spc="-6" baseline="-21164" dirty="0">
                <a:latin typeface="Trebuchet MS"/>
                <a:cs typeface="Trebuchet MS"/>
              </a:rPr>
              <a:t>1 </a:t>
            </a:r>
            <a:r>
              <a:rPr lang="en-US" altLang="ko-KR" dirty="0">
                <a:latin typeface="Trebuchet MS"/>
                <a:cs typeface="Trebuchet MS"/>
              </a:rPr>
              <a:t>= </a:t>
            </a:r>
            <a:r>
              <a:rPr lang="en-US" altLang="ko-KR" spc="-4" dirty="0">
                <a:latin typeface="Symbol"/>
                <a:cs typeface="Symbol"/>
              </a:rPr>
              <a:t></a:t>
            </a:r>
            <a:r>
              <a:rPr lang="en-US" altLang="ko-KR" spc="-6" baseline="-21164" dirty="0">
                <a:latin typeface="Trebuchet MS"/>
                <a:cs typeface="Trebuchet MS"/>
              </a:rPr>
              <a:t>2 </a:t>
            </a:r>
            <a:r>
              <a:rPr lang="en-US" altLang="ko-KR" dirty="0">
                <a:latin typeface="Trebuchet MS"/>
                <a:cs typeface="Trebuchet MS"/>
              </a:rPr>
              <a:t>= </a:t>
            </a:r>
            <a:r>
              <a:rPr lang="en-US" altLang="ko-KR" spc="111" dirty="0">
                <a:latin typeface="Trebuchet MS"/>
                <a:cs typeface="Trebuchet MS"/>
              </a:rPr>
              <a:t>(</a:t>
            </a:r>
            <a:r>
              <a:rPr lang="en-US" altLang="ko-KR" i="1" spc="111" dirty="0">
                <a:latin typeface="Palatino Linotype"/>
                <a:cs typeface="Palatino Linotype"/>
              </a:rPr>
              <a:t>a </a:t>
            </a:r>
            <a:r>
              <a:rPr lang="en-US" altLang="ko-KR" dirty="0">
                <a:latin typeface="Trebuchet MS"/>
                <a:cs typeface="Trebuchet MS"/>
              </a:rPr>
              <a:t>-</a:t>
            </a:r>
            <a:r>
              <a:rPr lang="en-US" altLang="ko-KR" spc="-21" dirty="0">
                <a:latin typeface="Trebuchet MS"/>
                <a:cs typeface="Trebuchet MS"/>
              </a:rPr>
              <a:t> </a:t>
            </a:r>
            <a:r>
              <a:rPr lang="en-US" altLang="ko-KR" i="1" spc="-9" dirty="0">
                <a:latin typeface="Palatino Linotype"/>
                <a:cs typeface="Palatino Linotype"/>
              </a:rPr>
              <a:t>c</a:t>
            </a:r>
            <a:r>
              <a:rPr lang="en-US" altLang="ko-KR" spc="-9" dirty="0">
                <a:latin typeface="Trebuchet MS"/>
                <a:cs typeface="Trebuchet MS"/>
              </a:rPr>
              <a:t>)</a:t>
            </a:r>
            <a:r>
              <a:rPr lang="en-US" altLang="ko-KR" spc="-13" baseline="26455" dirty="0">
                <a:latin typeface="Trebuchet MS"/>
                <a:cs typeface="Trebuchet MS"/>
              </a:rPr>
              <a:t>2</a:t>
            </a:r>
            <a:r>
              <a:rPr lang="en-US" altLang="ko-KR" spc="-9" dirty="0">
                <a:latin typeface="Trebuchet MS"/>
                <a:cs typeface="Trebuchet MS"/>
              </a:rPr>
              <a:t>/(9</a:t>
            </a:r>
            <a:r>
              <a:rPr lang="en-US" altLang="ko-KR" i="1" spc="-9" dirty="0">
                <a:latin typeface="Palatino Linotype"/>
                <a:cs typeface="Palatino Linotype"/>
              </a:rPr>
              <a:t>b</a:t>
            </a:r>
            <a:r>
              <a:rPr lang="en-US" altLang="ko-KR" spc="-9" dirty="0" smtClean="0">
                <a:latin typeface="Trebuchet MS"/>
                <a:cs typeface="Trebuchet MS"/>
              </a:rPr>
              <a:t>).</a:t>
            </a:r>
          </a:p>
          <a:p>
            <a:pPr marL="400050" lvl="1" indent="0">
              <a:spcBef>
                <a:spcPts val="693"/>
              </a:spcBef>
              <a:buNone/>
            </a:pPr>
            <a:endParaRPr lang="en-US" altLang="ko-KR" dirty="0">
              <a:latin typeface="Trebuchet MS"/>
              <a:cs typeface="Trebuchet MS"/>
            </a:endParaRPr>
          </a:p>
          <a:p>
            <a:pPr marL="304074" marR="2207248" indent="-293214">
              <a:lnSpc>
                <a:spcPct val="117800"/>
              </a:lnSpc>
              <a:spcBef>
                <a:spcPts val="86"/>
              </a:spcBef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Stackelberg</a:t>
            </a:r>
            <a:r>
              <a:rPr lang="en-US" altLang="ko-KR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equilibrium:  </a:t>
            </a:r>
          </a:p>
          <a:p>
            <a:pPr marL="410910" marR="2207248" lvl="1" indent="0">
              <a:lnSpc>
                <a:spcPct val="117800"/>
              </a:lnSpc>
              <a:spcBef>
                <a:spcPts val="86"/>
              </a:spcBef>
              <a:buNone/>
            </a:pPr>
            <a:r>
              <a:rPr lang="en-US" altLang="ko-KR" spc="-4" dirty="0" smtClean="0">
                <a:latin typeface="Trebuchet MS"/>
                <a:cs typeface="Trebuchet MS"/>
              </a:rPr>
              <a:t>(</a:t>
            </a:r>
            <a:r>
              <a:rPr lang="en-US" altLang="ko-KR" spc="-4" dirty="0">
                <a:latin typeface="Trebuchet MS"/>
                <a:cs typeface="Trebuchet MS"/>
              </a:rPr>
              <a:t>1) </a:t>
            </a:r>
            <a:r>
              <a:rPr lang="en-US" altLang="ko-KR" i="1" spc="103" dirty="0">
                <a:latin typeface="Palatino Linotype"/>
                <a:cs typeface="Palatino Linotype"/>
              </a:rPr>
              <a:t>s</a:t>
            </a:r>
            <a:r>
              <a:rPr lang="en-US" altLang="ko-KR" spc="153" baseline="-21164" dirty="0">
                <a:latin typeface="Trebuchet MS"/>
                <a:cs typeface="Trebuchet MS"/>
              </a:rPr>
              <a:t>1 </a:t>
            </a:r>
            <a:r>
              <a:rPr lang="en-US" altLang="ko-KR" dirty="0">
                <a:latin typeface="Trebuchet MS"/>
                <a:cs typeface="Trebuchet MS"/>
              </a:rPr>
              <a:t>= </a:t>
            </a:r>
            <a:r>
              <a:rPr lang="en-US" altLang="ko-KR" i="1" spc="13" dirty="0">
                <a:latin typeface="Palatino Linotype"/>
                <a:cs typeface="Palatino Linotype"/>
              </a:rPr>
              <a:t>t</a:t>
            </a:r>
            <a:r>
              <a:rPr lang="en-US" altLang="ko-KR" spc="13" dirty="0">
                <a:latin typeface="Trebuchet MS"/>
                <a:cs typeface="Trebuchet MS"/>
              </a:rPr>
              <a:t>/2, </a:t>
            </a:r>
            <a:r>
              <a:rPr lang="en-US" altLang="ko-KR" i="1" spc="103" dirty="0">
                <a:latin typeface="Palatino Linotype"/>
                <a:cs typeface="Palatino Linotype"/>
              </a:rPr>
              <a:t>s</a:t>
            </a:r>
            <a:r>
              <a:rPr lang="en-US" altLang="ko-KR" spc="153" baseline="-21164" dirty="0">
                <a:latin typeface="Trebuchet MS"/>
                <a:cs typeface="Trebuchet MS"/>
              </a:rPr>
              <a:t>2 </a:t>
            </a:r>
            <a:r>
              <a:rPr lang="en-US" altLang="ko-KR" dirty="0">
                <a:latin typeface="Trebuchet MS"/>
                <a:cs typeface="Trebuchet MS"/>
              </a:rPr>
              <a:t>=</a:t>
            </a:r>
            <a:r>
              <a:rPr lang="en-US" altLang="ko-KR" spc="-282" dirty="0">
                <a:latin typeface="Trebuchet MS"/>
                <a:cs typeface="Trebuchet MS"/>
              </a:rPr>
              <a:t> </a:t>
            </a:r>
            <a:r>
              <a:rPr lang="en-US" altLang="ko-KR" i="1" spc="13" dirty="0">
                <a:latin typeface="Palatino Linotype"/>
                <a:cs typeface="Palatino Linotype"/>
              </a:rPr>
              <a:t>t</a:t>
            </a:r>
            <a:r>
              <a:rPr lang="en-US" altLang="ko-KR" spc="13" dirty="0">
                <a:latin typeface="Trebuchet MS"/>
                <a:cs typeface="Trebuchet MS"/>
              </a:rPr>
              <a:t>/4.</a:t>
            </a:r>
            <a:endParaRPr lang="en-US" altLang="ko-KR" dirty="0">
              <a:latin typeface="Trebuchet MS"/>
              <a:cs typeface="Trebuchet MS"/>
            </a:endParaRPr>
          </a:p>
          <a:p>
            <a:pPr marL="400050" lvl="1" indent="0">
              <a:spcBef>
                <a:spcPts val="693"/>
              </a:spcBef>
              <a:buNone/>
            </a:pPr>
            <a:r>
              <a:rPr lang="en-US" altLang="ko-KR" spc="-4" dirty="0">
                <a:latin typeface="Trebuchet MS"/>
                <a:cs typeface="Trebuchet MS"/>
              </a:rPr>
              <a:t>(2) </a:t>
            </a:r>
            <a:r>
              <a:rPr lang="en-US" altLang="ko-KR" spc="-4" dirty="0">
                <a:latin typeface="Symbol"/>
                <a:cs typeface="Symbol"/>
              </a:rPr>
              <a:t></a:t>
            </a:r>
            <a:r>
              <a:rPr lang="en-US" altLang="ko-KR" spc="-6" baseline="-21164" dirty="0">
                <a:latin typeface="Trebuchet MS"/>
                <a:cs typeface="Trebuchet MS"/>
              </a:rPr>
              <a:t>1 </a:t>
            </a:r>
            <a:r>
              <a:rPr lang="en-US" altLang="ko-KR" dirty="0">
                <a:latin typeface="Trebuchet MS"/>
                <a:cs typeface="Trebuchet MS"/>
              </a:rPr>
              <a:t>= </a:t>
            </a:r>
            <a:r>
              <a:rPr lang="en-US" altLang="ko-KR" spc="115" dirty="0">
                <a:latin typeface="Trebuchet MS"/>
                <a:cs typeface="Trebuchet MS"/>
              </a:rPr>
              <a:t>(</a:t>
            </a:r>
            <a:r>
              <a:rPr lang="en-US" altLang="ko-KR" i="1" spc="115" dirty="0">
                <a:latin typeface="Palatino Linotype"/>
                <a:cs typeface="Palatino Linotype"/>
              </a:rPr>
              <a:t>a </a:t>
            </a:r>
            <a:r>
              <a:rPr lang="en-US" altLang="ko-KR" dirty="0">
                <a:latin typeface="Trebuchet MS"/>
                <a:cs typeface="Trebuchet MS"/>
              </a:rPr>
              <a:t>- </a:t>
            </a:r>
            <a:r>
              <a:rPr lang="en-US" altLang="ko-KR" i="1" spc="-9" dirty="0">
                <a:latin typeface="Palatino Linotype"/>
                <a:cs typeface="Palatino Linotype"/>
              </a:rPr>
              <a:t>c</a:t>
            </a:r>
            <a:r>
              <a:rPr lang="en-US" altLang="ko-KR" spc="-9" dirty="0">
                <a:latin typeface="Trebuchet MS"/>
                <a:cs typeface="Trebuchet MS"/>
              </a:rPr>
              <a:t>)</a:t>
            </a:r>
            <a:r>
              <a:rPr lang="en-US" altLang="ko-KR" spc="-13" baseline="26455" dirty="0">
                <a:latin typeface="Trebuchet MS"/>
                <a:cs typeface="Trebuchet MS"/>
              </a:rPr>
              <a:t>2</a:t>
            </a:r>
            <a:r>
              <a:rPr lang="en-US" altLang="ko-KR" spc="-9" dirty="0">
                <a:latin typeface="Trebuchet MS"/>
                <a:cs typeface="Trebuchet MS"/>
              </a:rPr>
              <a:t>/(8</a:t>
            </a:r>
            <a:r>
              <a:rPr lang="en-US" altLang="ko-KR" i="1" spc="-9" dirty="0">
                <a:latin typeface="Palatino Linotype"/>
                <a:cs typeface="Palatino Linotype"/>
              </a:rPr>
              <a:t>b</a:t>
            </a:r>
            <a:r>
              <a:rPr lang="en-US" altLang="ko-KR" spc="-9" dirty="0">
                <a:latin typeface="Trebuchet MS"/>
                <a:cs typeface="Trebuchet MS"/>
              </a:rPr>
              <a:t>), </a:t>
            </a:r>
            <a:r>
              <a:rPr lang="en-US" altLang="ko-KR" spc="-4" dirty="0">
                <a:latin typeface="Symbol"/>
                <a:cs typeface="Symbol"/>
              </a:rPr>
              <a:t></a:t>
            </a:r>
            <a:r>
              <a:rPr lang="en-US" altLang="ko-KR" spc="-6" baseline="-21164" dirty="0">
                <a:latin typeface="Trebuchet MS"/>
                <a:cs typeface="Trebuchet MS"/>
              </a:rPr>
              <a:t>2 </a:t>
            </a:r>
            <a:r>
              <a:rPr lang="en-US" altLang="ko-KR" dirty="0">
                <a:latin typeface="Trebuchet MS"/>
                <a:cs typeface="Trebuchet MS"/>
              </a:rPr>
              <a:t>= </a:t>
            </a:r>
            <a:r>
              <a:rPr lang="en-US" altLang="ko-KR" spc="115" dirty="0">
                <a:latin typeface="Trebuchet MS"/>
                <a:cs typeface="Trebuchet MS"/>
              </a:rPr>
              <a:t>(</a:t>
            </a:r>
            <a:r>
              <a:rPr lang="en-US" altLang="ko-KR" i="1" spc="115" dirty="0">
                <a:latin typeface="Palatino Linotype"/>
                <a:cs typeface="Palatino Linotype"/>
              </a:rPr>
              <a:t>a </a:t>
            </a:r>
            <a:r>
              <a:rPr lang="en-US" altLang="ko-KR" dirty="0">
                <a:latin typeface="Trebuchet MS"/>
                <a:cs typeface="Trebuchet MS"/>
              </a:rPr>
              <a:t>-</a:t>
            </a:r>
            <a:r>
              <a:rPr lang="en-US" altLang="ko-KR" spc="21" dirty="0">
                <a:latin typeface="Trebuchet MS"/>
                <a:cs typeface="Trebuchet MS"/>
              </a:rPr>
              <a:t> </a:t>
            </a:r>
            <a:r>
              <a:rPr lang="en-US" altLang="ko-KR" i="1" spc="-4" dirty="0">
                <a:latin typeface="Palatino Linotype"/>
                <a:cs typeface="Palatino Linotype"/>
              </a:rPr>
              <a:t>c</a:t>
            </a:r>
            <a:r>
              <a:rPr lang="en-US" altLang="ko-KR" spc="-4" dirty="0">
                <a:latin typeface="Trebuchet MS"/>
                <a:cs typeface="Trebuchet MS"/>
              </a:rPr>
              <a:t>)</a:t>
            </a:r>
            <a:r>
              <a:rPr lang="en-US" altLang="ko-KR" spc="-6" baseline="26455" dirty="0">
                <a:latin typeface="Trebuchet MS"/>
                <a:cs typeface="Trebuchet MS"/>
              </a:rPr>
              <a:t>2</a:t>
            </a:r>
            <a:r>
              <a:rPr lang="en-US" altLang="ko-KR" spc="-4" dirty="0">
                <a:latin typeface="Trebuchet MS"/>
                <a:cs typeface="Trebuchet MS"/>
              </a:rPr>
              <a:t>/(16</a:t>
            </a:r>
            <a:r>
              <a:rPr lang="en-US" altLang="ko-KR" i="1" spc="-4" dirty="0">
                <a:latin typeface="Palatino Linotype"/>
                <a:cs typeface="Palatino Linotype"/>
              </a:rPr>
              <a:t>b</a:t>
            </a:r>
            <a:r>
              <a:rPr lang="en-US" altLang="ko-KR" spc="-4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  <a:p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Comparison to</a:t>
            </a:r>
            <a:r>
              <a:rPr spc="-86" dirty="0"/>
              <a:t> </a:t>
            </a:r>
            <a:r>
              <a:rPr spc="-4" dirty="0"/>
              <a:t>Cournot</a:t>
            </a:r>
          </a:p>
        </p:txBody>
      </p:sp>
    </p:spTree>
    <p:extLst>
      <p:ext uri="{BB962C8B-B14F-4D97-AF65-F5344CB8AC3E}">
        <p14:creationId xmlns:p14="http://schemas.microsoft.com/office/powerpoint/2010/main" val="10566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>
            <a:spLocks noGrp="1"/>
          </p:cNvSpPr>
          <p:nvPr>
            <p:ph type="body" sz="quarter" idx="13"/>
          </p:nvPr>
        </p:nvSpPr>
        <p:spPr>
          <a:xfrm>
            <a:off x="462464" y="1196752"/>
            <a:ext cx="8186212" cy="3098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So in Stackelberg</a:t>
            </a:r>
            <a:r>
              <a:rPr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competition:</a:t>
            </a:r>
          </a:p>
          <a:p>
            <a:pPr marL="10860">
              <a:spcBef>
                <a:spcPts val="65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60">
              <a:spcBef>
                <a:spcPts val="65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i="1" dirty="0">
                <a:latin typeface="Calibri" panose="020F0502020204030204" pitchFamily="34" charset="0"/>
                <a:cs typeface="Calibri" panose="020F0502020204030204" pitchFamily="34" charset="0"/>
              </a:rPr>
              <a:t>leader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i="1" dirty="0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i="1" spc="-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profits</a:t>
            </a:r>
          </a:p>
          <a:p>
            <a:pPr marL="10860">
              <a:spcBef>
                <a:spcPts val="646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60">
              <a:spcBef>
                <a:spcPts val="646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i="1" spc="-4" dirty="0">
                <a:latin typeface="Calibri" panose="020F0502020204030204" pitchFamily="34" charset="0"/>
                <a:cs typeface="Calibri" panose="020F0502020204030204" pitchFamily="34" charset="0"/>
              </a:rPr>
              <a:t>follower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i="1" dirty="0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i="1" spc="-3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profits</a:t>
            </a:r>
          </a:p>
          <a:p>
            <a:pPr marL="10860">
              <a:spcBef>
                <a:spcPts val="65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60">
              <a:spcBef>
                <a:spcPts val="650"/>
              </a:spcBef>
            </a:pPr>
            <a:r>
              <a:rPr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is called a </a:t>
            </a:r>
            <a:r>
              <a:rPr i="1" spc="-4" dirty="0">
                <a:latin typeface="Calibri" panose="020F0502020204030204" pitchFamily="34" charset="0"/>
                <a:cs typeface="Calibri" panose="020F0502020204030204" pitchFamily="34" charset="0"/>
              </a:rPr>
              <a:t>first mover advantage.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Comparison to</a:t>
            </a:r>
            <a:r>
              <a:rPr spc="-86" dirty="0"/>
              <a:t> </a:t>
            </a:r>
            <a:r>
              <a:rPr spc="-4" dirty="0"/>
              <a:t>Cournot</a:t>
            </a:r>
          </a:p>
        </p:txBody>
      </p:sp>
    </p:spTree>
    <p:extLst>
      <p:ext uri="{BB962C8B-B14F-4D97-AF65-F5344CB8AC3E}">
        <p14:creationId xmlns:p14="http://schemas.microsoft.com/office/powerpoint/2010/main" val="31707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0860"/>
            <a:r>
              <a:rPr lang="en-US" altLang="ko-KR" i="1" spc="-4" dirty="0">
                <a:latin typeface="Calibri" panose="020F0502020204030204" pitchFamily="34" charset="0"/>
                <a:cs typeface="Calibri" panose="020F0502020204030204" pitchFamily="34" charset="0"/>
              </a:rPr>
              <a:t>Moral: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875297" lvl="1" indent="0">
              <a:buNone/>
            </a:pP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Additional information available</a:t>
            </a:r>
            <a:r>
              <a:rPr lang="en-US" altLang="ko-KR" sz="3200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can  lower a player’s</a:t>
            </a:r>
            <a:r>
              <a:rPr lang="en-US" altLang="ko-KR" sz="3200" spc="-5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payoff, if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it is common knowledge that the</a:t>
            </a:r>
            <a:r>
              <a:rPr lang="en-US" altLang="ko-KR" sz="3200" spc="-5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player  will have the additional</a:t>
            </a:r>
            <a:r>
              <a:rPr lang="en-US" altLang="ko-KR" sz="3200" spc="-5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information.</a:t>
            </a:r>
          </a:p>
          <a:p>
            <a:pPr marL="410367" marR="366517" lvl="1" indent="0">
              <a:lnSpc>
                <a:spcPts val="3215"/>
              </a:lnSpc>
              <a:spcBef>
                <a:spcPts val="1603"/>
              </a:spcBef>
              <a:buNone/>
            </a:pPr>
            <a:r>
              <a:rPr lang="en-US" altLang="ko-K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3200" i="1" dirty="0">
                <a:latin typeface="Calibri" panose="020F0502020204030204" pitchFamily="34" charset="0"/>
                <a:cs typeface="Calibri" panose="020F0502020204030204" pitchFamily="34" charset="0"/>
              </a:rPr>
              <a:t>Here: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firm 1 takes advantage of</a:t>
            </a:r>
            <a:r>
              <a:rPr lang="en-US" altLang="ko-KR" sz="3200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knowing  firm 2 </a:t>
            </a:r>
            <a:r>
              <a:rPr lang="en-US" altLang="ko-KR" sz="3200" spc="-4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  <a:r>
              <a:rPr lang="en-US" altLang="ko-KR" sz="3200" spc="-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i="1" spc="5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3200" spc="76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3200" spc="51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altLang="ko-K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Stackelberg competition:</a:t>
            </a:r>
            <a:r>
              <a:rPr spc="-103" dirty="0"/>
              <a:t> </a:t>
            </a:r>
            <a:r>
              <a:rPr dirty="0"/>
              <a:t>moral</a:t>
            </a:r>
          </a:p>
        </p:txBody>
      </p:sp>
    </p:spTree>
    <p:extLst>
      <p:ext uri="{BB962C8B-B14F-4D97-AF65-F5344CB8AC3E}">
        <p14:creationId xmlns:p14="http://schemas.microsoft.com/office/powerpoint/2010/main" val="29868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Summary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51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Step 1: Remove strictly dominated</a:t>
            </a:r>
            <a:r>
              <a:rPr lang="en-US" altLang="ko-KR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68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0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pc="68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Example: </a:t>
            </a:r>
            <a:r>
              <a:rPr spc="-4" dirty="0"/>
              <a:t>Cournot</a:t>
            </a:r>
            <a:r>
              <a:rPr spc="-60" dirty="0"/>
              <a:t> </a:t>
            </a:r>
            <a:r>
              <a:rPr spc="-4" dirty="0"/>
              <a:t>duopoly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985181" y="1916832"/>
            <a:ext cx="5173638" cy="3640430"/>
            <a:chOff x="2710730" y="1916832"/>
            <a:chExt cx="5173638" cy="3640430"/>
          </a:xfrm>
        </p:grpSpPr>
        <p:sp>
          <p:nvSpPr>
            <p:cNvPr id="3" name="object 3"/>
            <p:cNvSpPr/>
            <p:nvPr/>
          </p:nvSpPr>
          <p:spPr>
            <a:xfrm>
              <a:off x="3359499" y="2034988"/>
              <a:ext cx="1563819" cy="3127639"/>
            </a:xfrm>
            <a:custGeom>
              <a:avLst/>
              <a:gdLst/>
              <a:ahLst/>
              <a:cxnLst/>
              <a:rect l="l" t="t" r="r" b="b"/>
              <a:pathLst>
                <a:path w="1828800" h="3657600">
                  <a:moveTo>
                    <a:pt x="0" y="0"/>
                  </a:moveTo>
                  <a:lnTo>
                    <a:pt x="0" y="3657600"/>
                  </a:lnTo>
                  <a:lnTo>
                    <a:pt x="1828800" y="3657600"/>
                  </a:lnTo>
                  <a:lnTo>
                    <a:pt x="18287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" name="object 6"/>
            <p:cNvSpPr/>
            <p:nvPr/>
          </p:nvSpPr>
          <p:spPr>
            <a:xfrm>
              <a:off x="3359499" y="2034988"/>
              <a:ext cx="0" cy="3127639"/>
            </a:xfrm>
            <a:custGeom>
              <a:avLst/>
              <a:gdLst/>
              <a:ahLst/>
              <a:cxnLst/>
              <a:rect l="l" t="t" r="r" b="b"/>
              <a:pathLst>
                <a:path h="3657600">
                  <a:moveTo>
                    <a:pt x="0" y="0"/>
                  </a:moveTo>
                  <a:lnTo>
                    <a:pt x="0" y="3657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" name="object 7"/>
            <p:cNvSpPr/>
            <p:nvPr/>
          </p:nvSpPr>
          <p:spPr>
            <a:xfrm>
              <a:off x="3359499" y="5162627"/>
              <a:ext cx="3127639" cy="0"/>
            </a:xfrm>
            <a:custGeom>
              <a:avLst/>
              <a:gdLst/>
              <a:ahLst/>
              <a:cxnLst/>
              <a:rect l="l" t="t" r="r" b="b"/>
              <a:pathLst>
                <a:path w="3657600">
                  <a:moveTo>
                    <a:pt x="0" y="0"/>
                  </a:moveTo>
                  <a:lnTo>
                    <a:pt x="36576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" name="object 8"/>
            <p:cNvSpPr/>
            <p:nvPr/>
          </p:nvSpPr>
          <p:spPr>
            <a:xfrm>
              <a:off x="3359499" y="3598808"/>
              <a:ext cx="3127639" cy="1563819"/>
            </a:xfrm>
            <a:custGeom>
              <a:avLst/>
              <a:gdLst/>
              <a:ahLst/>
              <a:cxnLst/>
              <a:rect l="l" t="t" r="r" b="b"/>
              <a:pathLst>
                <a:path w="3657600" h="1828800">
                  <a:moveTo>
                    <a:pt x="0" y="0"/>
                  </a:moveTo>
                  <a:lnTo>
                    <a:pt x="3657600" y="18288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" name="object 9"/>
            <p:cNvSpPr/>
            <p:nvPr/>
          </p:nvSpPr>
          <p:spPr>
            <a:xfrm>
              <a:off x="3359499" y="2034988"/>
              <a:ext cx="1563819" cy="3127639"/>
            </a:xfrm>
            <a:custGeom>
              <a:avLst/>
              <a:gdLst/>
              <a:ahLst/>
              <a:cxnLst/>
              <a:rect l="l" t="t" r="r" b="b"/>
              <a:pathLst>
                <a:path w="1828800" h="3657600">
                  <a:moveTo>
                    <a:pt x="0" y="0"/>
                  </a:moveTo>
                  <a:lnTo>
                    <a:pt x="1828800" y="36576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120582" y="1916832"/>
              <a:ext cx="10045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141" dirty="0">
                  <a:latin typeface="Times New Roman"/>
                  <a:cs typeface="Times New Roman"/>
                </a:rPr>
                <a:t>t</a:t>
              </a:r>
              <a:endParaRPr sz="1710">
                <a:latin typeface="Times New Roman"/>
                <a:cs typeface="Times New Roman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101686" y="5047296"/>
              <a:ext cx="319823" cy="4103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lnSpc>
                  <a:spcPts val="1561"/>
                </a:lnSpc>
              </a:pPr>
              <a:r>
                <a:rPr sz="1539" spc="-4" dirty="0">
                  <a:latin typeface="Trebuchet MS"/>
                  <a:cs typeface="Trebuchet MS"/>
                </a:rPr>
                <a:t>0</a:t>
              </a:r>
              <a:endParaRPr sz="1539">
                <a:latin typeface="Trebuchet MS"/>
                <a:cs typeface="Trebuchet MS"/>
              </a:endParaRPr>
            </a:p>
            <a:p>
              <a:pPr marL="206336">
                <a:lnSpc>
                  <a:spcPts val="1561"/>
                </a:lnSpc>
              </a:pPr>
              <a:r>
                <a:rPr sz="1539" spc="-4" dirty="0">
                  <a:latin typeface="Trebuchet MS"/>
                  <a:cs typeface="Trebuchet MS"/>
                </a:rPr>
                <a:t>0</a:t>
              </a:r>
              <a:endParaRPr sz="1539">
                <a:latin typeface="Trebuchet MS"/>
                <a:cs typeface="Trebuchet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339710" y="5241470"/>
              <a:ext cx="235116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154" dirty="0">
                  <a:latin typeface="Times New Roman"/>
                  <a:cs typeface="Times New Roman"/>
                </a:rPr>
                <a:t>s</a:t>
              </a:r>
              <a:r>
                <a:rPr sz="2052" baseline="-20833" dirty="0">
                  <a:latin typeface="Trebuchet MS"/>
                  <a:cs typeface="Trebuchet MS"/>
                </a:rPr>
                <a:t>1</a:t>
              </a:r>
              <a:endParaRPr sz="2052" baseline="-20833">
                <a:latin typeface="Trebuchet MS"/>
                <a:cs typeface="Trebuchet MS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688119" y="2126210"/>
              <a:ext cx="716208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7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r>
                <a:rPr sz="2052" spc="109" baseline="-20833" dirty="0">
                  <a:solidFill>
                    <a:srgbClr val="0000FF"/>
                  </a:solidFill>
                  <a:latin typeface="Trebuchet MS"/>
                  <a:cs typeface="Trebuchet MS"/>
                </a:rPr>
                <a:t>1</a:t>
              </a:r>
              <a:r>
                <a:rPr sz="2052" spc="73" dirty="0">
                  <a:solidFill>
                    <a:srgbClr val="0000FF"/>
                  </a:solidFill>
                  <a:latin typeface="Trebuchet MS"/>
                  <a:cs typeface="Trebuchet MS"/>
                </a:rPr>
                <a:t>(</a:t>
              </a:r>
              <a:r>
                <a:rPr sz="2052" i="1" spc="7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s</a:t>
              </a:r>
              <a:r>
                <a:rPr sz="2052" spc="109" baseline="-20833" dirty="0">
                  <a:solidFill>
                    <a:srgbClr val="0000FF"/>
                  </a:solidFill>
                  <a:latin typeface="Trebuchet MS"/>
                  <a:cs typeface="Trebuchet MS"/>
                </a:rPr>
                <a:t>2</a:t>
              </a:r>
              <a:r>
                <a:rPr sz="2052" spc="73" dirty="0">
                  <a:solidFill>
                    <a:srgbClr val="0000FF"/>
                  </a:solidFill>
                  <a:latin typeface="Trebuchet MS"/>
                  <a:cs typeface="Trebuchet MS"/>
                </a:rPr>
                <a:t>)</a:t>
              </a:r>
              <a:endParaRPr sz="2052">
                <a:latin typeface="Trebuchet MS"/>
                <a:cs typeface="Trebuchet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10730" y="3807969"/>
              <a:ext cx="3969278" cy="10000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77" dirty="0">
                  <a:latin typeface="Times New Roman"/>
                  <a:cs typeface="Times New Roman"/>
                </a:rPr>
                <a:t>s</a:t>
              </a:r>
              <a:r>
                <a:rPr sz="2052" spc="115" baseline="-20833" dirty="0">
                  <a:latin typeface="Trebuchet MS"/>
                  <a:cs typeface="Trebuchet MS"/>
                </a:rPr>
                <a:t>2</a:t>
              </a:r>
              <a:endParaRPr sz="2052" baseline="-20833">
                <a:latin typeface="Trebuchet MS"/>
                <a:cs typeface="Trebuchet MS"/>
              </a:endParaRPr>
            </a:p>
            <a:p>
              <a:pPr>
                <a:spcBef>
                  <a:spcPts val="9"/>
                </a:spcBef>
              </a:pPr>
              <a:endParaRPr sz="2394">
                <a:latin typeface="Times New Roman"/>
                <a:cs typeface="Times New Roman"/>
              </a:endParaRPr>
            </a:p>
            <a:p>
              <a:pPr marR="4344" algn="r">
                <a:spcBef>
                  <a:spcPts val="4"/>
                </a:spcBef>
              </a:pPr>
              <a:r>
                <a:rPr sz="2052" i="1" spc="30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R</a:t>
              </a:r>
              <a:r>
                <a:rPr sz="2052" baseline="-20833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r>
                <a:rPr sz="2052" spc="-4" dirty="0">
                  <a:solidFill>
                    <a:srgbClr val="FF0000"/>
                  </a:solidFill>
                  <a:latin typeface="Trebuchet MS"/>
                  <a:cs typeface="Trebuchet MS"/>
                </a:rPr>
                <a:t>(</a:t>
              </a:r>
              <a:r>
                <a:rPr sz="2052" i="1" spc="15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s</a:t>
              </a:r>
              <a:r>
                <a:rPr sz="2052" baseline="-20833" dirty="0">
                  <a:solidFill>
                    <a:srgbClr val="FF0000"/>
                  </a:solidFill>
                  <a:latin typeface="Trebuchet MS"/>
                  <a:cs typeface="Trebuchet MS"/>
                </a:rPr>
                <a:t>1</a:t>
              </a:r>
              <a:r>
                <a:rPr sz="2052" spc="-4" dirty="0">
                  <a:solidFill>
                    <a:srgbClr val="FF0000"/>
                  </a:solidFill>
                  <a:latin typeface="Trebuchet MS"/>
                  <a:cs typeface="Trebuchet MS"/>
                </a:rPr>
                <a:t>)</a:t>
              </a:r>
              <a:endParaRPr sz="2052">
                <a:latin typeface="Trebuchet MS"/>
                <a:cs typeface="Trebuchet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448911" y="5180002"/>
              <a:ext cx="10045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141" dirty="0">
                  <a:latin typeface="Times New Roman"/>
                  <a:cs typeface="Times New Roman"/>
                </a:rPr>
                <a:t>t</a:t>
              </a:r>
              <a:endParaRPr sz="1710">
                <a:latin typeface="Times New Roman"/>
                <a:cs typeface="Times New Roman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067731" y="2366215"/>
              <a:ext cx="96110" cy="1711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112" i="1" dirty="0">
                  <a:latin typeface="Trebuchet MS"/>
                  <a:cs typeface="Trebuchet MS"/>
                </a:rPr>
                <a:t>1</a:t>
              </a:r>
              <a:endParaRPr sz="1112">
                <a:latin typeface="Trebuchet MS"/>
                <a:cs typeface="Trebuchet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642893" y="2236102"/>
              <a:ext cx="2241475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tabLst>
                  <a:tab pos="575568" algn="l"/>
                </a:tabLst>
              </a:pPr>
              <a:r>
                <a:rPr sz="1710" i="1" spc="-4" dirty="0">
                  <a:latin typeface="Trebuchet MS"/>
                  <a:cs typeface="Trebuchet MS"/>
                </a:rPr>
                <a:t>All</a:t>
              </a:r>
              <a:r>
                <a:rPr sz="1710" i="1" dirty="0">
                  <a:latin typeface="Trebuchet MS"/>
                  <a:cs typeface="Trebuchet MS"/>
                </a:rPr>
                <a:t> </a:t>
              </a:r>
              <a:r>
                <a:rPr sz="1710" i="1" spc="-4" dirty="0">
                  <a:latin typeface="Trebuchet MS"/>
                  <a:cs typeface="Trebuchet MS"/>
                </a:rPr>
                <a:t>s	&gt; t/2 are</a:t>
              </a:r>
              <a:r>
                <a:rPr sz="1710" i="1" spc="-43" dirty="0">
                  <a:latin typeface="Trebuchet MS"/>
                  <a:cs typeface="Trebuchet MS"/>
                </a:rPr>
                <a:t> </a:t>
              </a:r>
              <a:r>
                <a:rPr sz="1710" i="1" spc="-4" dirty="0">
                  <a:latin typeface="Trebuchet MS"/>
                  <a:cs typeface="Trebuchet MS"/>
                </a:rPr>
                <a:t>strictly</a:t>
              </a:r>
              <a:endParaRPr sz="1710">
                <a:latin typeface="Trebuchet MS"/>
                <a:cs typeface="Trebuchet MS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642893" y="2496749"/>
              <a:ext cx="215242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-4" dirty="0">
                  <a:latin typeface="Trebuchet MS"/>
                  <a:cs typeface="Trebuchet MS"/>
                </a:rPr>
                <a:t>dominated by </a:t>
              </a:r>
              <a:r>
                <a:rPr sz="1710" i="1" dirty="0">
                  <a:latin typeface="Trebuchet MS"/>
                  <a:cs typeface="Trebuchet MS"/>
                </a:rPr>
                <a:t>s</a:t>
              </a:r>
              <a:r>
                <a:rPr sz="1667" i="1" baseline="-21367" dirty="0">
                  <a:latin typeface="Trebuchet MS"/>
                  <a:cs typeface="Trebuchet MS"/>
                </a:rPr>
                <a:t>1 </a:t>
              </a:r>
              <a:r>
                <a:rPr sz="1710" i="1" spc="-4" dirty="0">
                  <a:latin typeface="Trebuchet MS"/>
                  <a:cs typeface="Trebuchet MS"/>
                </a:rPr>
                <a:t>=</a:t>
              </a:r>
              <a:r>
                <a:rPr sz="1710" i="1" spc="-34" dirty="0">
                  <a:latin typeface="Trebuchet MS"/>
                  <a:cs typeface="Trebuchet MS"/>
                </a:rPr>
                <a:t> </a:t>
              </a:r>
              <a:r>
                <a:rPr sz="1710" i="1" spc="-4" dirty="0">
                  <a:latin typeface="Trebuchet MS"/>
                  <a:cs typeface="Trebuchet MS"/>
                </a:rPr>
                <a:t>t/2</a:t>
              </a:r>
              <a:endParaRPr sz="171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5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Step 2: Remove strictly dominated</a:t>
            </a:r>
            <a:r>
              <a:rPr lang="en-US" altLang="ko-KR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68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0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68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Example: </a:t>
            </a:r>
            <a:r>
              <a:rPr spc="-4" dirty="0"/>
              <a:t>Cournot</a:t>
            </a:r>
            <a:r>
              <a:rPr spc="-60" dirty="0"/>
              <a:t> </a:t>
            </a:r>
            <a:r>
              <a:rPr spc="-4" dirty="0"/>
              <a:t>duopoly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961833" y="2020818"/>
            <a:ext cx="5220335" cy="3640430"/>
            <a:chOff x="2087915" y="2528934"/>
            <a:chExt cx="5220335" cy="3640430"/>
          </a:xfrm>
        </p:grpSpPr>
        <p:sp>
          <p:nvSpPr>
            <p:cNvPr id="3" name="object 3"/>
            <p:cNvSpPr/>
            <p:nvPr/>
          </p:nvSpPr>
          <p:spPr>
            <a:xfrm>
              <a:off x="2736684" y="4210910"/>
              <a:ext cx="1563819" cy="1563819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0" y="1828800"/>
                  </a:lnTo>
                  <a:lnTo>
                    <a:pt x="1828800" y="1828800"/>
                  </a:lnTo>
                  <a:lnTo>
                    <a:pt x="18287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" name="object 6"/>
            <p:cNvSpPr/>
            <p:nvPr/>
          </p:nvSpPr>
          <p:spPr>
            <a:xfrm>
              <a:off x="2736684" y="2647090"/>
              <a:ext cx="0" cy="3127639"/>
            </a:xfrm>
            <a:custGeom>
              <a:avLst/>
              <a:gdLst/>
              <a:ahLst/>
              <a:cxnLst/>
              <a:rect l="l" t="t" r="r" b="b"/>
              <a:pathLst>
                <a:path h="3657600">
                  <a:moveTo>
                    <a:pt x="0" y="0"/>
                  </a:moveTo>
                  <a:lnTo>
                    <a:pt x="0" y="3657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" name="object 7"/>
            <p:cNvSpPr/>
            <p:nvPr/>
          </p:nvSpPr>
          <p:spPr>
            <a:xfrm>
              <a:off x="2736684" y="5774729"/>
              <a:ext cx="3127639" cy="0"/>
            </a:xfrm>
            <a:custGeom>
              <a:avLst/>
              <a:gdLst/>
              <a:ahLst/>
              <a:cxnLst/>
              <a:rect l="l" t="t" r="r" b="b"/>
              <a:pathLst>
                <a:path w="3657600">
                  <a:moveTo>
                    <a:pt x="0" y="0"/>
                  </a:moveTo>
                  <a:lnTo>
                    <a:pt x="36576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" name="object 8"/>
            <p:cNvSpPr/>
            <p:nvPr/>
          </p:nvSpPr>
          <p:spPr>
            <a:xfrm>
              <a:off x="2736684" y="4210910"/>
              <a:ext cx="3127639" cy="1563819"/>
            </a:xfrm>
            <a:custGeom>
              <a:avLst/>
              <a:gdLst/>
              <a:ahLst/>
              <a:cxnLst/>
              <a:rect l="l" t="t" r="r" b="b"/>
              <a:pathLst>
                <a:path w="3657600" h="1828800">
                  <a:moveTo>
                    <a:pt x="0" y="0"/>
                  </a:moveTo>
                  <a:lnTo>
                    <a:pt x="3657600" y="18288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" name="object 9"/>
            <p:cNvSpPr/>
            <p:nvPr/>
          </p:nvSpPr>
          <p:spPr>
            <a:xfrm>
              <a:off x="2736684" y="2647090"/>
              <a:ext cx="1563819" cy="3127639"/>
            </a:xfrm>
            <a:custGeom>
              <a:avLst/>
              <a:gdLst/>
              <a:ahLst/>
              <a:cxnLst/>
              <a:rect l="l" t="t" r="r" b="b"/>
              <a:pathLst>
                <a:path w="1828800" h="3657600">
                  <a:moveTo>
                    <a:pt x="0" y="0"/>
                  </a:moveTo>
                  <a:lnTo>
                    <a:pt x="1828800" y="36576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478871" y="5659398"/>
              <a:ext cx="319823" cy="4103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lnSpc>
                  <a:spcPts val="1561"/>
                </a:lnSpc>
              </a:pPr>
              <a:r>
                <a:rPr sz="1539" spc="-4" dirty="0">
                  <a:latin typeface="Trebuchet MS"/>
                  <a:cs typeface="Trebuchet MS"/>
                </a:rPr>
                <a:t>0</a:t>
              </a:r>
              <a:endParaRPr sz="1539">
                <a:latin typeface="Trebuchet MS"/>
                <a:cs typeface="Trebuchet MS"/>
              </a:endParaRPr>
            </a:p>
            <a:p>
              <a:pPr marL="206336">
                <a:lnSpc>
                  <a:spcPts val="1561"/>
                </a:lnSpc>
              </a:pPr>
              <a:r>
                <a:rPr sz="1539" spc="-4" dirty="0">
                  <a:latin typeface="Trebuchet MS"/>
                  <a:cs typeface="Trebuchet MS"/>
                </a:rPr>
                <a:t>0</a:t>
              </a:r>
              <a:endParaRPr sz="1539">
                <a:latin typeface="Trebuchet MS"/>
                <a:cs typeface="Trebuchet MS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16895" y="5853572"/>
              <a:ext cx="235116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154" dirty="0">
                  <a:latin typeface="Times New Roman"/>
                  <a:cs typeface="Times New Roman"/>
                </a:rPr>
                <a:t>s</a:t>
              </a:r>
              <a:r>
                <a:rPr sz="2052" baseline="-20833" dirty="0">
                  <a:latin typeface="Trebuchet MS"/>
                  <a:cs typeface="Trebuchet MS"/>
                </a:rPr>
                <a:t>1</a:t>
              </a:r>
              <a:endParaRPr sz="2052" baseline="-20833">
                <a:latin typeface="Trebuchet MS"/>
                <a:cs typeface="Trebuchet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065304" y="2738312"/>
              <a:ext cx="716208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7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r>
                <a:rPr sz="2052" spc="109" baseline="-20833" dirty="0">
                  <a:solidFill>
                    <a:srgbClr val="0000FF"/>
                  </a:solidFill>
                  <a:latin typeface="Trebuchet MS"/>
                  <a:cs typeface="Trebuchet MS"/>
                </a:rPr>
                <a:t>1</a:t>
              </a:r>
              <a:r>
                <a:rPr sz="2052" spc="73" dirty="0">
                  <a:solidFill>
                    <a:srgbClr val="0000FF"/>
                  </a:solidFill>
                  <a:latin typeface="Trebuchet MS"/>
                  <a:cs typeface="Trebuchet MS"/>
                </a:rPr>
                <a:t>(</a:t>
              </a:r>
              <a:r>
                <a:rPr sz="2052" i="1" spc="7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s</a:t>
              </a:r>
              <a:r>
                <a:rPr sz="2052" spc="109" baseline="-20833" dirty="0">
                  <a:solidFill>
                    <a:srgbClr val="0000FF"/>
                  </a:solidFill>
                  <a:latin typeface="Trebuchet MS"/>
                  <a:cs typeface="Trebuchet MS"/>
                </a:rPr>
                <a:t>2</a:t>
              </a:r>
              <a:r>
                <a:rPr sz="2052" spc="73" dirty="0">
                  <a:solidFill>
                    <a:srgbClr val="0000FF"/>
                  </a:solidFill>
                  <a:latin typeface="Trebuchet MS"/>
                  <a:cs typeface="Trebuchet MS"/>
                </a:rPr>
                <a:t>)</a:t>
              </a:r>
              <a:endParaRPr sz="2052">
                <a:latin typeface="Trebuchet MS"/>
                <a:cs typeface="Trebuchet MS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087915" y="4420071"/>
              <a:ext cx="3969278" cy="10000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77" dirty="0">
                  <a:latin typeface="Times New Roman"/>
                  <a:cs typeface="Times New Roman"/>
                </a:rPr>
                <a:t>s</a:t>
              </a:r>
              <a:r>
                <a:rPr sz="2052" spc="115" baseline="-20833" dirty="0">
                  <a:latin typeface="Trebuchet MS"/>
                  <a:cs typeface="Trebuchet MS"/>
                </a:rPr>
                <a:t>2</a:t>
              </a:r>
              <a:endParaRPr sz="2052" baseline="-20833">
                <a:latin typeface="Trebuchet MS"/>
                <a:cs typeface="Trebuchet MS"/>
              </a:endParaRPr>
            </a:p>
            <a:p>
              <a:pPr>
                <a:spcBef>
                  <a:spcPts val="9"/>
                </a:spcBef>
              </a:pPr>
              <a:endParaRPr sz="2394">
                <a:latin typeface="Times New Roman"/>
                <a:cs typeface="Times New Roman"/>
              </a:endParaRPr>
            </a:p>
            <a:p>
              <a:pPr marR="4344" algn="r">
                <a:spcBef>
                  <a:spcPts val="4"/>
                </a:spcBef>
              </a:pPr>
              <a:r>
                <a:rPr sz="2052" i="1" spc="30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R</a:t>
              </a:r>
              <a:r>
                <a:rPr sz="2052" baseline="-20833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r>
                <a:rPr sz="2052" spc="-4" dirty="0">
                  <a:solidFill>
                    <a:srgbClr val="FF0000"/>
                  </a:solidFill>
                  <a:latin typeface="Trebuchet MS"/>
                  <a:cs typeface="Trebuchet MS"/>
                </a:rPr>
                <a:t>(</a:t>
              </a:r>
              <a:r>
                <a:rPr sz="2052" i="1" spc="15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s</a:t>
              </a:r>
              <a:r>
                <a:rPr sz="2052" baseline="-20833" dirty="0">
                  <a:solidFill>
                    <a:srgbClr val="FF0000"/>
                  </a:solidFill>
                  <a:latin typeface="Trebuchet MS"/>
                  <a:cs typeface="Trebuchet MS"/>
                </a:rPr>
                <a:t>1</a:t>
              </a:r>
              <a:r>
                <a:rPr sz="2052" spc="-4" dirty="0">
                  <a:solidFill>
                    <a:srgbClr val="FF0000"/>
                  </a:solidFill>
                  <a:latin typeface="Trebuchet MS"/>
                  <a:cs typeface="Trebuchet MS"/>
                </a:rPr>
                <a:t>)</a:t>
              </a:r>
              <a:endParaRPr sz="2052">
                <a:latin typeface="Trebuchet MS"/>
                <a:cs typeface="Trebuchet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497767" y="2528934"/>
              <a:ext cx="10045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141" dirty="0">
                  <a:latin typeface="Times New Roman"/>
                  <a:cs typeface="Times New Roman"/>
                </a:rPr>
                <a:t>t</a:t>
              </a:r>
              <a:endParaRPr sz="1710"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826085" y="5792094"/>
              <a:ext cx="10045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141" dirty="0">
                  <a:latin typeface="Times New Roman"/>
                  <a:cs typeface="Times New Roman"/>
                </a:rPr>
                <a:t>t</a:t>
              </a:r>
              <a:endParaRPr sz="1710">
                <a:latin typeface="Times New Roman"/>
                <a:cs typeface="Times New Roman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444916" y="2978317"/>
              <a:ext cx="96110" cy="1711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112" i="1" dirty="0">
                  <a:latin typeface="Trebuchet MS"/>
                  <a:cs typeface="Trebuchet MS"/>
                </a:rPr>
                <a:t>2</a:t>
              </a:r>
              <a:endParaRPr sz="1112">
                <a:latin typeface="Trebuchet MS"/>
                <a:cs typeface="Trebuchet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020078" y="2848204"/>
              <a:ext cx="2241475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tabLst>
                  <a:tab pos="575568" algn="l"/>
                </a:tabLst>
              </a:pPr>
              <a:r>
                <a:rPr sz="1710" i="1" spc="-4" dirty="0">
                  <a:latin typeface="Trebuchet MS"/>
                  <a:cs typeface="Trebuchet MS"/>
                </a:rPr>
                <a:t>All</a:t>
              </a:r>
              <a:r>
                <a:rPr sz="1710" i="1" dirty="0">
                  <a:latin typeface="Trebuchet MS"/>
                  <a:cs typeface="Trebuchet MS"/>
                </a:rPr>
                <a:t> </a:t>
              </a:r>
              <a:r>
                <a:rPr sz="1710" i="1" spc="-4" dirty="0">
                  <a:latin typeface="Trebuchet MS"/>
                  <a:cs typeface="Trebuchet MS"/>
                </a:rPr>
                <a:t>s	&gt; t/2 are</a:t>
              </a:r>
              <a:r>
                <a:rPr sz="1710" i="1" spc="-43" dirty="0">
                  <a:latin typeface="Trebuchet MS"/>
                  <a:cs typeface="Trebuchet MS"/>
                </a:rPr>
                <a:t> </a:t>
              </a:r>
              <a:r>
                <a:rPr sz="1710" i="1" spc="-4" dirty="0">
                  <a:latin typeface="Trebuchet MS"/>
                  <a:cs typeface="Trebuchet MS"/>
                </a:rPr>
                <a:t>strictly</a:t>
              </a:r>
              <a:endParaRPr sz="1710">
                <a:latin typeface="Trebuchet MS"/>
                <a:cs typeface="Trebuchet MS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020078" y="3108851"/>
              <a:ext cx="2288172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-4" dirty="0">
                  <a:latin typeface="Trebuchet MS"/>
                  <a:cs typeface="Trebuchet MS"/>
                </a:rPr>
                <a:t>dominated by </a:t>
              </a:r>
              <a:r>
                <a:rPr sz="1710" i="1" dirty="0">
                  <a:latin typeface="Trebuchet MS"/>
                  <a:cs typeface="Trebuchet MS"/>
                </a:rPr>
                <a:t>s</a:t>
              </a:r>
              <a:r>
                <a:rPr sz="1667" i="1" baseline="-21367" dirty="0">
                  <a:latin typeface="Trebuchet MS"/>
                  <a:cs typeface="Trebuchet MS"/>
                </a:rPr>
                <a:t>2 </a:t>
              </a:r>
              <a:r>
                <a:rPr sz="1710" i="1" spc="-4" dirty="0">
                  <a:latin typeface="Trebuchet MS"/>
                  <a:cs typeface="Trebuchet MS"/>
                </a:rPr>
                <a:t>=</a:t>
              </a:r>
              <a:r>
                <a:rPr sz="1710" i="1" spc="-154" dirty="0">
                  <a:latin typeface="Trebuchet MS"/>
                  <a:cs typeface="Trebuchet MS"/>
                </a:rPr>
                <a:t> </a:t>
              </a:r>
              <a:r>
                <a:rPr sz="1710" i="1" spc="-4" dirty="0">
                  <a:latin typeface="Trebuchet MS"/>
                  <a:cs typeface="Trebuchet MS"/>
                </a:rPr>
                <a:t>t/2…</a:t>
              </a:r>
              <a:endParaRPr sz="171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Step 2: Remove strictly dominated</a:t>
            </a:r>
            <a:r>
              <a:rPr lang="en-US" altLang="ko-KR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68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0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68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Example: </a:t>
            </a:r>
            <a:r>
              <a:rPr spc="-4" dirty="0"/>
              <a:t>Cournot</a:t>
            </a:r>
            <a:r>
              <a:rPr spc="-60" dirty="0"/>
              <a:t> </a:t>
            </a:r>
            <a:r>
              <a:rPr spc="-4" dirty="0"/>
              <a:t>duopoly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961834" y="1988840"/>
            <a:ext cx="5220333" cy="3640430"/>
            <a:chOff x="2087916" y="2528934"/>
            <a:chExt cx="5220333" cy="3640430"/>
          </a:xfrm>
        </p:grpSpPr>
        <p:sp>
          <p:nvSpPr>
            <p:cNvPr id="3" name="object 3"/>
            <p:cNvSpPr/>
            <p:nvPr/>
          </p:nvSpPr>
          <p:spPr>
            <a:xfrm>
              <a:off x="2736684" y="4210910"/>
              <a:ext cx="1563819" cy="78191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0" y="0"/>
                  </a:moveTo>
                  <a:lnTo>
                    <a:pt x="0" y="914400"/>
                  </a:lnTo>
                  <a:lnTo>
                    <a:pt x="1828799" y="914400"/>
                  </a:lnTo>
                  <a:lnTo>
                    <a:pt x="18287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" name="object 6"/>
            <p:cNvSpPr/>
            <p:nvPr/>
          </p:nvSpPr>
          <p:spPr>
            <a:xfrm>
              <a:off x="2736684" y="2647090"/>
              <a:ext cx="0" cy="3127639"/>
            </a:xfrm>
            <a:custGeom>
              <a:avLst/>
              <a:gdLst/>
              <a:ahLst/>
              <a:cxnLst/>
              <a:rect l="l" t="t" r="r" b="b"/>
              <a:pathLst>
                <a:path h="3657600">
                  <a:moveTo>
                    <a:pt x="0" y="0"/>
                  </a:moveTo>
                  <a:lnTo>
                    <a:pt x="0" y="3657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" name="object 7"/>
            <p:cNvSpPr/>
            <p:nvPr/>
          </p:nvSpPr>
          <p:spPr>
            <a:xfrm>
              <a:off x="2736684" y="5774729"/>
              <a:ext cx="3127639" cy="0"/>
            </a:xfrm>
            <a:custGeom>
              <a:avLst/>
              <a:gdLst/>
              <a:ahLst/>
              <a:cxnLst/>
              <a:rect l="l" t="t" r="r" b="b"/>
              <a:pathLst>
                <a:path w="3657600">
                  <a:moveTo>
                    <a:pt x="0" y="0"/>
                  </a:moveTo>
                  <a:lnTo>
                    <a:pt x="36576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" name="object 8"/>
            <p:cNvSpPr/>
            <p:nvPr/>
          </p:nvSpPr>
          <p:spPr>
            <a:xfrm>
              <a:off x="2736684" y="4210910"/>
              <a:ext cx="3127639" cy="1563819"/>
            </a:xfrm>
            <a:custGeom>
              <a:avLst/>
              <a:gdLst/>
              <a:ahLst/>
              <a:cxnLst/>
              <a:rect l="l" t="t" r="r" b="b"/>
              <a:pathLst>
                <a:path w="3657600" h="1828800">
                  <a:moveTo>
                    <a:pt x="0" y="0"/>
                  </a:moveTo>
                  <a:lnTo>
                    <a:pt x="3657600" y="18288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" name="object 9"/>
            <p:cNvSpPr/>
            <p:nvPr/>
          </p:nvSpPr>
          <p:spPr>
            <a:xfrm>
              <a:off x="2736684" y="2647090"/>
              <a:ext cx="1563819" cy="3127639"/>
            </a:xfrm>
            <a:custGeom>
              <a:avLst/>
              <a:gdLst/>
              <a:ahLst/>
              <a:cxnLst/>
              <a:rect l="l" t="t" r="r" b="b"/>
              <a:pathLst>
                <a:path w="1828800" h="3657600">
                  <a:moveTo>
                    <a:pt x="0" y="0"/>
                  </a:moveTo>
                  <a:lnTo>
                    <a:pt x="1828800" y="36576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478871" y="5659398"/>
              <a:ext cx="319823" cy="4103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lnSpc>
                  <a:spcPts val="1561"/>
                </a:lnSpc>
              </a:pPr>
              <a:r>
                <a:rPr sz="1539" spc="-4" dirty="0">
                  <a:latin typeface="Trebuchet MS"/>
                  <a:cs typeface="Trebuchet MS"/>
                </a:rPr>
                <a:t>0</a:t>
              </a:r>
              <a:endParaRPr sz="1539">
                <a:latin typeface="Trebuchet MS"/>
                <a:cs typeface="Trebuchet MS"/>
              </a:endParaRPr>
            </a:p>
            <a:p>
              <a:pPr marL="206336">
                <a:lnSpc>
                  <a:spcPts val="1561"/>
                </a:lnSpc>
              </a:pPr>
              <a:r>
                <a:rPr sz="1539" spc="-4" dirty="0">
                  <a:latin typeface="Trebuchet MS"/>
                  <a:cs typeface="Trebuchet MS"/>
                </a:rPr>
                <a:t>0</a:t>
              </a:r>
              <a:endParaRPr sz="1539">
                <a:latin typeface="Trebuchet MS"/>
                <a:cs typeface="Trebuchet MS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16895" y="5853572"/>
              <a:ext cx="235116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154" dirty="0">
                  <a:latin typeface="Times New Roman"/>
                  <a:cs typeface="Times New Roman"/>
                </a:rPr>
                <a:t>s</a:t>
              </a:r>
              <a:r>
                <a:rPr sz="2052" baseline="-20833" dirty="0">
                  <a:latin typeface="Trebuchet MS"/>
                  <a:cs typeface="Trebuchet MS"/>
                </a:rPr>
                <a:t>1</a:t>
              </a:r>
              <a:endParaRPr sz="2052" baseline="-20833">
                <a:latin typeface="Trebuchet MS"/>
                <a:cs typeface="Trebuchet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065304" y="2738312"/>
              <a:ext cx="716208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7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r>
                <a:rPr sz="2052" spc="109" baseline="-20833" dirty="0">
                  <a:solidFill>
                    <a:srgbClr val="0000FF"/>
                  </a:solidFill>
                  <a:latin typeface="Trebuchet MS"/>
                  <a:cs typeface="Trebuchet MS"/>
                </a:rPr>
                <a:t>1</a:t>
              </a:r>
              <a:r>
                <a:rPr sz="2052" spc="73" dirty="0">
                  <a:solidFill>
                    <a:srgbClr val="0000FF"/>
                  </a:solidFill>
                  <a:latin typeface="Trebuchet MS"/>
                  <a:cs typeface="Trebuchet MS"/>
                </a:rPr>
                <a:t>(</a:t>
              </a:r>
              <a:r>
                <a:rPr sz="2052" i="1" spc="7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s</a:t>
              </a:r>
              <a:r>
                <a:rPr sz="2052" spc="109" baseline="-20833" dirty="0">
                  <a:solidFill>
                    <a:srgbClr val="0000FF"/>
                  </a:solidFill>
                  <a:latin typeface="Trebuchet MS"/>
                  <a:cs typeface="Trebuchet MS"/>
                </a:rPr>
                <a:t>2</a:t>
              </a:r>
              <a:r>
                <a:rPr sz="2052" spc="73" dirty="0">
                  <a:solidFill>
                    <a:srgbClr val="0000FF"/>
                  </a:solidFill>
                  <a:latin typeface="Trebuchet MS"/>
                  <a:cs typeface="Trebuchet MS"/>
                </a:rPr>
                <a:t>)</a:t>
              </a:r>
              <a:endParaRPr sz="2052">
                <a:latin typeface="Trebuchet MS"/>
                <a:cs typeface="Trebuchet MS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497767" y="2528934"/>
              <a:ext cx="10045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141" dirty="0">
                  <a:latin typeface="Times New Roman"/>
                  <a:cs typeface="Times New Roman"/>
                </a:rPr>
                <a:t>t</a:t>
              </a:r>
              <a:endParaRPr sz="1710">
                <a:latin typeface="Times New Roman"/>
                <a:cs typeface="Times New Roman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826085" y="5792094"/>
              <a:ext cx="10045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141" dirty="0">
                  <a:latin typeface="Times New Roman"/>
                  <a:cs typeface="Times New Roman"/>
                </a:rPr>
                <a:t>t</a:t>
              </a:r>
              <a:endParaRPr sz="1710"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444916" y="2978317"/>
              <a:ext cx="96110" cy="1711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112" i="1" dirty="0">
                  <a:latin typeface="Trebuchet MS"/>
                  <a:cs typeface="Trebuchet MS"/>
                </a:rPr>
                <a:t>2</a:t>
              </a:r>
              <a:endParaRPr sz="1112">
                <a:latin typeface="Trebuchet MS"/>
                <a:cs typeface="Trebuchet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020078" y="2848204"/>
              <a:ext cx="2241475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tabLst>
                  <a:tab pos="575568" algn="l"/>
                </a:tabLst>
              </a:pPr>
              <a:r>
                <a:rPr sz="1710" i="1" spc="-4" dirty="0">
                  <a:latin typeface="Trebuchet MS"/>
                  <a:cs typeface="Trebuchet MS"/>
                </a:rPr>
                <a:t>All</a:t>
              </a:r>
              <a:r>
                <a:rPr sz="1710" i="1" dirty="0">
                  <a:latin typeface="Trebuchet MS"/>
                  <a:cs typeface="Trebuchet MS"/>
                </a:rPr>
                <a:t> </a:t>
              </a:r>
              <a:r>
                <a:rPr sz="1710" i="1" spc="-4" dirty="0">
                  <a:latin typeface="Trebuchet MS"/>
                  <a:cs typeface="Trebuchet MS"/>
                </a:rPr>
                <a:t>s	&gt; t/2 are</a:t>
              </a:r>
              <a:r>
                <a:rPr sz="1710" i="1" spc="-43" dirty="0">
                  <a:latin typeface="Trebuchet MS"/>
                  <a:cs typeface="Trebuchet MS"/>
                </a:rPr>
                <a:t> </a:t>
              </a:r>
              <a:r>
                <a:rPr sz="1710" i="1" spc="-4" dirty="0">
                  <a:latin typeface="Trebuchet MS"/>
                  <a:cs typeface="Trebuchet MS"/>
                </a:rPr>
                <a:t>strictly</a:t>
              </a:r>
              <a:endParaRPr sz="1710" dirty="0">
                <a:latin typeface="Trebuchet MS"/>
                <a:cs typeface="Trebuchet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087916" y="3108851"/>
              <a:ext cx="5220333" cy="233519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942998"/>
              <a:r>
                <a:rPr sz="1710" i="1" spc="-4" dirty="0">
                  <a:latin typeface="Trebuchet MS"/>
                  <a:cs typeface="Trebuchet MS"/>
                </a:rPr>
                <a:t>dominated by </a:t>
              </a:r>
              <a:r>
                <a:rPr sz="1710" i="1" dirty="0">
                  <a:latin typeface="Trebuchet MS"/>
                  <a:cs typeface="Trebuchet MS"/>
                </a:rPr>
                <a:t>s</a:t>
              </a:r>
              <a:r>
                <a:rPr sz="1667" i="1" baseline="-21367" dirty="0">
                  <a:latin typeface="Trebuchet MS"/>
                  <a:cs typeface="Trebuchet MS"/>
                </a:rPr>
                <a:t>2 </a:t>
              </a:r>
              <a:r>
                <a:rPr sz="1710" i="1" spc="-4" dirty="0">
                  <a:latin typeface="Trebuchet MS"/>
                  <a:cs typeface="Trebuchet MS"/>
                </a:rPr>
                <a:t>=</a:t>
              </a:r>
              <a:r>
                <a:rPr sz="1710" i="1" spc="-154" dirty="0">
                  <a:latin typeface="Trebuchet MS"/>
                  <a:cs typeface="Trebuchet MS"/>
                </a:rPr>
                <a:t> </a:t>
              </a:r>
              <a:r>
                <a:rPr sz="1710" i="1" spc="-4" dirty="0">
                  <a:latin typeface="Trebuchet MS"/>
                  <a:cs typeface="Trebuchet MS"/>
                </a:rPr>
                <a:t>t/2…</a:t>
              </a:r>
              <a:endParaRPr sz="1710" dirty="0">
                <a:latin typeface="Trebuchet MS"/>
                <a:cs typeface="Trebuchet MS"/>
              </a:endParaRPr>
            </a:p>
            <a:p>
              <a:pPr>
                <a:spcBef>
                  <a:spcPts val="4"/>
                </a:spcBef>
              </a:pPr>
              <a:endParaRPr sz="1753" dirty="0">
                <a:latin typeface="Times New Roman"/>
                <a:cs typeface="Times New Roman"/>
              </a:endParaRPr>
            </a:p>
            <a:p>
              <a:pPr marL="2942998" marR="162897" indent="-543"/>
              <a:r>
                <a:rPr sz="1710" i="1" spc="-4" dirty="0">
                  <a:latin typeface="Trebuchet MS"/>
                  <a:cs typeface="Trebuchet MS"/>
                </a:rPr>
                <a:t>…and all </a:t>
              </a:r>
              <a:r>
                <a:rPr sz="1710" i="1" spc="64" dirty="0">
                  <a:latin typeface="Times New Roman"/>
                  <a:cs typeface="Times New Roman"/>
                </a:rPr>
                <a:t>s</a:t>
              </a:r>
              <a:r>
                <a:rPr sz="1667" i="1" spc="96" baseline="-21367" dirty="0">
                  <a:latin typeface="Trebuchet MS"/>
                  <a:cs typeface="Trebuchet MS"/>
                </a:rPr>
                <a:t>2 </a:t>
              </a:r>
              <a:r>
                <a:rPr sz="1710" i="1" spc="-4" dirty="0">
                  <a:latin typeface="Trebuchet MS"/>
                  <a:cs typeface="Trebuchet MS"/>
                </a:rPr>
                <a:t>&lt; </a:t>
              </a:r>
              <a:r>
                <a:rPr sz="1710" i="1" spc="43" dirty="0">
                  <a:latin typeface="Times New Roman"/>
                  <a:cs typeface="Times New Roman"/>
                </a:rPr>
                <a:t>t</a:t>
              </a:r>
              <a:r>
                <a:rPr sz="1710" i="1" spc="43" dirty="0">
                  <a:latin typeface="Trebuchet MS"/>
                  <a:cs typeface="Trebuchet MS"/>
                </a:rPr>
                <a:t>/4 </a:t>
              </a:r>
              <a:r>
                <a:rPr sz="1710" i="1" spc="-4" dirty="0">
                  <a:latin typeface="Trebuchet MS"/>
                  <a:cs typeface="Trebuchet MS"/>
                </a:rPr>
                <a:t>are  strictly dominated</a:t>
              </a:r>
              <a:r>
                <a:rPr sz="1710" i="1" spc="-34" dirty="0">
                  <a:latin typeface="Trebuchet MS"/>
                  <a:cs typeface="Trebuchet MS"/>
                </a:rPr>
                <a:t> </a:t>
              </a:r>
              <a:r>
                <a:rPr sz="1710" i="1" spc="-4" dirty="0">
                  <a:latin typeface="Trebuchet MS"/>
                  <a:cs typeface="Trebuchet MS"/>
                </a:rPr>
                <a:t>by  </a:t>
              </a:r>
              <a:r>
                <a:rPr sz="1710" i="1" spc="64" dirty="0">
                  <a:latin typeface="Times New Roman"/>
                  <a:cs typeface="Times New Roman"/>
                </a:rPr>
                <a:t>s</a:t>
              </a:r>
              <a:r>
                <a:rPr sz="1667" i="1" spc="96" baseline="-21367" dirty="0">
                  <a:latin typeface="Trebuchet MS"/>
                  <a:cs typeface="Trebuchet MS"/>
                </a:rPr>
                <a:t>2 </a:t>
              </a:r>
              <a:r>
                <a:rPr sz="1710" i="1" spc="-4" dirty="0">
                  <a:latin typeface="Trebuchet MS"/>
                  <a:cs typeface="Trebuchet MS"/>
                </a:rPr>
                <a:t>=</a:t>
              </a:r>
              <a:r>
                <a:rPr sz="1710" i="1" spc="-128" dirty="0">
                  <a:latin typeface="Trebuchet MS"/>
                  <a:cs typeface="Trebuchet MS"/>
                </a:rPr>
                <a:t> </a:t>
              </a:r>
              <a:r>
                <a:rPr sz="1710" i="1" spc="34" dirty="0">
                  <a:latin typeface="Times New Roman"/>
                  <a:cs typeface="Times New Roman"/>
                </a:rPr>
                <a:t>t</a:t>
              </a:r>
              <a:r>
                <a:rPr sz="1710" i="1" spc="34" dirty="0">
                  <a:latin typeface="Trebuchet MS"/>
                  <a:cs typeface="Trebuchet MS"/>
                </a:rPr>
                <a:t>/4.</a:t>
              </a:r>
              <a:endParaRPr sz="1710" dirty="0">
                <a:latin typeface="Trebuchet MS"/>
                <a:cs typeface="Trebuchet MS"/>
              </a:endParaRPr>
            </a:p>
            <a:p>
              <a:pPr marL="10860">
                <a:spcBef>
                  <a:spcPts val="94"/>
                </a:spcBef>
              </a:pPr>
              <a:r>
                <a:rPr sz="2052" i="1" spc="77" dirty="0">
                  <a:latin typeface="Times New Roman"/>
                  <a:cs typeface="Times New Roman"/>
                </a:rPr>
                <a:t>s</a:t>
              </a:r>
              <a:r>
                <a:rPr sz="2052" spc="115" baseline="-20833" dirty="0">
                  <a:latin typeface="Trebuchet MS"/>
                  <a:cs typeface="Trebuchet MS"/>
                </a:rPr>
                <a:t>2</a:t>
              </a:r>
              <a:endParaRPr sz="2052" baseline="-20833" dirty="0">
                <a:latin typeface="Trebuchet MS"/>
                <a:cs typeface="Trebuchet MS"/>
              </a:endParaRPr>
            </a:p>
            <a:p>
              <a:pPr>
                <a:spcBef>
                  <a:spcPts val="9"/>
                </a:spcBef>
              </a:pPr>
              <a:endParaRPr sz="2394" dirty="0">
                <a:latin typeface="Times New Roman"/>
                <a:cs typeface="Times New Roman"/>
              </a:endParaRPr>
            </a:p>
            <a:p>
              <a:pPr marL="3263361">
                <a:spcBef>
                  <a:spcPts val="4"/>
                </a:spcBef>
              </a:pPr>
              <a:r>
                <a:rPr sz="2052" i="1" spc="73" dirty="0">
                  <a:solidFill>
                    <a:srgbClr val="FF0000"/>
                  </a:solidFill>
                  <a:latin typeface="Times New Roman"/>
                  <a:cs typeface="Times New Roman"/>
                </a:rPr>
                <a:t>R</a:t>
              </a:r>
              <a:r>
                <a:rPr sz="2052" spc="109" baseline="-20833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r>
                <a:rPr sz="2052" spc="73" dirty="0">
                  <a:solidFill>
                    <a:srgbClr val="FF0000"/>
                  </a:solidFill>
                  <a:latin typeface="Trebuchet MS"/>
                  <a:cs typeface="Trebuchet MS"/>
                </a:rPr>
                <a:t>(</a:t>
              </a:r>
              <a:r>
                <a:rPr sz="2052" i="1" spc="73" dirty="0">
                  <a:solidFill>
                    <a:srgbClr val="FF0000"/>
                  </a:solidFill>
                  <a:latin typeface="Times New Roman"/>
                  <a:cs typeface="Times New Roman"/>
                </a:rPr>
                <a:t>s</a:t>
              </a:r>
              <a:r>
                <a:rPr sz="2052" spc="109" baseline="-20833" dirty="0">
                  <a:solidFill>
                    <a:srgbClr val="FF0000"/>
                  </a:solidFill>
                  <a:latin typeface="Trebuchet MS"/>
                  <a:cs typeface="Trebuchet MS"/>
                </a:rPr>
                <a:t>1</a:t>
              </a:r>
              <a:r>
                <a:rPr sz="2052" spc="73" dirty="0">
                  <a:solidFill>
                    <a:srgbClr val="FF0000"/>
                  </a:solidFill>
                  <a:latin typeface="Trebuchet MS"/>
                  <a:cs typeface="Trebuchet MS"/>
                </a:rPr>
                <a:t>)</a:t>
              </a:r>
              <a:endParaRPr sz="2052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5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Step 3: Remove strictly dominated</a:t>
            </a:r>
            <a:r>
              <a:rPr lang="en-US" altLang="ko-KR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68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0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pc="68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Example: </a:t>
            </a:r>
            <a:r>
              <a:rPr spc="-4" dirty="0"/>
              <a:t>Cournot</a:t>
            </a:r>
            <a:r>
              <a:rPr spc="-60" dirty="0"/>
              <a:t> </a:t>
            </a:r>
            <a:r>
              <a:rPr spc="-4" dirty="0"/>
              <a:t>duopoly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87361" y="1844824"/>
            <a:ext cx="3969278" cy="3640430"/>
            <a:chOff x="2087915" y="2528934"/>
            <a:chExt cx="3969278" cy="3640430"/>
          </a:xfrm>
        </p:grpSpPr>
        <p:sp>
          <p:nvSpPr>
            <p:cNvPr id="3" name="object 3"/>
            <p:cNvSpPr/>
            <p:nvPr/>
          </p:nvSpPr>
          <p:spPr>
            <a:xfrm>
              <a:off x="3518594" y="4210910"/>
              <a:ext cx="390955" cy="781910"/>
            </a:xfrm>
            <a:custGeom>
              <a:avLst/>
              <a:gdLst/>
              <a:ahLst/>
              <a:cxnLst/>
              <a:rect l="l" t="t" r="r" b="b"/>
              <a:pathLst>
                <a:path w="457200" h="914400">
                  <a:moveTo>
                    <a:pt x="0" y="0"/>
                  </a:moveTo>
                  <a:lnTo>
                    <a:pt x="0" y="914400"/>
                  </a:lnTo>
                  <a:lnTo>
                    <a:pt x="457200" y="914400"/>
                  </a:lnTo>
                  <a:lnTo>
                    <a:pt x="457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" name="object 6"/>
            <p:cNvSpPr/>
            <p:nvPr/>
          </p:nvSpPr>
          <p:spPr>
            <a:xfrm>
              <a:off x="2736684" y="2647090"/>
              <a:ext cx="0" cy="3127639"/>
            </a:xfrm>
            <a:custGeom>
              <a:avLst/>
              <a:gdLst/>
              <a:ahLst/>
              <a:cxnLst/>
              <a:rect l="l" t="t" r="r" b="b"/>
              <a:pathLst>
                <a:path h="3657600">
                  <a:moveTo>
                    <a:pt x="0" y="0"/>
                  </a:moveTo>
                  <a:lnTo>
                    <a:pt x="0" y="3657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" name="object 7"/>
            <p:cNvSpPr/>
            <p:nvPr/>
          </p:nvSpPr>
          <p:spPr>
            <a:xfrm>
              <a:off x="2736684" y="5774729"/>
              <a:ext cx="3127639" cy="0"/>
            </a:xfrm>
            <a:custGeom>
              <a:avLst/>
              <a:gdLst/>
              <a:ahLst/>
              <a:cxnLst/>
              <a:rect l="l" t="t" r="r" b="b"/>
              <a:pathLst>
                <a:path w="3657600">
                  <a:moveTo>
                    <a:pt x="0" y="0"/>
                  </a:moveTo>
                  <a:lnTo>
                    <a:pt x="36576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" name="object 8"/>
            <p:cNvSpPr/>
            <p:nvPr/>
          </p:nvSpPr>
          <p:spPr>
            <a:xfrm>
              <a:off x="2736684" y="4210910"/>
              <a:ext cx="3127639" cy="1563819"/>
            </a:xfrm>
            <a:custGeom>
              <a:avLst/>
              <a:gdLst/>
              <a:ahLst/>
              <a:cxnLst/>
              <a:rect l="l" t="t" r="r" b="b"/>
              <a:pathLst>
                <a:path w="3657600" h="1828800">
                  <a:moveTo>
                    <a:pt x="0" y="0"/>
                  </a:moveTo>
                  <a:lnTo>
                    <a:pt x="3657600" y="18288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" name="object 9"/>
            <p:cNvSpPr/>
            <p:nvPr/>
          </p:nvSpPr>
          <p:spPr>
            <a:xfrm>
              <a:off x="2736684" y="2647090"/>
              <a:ext cx="1563819" cy="3127639"/>
            </a:xfrm>
            <a:custGeom>
              <a:avLst/>
              <a:gdLst/>
              <a:ahLst/>
              <a:cxnLst/>
              <a:rect l="l" t="t" r="r" b="b"/>
              <a:pathLst>
                <a:path w="1828800" h="3657600">
                  <a:moveTo>
                    <a:pt x="0" y="0"/>
                  </a:moveTo>
                  <a:lnTo>
                    <a:pt x="1828800" y="36576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478871" y="5659398"/>
              <a:ext cx="319823" cy="4103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lnSpc>
                  <a:spcPts val="1561"/>
                </a:lnSpc>
              </a:pPr>
              <a:r>
                <a:rPr sz="1539" spc="-4" dirty="0">
                  <a:latin typeface="Trebuchet MS"/>
                  <a:cs typeface="Trebuchet MS"/>
                </a:rPr>
                <a:t>0</a:t>
              </a:r>
              <a:endParaRPr sz="1539">
                <a:latin typeface="Trebuchet MS"/>
                <a:cs typeface="Trebuchet MS"/>
              </a:endParaRPr>
            </a:p>
            <a:p>
              <a:pPr marL="206336">
                <a:lnSpc>
                  <a:spcPts val="1561"/>
                </a:lnSpc>
              </a:pPr>
              <a:r>
                <a:rPr sz="1539" spc="-4" dirty="0">
                  <a:latin typeface="Trebuchet MS"/>
                  <a:cs typeface="Trebuchet MS"/>
                </a:rPr>
                <a:t>0</a:t>
              </a:r>
              <a:endParaRPr sz="1539">
                <a:latin typeface="Trebuchet MS"/>
                <a:cs typeface="Trebuchet MS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16895" y="5853572"/>
              <a:ext cx="235116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154" dirty="0">
                  <a:latin typeface="Times New Roman"/>
                  <a:cs typeface="Times New Roman"/>
                </a:rPr>
                <a:t>s</a:t>
              </a:r>
              <a:r>
                <a:rPr sz="2052" baseline="-20833" dirty="0">
                  <a:latin typeface="Trebuchet MS"/>
                  <a:cs typeface="Trebuchet MS"/>
                </a:rPr>
                <a:t>1</a:t>
              </a:r>
              <a:endParaRPr sz="2052" baseline="-20833">
                <a:latin typeface="Trebuchet MS"/>
                <a:cs typeface="Trebuchet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065304" y="2738312"/>
              <a:ext cx="716208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7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r>
                <a:rPr sz="2052" spc="109" baseline="-20833" dirty="0">
                  <a:solidFill>
                    <a:srgbClr val="0000FF"/>
                  </a:solidFill>
                  <a:latin typeface="Trebuchet MS"/>
                  <a:cs typeface="Trebuchet MS"/>
                </a:rPr>
                <a:t>1</a:t>
              </a:r>
              <a:r>
                <a:rPr sz="2052" spc="73" dirty="0">
                  <a:solidFill>
                    <a:srgbClr val="0000FF"/>
                  </a:solidFill>
                  <a:latin typeface="Trebuchet MS"/>
                  <a:cs typeface="Trebuchet MS"/>
                </a:rPr>
                <a:t>(</a:t>
              </a:r>
              <a:r>
                <a:rPr sz="2052" i="1" spc="7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s</a:t>
              </a:r>
              <a:r>
                <a:rPr sz="2052" spc="109" baseline="-20833" dirty="0">
                  <a:solidFill>
                    <a:srgbClr val="0000FF"/>
                  </a:solidFill>
                  <a:latin typeface="Trebuchet MS"/>
                  <a:cs typeface="Trebuchet MS"/>
                </a:rPr>
                <a:t>2</a:t>
              </a:r>
              <a:r>
                <a:rPr sz="2052" spc="73" dirty="0">
                  <a:solidFill>
                    <a:srgbClr val="0000FF"/>
                  </a:solidFill>
                  <a:latin typeface="Trebuchet MS"/>
                  <a:cs typeface="Trebuchet MS"/>
                </a:rPr>
                <a:t>)</a:t>
              </a:r>
              <a:endParaRPr sz="2052">
                <a:latin typeface="Trebuchet MS"/>
                <a:cs typeface="Trebuchet MS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087915" y="4420071"/>
              <a:ext cx="3969278" cy="10000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77" dirty="0">
                  <a:latin typeface="Times New Roman"/>
                  <a:cs typeface="Times New Roman"/>
                </a:rPr>
                <a:t>s</a:t>
              </a:r>
              <a:r>
                <a:rPr sz="2052" spc="115" baseline="-20833" dirty="0">
                  <a:latin typeface="Trebuchet MS"/>
                  <a:cs typeface="Trebuchet MS"/>
                </a:rPr>
                <a:t>2</a:t>
              </a:r>
              <a:endParaRPr sz="2052" baseline="-20833" dirty="0">
                <a:latin typeface="Trebuchet MS"/>
                <a:cs typeface="Trebuchet MS"/>
              </a:endParaRPr>
            </a:p>
            <a:p>
              <a:pPr>
                <a:spcBef>
                  <a:spcPts val="9"/>
                </a:spcBef>
              </a:pPr>
              <a:endParaRPr sz="2394" dirty="0">
                <a:latin typeface="Times New Roman"/>
                <a:cs typeface="Times New Roman"/>
              </a:endParaRPr>
            </a:p>
            <a:p>
              <a:pPr marR="4344" algn="r">
                <a:spcBef>
                  <a:spcPts val="4"/>
                </a:spcBef>
              </a:pPr>
              <a:r>
                <a:rPr sz="2052" i="1" spc="30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R</a:t>
              </a:r>
              <a:r>
                <a:rPr sz="2052" baseline="-20833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r>
                <a:rPr sz="2052" spc="-4" dirty="0">
                  <a:solidFill>
                    <a:srgbClr val="FF0000"/>
                  </a:solidFill>
                  <a:latin typeface="Trebuchet MS"/>
                  <a:cs typeface="Trebuchet MS"/>
                </a:rPr>
                <a:t>(</a:t>
              </a:r>
              <a:r>
                <a:rPr sz="2052" i="1" spc="15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s</a:t>
              </a:r>
              <a:r>
                <a:rPr sz="2052" baseline="-20833" dirty="0">
                  <a:solidFill>
                    <a:srgbClr val="FF0000"/>
                  </a:solidFill>
                  <a:latin typeface="Trebuchet MS"/>
                  <a:cs typeface="Trebuchet MS"/>
                </a:rPr>
                <a:t>1</a:t>
              </a:r>
              <a:r>
                <a:rPr sz="2052" spc="-4" dirty="0">
                  <a:solidFill>
                    <a:srgbClr val="FF0000"/>
                  </a:solidFill>
                  <a:latin typeface="Trebuchet MS"/>
                  <a:cs typeface="Trebuchet MS"/>
                </a:rPr>
                <a:t>)</a:t>
              </a:r>
              <a:endParaRPr sz="2052" dirty="0">
                <a:latin typeface="Trebuchet MS"/>
                <a:cs typeface="Trebuchet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497767" y="2528934"/>
              <a:ext cx="10045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141" dirty="0">
                  <a:latin typeface="Times New Roman"/>
                  <a:cs typeface="Times New Roman"/>
                </a:rPr>
                <a:t>t</a:t>
              </a:r>
              <a:endParaRPr sz="1710"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826085" y="5792094"/>
              <a:ext cx="10045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141" dirty="0">
                  <a:latin typeface="Times New Roman"/>
                  <a:cs typeface="Times New Roman"/>
                </a:rPr>
                <a:t>t</a:t>
              </a:r>
              <a:endParaRPr sz="171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7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Two firms </a:t>
            </a:r>
            <a:r>
              <a:rPr lang="en-US" altLang="ko-KR" spc="38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i="1" spc="38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pc="1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firm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chooses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quantity </a:t>
            </a:r>
            <a:r>
              <a:rPr lang="en-US" altLang="ko-KR" i="1" spc="14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i="1" spc="211" baseline="-21164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i="1" spc="211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spc="154" dirty="0">
                <a:latin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en-US" altLang="ko-KR" b="1" spc="-19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Cost of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producing </a:t>
            </a:r>
            <a:r>
              <a:rPr lang="en-US" altLang="ko-KR" i="1" spc="145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i="1" spc="217" baseline="-21164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i="1" spc="217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i="1" spc="73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i="1" spc="109" baseline="-21164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i="1" spc="-19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145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i="1" spc="217" baseline="-21164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altLang="ko-KR" i="1" spc="217" baseline="-21164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en-US" altLang="ko-KR" i="1" spc="-68" dirty="0" smtClean="0">
                <a:latin typeface="Calibri" panose="020F0502020204030204" pitchFamily="34" charset="0"/>
                <a:cs typeface="Calibri" panose="020F0502020204030204" pitchFamily="34" charset="0"/>
              </a:rPr>
              <a:t> (or Pricing) </a:t>
            </a:r>
            <a:r>
              <a:rPr lang="en-US" altLang="ko-K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Price = </a:t>
            </a:r>
            <a:r>
              <a:rPr lang="en-US" altLang="ko-KR" sz="2400" i="1" spc="73" dirty="0">
                <a:latin typeface="Palatino Linotype"/>
                <a:cs typeface="Palatino Linotype"/>
              </a:rPr>
              <a:t>P</a:t>
            </a:r>
            <a:r>
              <a:rPr lang="en-US" altLang="ko-KR" sz="2400" spc="73" dirty="0">
                <a:latin typeface="Trebuchet MS"/>
                <a:cs typeface="Trebuchet MS"/>
              </a:rPr>
              <a:t>(</a:t>
            </a:r>
            <a:r>
              <a:rPr lang="en-US" altLang="ko-KR" sz="2400" i="1" spc="73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9" baseline="-21164" dirty="0">
                <a:latin typeface="Trebuchet MS"/>
                <a:cs typeface="Trebuchet MS"/>
              </a:rPr>
              <a:t>1 </a:t>
            </a:r>
            <a:r>
              <a:rPr lang="en-US" altLang="ko-KR" sz="2400" dirty="0">
                <a:latin typeface="Trebuchet MS"/>
                <a:cs typeface="Trebuchet MS"/>
              </a:rPr>
              <a:t>+ 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2</a:t>
            </a:r>
            <a:r>
              <a:rPr lang="en-US" altLang="ko-KR" sz="2400" spc="68" dirty="0">
                <a:latin typeface="Trebuchet MS"/>
                <a:cs typeface="Trebuchet MS"/>
              </a:rPr>
              <a:t>) </a:t>
            </a:r>
            <a:r>
              <a:rPr lang="en-US" altLang="ko-KR" sz="2400" dirty="0">
                <a:latin typeface="Trebuchet MS"/>
                <a:cs typeface="Trebuchet MS"/>
              </a:rPr>
              <a:t>= </a:t>
            </a:r>
            <a:r>
              <a:rPr lang="en-US" altLang="ko-KR" sz="2400" i="1" spc="231" dirty="0">
                <a:latin typeface="Palatino Linotype"/>
                <a:cs typeface="Palatino Linotype"/>
              </a:rPr>
              <a:t>a </a:t>
            </a:r>
            <a:r>
              <a:rPr lang="en-US" altLang="ko-KR" sz="2400" dirty="0">
                <a:latin typeface="Trebuchet MS"/>
                <a:cs typeface="Trebuchet MS"/>
              </a:rPr>
              <a:t>– </a:t>
            </a:r>
            <a:r>
              <a:rPr lang="en-US" altLang="ko-KR" sz="2400" i="1" spc="-94" dirty="0">
                <a:latin typeface="Palatino Linotype"/>
                <a:cs typeface="Palatino Linotype"/>
              </a:rPr>
              <a:t>b </a:t>
            </a:r>
            <a:r>
              <a:rPr lang="en-US" altLang="ko-KR" sz="2400" spc="68" dirty="0">
                <a:latin typeface="Trebuchet MS"/>
                <a:cs typeface="Trebuchet MS"/>
              </a:rPr>
              <a:t>(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1 </a:t>
            </a:r>
            <a:r>
              <a:rPr lang="en-US" altLang="ko-KR" sz="2400" dirty="0">
                <a:latin typeface="Trebuchet MS"/>
                <a:cs typeface="Trebuchet MS"/>
              </a:rPr>
              <a:t>+</a:t>
            </a:r>
            <a:r>
              <a:rPr lang="en-US" altLang="ko-KR" sz="2400" spc="-145" dirty="0">
                <a:latin typeface="Trebuchet MS"/>
                <a:cs typeface="Trebuchet MS"/>
              </a:rPr>
              <a:t> 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2</a:t>
            </a:r>
            <a:r>
              <a:rPr lang="en-US" altLang="ko-KR" sz="2400" spc="68" dirty="0" smtClean="0">
                <a:latin typeface="Trebuchet MS"/>
                <a:cs typeface="Trebuchet MS"/>
              </a:rPr>
              <a:t>)</a:t>
            </a:r>
            <a:endParaRPr lang="ko-KR" altLang="en-US" sz="2400" dirty="0"/>
          </a:p>
          <a:p>
            <a:pPr marL="304074">
              <a:spcBef>
                <a:spcPts val="628"/>
              </a:spcBef>
            </a:pP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074">
              <a:spcBef>
                <a:spcPts val="628"/>
              </a:spcBef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Payoffs:</a:t>
            </a:r>
          </a:p>
          <a:p>
            <a:pPr marL="400050" lvl="1" indent="0">
              <a:spcBef>
                <a:spcPts val="628"/>
              </a:spcBef>
              <a:buNone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Profit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ko-KR" sz="2400" spc="47" dirty="0">
                <a:latin typeface="Symbol"/>
                <a:cs typeface="Symbol"/>
              </a:rPr>
              <a:t></a:t>
            </a:r>
            <a:r>
              <a:rPr lang="en-US" altLang="ko-KR" sz="2400" i="1" spc="70" baseline="-21164" dirty="0">
                <a:latin typeface="Palatino Linotype"/>
                <a:cs typeface="Palatino Linotype"/>
              </a:rPr>
              <a:t>n</a:t>
            </a:r>
            <a:r>
              <a:rPr lang="en-US" altLang="ko-KR" sz="2400" spc="47" dirty="0">
                <a:latin typeface="Trebuchet MS"/>
                <a:cs typeface="Trebuchet MS"/>
              </a:rPr>
              <a:t>(</a:t>
            </a:r>
            <a:r>
              <a:rPr lang="en-US" altLang="ko-KR" sz="2400" i="1" spc="47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70" baseline="-21164" dirty="0">
                <a:latin typeface="Trebuchet MS"/>
                <a:cs typeface="Trebuchet MS"/>
              </a:rPr>
              <a:t>1</a:t>
            </a:r>
            <a:r>
              <a:rPr lang="en-US" altLang="ko-KR" sz="2400" spc="47" dirty="0">
                <a:latin typeface="Trebuchet MS"/>
                <a:cs typeface="Trebuchet MS"/>
              </a:rPr>
              <a:t>, 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2</a:t>
            </a:r>
            <a:r>
              <a:rPr lang="en-US" altLang="ko-KR" sz="2400" spc="68" dirty="0">
                <a:latin typeface="Trebuchet MS"/>
                <a:cs typeface="Trebuchet MS"/>
              </a:rPr>
              <a:t>) </a:t>
            </a:r>
            <a:r>
              <a:rPr lang="en-US" altLang="ko-KR" sz="2400" dirty="0">
                <a:latin typeface="Trebuchet MS"/>
                <a:cs typeface="Trebuchet MS"/>
              </a:rPr>
              <a:t>= 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P</a:t>
            </a:r>
            <a:r>
              <a:rPr lang="en-US" altLang="ko-KR" sz="2400" spc="68" dirty="0">
                <a:latin typeface="Trebuchet MS"/>
                <a:cs typeface="Trebuchet MS"/>
              </a:rPr>
              <a:t>(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1 </a:t>
            </a:r>
            <a:r>
              <a:rPr lang="en-US" altLang="ko-KR" sz="2400" dirty="0">
                <a:latin typeface="Trebuchet MS"/>
                <a:cs typeface="Trebuchet MS"/>
              </a:rPr>
              <a:t>+ 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2</a:t>
            </a:r>
            <a:r>
              <a:rPr lang="en-US" altLang="ko-KR" sz="2400" spc="68" dirty="0">
                <a:latin typeface="Trebuchet MS"/>
                <a:cs typeface="Trebuchet MS"/>
              </a:rPr>
              <a:t>) </a:t>
            </a:r>
            <a:r>
              <a:rPr lang="en-US" altLang="ko-KR" sz="2400" i="1" spc="145" dirty="0" err="1">
                <a:latin typeface="Palatino Linotype"/>
                <a:cs typeface="Palatino Linotype"/>
              </a:rPr>
              <a:t>s</a:t>
            </a:r>
            <a:r>
              <a:rPr lang="en-US" altLang="ko-KR" sz="2400" i="1" spc="217" baseline="-21164" dirty="0" err="1">
                <a:latin typeface="Palatino Linotype"/>
                <a:cs typeface="Palatino Linotype"/>
              </a:rPr>
              <a:t>n</a:t>
            </a:r>
            <a:r>
              <a:rPr lang="en-US" altLang="ko-KR" sz="2400" i="1" spc="217" baseline="-21164" dirty="0">
                <a:latin typeface="Palatino Linotype"/>
                <a:cs typeface="Palatino Linotype"/>
              </a:rPr>
              <a:t> </a:t>
            </a:r>
            <a:r>
              <a:rPr lang="en-US" altLang="ko-KR" sz="2400" dirty="0">
                <a:latin typeface="Trebuchet MS"/>
                <a:cs typeface="Trebuchet MS"/>
              </a:rPr>
              <a:t>– </a:t>
            </a:r>
            <a:r>
              <a:rPr lang="en-US" altLang="ko-KR" sz="2400" i="1" spc="73" dirty="0" err="1">
                <a:latin typeface="Palatino Linotype"/>
                <a:cs typeface="Palatino Linotype"/>
              </a:rPr>
              <a:t>c</a:t>
            </a:r>
            <a:r>
              <a:rPr lang="en-US" altLang="ko-KR" sz="2400" i="1" spc="109" baseline="-21164" dirty="0" err="1">
                <a:latin typeface="Palatino Linotype"/>
                <a:cs typeface="Palatino Linotype"/>
              </a:rPr>
              <a:t>n</a:t>
            </a:r>
            <a:r>
              <a:rPr lang="en-US" altLang="ko-KR" sz="2400" i="1" spc="-385" baseline="-21164" dirty="0">
                <a:latin typeface="Palatino Linotype"/>
                <a:cs typeface="Palatino Linotype"/>
              </a:rPr>
              <a:t> </a:t>
            </a:r>
            <a:r>
              <a:rPr lang="en-US" altLang="ko-KR" sz="2400" i="1" spc="145" dirty="0" err="1">
                <a:latin typeface="Palatino Linotype"/>
                <a:cs typeface="Palatino Linotype"/>
              </a:rPr>
              <a:t>s</a:t>
            </a:r>
            <a:r>
              <a:rPr lang="en-US" altLang="ko-KR" sz="2400" i="1" spc="217" baseline="-21164" dirty="0" err="1">
                <a:latin typeface="Palatino Linotype"/>
                <a:cs typeface="Palatino Linotype"/>
              </a:rPr>
              <a:t>n</a:t>
            </a:r>
            <a:endParaRPr lang="en-US" altLang="ko-KR" sz="2400" baseline="-21164" dirty="0">
              <a:latin typeface="Palatino Linotype"/>
              <a:cs typeface="Palatino Linotype"/>
            </a:endParaRPr>
          </a:p>
          <a:p>
            <a:endParaRPr lang="en-US" altLang="ko-KR" sz="2800" i="1" dirty="0" smtClean="0">
              <a:latin typeface="Trebuchet MS"/>
              <a:cs typeface="Trebuchet M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Competition between two firms: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7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Step 4: Remove strictly dominated</a:t>
            </a:r>
            <a:r>
              <a:rPr lang="en-US" altLang="ko-KR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68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0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68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Example: </a:t>
            </a:r>
            <a:r>
              <a:rPr spc="-4" dirty="0"/>
              <a:t>Cournot</a:t>
            </a:r>
            <a:r>
              <a:rPr spc="-60" dirty="0"/>
              <a:t> </a:t>
            </a:r>
            <a:r>
              <a:rPr spc="-4" dirty="0"/>
              <a:t>duopoly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87361" y="1876802"/>
            <a:ext cx="3969278" cy="3640430"/>
            <a:chOff x="2087915" y="2528934"/>
            <a:chExt cx="3969278" cy="3640430"/>
          </a:xfrm>
        </p:grpSpPr>
        <p:sp>
          <p:nvSpPr>
            <p:cNvPr id="3" name="object 3"/>
            <p:cNvSpPr/>
            <p:nvPr/>
          </p:nvSpPr>
          <p:spPr>
            <a:xfrm>
              <a:off x="3518594" y="4601865"/>
              <a:ext cx="390955" cy="195477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0"/>
                  </a:moveTo>
                  <a:lnTo>
                    <a:pt x="0" y="228600"/>
                  </a:lnTo>
                  <a:lnTo>
                    <a:pt x="457200" y="228600"/>
                  </a:lnTo>
                  <a:lnTo>
                    <a:pt x="457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" name="object 6"/>
            <p:cNvSpPr/>
            <p:nvPr/>
          </p:nvSpPr>
          <p:spPr>
            <a:xfrm>
              <a:off x="2736684" y="2647090"/>
              <a:ext cx="0" cy="3127639"/>
            </a:xfrm>
            <a:custGeom>
              <a:avLst/>
              <a:gdLst/>
              <a:ahLst/>
              <a:cxnLst/>
              <a:rect l="l" t="t" r="r" b="b"/>
              <a:pathLst>
                <a:path h="3657600">
                  <a:moveTo>
                    <a:pt x="0" y="0"/>
                  </a:moveTo>
                  <a:lnTo>
                    <a:pt x="0" y="3657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" name="object 7"/>
            <p:cNvSpPr/>
            <p:nvPr/>
          </p:nvSpPr>
          <p:spPr>
            <a:xfrm>
              <a:off x="2736684" y="5774729"/>
              <a:ext cx="3127639" cy="0"/>
            </a:xfrm>
            <a:custGeom>
              <a:avLst/>
              <a:gdLst/>
              <a:ahLst/>
              <a:cxnLst/>
              <a:rect l="l" t="t" r="r" b="b"/>
              <a:pathLst>
                <a:path w="3657600">
                  <a:moveTo>
                    <a:pt x="0" y="0"/>
                  </a:moveTo>
                  <a:lnTo>
                    <a:pt x="36576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" name="object 8"/>
            <p:cNvSpPr/>
            <p:nvPr/>
          </p:nvSpPr>
          <p:spPr>
            <a:xfrm>
              <a:off x="2736684" y="4210910"/>
              <a:ext cx="3127639" cy="1563819"/>
            </a:xfrm>
            <a:custGeom>
              <a:avLst/>
              <a:gdLst/>
              <a:ahLst/>
              <a:cxnLst/>
              <a:rect l="l" t="t" r="r" b="b"/>
              <a:pathLst>
                <a:path w="3657600" h="1828800">
                  <a:moveTo>
                    <a:pt x="0" y="0"/>
                  </a:moveTo>
                  <a:lnTo>
                    <a:pt x="3657600" y="18288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" name="object 9"/>
            <p:cNvSpPr/>
            <p:nvPr/>
          </p:nvSpPr>
          <p:spPr>
            <a:xfrm>
              <a:off x="2736684" y="2647090"/>
              <a:ext cx="1563819" cy="3127639"/>
            </a:xfrm>
            <a:custGeom>
              <a:avLst/>
              <a:gdLst/>
              <a:ahLst/>
              <a:cxnLst/>
              <a:rect l="l" t="t" r="r" b="b"/>
              <a:pathLst>
                <a:path w="1828800" h="3657600">
                  <a:moveTo>
                    <a:pt x="0" y="0"/>
                  </a:moveTo>
                  <a:lnTo>
                    <a:pt x="1828800" y="36576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478871" y="5659398"/>
              <a:ext cx="319823" cy="41036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>
                <a:lnSpc>
                  <a:spcPts val="1561"/>
                </a:lnSpc>
              </a:pPr>
              <a:r>
                <a:rPr sz="1539" spc="-4" dirty="0">
                  <a:latin typeface="Trebuchet MS"/>
                  <a:cs typeface="Trebuchet MS"/>
                </a:rPr>
                <a:t>0</a:t>
              </a:r>
              <a:endParaRPr sz="1539">
                <a:latin typeface="Trebuchet MS"/>
                <a:cs typeface="Trebuchet MS"/>
              </a:endParaRPr>
            </a:p>
            <a:p>
              <a:pPr marL="206336">
                <a:lnSpc>
                  <a:spcPts val="1561"/>
                </a:lnSpc>
              </a:pPr>
              <a:r>
                <a:rPr sz="1539" spc="-4" dirty="0">
                  <a:latin typeface="Trebuchet MS"/>
                  <a:cs typeface="Trebuchet MS"/>
                </a:rPr>
                <a:t>0</a:t>
              </a:r>
              <a:endParaRPr sz="1539">
                <a:latin typeface="Trebuchet MS"/>
                <a:cs typeface="Trebuchet MS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16895" y="5853572"/>
              <a:ext cx="235116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154" dirty="0">
                  <a:latin typeface="Times New Roman"/>
                  <a:cs typeface="Times New Roman"/>
                </a:rPr>
                <a:t>s</a:t>
              </a:r>
              <a:r>
                <a:rPr sz="2052" baseline="-20833" dirty="0">
                  <a:latin typeface="Trebuchet MS"/>
                  <a:cs typeface="Trebuchet MS"/>
                </a:rPr>
                <a:t>1</a:t>
              </a:r>
              <a:endParaRPr sz="2052" baseline="-20833">
                <a:latin typeface="Trebuchet MS"/>
                <a:cs typeface="Trebuchet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065304" y="2738312"/>
              <a:ext cx="716208" cy="3157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7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r>
                <a:rPr sz="2052" spc="109" baseline="-20833" dirty="0">
                  <a:solidFill>
                    <a:srgbClr val="0000FF"/>
                  </a:solidFill>
                  <a:latin typeface="Trebuchet MS"/>
                  <a:cs typeface="Trebuchet MS"/>
                </a:rPr>
                <a:t>1</a:t>
              </a:r>
              <a:r>
                <a:rPr sz="2052" spc="73" dirty="0">
                  <a:solidFill>
                    <a:srgbClr val="0000FF"/>
                  </a:solidFill>
                  <a:latin typeface="Trebuchet MS"/>
                  <a:cs typeface="Trebuchet MS"/>
                </a:rPr>
                <a:t>(</a:t>
              </a:r>
              <a:r>
                <a:rPr sz="2052" i="1" spc="73" dirty="0">
                  <a:solidFill>
                    <a:srgbClr val="0000FF"/>
                  </a:solidFill>
                  <a:latin typeface="Times New Roman"/>
                  <a:cs typeface="Times New Roman"/>
                </a:rPr>
                <a:t>s</a:t>
              </a:r>
              <a:r>
                <a:rPr sz="2052" spc="109" baseline="-20833" dirty="0">
                  <a:solidFill>
                    <a:srgbClr val="0000FF"/>
                  </a:solidFill>
                  <a:latin typeface="Trebuchet MS"/>
                  <a:cs typeface="Trebuchet MS"/>
                </a:rPr>
                <a:t>2</a:t>
              </a:r>
              <a:r>
                <a:rPr sz="2052" spc="73" dirty="0">
                  <a:solidFill>
                    <a:srgbClr val="0000FF"/>
                  </a:solidFill>
                  <a:latin typeface="Trebuchet MS"/>
                  <a:cs typeface="Trebuchet MS"/>
                </a:rPr>
                <a:t>)</a:t>
              </a:r>
              <a:endParaRPr sz="2052">
                <a:latin typeface="Trebuchet MS"/>
                <a:cs typeface="Trebuchet MS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087915" y="4420071"/>
              <a:ext cx="3969278" cy="10000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2052" i="1" spc="77" dirty="0">
                  <a:latin typeface="Times New Roman"/>
                  <a:cs typeface="Times New Roman"/>
                </a:rPr>
                <a:t>s</a:t>
              </a:r>
              <a:r>
                <a:rPr sz="2052" spc="115" baseline="-20833" dirty="0">
                  <a:latin typeface="Trebuchet MS"/>
                  <a:cs typeface="Trebuchet MS"/>
                </a:rPr>
                <a:t>2</a:t>
              </a:r>
              <a:endParaRPr sz="2052" baseline="-20833" dirty="0">
                <a:latin typeface="Trebuchet MS"/>
                <a:cs typeface="Trebuchet MS"/>
              </a:endParaRPr>
            </a:p>
            <a:p>
              <a:pPr>
                <a:spcBef>
                  <a:spcPts val="9"/>
                </a:spcBef>
              </a:pPr>
              <a:endParaRPr sz="2394" dirty="0">
                <a:latin typeface="Times New Roman"/>
                <a:cs typeface="Times New Roman"/>
              </a:endParaRPr>
            </a:p>
            <a:p>
              <a:pPr marR="4344" algn="r">
                <a:spcBef>
                  <a:spcPts val="4"/>
                </a:spcBef>
              </a:pPr>
              <a:r>
                <a:rPr sz="2052" i="1" spc="30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R</a:t>
              </a:r>
              <a:r>
                <a:rPr sz="2052" baseline="-20833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r>
                <a:rPr sz="2052" spc="-4" dirty="0">
                  <a:solidFill>
                    <a:srgbClr val="FF0000"/>
                  </a:solidFill>
                  <a:latin typeface="Trebuchet MS"/>
                  <a:cs typeface="Trebuchet MS"/>
                </a:rPr>
                <a:t>(</a:t>
              </a:r>
              <a:r>
                <a:rPr sz="2052" i="1" spc="154" dirty="0">
                  <a:solidFill>
                    <a:srgbClr val="FF0000"/>
                  </a:solidFill>
                  <a:latin typeface="Times New Roman"/>
                  <a:cs typeface="Times New Roman"/>
                </a:rPr>
                <a:t>s</a:t>
              </a:r>
              <a:r>
                <a:rPr sz="2052" baseline="-20833" dirty="0">
                  <a:solidFill>
                    <a:srgbClr val="FF0000"/>
                  </a:solidFill>
                  <a:latin typeface="Trebuchet MS"/>
                  <a:cs typeface="Trebuchet MS"/>
                </a:rPr>
                <a:t>1</a:t>
              </a:r>
              <a:r>
                <a:rPr sz="2052" spc="-4" dirty="0">
                  <a:solidFill>
                    <a:srgbClr val="FF0000"/>
                  </a:solidFill>
                  <a:latin typeface="Trebuchet MS"/>
                  <a:cs typeface="Trebuchet MS"/>
                </a:rPr>
                <a:t>)</a:t>
              </a:r>
              <a:endParaRPr sz="2052" dirty="0">
                <a:latin typeface="Trebuchet MS"/>
                <a:cs typeface="Trebuchet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497767" y="2528934"/>
              <a:ext cx="10045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141" dirty="0">
                  <a:latin typeface="Times New Roman"/>
                  <a:cs typeface="Times New Roman"/>
                </a:rPr>
                <a:t>t</a:t>
              </a:r>
              <a:endParaRPr sz="1710">
                <a:latin typeface="Times New Roman"/>
                <a:cs typeface="Times New Roman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826085" y="5792094"/>
              <a:ext cx="100454" cy="2631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860"/>
              <a:r>
                <a:rPr sz="1710" i="1" spc="141" dirty="0">
                  <a:latin typeface="Times New Roman"/>
                  <a:cs typeface="Times New Roman"/>
                </a:rPr>
                <a:t>t</a:t>
              </a:r>
              <a:endParaRPr sz="171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4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process converges to the intersection  point: </a:t>
            </a:r>
            <a:r>
              <a:rPr lang="en-US" altLang="ko-KR" i="1" spc="10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5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ko-KR" i="1" spc="47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pc="47" dirty="0">
                <a:latin typeface="Calibri" panose="020F0502020204030204" pitchFamily="34" charset="0"/>
                <a:cs typeface="Calibri" panose="020F0502020204030204" pitchFamily="34" charset="0"/>
              </a:rPr>
              <a:t>/3, </a:t>
            </a:r>
            <a:r>
              <a:rPr lang="en-US" altLang="ko-KR" i="1" spc="10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53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6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pc="68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Example: </a:t>
            </a:r>
            <a:r>
              <a:rPr spc="-4" dirty="0"/>
              <a:t>Cournot</a:t>
            </a:r>
            <a:r>
              <a:rPr spc="-60" dirty="0"/>
              <a:t> </a:t>
            </a:r>
            <a:r>
              <a:rPr spc="-4" dirty="0"/>
              <a:t>duopoly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1783569" y="2334804"/>
          <a:ext cx="5371719" cy="2606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6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5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127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Step</a:t>
                      </a:r>
                      <a:r>
                        <a:rPr sz="24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#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400" spc="-5" dirty="0">
                          <a:latin typeface="Trebuchet MS"/>
                          <a:cs typeface="Trebuchet MS"/>
                        </a:rPr>
                        <a:t>Undominated</a:t>
                      </a:r>
                      <a:r>
                        <a:rPr sz="24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i="1" spc="10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157" baseline="-20467" dirty="0">
                          <a:latin typeface="Trebuchet MS"/>
                          <a:cs typeface="Trebuchet MS"/>
                        </a:rPr>
                        <a:t>1</a:t>
                      </a:r>
                      <a:endParaRPr sz="2400" baseline="-20467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1272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-10" dirty="0">
                          <a:latin typeface="Trebuchet MS"/>
                          <a:cs typeface="Trebuchet MS"/>
                        </a:rPr>
                        <a:t>[0,</a:t>
                      </a:r>
                      <a:r>
                        <a:rPr sz="24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i="1" spc="4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45" dirty="0">
                          <a:latin typeface="Trebuchet MS"/>
                          <a:cs typeface="Trebuchet MS"/>
                        </a:rPr>
                        <a:t>/2]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127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40" dirty="0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2400" i="1" spc="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/4,</a:t>
                      </a:r>
                      <a:r>
                        <a:rPr sz="24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2400" i="1" spc="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/8]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127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25" dirty="0">
                          <a:latin typeface="Trebuchet MS"/>
                          <a:cs typeface="Trebuchet MS"/>
                        </a:rPr>
                        <a:t>[5</a:t>
                      </a:r>
                      <a:r>
                        <a:rPr sz="2400" i="1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25" dirty="0">
                          <a:latin typeface="Trebuchet MS"/>
                          <a:cs typeface="Trebuchet MS"/>
                        </a:rPr>
                        <a:t>/16,</a:t>
                      </a:r>
                      <a:r>
                        <a:rPr sz="24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" dirty="0">
                          <a:latin typeface="Trebuchet MS"/>
                          <a:cs typeface="Trebuchet MS"/>
                        </a:rPr>
                        <a:t>11</a:t>
                      </a:r>
                      <a:r>
                        <a:rPr sz="2400" i="1" spc="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20" dirty="0">
                          <a:latin typeface="Trebuchet MS"/>
                          <a:cs typeface="Trebuchet MS"/>
                        </a:rPr>
                        <a:t>/32]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127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Trebuchet MS"/>
                          <a:cs typeface="Trebuchet MS"/>
                        </a:rPr>
                        <a:t>7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spc="20" dirty="0">
                          <a:latin typeface="Trebuchet MS"/>
                          <a:cs typeface="Trebuchet MS"/>
                        </a:rPr>
                        <a:t>[21</a:t>
                      </a:r>
                      <a:r>
                        <a:rPr sz="2400" i="1" spc="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20" dirty="0">
                          <a:latin typeface="Trebuchet MS"/>
                          <a:cs typeface="Trebuchet MS"/>
                        </a:rPr>
                        <a:t>/64,</a:t>
                      </a:r>
                      <a:r>
                        <a:rPr sz="24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0" dirty="0">
                          <a:latin typeface="Trebuchet MS"/>
                          <a:cs typeface="Trebuchet MS"/>
                        </a:rPr>
                        <a:t>43</a:t>
                      </a:r>
                      <a:r>
                        <a:rPr sz="2400" i="1" spc="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20" dirty="0">
                          <a:latin typeface="Trebuchet MS"/>
                          <a:cs typeface="Trebuchet MS"/>
                        </a:rPr>
                        <a:t>/128]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6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Lower bound</a:t>
            </a:r>
            <a:r>
              <a:rPr lang="en-US" altLang="ko-KR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Upper bound = </a:t>
            </a:r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Example: </a:t>
            </a:r>
            <a:r>
              <a:rPr spc="-4" dirty="0"/>
              <a:t>Cournot</a:t>
            </a:r>
            <a:r>
              <a:rPr spc="-60" dirty="0"/>
              <a:t> </a:t>
            </a:r>
            <a:r>
              <a:rPr spc="-4" dirty="0"/>
              <a:t>duopoly</a:t>
            </a:r>
          </a:p>
        </p:txBody>
      </p:sp>
      <p:sp>
        <p:nvSpPr>
          <p:cNvPr id="6" name="object 6"/>
          <p:cNvSpPr/>
          <p:nvPr/>
        </p:nvSpPr>
        <p:spPr>
          <a:xfrm>
            <a:off x="1865505" y="3501008"/>
            <a:ext cx="4739025" cy="1050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1865505" y="1844824"/>
            <a:ext cx="3085286" cy="867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11216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323528" y="2852936"/>
            <a:ext cx="8656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smtClean="0">
                <a:latin typeface="Comic Sans MS" pitchFamily="66" charset="0"/>
              </a:rPr>
              <a:t>Simultaneous Play: </a:t>
            </a:r>
            <a:r>
              <a:rPr kumimoji="1" lang="en-US" altLang="ko-KR" sz="3600" dirty="0" err="1" smtClean="0">
                <a:latin typeface="Comic Sans MS" pitchFamily="66" charset="0"/>
              </a:rPr>
              <a:t>Cournot</a:t>
            </a:r>
            <a:r>
              <a:rPr kumimoji="1" lang="en-US" altLang="ko-KR" sz="3600" dirty="0" smtClean="0">
                <a:latin typeface="Comic Sans MS" pitchFamily="66" charset="0"/>
              </a:rPr>
              <a:t> Competition</a:t>
            </a:r>
          </a:p>
          <a:p>
            <a:r>
              <a:rPr kumimoji="1" lang="en-US" altLang="ko-KR" sz="3600" dirty="0" smtClean="0">
                <a:latin typeface="Comic Sans MS" pitchFamily="66" charset="0"/>
              </a:rPr>
              <a:t>(We’ve covered this earlier)</a:t>
            </a:r>
            <a:endParaRPr kumimoji="1" lang="ko-KR" altLang="en-US" sz="3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9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i="1" spc="-4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4" smtClean="0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b="0" i="1" spc="-4" smtClean="0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pc="-4" smtClean="0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b="0" i="1" spc="-4" smtClean="0">
                        <a:solidFill>
                          <a:schemeClr val="tx1"/>
                        </a:solidFill>
                        <a:latin typeface="Cambria Math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pc="-4" smtClean="0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b="0" i="1" spc="-4" smtClean="0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pc="-4" smtClean="0">
                            <a:solidFill>
                              <a:schemeClr val="tx1"/>
                            </a:solidFill>
                            <a:latin typeface="Cambria Math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b="0" i="1" spc="-4" smtClean="0">
                        <a:solidFill>
                          <a:schemeClr val="tx1"/>
                        </a:solidFill>
                        <a:latin typeface="Cambria Math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ko-KR" b="0" i="1" spc="-4" smtClean="0">
                        <a:solidFill>
                          <a:schemeClr val="tx1"/>
                        </a:solidFill>
                        <a:latin typeface="Cambria Math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endParaRPr lang="en-US" altLang="ko-KR" i="1" spc="-4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ko-KR" i="1" spc="-4" dirty="0">
                  <a:solidFill>
                    <a:srgbClr val="000065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ko-KR" i="1" spc="-4" dirty="0" smtClean="0">
                    <a:solidFill>
                      <a:srgbClr val="000065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Best </a:t>
                </a:r>
                <a:r>
                  <a:rPr lang="en-US" altLang="ko-KR" i="1" dirty="0">
                    <a:solidFill>
                      <a:srgbClr val="000065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response </a:t>
                </a:r>
                <a:r>
                  <a:rPr lang="en-US" altLang="ko-KR" i="1" spc="-4" dirty="0">
                    <a:solidFill>
                      <a:srgbClr val="000065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:r>
                  <a:rPr lang="en-US" altLang="ko-KR" spc="-4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player </a:t>
                </a:r>
                <a:r>
                  <a:rPr lang="en-US" altLang="ko-KR" i="1" spc="269" dirty="0">
                    <a:latin typeface="Calibri" panose="020F0502020204030204" pitchFamily="34" charset="0"/>
                    <a:cs typeface="Calibri" panose="020F0502020204030204" pitchFamily="34" charset="0"/>
                  </a:rPr>
                  <a:t>n </a:t>
                </a:r>
                <a:r>
                  <a:rPr lang="en-US" altLang="ko-KR" spc="-4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altLang="ko-KR" spc="-8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pc="38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altLang="ko-KR" spc="57" baseline="-21164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ko-KR" i="1" spc="57" baseline="-21164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ko-KR" spc="38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n-US" altLang="ko-KR" spc="38" dirty="0">
                  <a:latin typeface="Trebuchet MS"/>
                  <a:cs typeface="Trebuchet MS"/>
                </a:endParaRPr>
              </a:p>
              <a:p>
                <a:endParaRPr lang="en-US" altLang="ko-KR" spc="38" dirty="0" smtClean="0">
                  <a:latin typeface="Trebuchet MS"/>
                  <a:cs typeface="Trebuchet MS"/>
                </a:endParaRPr>
              </a:p>
              <a:p>
                <a:endParaRPr lang="en-US" altLang="ko-KR" spc="38" dirty="0">
                  <a:latin typeface="Trebuchet MS"/>
                  <a:cs typeface="Trebuchet MS"/>
                </a:endParaRPr>
              </a:p>
              <a:p>
                <a:r>
                  <a:rPr lang="en-US" altLang="ko-KR" spc="-4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Note: </a:t>
                </a:r>
                <a:r>
                  <a:rPr lang="en-US" altLang="ko-KR" spc="-4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arg</a:t>
                </a:r>
                <a:r>
                  <a:rPr lang="en-US" altLang="ko-KR" spc="-4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pc="56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max</a:t>
                </a:r>
                <a:r>
                  <a:rPr lang="en-US" altLang="ko-KR" i="1" spc="83" baseline="-21164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altLang="ko-KR" i="1" spc="83" baseline="-21164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pc="-352" baseline="-21164" dirty="0">
                    <a:latin typeface="Calibri" panose="020F0502020204030204" pitchFamily="34" charset="0"/>
                    <a:cs typeface="Calibri" panose="020F0502020204030204" pitchFamily="34" charset="0"/>
                  </a:rPr>
                  <a:t>∈ </a:t>
                </a:r>
                <a:r>
                  <a:rPr lang="en-US" altLang="ko-KR" i="1" spc="583" baseline="-21164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altLang="ko-KR" i="1" spc="227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altLang="ko-KR" spc="227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ko-KR" i="1" spc="227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altLang="ko-KR" spc="227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altLang="ko-KR" spc="-4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en-US" altLang="ko-KR" spc="-286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spc="-4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en-US" altLang="ko-K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ko-KR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set </a:t>
                </a:r>
                <a:r>
                  <a:rPr lang="en-US" altLang="ko-KR" spc="-4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altLang="ko-KR" i="1" spc="346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en-US" altLang="ko-KR" spc="-4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maximize </a:t>
                </a:r>
                <a:r>
                  <a:rPr lang="en-US" altLang="ko-KR" i="1" spc="227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altLang="ko-KR" spc="227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ko-KR" i="1" spc="227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altLang="ko-KR" spc="227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altLang="ko-K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3"/>
                <a:stretch>
                  <a:fillRect l="-1042" t="-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pc="-4" dirty="0"/>
              <a:t>Best</a:t>
            </a:r>
            <a:r>
              <a:rPr spc="-77" dirty="0"/>
              <a:t> </a:t>
            </a:r>
            <a:r>
              <a:rPr spc="-4" dirty="0"/>
              <a:t>response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464" y="2924944"/>
            <a:ext cx="6984776" cy="1441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549">
              <a:lnSpc>
                <a:spcPts val="2796"/>
              </a:lnSpc>
              <a:spcBef>
                <a:spcPts val="693"/>
              </a:spcBef>
              <a:tabLst>
                <a:tab pos="3482184" algn="l"/>
                <a:tab pos="4085988" algn="l"/>
              </a:tabLst>
            </a:pPr>
            <a:r>
              <a:rPr sz="2736" i="1" spc="103" dirty="0" smtClean="0">
                <a:latin typeface="Times New Roman"/>
                <a:cs typeface="Times New Roman"/>
              </a:rPr>
              <a:t>R</a:t>
            </a:r>
            <a:r>
              <a:rPr sz="2694" i="1" spc="153" baseline="-21164" dirty="0" smtClean="0">
                <a:latin typeface="Times New Roman"/>
                <a:cs typeface="Times New Roman"/>
              </a:rPr>
              <a:t>n</a:t>
            </a:r>
            <a:r>
              <a:rPr sz="2736" spc="103" dirty="0" smtClean="0">
                <a:latin typeface="Trebuchet MS"/>
                <a:cs typeface="Trebuchet MS"/>
              </a:rPr>
              <a:t>(</a:t>
            </a:r>
            <a:r>
              <a:rPr sz="2736" spc="103" dirty="0" smtClean="0">
                <a:latin typeface="Franklin Gothic Medium"/>
                <a:cs typeface="Franklin Gothic Medium"/>
              </a:rPr>
              <a:t>s</a:t>
            </a:r>
            <a:r>
              <a:rPr sz="2694" spc="153" baseline="-21164" dirty="0" smtClean="0">
                <a:latin typeface="Trebuchet MS"/>
                <a:cs typeface="Trebuchet MS"/>
              </a:rPr>
              <a:t>-</a:t>
            </a:r>
            <a:r>
              <a:rPr sz="2694" i="1" spc="153" baseline="-21164" dirty="0" smtClean="0">
                <a:latin typeface="Times New Roman"/>
                <a:cs typeface="Times New Roman"/>
              </a:rPr>
              <a:t>n</a:t>
            </a:r>
            <a:r>
              <a:rPr sz="2736" spc="103" dirty="0">
                <a:latin typeface="Trebuchet MS"/>
                <a:cs typeface="Trebuchet MS"/>
              </a:rPr>
              <a:t>) </a:t>
            </a:r>
            <a:r>
              <a:rPr sz="2736" spc="-4" dirty="0">
                <a:latin typeface="Trebuchet MS"/>
                <a:cs typeface="Trebuchet MS"/>
              </a:rPr>
              <a:t>=</a:t>
            </a:r>
            <a:r>
              <a:rPr sz="2736" spc="-77" dirty="0">
                <a:latin typeface="Trebuchet MS"/>
                <a:cs typeface="Trebuchet MS"/>
              </a:rPr>
              <a:t> </a:t>
            </a:r>
            <a:r>
              <a:rPr sz="2736" spc="-4" dirty="0">
                <a:latin typeface="Trebuchet MS"/>
                <a:cs typeface="Trebuchet MS"/>
              </a:rPr>
              <a:t>arg</a:t>
            </a:r>
            <a:r>
              <a:rPr sz="2736" spc="13" dirty="0">
                <a:latin typeface="Trebuchet MS"/>
                <a:cs typeface="Trebuchet MS"/>
              </a:rPr>
              <a:t> </a:t>
            </a:r>
            <a:r>
              <a:rPr sz="2736" spc="34" dirty="0">
                <a:latin typeface="Trebuchet MS"/>
                <a:cs typeface="Trebuchet MS"/>
              </a:rPr>
              <a:t>max</a:t>
            </a:r>
            <a:r>
              <a:rPr sz="2694" i="1" spc="51" baseline="-21164" dirty="0">
                <a:latin typeface="Times New Roman"/>
                <a:cs typeface="Times New Roman"/>
              </a:rPr>
              <a:t>s	</a:t>
            </a:r>
            <a:r>
              <a:rPr sz="2694" b="1" spc="-904" baseline="-21164" dirty="0">
                <a:latin typeface="Malgun Gothic"/>
                <a:cs typeface="Malgun Gothic"/>
              </a:rPr>
              <a:t>∈                  </a:t>
            </a:r>
            <a:r>
              <a:rPr sz="2694" b="1" spc="-898" baseline="-21164" dirty="0">
                <a:latin typeface="Malgun Gothic"/>
                <a:cs typeface="Malgun Gothic"/>
              </a:rPr>
              <a:t> </a:t>
            </a:r>
            <a:r>
              <a:rPr sz="2694" i="1" spc="301" baseline="-21164" dirty="0">
                <a:latin typeface="Times New Roman"/>
                <a:cs typeface="Times New Roman"/>
              </a:rPr>
              <a:t>S	</a:t>
            </a:r>
            <a:r>
              <a:rPr sz="2736" spc="90" dirty="0">
                <a:latin typeface="Symbol"/>
                <a:cs typeface="Symbol"/>
              </a:rPr>
              <a:t></a:t>
            </a:r>
            <a:r>
              <a:rPr sz="2694" i="1" spc="134" baseline="-21164" dirty="0">
                <a:latin typeface="Times New Roman"/>
                <a:cs typeface="Times New Roman"/>
              </a:rPr>
              <a:t>n</a:t>
            </a:r>
            <a:r>
              <a:rPr sz="2736" spc="90" dirty="0">
                <a:latin typeface="Trebuchet MS"/>
                <a:cs typeface="Trebuchet MS"/>
              </a:rPr>
              <a:t>(</a:t>
            </a:r>
            <a:r>
              <a:rPr sz="2736" i="1" spc="90" dirty="0">
                <a:latin typeface="Times New Roman"/>
                <a:cs typeface="Times New Roman"/>
              </a:rPr>
              <a:t>s</a:t>
            </a:r>
            <a:r>
              <a:rPr sz="2694" i="1" spc="134" baseline="-21164" dirty="0">
                <a:latin typeface="Times New Roman"/>
                <a:cs typeface="Times New Roman"/>
              </a:rPr>
              <a:t>n</a:t>
            </a:r>
            <a:r>
              <a:rPr sz="2736" spc="90" dirty="0">
                <a:latin typeface="Trebuchet MS"/>
                <a:cs typeface="Trebuchet MS"/>
              </a:rPr>
              <a:t>,</a:t>
            </a:r>
            <a:r>
              <a:rPr sz="2736" spc="-43" dirty="0">
                <a:latin typeface="Trebuchet MS"/>
                <a:cs typeface="Trebuchet MS"/>
              </a:rPr>
              <a:t> </a:t>
            </a:r>
            <a:r>
              <a:rPr sz="2736" spc="38" dirty="0">
                <a:latin typeface="Franklin Gothic Medium"/>
                <a:cs typeface="Franklin Gothic Medium"/>
              </a:rPr>
              <a:t>s</a:t>
            </a:r>
            <a:r>
              <a:rPr sz="2694" spc="57" baseline="-21164" dirty="0">
                <a:latin typeface="Trebuchet MS"/>
                <a:cs typeface="Trebuchet MS"/>
              </a:rPr>
              <a:t>-</a:t>
            </a:r>
            <a:r>
              <a:rPr sz="2694" i="1" spc="57" baseline="-21164" dirty="0">
                <a:latin typeface="Times New Roman"/>
                <a:cs typeface="Times New Roman"/>
              </a:rPr>
              <a:t>n</a:t>
            </a:r>
            <a:r>
              <a:rPr sz="2736" spc="38" dirty="0">
                <a:latin typeface="Trebuchet MS"/>
                <a:cs typeface="Trebuchet MS"/>
              </a:rPr>
              <a:t>)</a:t>
            </a:r>
            <a:endParaRPr sz="2736" dirty="0">
              <a:latin typeface="Trebuchet MS"/>
              <a:cs typeface="Trebuchet MS"/>
            </a:endParaRPr>
          </a:p>
          <a:p>
            <a:pPr marL="3276393">
              <a:lnSpc>
                <a:spcPts val="1667"/>
              </a:lnSpc>
              <a:tabLst>
                <a:tab pos="3843816" algn="l"/>
              </a:tabLst>
            </a:pPr>
            <a:r>
              <a:rPr sz="1796" i="1" spc="180" dirty="0">
                <a:latin typeface="Times New Roman"/>
                <a:cs typeface="Times New Roman"/>
              </a:rPr>
              <a:t>n	n</a:t>
            </a:r>
            <a:endParaRPr sz="1796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96" dirty="0">
              <a:latin typeface="Times New Roman"/>
              <a:cs typeface="Times New Roman"/>
            </a:endParaRPr>
          </a:p>
          <a:p>
            <a:pPr marL="10860">
              <a:spcBef>
                <a:spcPts val="1291"/>
              </a:spcBef>
            </a:pPr>
            <a:endParaRPr sz="2736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551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Calculating the best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response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altLang="ko-KR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94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pc="141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ko-KR" i="1" spc="141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pc="94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altLang="ko-KR" spc="9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pc="94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Differentiate and</a:t>
            </a:r>
            <a:r>
              <a:rPr lang="en-US" altLang="ko-KR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solve</a:t>
            </a:r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altLang="ko-KR" spc="-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pc="-4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pc="-9" dirty="0" smtClean="0">
                <a:latin typeface="Calibri" panose="020F0502020204030204" pitchFamily="34" charset="0"/>
                <a:cs typeface="Calibri" panose="020F0502020204030204" pitchFamily="34" charset="0"/>
              </a:rPr>
              <a:t>So the best response function is: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Trebuchet MS"/>
              <a:cs typeface="Trebuchet MS"/>
            </a:endParaRPr>
          </a:p>
          <a:p>
            <a:endParaRPr lang="en-US" altLang="ko-KR" dirty="0">
              <a:latin typeface="Trebuchet MS"/>
              <a:cs typeface="Trebuchet MS"/>
            </a:endParaRPr>
          </a:p>
          <a:p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Example: </a:t>
            </a:r>
            <a:r>
              <a:rPr spc="-4" dirty="0"/>
              <a:t>Cournot</a:t>
            </a:r>
            <a:r>
              <a:rPr spc="-60" dirty="0"/>
              <a:t> </a:t>
            </a:r>
            <a:r>
              <a:rPr spc="-4" dirty="0"/>
              <a:t>duopoly</a:t>
            </a:r>
          </a:p>
        </p:txBody>
      </p:sp>
      <p:sp>
        <p:nvSpPr>
          <p:cNvPr id="6" name="object 6"/>
          <p:cNvSpPr/>
          <p:nvPr/>
        </p:nvSpPr>
        <p:spPr>
          <a:xfrm>
            <a:off x="899592" y="1772816"/>
            <a:ext cx="5573712" cy="544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899592" y="3212976"/>
            <a:ext cx="3684097" cy="294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899592" y="4365104"/>
            <a:ext cx="4235344" cy="794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  <p:extLst>
      <p:ext uri="{BB962C8B-B14F-4D97-AF65-F5344CB8AC3E}">
        <p14:creationId xmlns:p14="http://schemas.microsoft.com/office/powerpoint/2010/main" val="9527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750" y="1734862"/>
            <a:ext cx="7102347" cy="13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2736684" y="2034988"/>
            <a:ext cx="3127639" cy="3127639"/>
          </a:xfrm>
          <a:custGeom>
            <a:avLst/>
            <a:gdLst/>
            <a:ahLst/>
            <a:cxnLst/>
            <a:rect l="l" t="t" r="r" b="b"/>
            <a:pathLst>
              <a:path w="3657600" h="3657600">
                <a:moveTo>
                  <a:pt x="0" y="0"/>
                </a:moveTo>
                <a:lnTo>
                  <a:pt x="0" y="3657600"/>
                </a:lnTo>
                <a:lnTo>
                  <a:pt x="3657600" y="3657600"/>
                </a:lnTo>
                <a:lnTo>
                  <a:pt x="3657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For simplicity, let </a:t>
            </a:r>
            <a:r>
              <a:rPr lang="en-US" altLang="ko-KR" i="1" spc="222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ko-KR" spc="34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i="1" spc="34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ko-KR" spc="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-6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pc="-60" dirty="0">
                <a:latin typeface="Calibri" panose="020F0502020204030204" pitchFamily="34" charset="0"/>
                <a:cs typeface="Calibri" panose="020F0502020204030204" pitchFamily="34" charset="0"/>
              </a:rPr>
              <a:t>)/</a:t>
            </a:r>
            <a:r>
              <a:rPr lang="en-US" altLang="ko-KR" i="1" spc="-6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dirty="0"/>
              <a:t>Example: </a:t>
            </a:r>
            <a:r>
              <a:rPr spc="-4" dirty="0"/>
              <a:t>Cournot</a:t>
            </a:r>
            <a:r>
              <a:rPr spc="-60" dirty="0"/>
              <a:t> </a:t>
            </a:r>
            <a:r>
              <a:rPr spc="-4" dirty="0"/>
              <a:t>duopoly</a:t>
            </a:r>
          </a:p>
        </p:txBody>
      </p:sp>
      <p:sp>
        <p:nvSpPr>
          <p:cNvPr id="6" name="object 6"/>
          <p:cNvSpPr/>
          <p:nvPr/>
        </p:nvSpPr>
        <p:spPr>
          <a:xfrm>
            <a:off x="2736684" y="2034988"/>
            <a:ext cx="0" cy="3127639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2736684" y="5154482"/>
            <a:ext cx="3127639" cy="16290"/>
          </a:xfrm>
          <a:custGeom>
            <a:avLst/>
            <a:gdLst/>
            <a:ahLst/>
            <a:cxnLst/>
            <a:rect l="l" t="t" r="r" b="b"/>
            <a:pathLst>
              <a:path w="3657600" h="19050">
                <a:moveTo>
                  <a:pt x="0" y="0"/>
                </a:moveTo>
                <a:lnTo>
                  <a:pt x="0" y="19050"/>
                </a:lnTo>
                <a:lnTo>
                  <a:pt x="3657600" y="19050"/>
                </a:lnTo>
                <a:lnTo>
                  <a:pt x="3657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2736684" y="3598808"/>
            <a:ext cx="3127639" cy="1563819"/>
          </a:xfrm>
          <a:custGeom>
            <a:avLst/>
            <a:gdLst/>
            <a:ahLst/>
            <a:cxnLst/>
            <a:rect l="l" t="t" r="r" b="b"/>
            <a:pathLst>
              <a:path w="3657600" h="1828800">
                <a:moveTo>
                  <a:pt x="0" y="0"/>
                </a:moveTo>
                <a:lnTo>
                  <a:pt x="3657600" y="18288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2736684" y="2034988"/>
            <a:ext cx="1563819" cy="3127639"/>
          </a:xfrm>
          <a:custGeom>
            <a:avLst/>
            <a:gdLst/>
            <a:ahLst/>
            <a:cxnLst/>
            <a:rect l="l" t="t" r="r" b="b"/>
            <a:pathLst>
              <a:path w="1828800" h="3657600">
                <a:moveTo>
                  <a:pt x="0" y="0"/>
                </a:moveTo>
                <a:lnTo>
                  <a:pt x="1828800" y="36576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2478870" y="1916832"/>
            <a:ext cx="100454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i="1" spc="141" dirty="0">
                <a:latin typeface="Times New Roman"/>
                <a:cs typeface="Times New Roman"/>
              </a:rPr>
              <a:t>t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8871" y="5047296"/>
            <a:ext cx="319823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561"/>
              </a:lnSpc>
            </a:pPr>
            <a:r>
              <a:rPr sz="1539" spc="-4" dirty="0">
                <a:latin typeface="Trebuchet MS"/>
                <a:cs typeface="Trebuchet MS"/>
              </a:rPr>
              <a:t>0</a:t>
            </a:r>
            <a:endParaRPr sz="1539">
              <a:latin typeface="Trebuchet MS"/>
              <a:cs typeface="Trebuchet MS"/>
            </a:endParaRPr>
          </a:p>
          <a:p>
            <a:pPr marL="206336">
              <a:lnSpc>
                <a:spcPts val="1561"/>
              </a:lnSpc>
            </a:pPr>
            <a:r>
              <a:rPr sz="1539" spc="-4" dirty="0">
                <a:latin typeface="Trebuchet MS"/>
                <a:cs typeface="Trebuchet MS"/>
              </a:rPr>
              <a:t>0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6895" y="5241470"/>
            <a:ext cx="235116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i="1" spc="154" dirty="0">
                <a:latin typeface="Times New Roman"/>
                <a:cs typeface="Times New Roman"/>
              </a:rPr>
              <a:t>s</a:t>
            </a:r>
            <a:r>
              <a:rPr sz="2052" baseline="-20833" dirty="0">
                <a:latin typeface="Trebuchet MS"/>
                <a:cs typeface="Trebuchet MS"/>
              </a:rPr>
              <a:t>1</a:t>
            </a:r>
            <a:endParaRPr sz="2052" baseline="-20833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7916" y="3807969"/>
            <a:ext cx="235116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i="1" spc="154" dirty="0">
                <a:latin typeface="Times New Roman"/>
                <a:cs typeface="Times New Roman"/>
              </a:rPr>
              <a:t>s</a:t>
            </a:r>
            <a:r>
              <a:rPr sz="2052" baseline="-20833" dirty="0">
                <a:latin typeface="Trebuchet MS"/>
                <a:cs typeface="Trebuchet MS"/>
              </a:rPr>
              <a:t>2</a:t>
            </a:r>
            <a:endParaRPr sz="2052" baseline="-20833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6685" y="2126211"/>
            <a:ext cx="3320401" cy="276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9368"/>
            <a:r>
              <a:rPr sz="2052" i="1" spc="73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52" spc="109" baseline="-20833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052" spc="73" dirty="0">
                <a:solidFill>
                  <a:srgbClr val="0000FF"/>
                </a:solidFill>
                <a:latin typeface="Trebuchet MS"/>
                <a:cs typeface="Trebuchet MS"/>
              </a:rPr>
              <a:t>(</a:t>
            </a:r>
            <a:r>
              <a:rPr sz="2052" i="1" spc="73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52" spc="109" baseline="-20833" dirty="0">
                <a:solidFill>
                  <a:srgbClr val="0000FF"/>
                </a:solidFill>
                <a:latin typeface="Trebuchet MS"/>
                <a:cs typeface="Trebuchet MS"/>
              </a:rPr>
              <a:t>2</a:t>
            </a:r>
            <a:r>
              <a:rPr sz="2052" spc="73" dirty="0">
                <a:solidFill>
                  <a:srgbClr val="0000FF"/>
                </a:solidFill>
                <a:latin typeface="Trebuchet MS"/>
                <a:cs typeface="Trebuchet MS"/>
              </a:rPr>
              <a:t>)</a:t>
            </a:r>
            <a:endParaRPr sz="2052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9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9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9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9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94" dirty="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1924" dirty="0">
              <a:latin typeface="Times New Roman"/>
              <a:cs typeface="Times New Roman"/>
            </a:endParaRPr>
          </a:p>
          <a:p>
            <a:pPr marR="4344" algn="r">
              <a:spcBef>
                <a:spcPts val="4"/>
              </a:spcBef>
            </a:pPr>
            <a:r>
              <a:rPr sz="2052" i="1" spc="304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52" baseline="-20833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sz="2052" spc="-4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2052" i="1" spc="15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52" baseline="-20833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sz="2052" spc="-4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2052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1988" y="5180002"/>
            <a:ext cx="100454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i="1" spc="141" dirty="0">
                <a:latin typeface="Times New Roman"/>
                <a:cs typeface="Times New Roman"/>
              </a:rPr>
              <a:t>t</a:t>
            </a:r>
            <a:endParaRPr sz="171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49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323528" y="2852936"/>
            <a:ext cx="551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smtClean="0">
                <a:latin typeface="Comic Sans MS" pitchFamily="66" charset="0"/>
              </a:rPr>
              <a:t>Sequential Play: </a:t>
            </a:r>
          </a:p>
          <a:p>
            <a:r>
              <a:rPr kumimoji="1" lang="en-US" altLang="ko-KR" sz="3600" dirty="0" err="1" smtClean="0">
                <a:latin typeface="Comic Sans MS" pitchFamily="66" charset="0"/>
              </a:rPr>
              <a:t>Stackelberg</a:t>
            </a:r>
            <a:r>
              <a:rPr kumimoji="1" lang="en-US" altLang="ko-KR" sz="3600" dirty="0" smtClean="0">
                <a:latin typeface="Comic Sans MS" pitchFamily="66" charset="0"/>
              </a:rPr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82176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Two firms </a:t>
            </a:r>
            <a:r>
              <a:rPr lang="en-US" altLang="ko-KR" spc="38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i="1" spc="38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ko-KR" spc="1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pc="-4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firm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chooses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quantity </a:t>
            </a:r>
            <a:r>
              <a:rPr lang="en-US" altLang="ko-KR" i="1" spc="14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i="1" spc="211" baseline="-21164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i="1" spc="211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spc="154" dirty="0">
                <a:latin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en-US" altLang="ko-KR" b="1" spc="-19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Cost of </a:t>
            </a:r>
            <a:r>
              <a:rPr lang="en-US" altLang="ko-KR" spc="-4" dirty="0">
                <a:latin typeface="Calibri" panose="020F0502020204030204" pitchFamily="34" charset="0"/>
                <a:cs typeface="Calibri" panose="020F0502020204030204" pitchFamily="34" charset="0"/>
              </a:rPr>
              <a:t>producing </a:t>
            </a:r>
            <a:r>
              <a:rPr lang="en-US" altLang="ko-KR" i="1" spc="145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i="1" spc="217" baseline="-21164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i="1" spc="217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i="1" spc="73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i="1" spc="109" baseline="-21164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i="1" spc="-19" baseline="-211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i="1" spc="145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i="1" spc="217" baseline="-21164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altLang="ko-KR" i="1" spc="217" baseline="-21164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en-US" altLang="ko-KR" i="1" spc="-68" dirty="0" smtClean="0">
                <a:latin typeface="Calibri" panose="020F0502020204030204" pitchFamily="34" charset="0"/>
                <a:cs typeface="Calibri" panose="020F0502020204030204" pitchFamily="34" charset="0"/>
              </a:rPr>
              <a:t> (or Pricing) </a:t>
            </a:r>
            <a:r>
              <a:rPr lang="en-US" altLang="ko-K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Price = </a:t>
            </a:r>
            <a:r>
              <a:rPr lang="en-US" altLang="ko-KR" sz="2400" i="1" spc="73" dirty="0">
                <a:latin typeface="Palatino Linotype"/>
                <a:cs typeface="Palatino Linotype"/>
              </a:rPr>
              <a:t>P</a:t>
            </a:r>
            <a:r>
              <a:rPr lang="en-US" altLang="ko-KR" sz="2400" spc="73" dirty="0">
                <a:latin typeface="Trebuchet MS"/>
                <a:cs typeface="Trebuchet MS"/>
              </a:rPr>
              <a:t>(</a:t>
            </a:r>
            <a:r>
              <a:rPr lang="en-US" altLang="ko-KR" sz="2400" i="1" spc="73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9" baseline="-21164" dirty="0">
                <a:latin typeface="Trebuchet MS"/>
                <a:cs typeface="Trebuchet MS"/>
              </a:rPr>
              <a:t>1 </a:t>
            </a:r>
            <a:r>
              <a:rPr lang="en-US" altLang="ko-KR" sz="2400" dirty="0">
                <a:latin typeface="Trebuchet MS"/>
                <a:cs typeface="Trebuchet MS"/>
              </a:rPr>
              <a:t>+ 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2</a:t>
            </a:r>
            <a:r>
              <a:rPr lang="en-US" altLang="ko-KR" sz="2400" spc="68" dirty="0">
                <a:latin typeface="Trebuchet MS"/>
                <a:cs typeface="Trebuchet MS"/>
              </a:rPr>
              <a:t>) </a:t>
            </a:r>
            <a:r>
              <a:rPr lang="en-US" altLang="ko-KR" sz="2400" dirty="0">
                <a:latin typeface="Trebuchet MS"/>
                <a:cs typeface="Trebuchet MS"/>
              </a:rPr>
              <a:t>= </a:t>
            </a:r>
            <a:r>
              <a:rPr lang="en-US" altLang="ko-KR" sz="2400" i="1" spc="231" dirty="0">
                <a:latin typeface="Palatino Linotype"/>
                <a:cs typeface="Palatino Linotype"/>
              </a:rPr>
              <a:t>a </a:t>
            </a:r>
            <a:r>
              <a:rPr lang="en-US" altLang="ko-KR" sz="2400" dirty="0">
                <a:latin typeface="Trebuchet MS"/>
                <a:cs typeface="Trebuchet MS"/>
              </a:rPr>
              <a:t>– </a:t>
            </a:r>
            <a:r>
              <a:rPr lang="en-US" altLang="ko-KR" sz="2400" i="1" spc="-94" dirty="0">
                <a:latin typeface="Palatino Linotype"/>
                <a:cs typeface="Palatino Linotype"/>
              </a:rPr>
              <a:t>b </a:t>
            </a:r>
            <a:r>
              <a:rPr lang="en-US" altLang="ko-KR" sz="2400" spc="68" dirty="0">
                <a:latin typeface="Trebuchet MS"/>
                <a:cs typeface="Trebuchet MS"/>
              </a:rPr>
              <a:t>(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1 </a:t>
            </a:r>
            <a:r>
              <a:rPr lang="en-US" altLang="ko-KR" sz="2400" dirty="0">
                <a:latin typeface="Trebuchet MS"/>
                <a:cs typeface="Trebuchet MS"/>
              </a:rPr>
              <a:t>+</a:t>
            </a:r>
            <a:r>
              <a:rPr lang="en-US" altLang="ko-KR" sz="2400" spc="-145" dirty="0">
                <a:latin typeface="Trebuchet MS"/>
                <a:cs typeface="Trebuchet MS"/>
              </a:rPr>
              <a:t> 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2</a:t>
            </a:r>
            <a:r>
              <a:rPr lang="en-US" altLang="ko-KR" sz="2400" spc="68" dirty="0" smtClean="0">
                <a:latin typeface="Trebuchet MS"/>
                <a:cs typeface="Trebuchet MS"/>
              </a:rPr>
              <a:t>)</a:t>
            </a:r>
            <a:endParaRPr lang="ko-KR" altLang="en-US" sz="2400" dirty="0"/>
          </a:p>
          <a:p>
            <a:pPr marL="304074">
              <a:spcBef>
                <a:spcPts val="628"/>
              </a:spcBef>
            </a:pP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074">
              <a:spcBef>
                <a:spcPts val="628"/>
              </a:spcBef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Payoffs:</a:t>
            </a:r>
          </a:p>
          <a:p>
            <a:pPr marL="400050" lvl="1" indent="0">
              <a:spcBef>
                <a:spcPts val="628"/>
              </a:spcBef>
              <a:buNone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Profit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ko-KR" sz="2400" spc="47" dirty="0">
                <a:latin typeface="Symbol"/>
                <a:cs typeface="Symbol"/>
              </a:rPr>
              <a:t></a:t>
            </a:r>
            <a:r>
              <a:rPr lang="en-US" altLang="ko-KR" sz="2400" i="1" spc="70" baseline="-21164" dirty="0">
                <a:latin typeface="Palatino Linotype"/>
                <a:cs typeface="Palatino Linotype"/>
              </a:rPr>
              <a:t>n</a:t>
            </a:r>
            <a:r>
              <a:rPr lang="en-US" altLang="ko-KR" sz="2400" spc="47" dirty="0">
                <a:latin typeface="Trebuchet MS"/>
                <a:cs typeface="Trebuchet MS"/>
              </a:rPr>
              <a:t>(</a:t>
            </a:r>
            <a:r>
              <a:rPr lang="en-US" altLang="ko-KR" sz="2400" i="1" spc="47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70" baseline="-21164" dirty="0">
                <a:latin typeface="Trebuchet MS"/>
                <a:cs typeface="Trebuchet MS"/>
              </a:rPr>
              <a:t>1</a:t>
            </a:r>
            <a:r>
              <a:rPr lang="en-US" altLang="ko-KR" sz="2400" spc="47" dirty="0">
                <a:latin typeface="Trebuchet MS"/>
                <a:cs typeface="Trebuchet MS"/>
              </a:rPr>
              <a:t>, 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2</a:t>
            </a:r>
            <a:r>
              <a:rPr lang="en-US" altLang="ko-KR" sz="2400" spc="68" dirty="0">
                <a:latin typeface="Trebuchet MS"/>
                <a:cs typeface="Trebuchet MS"/>
              </a:rPr>
              <a:t>) </a:t>
            </a:r>
            <a:r>
              <a:rPr lang="en-US" altLang="ko-KR" sz="2400" dirty="0">
                <a:latin typeface="Trebuchet MS"/>
                <a:cs typeface="Trebuchet MS"/>
              </a:rPr>
              <a:t>= 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P</a:t>
            </a:r>
            <a:r>
              <a:rPr lang="en-US" altLang="ko-KR" sz="2400" spc="68" dirty="0">
                <a:latin typeface="Trebuchet MS"/>
                <a:cs typeface="Trebuchet MS"/>
              </a:rPr>
              <a:t>(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1 </a:t>
            </a:r>
            <a:r>
              <a:rPr lang="en-US" altLang="ko-KR" sz="2400" dirty="0">
                <a:latin typeface="Trebuchet MS"/>
                <a:cs typeface="Trebuchet MS"/>
              </a:rPr>
              <a:t>+ </a:t>
            </a:r>
            <a:r>
              <a:rPr lang="en-US" altLang="ko-KR" sz="2400" i="1" spc="68" dirty="0">
                <a:latin typeface="Palatino Linotype"/>
                <a:cs typeface="Palatino Linotype"/>
              </a:rPr>
              <a:t>s</a:t>
            </a:r>
            <a:r>
              <a:rPr lang="en-US" altLang="ko-KR" sz="2400" i="1" spc="103" baseline="-21164" dirty="0">
                <a:latin typeface="Trebuchet MS"/>
                <a:cs typeface="Trebuchet MS"/>
              </a:rPr>
              <a:t>2</a:t>
            </a:r>
            <a:r>
              <a:rPr lang="en-US" altLang="ko-KR" sz="2400" spc="68" dirty="0">
                <a:latin typeface="Trebuchet MS"/>
                <a:cs typeface="Trebuchet MS"/>
              </a:rPr>
              <a:t>) </a:t>
            </a:r>
            <a:r>
              <a:rPr lang="en-US" altLang="ko-KR" sz="2400" i="1" spc="145" dirty="0" err="1">
                <a:latin typeface="Palatino Linotype"/>
                <a:cs typeface="Palatino Linotype"/>
              </a:rPr>
              <a:t>s</a:t>
            </a:r>
            <a:r>
              <a:rPr lang="en-US" altLang="ko-KR" sz="2400" i="1" spc="217" baseline="-21164" dirty="0" err="1">
                <a:latin typeface="Palatino Linotype"/>
                <a:cs typeface="Palatino Linotype"/>
              </a:rPr>
              <a:t>n</a:t>
            </a:r>
            <a:r>
              <a:rPr lang="en-US" altLang="ko-KR" sz="2400" i="1" spc="217" baseline="-21164" dirty="0">
                <a:latin typeface="Palatino Linotype"/>
                <a:cs typeface="Palatino Linotype"/>
              </a:rPr>
              <a:t> </a:t>
            </a:r>
            <a:r>
              <a:rPr lang="en-US" altLang="ko-KR" sz="2400" dirty="0">
                <a:latin typeface="Trebuchet MS"/>
                <a:cs typeface="Trebuchet MS"/>
              </a:rPr>
              <a:t>– </a:t>
            </a:r>
            <a:r>
              <a:rPr lang="en-US" altLang="ko-KR" sz="2400" i="1" spc="73" dirty="0" err="1">
                <a:latin typeface="Palatino Linotype"/>
                <a:cs typeface="Palatino Linotype"/>
              </a:rPr>
              <a:t>c</a:t>
            </a:r>
            <a:r>
              <a:rPr lang="en-US" altLang="ko-KR" sz="2400" i="1" spc="109" baseline="-21164" dirty="0" err="1">
                <a:latin typeface="Palatino Linotype"/>
                <a:cs typeface="Palatino Linotype"/>
              </a:rPr>
              <a:t>n</a:t>
            </a:r>
            <a:r>
              <a:rPr lang="en-US" altLang="ko-KR" sz="2400" i="1" spc="-385" baseline="-21164" dirty="0">
                <a:latin typeface="Palatino Linotype"/>
                <a:cs typeface="Palatino Linotype"/>
              </a:rPr>
              <a:t> </a:t>
            </a:r>
            <a:r>
              <a:rPr lang="en-US" altLang="ko-KR" sz="2400" i="1" spc="145" dirty="0" err="1">
                <a:latin typeface="Palatino Linotype"/>
                <a:cs typeface="Palatino Linotype"/>
              </a:rPr>
              <a:t>s</a:t>
            </a:r>
            <a:r>
              <a:rPr lang="en-US" altLang="ko-KR" sz="2400" i="1" spc="217" baseline="-21164" dirty="0" err="1">
                <a:latin typeface="Palatino Linotype"/>
                <a:cs typeface="Palatino Linotype"/>
              </a:rPr>
              <a:t>n</a:t>
            </a:r>
            <a:endParaRPr lang="en-US" altLang="ko-KR" sz="2400" baseline="-21164" dirty="0">
              <a:latin typeface="Palatino Linotype"/>
              <a:cs typeface="Palatino Linotype"/>
            </a:endParaRPr>
          </a:p>
          <a:p>
            <a:endParaRPr lang="en-US" altLang="ko-KR" sz="2800" i="1" dirty="0" smtClean="0">
              <a:latin typeface="Trebuchet MS"/>
              <a:cs typeface="Trebuchet M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Again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6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969</Words>
  <Application>Microsoft Macintosh PowerPoint</Application>
  <PresentationFormat>On-screen Show (4:3)</PresentationFormat>
  <Paragraphs>245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Calibri</vt:lpstr>
      <vt:lpstr>Cambria Math</vt:lpstr>
      <vt:lpstr>Comic Sans MS</vt:lpstr>
      <vt:lpstr>Franklin Gothic Medium</vt:lpstr>
      <vt:lpstr>Malgun Gothic</vt:lpstr>
      <vt:lpstr>Palatino Linotype</vt:lpstr>
      <vt:lpstr>Symbol</vt:lpstr>
      <vt:lpstr>Times New Roman</vt:lpstr>
      <vt:lpstr>Trebuchet MS</vt:lpstr>
      <vt:lpstr>Wingdings</vt:lpstr>
      <vt:lpstr>나눔고딕</vt:lpstr>
      <vt:lpstr>맑은 고딕</vt:lpstr>
      <vt:lpstr>Arial</vt:lpstr>
      <vt:lpstr>Office 테마</vt:lpstr>
      <vt:lpstr>Lecture 8: Stackelberg game</vt:lpstr>
      <vt:lpstr>Contents</vt:lpstr>
      <vt:lpstr>Competition between two firms: Model</vt:lpstr>
      <vt:lpstr>PowerPoint Presentation</vt:lpstr>
      <vt:lpstr>Best response</vt:lpstr>
      <vt:lpstr>Example: Cournot duopoly</vt:lpstr>
      <vt:lpstr>Example: Cournot duopoly</vt:lpstr>
      <vt:lpstr>PowerPoint Presentation</vt:lpstr>
      <vt:lpstr>Model Again</vt:lpstr>
      <vt:lpstr>Stackelberg Competition</vt:lpstr>
      <vt:lpstr>Finding the NE: Backward Induction</vt:lpstr>
      <vt:lpstr>Firm 2: Second Stage</vt:lpstr>
      <vt:lpstr>Best response for firm 2</vt:lpstr>
      <vt:lpstr>Firm 1’s decision</vt:lpstr>
      <vt:lpstr>Firm 1’s decision</vt:lpstr>
      <vt:lpstr>Firm 1’s decision</vt:lpstr>
      <vt:lpstr>Firm 1’s decision</vt:lpstr>
      <vt:lpstr>Firm 1’s decision</vt:lpstr>
      <vt:lpstr>Firm 1’s decision</vt:lpstr>
      <vt:lpstr>Stackelberg equilibrium</vt:lpstr>
      <vt:lpstr>PowerPoint Presentation</vt:lpstr>
      <vt:lpstr>Comparison to Cournot</vt:lpstr>
      <vt:lpstr>Comparison to Cournot</vt:lpstr>
      <vt:lpstr>Stackelberg competition: moral</vt:lpstr>
      <vt:lpstr>Summary</vt:lpstr>
      <vt:lpstr>Example: Cournot duopoly</vt:lpstr>
      <vt:lpstr>Example: Cournot duopoly</vt:lpstr>
      <vt:lpstr>Example: Cournot duopoly</vt:lpstr>
      <vt:lpstr>Example: Cournot duopoly</vt:lpstr>
      <vt:lpstr>Example: Cournot duopoly</vt:lpstr>
      <vt:lpstr>Example: Cournot duopoly</vt:lpstr>
      <vt:lpstr>Example: Cournot duopoly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Yung Yi</cp:lastModifiedBy>
  <cp:revision>584</cp:revision>
  <dcterms:created xsi:type="dcterms:W3CDTF">2010-07-02T06:15:08Z</dcterms:created>
  <dcterms:modified xsi:type="dcterms:W3CDTF">2017-02-23T06:02:58Z</dcterms:modified>
</cp:coreProperties>
</file>