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78" r:id="rId3"/>
    <p:sldId id="293" r:id="rId4"/>
    <p:sldId id="292" r:id="rId5"/>
    <p:sldId id="273" r:id="rId6"/>
    <p:sldId id="274" r:id="rId7"/>
    <p:sldId id="275" r:id="rId8"/>
    <p:sldId id="298" r:id="rId9"/>
    <p:sldId id="302" r:id="rId10"/>
    <p:sldId id="300" r:id="rId11"/>
    <p:sldId id="276" r:id="rId12"/>
    <p:sldId id="277" r:id="rId13"/>
    <p:sldId id="279" r:id="rId14"/>
    <p:sldId id="280" r:id="rId15"/>
    <p:sldId id="281" r:id="rId16"/>
    <p:sldId id="299" r:id="rId17"/>
    <p:sldId id="301" r:id="rId18"/>
    <p:sldId id="311" r:id="rId19"/>
    <p:sldId id="296" r:id="rId20"/>
    <p:sldId id="303" r:id="rId21"/>
    <p:sldId id="304" r:id="rId22"/>
    <p:sldId id="305" r:id="rId23"/>
    <p:sldId id="312" r:id="rId24"/>
    <p:sldId id="297" r:id="rId25"/>
    <p:sldId id="306" r:id="rId26"/>
    <p:sldId id="265" r:id="rId27"/>
    <p:sldId id="307" r:id="rId28"/>
    <p:sldId id="308" r:id="rId29"/>
    <p:sldId id="309" r:id="rId30"/>
    <p:sldId id="272" r:id="rId3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1EDFF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807" autoAdjust="0"/>
  </p:normalViewPr>
  <p:slideViewPr>
    <p:cSldViewPr>
      <p:cViewPr varScale="1">
        <p:scale>
          <a:sx n="124" d="100"/>
          <a:sy n="124" d="100"/>
        </p:scale>
        <p:origin x="18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55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6A34F84-89D5-4103-A9F5-2A4E8C749CAE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0010351E-67A8-4AFC-B24C-2B610D064F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FFF0AD6B-AEAA-4FC8-B9BE-275E5EF376AB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D51A2556-5F5E-4107-B3C9-889FA75FD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9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03EF33A-0125-9545-AD45-0C41B2FD2857}" type="slidenum">
              <a:rPr lang="en-US" altLang="ja-JP" sz="1300">
                <a:ea typeface="굴림" charset="0"/>
              </a:rPr>
              <a:pPr eaLnBrk="1" hangingPunct="1"/>
              <a:t>4</a:t>
            </a:fld>
            <a:endParaRPr lang="en-US" altLang="ja-JP" sz="1300">
              <a:ea typeface="굴림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93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AD0227A-CB90-1D44-B76C-5D3D7E2A3653}" type="slidenum">
              <a:rPr lang="en-US" altLang="ja-JP" sz="1300">
                <a:ea typeface="굴림" charset="0"/>
              </a:rPr>
              <a:pPr eaLnBrk="1" hangingPunct="1"/>
              <a:t>19</a:t>
            </a:fld>
            <a:endParaRPr lang="en-US" altLang="ja-JP" sz="1300">
              <a:ea typeface="굴림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ja-JP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6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AD0227A-CB90-1D44-B76C-5D3D7E2A3653}" type="slidenum">
              <a:rPr lang="en-US" altLang="ja-JP" sz="1300">
                <a:ea typeface="굴림" charset="0"/>
              </a:rPr>
              <a:pPr eaLnBrk="1" hangingPunct="1"/>
              <a:t>20</a:t>
            </a:fld>
            <a:endParaRPr lang="en-US" altLang="ja-JP" sz="1300">
              <a:ea typeface="굴림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ja-JP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8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AD0227A-CB90-1D44-B76C-5D3D7E2A3653}" type="slidenum">
              <a:rPr lang="en-US" altLang="ja-JP" sz="1300">
                <a:ea typeface="굴림" charset="0"/>
              </a:rPr>
              <a:pPr eaLnBrk="1" hangingPunct="1"/>
              <a:t>21</a:t>
            </a:fld>
            <a:endParaRPr lang="en-US" altLang="ja-JP" sz="1300">
              <a:ea typeface="굴림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ja-JP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7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AD0227A-CB90-1D44-B76C-5D3D7E2A3653}" type="slidenum">
              <a:rPr lang="en-US" altLang="ja-JP" sz="1300">
                <a:ea typeface="굴림" charset="0"/>
              </a:rPr>
              <a:pPr eaLnBrk="1" hangingPunct="1"/>
              <a:t>22</a:t>
            </a:fld>
            <a:endParaRPr lang="en-US" altLang="ja-JP" sz="1300">
              <a:ea typeface="굴림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ja-JP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98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5F9B97E-5B71-FC46-8710-C5359C7E3C2B}" type="slidenum">
              <a:rPr lang="en-US" altLang="ja-JP" sz="1300">
                <a:ea typeface="굴림" charset="0"/>
              </a:rPr>
              <a:pPr eaLnBrk="1" hangingPunct="1"/>
              <a:t>24</a:t>
            </a:fld>
            <a:endParaRPr lang="en-US" altLang="ja-JP" sz="1300">
              <a:ea typeface="굴림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12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5F9B97E-5B71-FC46-8710-C5359C7E3C2B}" type="slidenum">
              <a:rPr lang="en-US" altLang="ja-JP" sz="1300">
                <a:ea typeface="굴림" charset="0"/>
              </a:rPr>
              <a:pPr eaLnBrk="1" hangingPunct="1"/>
              <a:t>25</a:t>
            </a:fld>
            <a:endParaRPr lang="en-US" altLang="ja-JP" sz="1300">
              <a:ea typeface="굴림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380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A85EABB-DDA3-CF48-AAEB-88BB8D9637B9}" type="slidenum">
              <a:rPr lang="en-US" altLang="ja-JP" sz="1300">
                <a:ea typeface="굴림" charset="0"/>
              </a:rPr>
              <a:pPr eaLnBrk="1" hangingPunct="1"/>
              <a:t>26</a:t>
            </a:fld>
            <a:endParaRPr lang="en-US" altLang="ja-JP" sz="1300">
              <a:ea typeface="굴림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6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8785AD08-688C-4031-BB03-F2BD5307A1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1447800" y="6477000"/>
            <a:ext cx="6934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29600" y="6477000"/>
            <a:ext cx="608013" cy="303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[</a:t>
            </a:r>
            <a:fld id="{ED473990-653C-D547-9FA0-71D89C391A86}" type="slidenum">
              <a:rPr lang="en-US" altLang="ko-KR"/>
              <a:pPr/>
              <a:t>‹#›</a:t>
            </a:fld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5716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155"/>
            <a:ext cx="9144000" cy="69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88" y="1451052"/>
            <a:ext cx="6189225" cy="39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909" y="661807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 userDrawn="1"/>
        </p:nvSpPr>
        <p:spPr>
          <a:xfrm>
            <a:off x="2132112" y="3573016"/>
            <a:ext cx="6000792" cy="20882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Yi, Yung 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이융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KAIST, Electrical Engineering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http://lanada.kaist.ac.kr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yiyung@kaist.edu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2000">
                <a:latin typeface="Calibri" charset="0"/>
                <a:ea typeface="Calibri" charset="0"/>
                <a:cs typeface="Calibri" charset="0"/>
              </a:defRPr>
            </a:lvl2pPr>
            <a:lvl3pPr>
              <a:defRPr sz="180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altLang="ko-KR" dirty="0"/>
              <a:t>Description</a:t>
            </a:r>
          </a:p>
          <a:p>
            <a:pPr lvl="1"/>
            <a:r>
              <a:rPr lang="en-US" altLang="ko-KR" sz="2000" dirty="0" err="1"/>
              <a:t>Sdfsf</a:t>
            </a:r>
            <a:endParaRPr lang="en-US" altLang="ko-KR" sz="2000" dirty="0"/>
          </a:p>
          <a:p>
            <a:pPr lvl="2"/>
            <a:r>
              <a:rPr lang="en-US" altLang="ko-KR" sz="1800" dirty="0" err="1">
                <a:latin typeface="Comic Sans MS" pitchFamily="66" charset="0"/>
              </a:rPr>
              <a:t>sdfasdf</a:t>
            </a: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01/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48733" y="399501"/>
            <a:ext cx="8229600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02/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628801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2464" y="1159918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1. Title ( size : 24pt)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4257923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3789040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2. Title ( size : 24pt)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020272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로고를 넣어주세요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학회 로고 등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21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343573" y="2651428"/>
            <a:ext cx="4456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More</a:t>
            </a: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 comments and questions at </a:t>
            </a:r>
            <a:br>
              <a:rPr lang="en-US" altLang="ko-KR" sz="2400" baseline="0" dirty="0">
                <a:latin typeface="Calibri" pitchFamily="34" charset="0"/>
                <a:cs typeface="Calibri" pitchFamily="34" charset="0"/>
              </a:rPr>
            </a:b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yiyung@kaist.edu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63341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178800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EB74-B2A7-404D-9C8E-769C9DFC212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E2F6E717-0B04-485A-AD9D-AAB5509EEA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3" r:id="rId4"/>
    <p:sldLayoutId id="2147483651" r:id="rId5"/>
    <p:sldLayoutId id="2147483655" r:id="rId6"/>
    <p:sldLayoutId id="2147483652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67544" y="1556792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Lecture 10: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Bayesian Game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ko-KR" dirty="0"/>
                  <a:t>Mixed strategy</a:t>
                </a:r>
              </a:p>
              <a:p>
                <a:pPr lvl="1"/>
                <a:endParaRPr kumimoji="1" lang="en-US" altLang="ko-KR" dirty="0"/>
              </a:p>
              <a:p>
                <a:r>
                  <a:rPr kumimoji="1" lang="en-US" altLang="ko-KR" dirty="0"/>
                  <a:t>Example: [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charset="0"/>
                      </a:rPr>
                      <m:t>𝑝</m:t>
                    </m:r>
                  </m:oMath>
                </a14:m>
                <a:r>
                  <a:rPr kumimoji="1" lang="en-US" altLang="ko-KR" dirty="0"/>
                  <a:t>;(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R" dirty="0"/>
                  <a:t>)]. It means </a:t>
                </a:r>
                <a:r>
                  <a:rPr kumimoji="1" lang="mr-IN" altLang="ko-KR" dirty="0"/>
                  <a:t>…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r>
                  <a:rPr kumimoji="1" lang="en-US" altLang="ko-KR" dirty="0"/>
                  <a:t>Nash Equilibrium</a:t>
                </a:r>
              </a:p>
              <a:p>
                <a:pPr lvl="1"/>
                <a:r>
                  <a:rPr kumimoji="1" lang="en-US" altLang="ko-KR" dirty="0"/>
                  <a:t>Pure strategy NE</a:t>
                </a:r>
              </a:p>
              <a:p>
                <a:pPr lvl="1"/>
                <a:r>
                  <a:rPr kumimoji="1" lang="en-US" altLang="ko-KR" dirty="0"/>
                  <a:t>Mixed strategy NE</a:t>
                </a:r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Study this for our particular example </a:t>
                </a:r>
              </a:p>
              <a:p>
                <a:pPr lvl="1"/>
                <a:r>
                  <a:rPr kumimoji="1" lang="en-US" altLang="ko-KR" dirty="0"/>
                  <a:t>Then, we will formalize this later.</a:t>
                </a:r>
              </a:p>
              <a:p>
                <a:pPr lvl="1"/>
                <a:endParaRPr kumimoji="1" lang="en-US" altLang="ko-KR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042" t="-1632" b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What is a strategy? Pure? Mixed?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30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of </a:t>
            </a:r>
            <a:r>
              <a:rPr lang="en-US" dirty="0" err="1"/>
              <a:t>BoS</a:t>
            </a:r>
            <a:r>
              <a:rPr lang="en-US" dirty="0"/>
              <a:t> 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790"/>
            <a:ext cx="9144000" cy="382146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112997" y="451060"/>
            <a:ext cx="3677282" cy="1231761"/>
            <a:chOff x="3414998" y="523203"/>
            <a:chExt cx="5765514" cy="17932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4998" y="523203"/>
              <a:ext cx="2664296" cy="179327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0357" y="548680"/>
              <a:ext cx="3050155" cy="1728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575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of </a:t>
            </a:r>
            <a:r>
              <a:rPr lang="en-US" dirty="0" err="1"/>
              <a:t>BoS</a:t>
            </a:r>
            <a:r>
              <a:rPr lang="en-US" dirty="0"/>
              <a:t> (2)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59524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112997" y="451060"/>
            <a:ext cx="3677282" cy="1231761"/>
            <a:chOff x="3414998" y="523203"/>
            <a:chExt cx="5765514" cy="17932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4998" y="523203"/>
              <a:ext cx="2664296" cy="179327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0357" y="548680"/>
              <a:ext cx="3050155" cy="1728192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899592" y="3645024"/>
            <a:ext cx="180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6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of </a:t>
            </a:r>
            <a:r>
              <a:rPr lang="en-US" dirty="0" err="1"/>
              <a:t>BoS</a:t>
            </a:r>
            <a:r>
              <a:rPr lang="en-US" dirty="0"/>
              <a:t> (3)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7596336" cy="493622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112997" y="451060"/>
            <a:ext cx="3677282" cy="1231761"/>
            <a:chOff x="3414998" y="523203"/>
            <a:chExt cx="5765514" cy="17932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4998" y="523203"/>
              <a:ext cx="2664296" cy="179327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0357" y="548680"/>
              <a:ext cx="3050155" cy="1728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588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of </a:t>
            </a:r>
            <a:r>
              <a:rPr lang="en-US" dirty="0" err="1"/>
              <a:t>BoS</a:t>
            </a:r>
            <a:r>
              <a:rPr lang="en-US" dirty="0"/>
              <a:t> (3)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6000" y="1052736"/>
            <a:ext cx="6524272" cy="5256584"/>
            <a:chOff x="1475656" y="1124744"/>
            <a:chExt cx="6804248" cy="567364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2564904"/>
              <a:ext cx="6804248" cy="42334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62374"/>
            <a:stretch/>
          </p:blipFill>
          <p:spPr>
            <a:xfrm>
              <a:off x="1475656" y="1124744"/>
              <a:ext cx="6334878" cy="1548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130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of </a:t>
            </a:r>
            <a:r>
              <a:rPr lang="en-US" dirty="0" err="1"/>
              <a:t>BoS</a:t>
            </a:r>
            <a:r>
              <a:rPr lang="en-US" dirty="0"/>
              <a:t> (3)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7344816" cy="44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3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of </a:t>
            </a:r>
            <a:r>
              <a:rPr lang="en-US" dirty="0" err="1"/>
              <a:t>BoS</a:t>
            </a:r>
            <a:r>
              <a:rPr lang="en-US" dirty="0"/>
              <a:t> (3)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54" y="1340768"/>
            <a:ext cx="7488832" cy="223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5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4752528" cy="3317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1268760"/>
            <a:ext cx="45343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P1: cannot differentiate between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yy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yn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                                       or between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P2: cannot differentiate between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yy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ny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                                       or between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yn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Understanding: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P1 receives the same “signal” y1 for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yy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yn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                   a different “signal” n1 for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nn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Similarly, for P2 for the signals y2 and n2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57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Payoff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60648"/>
            <a:ext cx="3312368" cy="2312408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5289"/>
              </p:ext>
            </p:extLst>
          </p:nvPr>
        </p:nvGraphicFramePr>
        <p:xfrm>
          <a:off x="683568" y="1658656"/>
          <a:ext cx="46805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3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(B,B)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(B,S)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(S,B)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(S,S)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(B,B)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(B,S)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(S,B)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(S,S)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텍스트 상자 4"/>
          <p:cNvSpPr txBox="1"/>
          <p:nvPr/>
        </p:nvSpPr>
        <p:spPr>
          <a:xfrm>
            <a:off x="238811" y="1034115"/>
            <a:ext cx="26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alibri" charset="0"/>
                <a:ea typeface="Calibri" charset="0"/>
                <a:cs typeface="Calibri" charset="0"/>
              </a:rPr>
              <a:t>Player 1’s expected payoff</a:t>
            </a:r>
            <a:endParaRPr kumimoji="1" lang="ko-KR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49816" y="3839651"/>
            <a:ext cx="261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latin typeface="Calibri" charset="0"/>
                <a:ea typeface="Calibri" charset="0"/>
                <a:cs typeface="Calibri" charset="0"/>
              </a:rPr>
              <a:t>Player 2’s </a:t>
            </a:r>
            <a:r>
              <a:rPr kumimoji="1" lang="en-US" altLang="ko-KR" dirty="0">
                <a:latin typeface="Calibri" charset="0"/>
                <a:ea typeface="Calibri" charset="0"/>
                <a:cs typeface="Calibri" charset="0"/>
              </a:rPr>
              <a:t>expected payoff</a:t>
            </a:r>
            <a:endParaRPr kumimoji="1" lang="ko-KR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238811" y="234888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latin typeface="Calibri" charset="0"/>
                <a:ea typeface="Calibri" charset="0"/>
                <a:cs typeface="Calibri" charset="0"/>
              </a:rPr>
              <a:t>P1</a:t>
            </a:r>
            <a:endParaRPr kumimoji="1" lang="ko-KR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2806756" y="127159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alibri" charset="0"/>
                <a:ea typeface="Calibri" charset="0"/>
                <a:cs typeface="Calibri" charset="0"/>
              </a:rPr>
              <a:t>P2</a:t>
            </a:r>
            <a:endParaRPr kumimoji="1" lang="ko-KR" altLang="en-US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976322"/>
              </p:ext>
            </p:extLst>
          </p:nvPr>
        </p:nvGraphicFramePr>
        <p:xfrm>
          <a:off x="713573" y="4556754"/>
          <a:ext cx="46805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3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(B,B)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(B,S)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(S,B)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(S,S)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(B,B)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(B,S)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(S,B)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(S,S)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텍스트 상자 10"/>
          <p:cNvSpPr txBox="1"/>
          <p:nvPr/>
        </p:nvSpPr>
        <p:spPr>
          <a:xfrm>
            <a:off x="268816" y="524697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>
                <a:latin typeface="Calibri" charset="0"/>
                <a:ea typeface="Calibri" charset="0"/>
                <a:cs typeface="Calibri" charset="0"/>
              </a:rPr>
              <a:t>P1</a:t>
            </a:r>
            <a:endParaRPr kumimoji="1" lang="ko-KR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2836761" y="416969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alibri" charset="0"/>
                <a:ea typeface="Calibri" charset="0"/>
                <a:cs typeface="Calibri" charset="0"/>
              </a:rPr>
              <a:t>P2</a:t>
            </a:r>
            <a:endParaRPr kumimoji="1" lang="ko-KR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46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Game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24" y="1661214"/>
            <a:ext cx="8244408" cy="34959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60648"/>
            <a:ext cx="3312368" cy="2312408"/>
          </a:xfrm>
          <a:prstGeom prst="rect">
            <a:avLst/>
          </a:prstGeom>
        </p:spPr>
      </p:pic>
      <p:sp>
        <p:nvSpPr>
          <p:cNvPr id="5" name="텍스트 상자 4"/>
          <p:cNvSpPr txBox="1"/>
          <p:nvPr/>
        </p:nvSpPr>
        <p:spPr>
          <a:xfrm>
            <a:off x="611560" y="5619667"/>
            <a:ext cx="7449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Calibri" charset="0"/>
                <a:ea typeface="Calibri" charset="0"/>
                <a:cs typeface="Calibri" charset="0"/>
              </a:rPr>
              <a:t>Note that the players’ types may </a:t>
            </a:r>
            <a:r>
              <a:rPr kumimoji="1" lang="en-US" altLang="ko-KR" sz="2800">
                <a:latin typeface="Calibri" charset="0"/>
                <a:ea typeface="Calibri" charset="0"/>
                <a:cs typeface="Calibri" charset="0"/>
              </a:rPr>
              <a:t>not independent</a:t>
            </a:r>
            <a:endParaRPr kumimoji="1" lang="ko-KR" alt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4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What happens I don’t know about you?</a:t>
            </a:r>
          </a:p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Incomplete information game</a:t>
            </a:r>
          </a:p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Static Bayesian Game </a:t>
            </a:r>
          </a:p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Example: 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Battle of Sexes with incomplete information</a:t>
            </a:r>
          </a:p>
          <a:p>
            <a:pPr lvl="1"/>
            <a:r>
              <a:rPr lang="en-US" altLang="zh-CN" dirty="0" err="1">
                <a:latin typeface="Calibri" charset="0"/>
                <a:ea typeface="Calibri" charset="0"/>
                <a:cs typeface="Calibri" charset="0"/>
              </a:rPr>
              <a:t>Cournot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Duopoly with incomplete information</a:t>
            </a:r>
          </a:p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Dynamic case (extensive form): Not covered in this lecture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Overview of Bayesian Game</a:t>
            </a:r>
            <a:endParaRPr lang="zh-CN" alt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65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" y="2601888"/>
            <a:ext cx="7884368" cy="3923456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60648"/>
            <a:ext cx="3312368" cy="23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Game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2996952"/>
            <a:ext cx="7771999" cy="35283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60648"/>
            <a:ext cx="3312368" cy="23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62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Game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7740352" cy="4128188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08480"/>
            <a:ext cx="3312368" cy="23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9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62464" y="4653136"/>
            <a:ext cx="8186212" cy="1770477"/>
          </a:xfrm>
        </p:spPr>
        <p:txBody>
          <a:bodyPr/>
          <a:lstStyle/>
          <a:p>
            <a:r>
              <a:rPr kumimoji="1" lang="en-US" altLang="ko-KR" dirty="0"/>
              <a:t>[(B,B), (B,S)] is a NEP?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[(S,B), (S,S)] is a NEP?</a:t>
            </a:r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NEP Example</a:t>
            </a:r>
            <a:endParaRPr kumimoji="1"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3990"/>
            <a:ext cx="4787595" cy="33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66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Equilibrium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44" y="1089039"/>
            <a:ext cx="7992888" cy="46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Equilibrium: Existence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52737"/>
            <a:ext cx="8424936" cy="34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0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Cournot</a:t>
            </a:r>
            <a:r>
              <a:rPr lang="en-US" dirty="0"/>
              <a:t> Duopoly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24744"/>
            <a:ext cx="7794612" cy="21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02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44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7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05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852936"/>
            <a:ext cx="6566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What </a:t>
            </a:r>
            <a:r>
              <a:rPr lang="en-US" sz="4400">
                <a:latin typeface="Comic Sans MS" pitchFamily="66" charset="0"/>
              </a:rPr>
              <a:t>is Bayesian Game?</a:t>
            </a:r>
            <a:endParaRPr lang="en-US" sz="4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96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Summary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89000" y="1595438"/>
            <a:ext cx="78295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3200" b="1" dirty="0">
                <a:latin typeface="Calibri" charset="0"/>
                <a:ea typeface="Calibri" charset="0"/>
                <a:cs typeface="Calibri" charset="0"/>
              </a:rPr>
              <a:t>Game in strategic form</a:t>
            </a:r>
            <a:endParaRPr lang="en-US" altLang="ja-JP" dirty="0">
              <a:latin typeface="Calibri" charset="0"/>
              <a:ea typeface="Calibri" charset="0"/>
              <a:cs typeface="Calibri" charset="0"/>
            </a:endParaRPr>
          </a:p>
          <a:p>
            <a:pPr eaLnBrk="1" hangingPunct="1">
              <a:buFontTx/>
              <a:buChar char="-"/>
            </a:pPr>
            <a:r>
              <a:rPr lang="en-US" altLang="ja-JP" dirty="0">
                <a:latin typeface="Calibri" charset="0"/>
                <a:ea typeface="Calibri" charset="0"/>
                <a:cs typeface="Calibri" charset="0"/>
              </a:rPr>
              <a:t> Complete information (each player has perfect information</a:t>
            </a:r>
          </a:p>
          <a:p>
            <a:pPr eaLnBrk="1" hangingPunct="1"/>
            <a:r>
              <a:rPr lang="en-US" altLang="ja-JP" dirty="0">
                <a:latin typeface="Calibri" charset="0"/>
                <a:ea typeface="Calibri" charset="0"/>
                <a:cs typeface="Calibri" charset="0"/>
              </a:rPr>
              <a:t>   regarding the element of the game)</a:t>
            </a:r>
          </a:p>
          <a:p>
            <a:pPr eaLnBrk="1" hangingPunct="1">
              <a:buFontTx/>
              <a:buChar char="-"/>
            </a:pPr>
            <a:r>
              <a:rPr lang="en-US" altLang="ja-JP" dirty="0">
                <a:latin typeface="Calibri" charset="0"/>
                <a:ea typeface="Calibri" charset="0"/>
                <a:cs typeface="Calibri" charset="0"/>
              </a:rPr>
              <a:t> Iterated deletion of dominated strategy, Nash equilibrium: </a:t>
            </a:r>
          </a:p>
          <a:p>
            <a:pPr eaLnBrk="1" hangingPunct="1"/>
            <a:r>
              <a:rPr lang="en-US" altLang="ja-JP" dirty="0">
                <a:latin typeface="Calibri" charset="0"/>
                <a:ea typeface="Calibri" charset="0"/>
                <a:cs typeface="Calibri" charset="0"/>
              </a:rPr>
              <a:t>  solutions of the game in strategic form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900113" y="4329013"/>
            <a:ext cx="6884987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3200" b="1">
                <a:latin typeface="Calibri" charset="0"/>
                <a:ea typeface="Calibri" charset="0"/>
                <a:cs typeface="Calibri" charset="0"/>
              </a:rPr>
              <a:t>Bayesian Game</a:t>
            </a:r>
          </a:p>
          <a:p>
            <a:pPr eaLnBrk="1" hangingPunct="1">
              <a:buFontTx/>
              <a:buChar char="-"/>
            </a:pPr>
            <a:r>
              <a:rPr lang="en-US" altLang="ja-JP" dirty="0">
                <a:latin typeface="Calibri" charset="0"/>
                <a:ea typeface="Calibri" charset="0"/>
                <a:cs typeface="Calibri" charset="0"/>
              </a:rPr>
              <a:t> A game with </a:t>
            </a:r>
            <a:r>
              <a:rPr lang="en-US" altLang="ja-JP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incomplete information</a:t>
            </a:r>
          </a:p>
          <a:p>
            <a:pPr eaLnBrk="1" hangingPunct="1">
              <a:buFontTx/>
              <a:buChar char="-"/>
            </a:pPr>
            <a:r>
              <a:rPr lang="en-US" altLang="ja-JP" dirty="0">
                <a:latin typeface="Calibri" charset="0"/>
                <a:ea typeface="Calibri" charset="0"/>
                <a:cs typeface="Calibri" charset="0"/>
              </a:rPr>
              <a:t> Each player has initial </a:t>
            </a:r>
            <a:r>
              <a:rPr lang="en-US" altLang="ja-JP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private information</a:t>
            </a:r>
            <a:r>
              <a:rPr lang="en-US" altLang="ja-JP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altLang="ja-JP" b="1" dirty="0">
                <a:latin typeface="Calibri" charset="0"/>
                <a:ea typeface="Calibri" charset="0"/>
                <a:cs typeface="Calibri" charset="0"/>
              </a:rPr>
              <a:t>type</a:t>
            </a:r>
            <a:r>
              <a:rPr lang="en-US" altLang="ja-JP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eaLnBrk="1" hangingPunct="1"/>
            <a:r>
              <a:rPr lang="en-US" altLang="ja-JP" dirty="0">
                <a:latin typeface="Calibri" charset="0"/>
                <a:ea typeface="Calibri" charset="0"/>
                <a:cs typeface="Calibri" charset="0"/>
              </a:rPr>
              <a:t>- Bayesian equilibrium: solution of the Bayesian game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Bayesian Game?</a:t>
            </a:r>
          </a:p>
        </p:txBody>
      </p:sp>
    </p:spTree>
    <p:extLst>
      <p:ext uri="{BB962C8B-B14F-4D97-AF65-F5344CB8AC3E}">
        <p14:creationId xmlns:p14="http://schemas.microsoft.com/office/powerpoint/2010/main" val="50706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2464" y="2852936"/>
            <a:ext cx="8186212" cy="35706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Battle of Sexes Game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124744"/>
            <a:ext cx="2424837" cy="1512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818814"/>
            <a:ext cx="5688632" cy="3706530"/>
          </a:xfrm>
          <a:prstGeom prst="rect">
            <a:avLst/>
          </a:prstGeom>
        </p:spPr>
      </p:pic>
      <p:cxnSp>
        <p:nvCxnSpPr>
          <p:cNvPr id="7" name="직선 연결선[R] 6"/>
          <p:cNvCxnSpPr/>
          <p:nvPr/>
        </p:nvCxnSpPr>
        <p:spPr>
          <a:xfrm>
            <a:off x="1907704" y="6423613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01372" y="4797152"/>
            <a:ext cx="9295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player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6506" y="5435932"/>
            <a:ext cx="9295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player 1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Player 1’s unsure belief</a:t>
            </a:r>
          </a:p>
          <a:p>
            <a:pPr lvl="1"/>
            <a:r>
              <a:rPr lang="en-US" dirty="0"/>
              <a:t>Probabilistic distribution for each “type”</a:t>
            </a:r>
          </a:p>
          <a:p>
            <a:pPr lvl="1"/>
            <a:r>
              <a:rPr lang="en-US" dirty="0"/>
              <a:t>“A-ha, P2 has two types, but I cannot differentiate between them”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1’s View of Player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2664296" cy="1793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197" y="2852936"/>
            <a:ext cx="3050155" cy="17281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3728" y="241159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matching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59740" y="2447976"/>
            <a:ext cx="97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avoiding</a:t>
            </a:r>
          </a:p>
        </p:txBody>
      </p:sp>
    </p:spTree>
    <p:extLst>
      <p:ext uri="{BB962C8B-B14F-4D97-AF65-F5344CB8AC3E}">
        <p14:creationId xmlns:p14="http://schemas.microsoft.com/office/powerpoint/2010/main" val="353116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Game 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0" y="1293374"/>
            <a:ext cx="9144000" cy="50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Player 2 knows the state, but Player 1 does not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Thus, a strategy is a triple of actions</a:t>
            </a:r>
          </a:p>
          <a:p>
            <a:pPr lvl="1"/>
            <a:r>
              <a:rPr kumimoji="1" lang="en-US" altLang="ko-KR" dirty="0"/>
              <a:t>One for player 1</a:t>
            </a:r>
          </a:p>
          <a:p>
            <a:pPr lvl="1"/>
            <a:r>
              <a:rPr kumimoji="1" lang="en-US" altLang="ko-KR" dirty="0"/>
              <a:t>Two for player 2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Example: [B;(B,S)]</a:t>
            </a:r>
          </a:p>
          <a:p>
            <a:pPr lvl="1"/>
            <a:r>
              <a:rPr kumimoji="1" lang="en-US" altLang="ko-KR" dirty="0"/>
              <a:t>Player 1 chooses B</a:t>
            </a:r>
          </a:p>
          <a:p>
            <a:pPr lvl="1"/>
            <a:r>
              <a:rPr kumimoji="1" lang="en-US" altLang="ko-KR" dirty="0"/>
              <a:t>Player 2 chooses B for the state 1 and S for the state 2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Well, that’s “pure” strategy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What is a strategy?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79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Player 2</a:t>
            </a:r>
          </a:p>
          <a:p>
            <a:pPr lvl="1"/>
            <a:r>
              <a:rPr lang="en-US" dirty="0"/>
              <a:t>Initially, P2 does not know the state; she is informed of the state by a signal that depends on the state</a:t>
            </a:r>
          </a:p>
          <a:p>
            <a:pPr lvl="1"/>
            <a:r>
              <a:rPr lang="en-US" dirty="0"/>
              <a:t>Before receiving the signal she carries out her planned action for that signal</a:t>
            </a:r>
          </a:p>
          <a:p>
            <a:pPr lvl="1"/>
            <a:endParaRPr lang="en-US" dirty="0"/>
          </a:p>
          <a:p>
            <a:r>
              <a:rPr lang="en-US" dirty="0"/>
              <a:t>Player 1</a:t>
            </a:r>
          </a:p>
          <a:p>
            <a:pPr lvl="1"/>
            <a:r>
              <a:rPr lang="en-US" dirty="0"/>
              <a:t>P1 also receives the signal, but it is uninformative: it must be the same in each state. </a:t>
            </a:r>
          </a:p>
          <a:p>
            <a:pPr lvl="1"/>
            <a:r>
              <a:rPr lang="en-US" dirty="0"/>
              <a:t>Given her signal, she is unsure of the state; when choosing an action she takes into account her belief about the likelihood of each state, given her signal.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Game Setup: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78828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latin typeface="Calibri" charset="0"/>
            <a:ea typeface="Calibri" charset="0"/>
            <a:cs typeface="Calibri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</TotalTime>
  <Words>640</Words>
  <Application>Microsoft Macintosh PowerPoint</Application>
  <PresentationFormat>화면 슬라이드 쇼(4:3)</PresentationFormat>
  <Paragraphs>136</Paragraphs>
  <Slides>30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맑은 고딕</vt:lpstr>
      <vt:lpstr>나눔고딕</vt:lpstr>
      <vt:lpstr>Arial</vt:lpstr>
      <vt:lpstr>Calibri</vt:lpstr>
      <vt:lpstr>Cambria Math</vt:lpstr>
      <vt:lpstr>Comic Sans MS</vt:lpstr>
      <vt:lpstr>Times New Roman</vt:lpstr>
      <vt:lpstr>Wingdings</vt:lpstr>
      <vt:lpstr>Office 테마</vt:lpstr>
      <vt:lpstr>Lecture 10: Bayesian Game</vt:lpstr>
      <vt:lpstr>Overview of Bayesian Game</vt:lpstr>
      <vt:lpstr>PowerPoint 프레젠테이션</vt:lpstr>
      <vt:lpstr>What is Bayesian Game?</vt:lpstr>
      <vt:lpstr>Battle of Sexes Game</vt:lpstr>
      <vt:lpstr>Player 1’s View of Player 2</vt:lpstr>
      <vt:lpstr>Bayesian Game Setup</vt:lpstr>
      <vt:lpstr>What is a strategy?</vt:lpstr>
      <vt:lpstr>Bayesian Game Setup: Interpretation</vt:lpstr>
      <vt:lpstr>What is a strategy? Pure? Mixed?</vt:lpstr>
      <vt:lpstr>NE of BoS (1)</vt:lpstr>
      <vt:lpstr>NE of BoS (2)</vt:lpstr>
      <vt:lpstr>NE of BoS (3)</vt:lpstr>
      <vt:lpstr>NE of BoS (3)</vt:lpstr>
      <vt:lpstr>NE of BoS (3)</vt:lpstr>
      <vt:lpstr>NE of BoS (3)</vt:lpstr>
      <vt:lpstr>Another Example</vt:lpstr>
      <vt:lpstr>Expected Payoff</vt:lpstr>
      <vt:lpstr>Bayesian Game</vt:lpstr>
      <vt:lpstr>Bayesian Game</vt:lpstr>
      <vt:lpstr>Bayesian Game</vt:lpstr>
      <vt:lpstr>Bayesian Game</vt:lpstr>
      <vt:lpstr>NEP Example</vt:lpstr>
      <vt:lpstr>Bayesian Equilibrium</vt:lpstr>
      <vt:lpstr>Bayesian Equilibrium: Existence</vt:lpstr>
      <vt:lpstr>Example: Cournot Duopoly</vt:lpstr>
      <vt:lpstr>PowerPoint 프레젠테이션</vt:lpstr>
      <vt:lpstr>PowerPoint 프레젠테이션</vt:lpstr>
      <vt:lpstr>PowerPoint 프레젠테이션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Microsoft Office User</cp:lastModifiedBy>
  <cp:revision>588</cp:revision>
  <cp:lastPrinted>2017-03-06T08:21:28Z</cp:lastPrinted>
  <dcterms:created xsi:type="dcterms:W3CDTF">2010-07-02T06:15:08Z</dcterms:created>
  <dcterms:modified xsi:type="dcterms:W3CDTF">2021-02-27T13:06:15Z</dcterms:modified>
</cp:coreProperties>
</file>