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307" r:id="rId3"/>
    <p:sldId id="258" r:id="rId4"/>
    <p:sldId id="260" r:id="rId5"/>
    <p:sldId id="261" r:id="rId6"/>
    <p:sldId id="313" r:id="rId7"/>
    <p:sldId id="308" r:id="rId8"/>
    <p:sldId id="262" r:id="rId9"/>
    <p:sldId id="325" r:id="rId10"/>
    <p:sldId id="263" r:id="rId11"/>
    <p:sldId id="264" r:id="rId12"/>
    <p:sldId id="30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315" r:id="rId2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20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0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2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333375"/>
            <a:ext cx="83058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6550" y="1143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5975" y="1143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36550" y="3810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5" y="3810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1447800" y="6477000"/>
            <a:ext cx="6934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477000"/>
            <a:ext cx="608013" cy="303213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fld id="{30172503-70DB-BB4A-B6FF-B0AA7235FF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80468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3375"/>
            <a:ext cx="83058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6550" y="1143000"/>
            <a:ext cx="4137025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5975" y="1143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5975" y="3810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1447800" y="6477000"/>
            <a:ext cx="6934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477000"/>
            <a:ext cx="608013" cy="303213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fld id="{F4349AF4-B665-BB4E-AFC2-9C46FBE3B2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6686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1.wmf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gi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1556792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Lecture 12: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Cooperative Game Theory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Nash Bargaining Solution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2464" y="1052736"/>
            <a:ext cx="8186212" cy="5226861"/>
          </a:xfrm>
        </p:spPr>
        <p:txBody>
          <a:bodyPr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Motivating Example (2)</a:t>
            </a:r>
            <a:endParaRPr lang="en-GB" altLang="ko-KR" sz="3200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  <p:pic>
        <p:nvPicPr>
          <p:cNvPr id="69734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89772"/>
            <a:ext cx="785813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49" name="Picture 5" descr="poor%20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42172"/>
            <a:ext cx="16192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75572"/>
            <a:ext cx="1676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7355" name="Text Box 11"/>
          <p:cNvSpPr txBox="1">
            <a:spLocks noChangeArrowheads="1"/>
          </p:cNvSpPr>
          <p:nvPr/>
        </p:nvSpPr>
        <p:spPr bwMode="auto">
          <a:xfrm>
            <a:off x="2819400" y="5478909"/>
            <a:ext cx="3665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hlink"/>
                </a:solidFill>
                <a:latin typeface="Calibri" charset="0"/>
                <a:ea typeface="Calibri" charset="0"/>
                <a:cs typeface="Calibri" charset="0"/>
              </a:rPr>
              <a:t>Can be deemed unsatistifactory </a:t>
            </a:r>
          </a:p>
          <a:p>
            <a:pPr eaLnBrk="1" hangingPunct="1"/>
            <a:r>
              <a:rPr lang="en-US" altLang="ko-KR" sz="2000" b="1">
                <a:solidFill>
                  <a:schemeClr val="hlink"/>
                </a:solidFill>
                <a:latin typeface="Calibri" charset="0"/>
                <a:ea typeface="Calibri" charset="0"/>
                <a:cs typeface="Calibri" charset="0"/>
              </a:rPr>
              <a:t>Given each Man’s wealth!!!</a:t>
            </a:r>
            <a:endParaRPr lang="en-GB" altLang="ko-KR" sz="2000" b="1">
              <a:solidFill>
                <a:schemeClr val="hlin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973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4239865"/>
            <a:ext cx="1676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04172"/>
            <a:ext cx="1676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5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632772"/>
            <a:ext cx="16002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65" name="Picture 21" descr="geni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27584"/>
            <a:ext cx="2112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7366" name="AutoShape 22"/>
          <p:cNvSpPr>
            <a:spLocks noChangeArrowheads="1"/>
          </p:cNvSpPr>
          <p:nvPr/>
        </p:nvSpPr>
        <p:spPr bwMode="auto">
          <a:xfrm>
            <a:off x="762000" y="1532384"/>
            <a:ext cx="2362200" cy="1524000"/>
          </a:xfrm>
          <a:prstGeom prst="wedgeRectCallout">
            <a:avLst>
              <a:gd name="adj1" fmla="val 78292"/>
              <a:gd name="adj2" fmla="val -517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ko-KR" b="1">
                <a:latin typeface="Calibri" charset="0"/>
                <a:ea typeface="Calibri" charset="0"/>
                <a:cs typeface="Calibri" charset="0"/>
              </a:rPr>
              <a:t>I can give you 100$ if and only if you agree on how to share it</a:t>
            </a:r>
            <a:endParaRPr lang="en-GB" altLang="ko-KR" b="1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/>
              <p:cNvSpPr txBox="1">
                <a:spLocks noChangeArrowheads="1"/>
              </p:cNvSpPr>
              <p:nvPr/>
            </p:nvSpPr>
            <p:spPr bwMode="auto">
              <a:xfrm>
                <a:off x="1355725" y="6271072"/>
                <a:ext cx="2776337" cy="375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800" dirty="0">
                    <a:solidFill>
                      <a:schemeClr val="folHlink"/>
                    </a:solidFill>
                    <a:latin typeface="Calibri" charset="0"/>
                    <a:ea typeface="Calibri" charset="0"/>
                    <a:cs typeface="Calibri" charset="0"/>
                  </a:rPr>
                  <a:t>Rich Man (Wealth = $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folHlin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10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folHlin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GB" altLang="ko-KR" sz="1800" dirty="0">
                    <a:solidFill>
                      <a:schemeClr val="folHlink"/>
                    </a:solidFill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5725" y="6271072"/>
                <a:ext cx="2776337" cy="375552"/>
              </a:xfrm>
              <a:prstGeom prst="rect">
                <a:avLst/>
              </a:prstGeom>
              <a:blipFill rotWithShape="0">
                <a:blip r:embed="rId9"/>
                <a:stretch>
                  <a:fillRect l="-1754" t="-8197" r="-877" b="-2623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032641" y="6267759"/>
            <a:ext cx="2553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chemeClr val="folHlink"/>
                </a:solidFill>
                <a:latin typeface="Calibri" charset="0"/>
                <a:ea typeface="Calibri" charset="0"/>
                <a:cs typeface="Calibri" charset="0"/>
              </a:rPr>
              <a:t>Poor Man (Wealth = $10)</a:t>
            </a:r>
            <a:endParaRPr lang="en-GB" altLang="ko-KR" sz="1800" dirty="0">
              <a:solidFill>
                <a:schemeClr val="folHlink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727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>
                <a:latin typeface="Calibri"/>
                <a:ea typeface="Times New Roman" charset="0"/>
                <a:cs typeface="Calibri"/>
              </a:rPr>
              <a:t>John Nash</a:t>
            </a: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’s approach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When presented with a bargaining problem such as the rich man – poor man case, how can we pick a reasonable outcome?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Interested in the </a:t>
            </a:r>
            <a:r>
              <a:rPr lang="en-US" altLang="ko-KR" sz="2400" b="1" dirty="0">
                <a:latin typeface="Calibri"/>
                <a:ea typeface="Times New Roman" charset="0"/>
                <a:cs typeface="Calibri"/>
              </a:rPr>
              <a:t>outcome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 rather than the </a:t>
            </a:r>
            <a:r>
              <a:rPr lang="en-US" altLang="ko-KR" sz="2400" b="1" dirty="0">
                <a:latin typeface="Calibri"/>
                <a:ea typeface="Times New Roman" charset="0"/>
                <a:cs typeface="Calibri"/>
              </a:rPr>
              <a:t>process</a:t>
            </a:r>
          </a:p>
          <a:p>
            <a:pPr>
              <a:lnSpc>
                <a:spcPct val="90000"/>
              </a:lnSpc>
            </a:pPr>
            <a:endParaRPr lang="en-US" altLang="ko-KR" sz="2800" b="1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ko-KR" sz="2800" b="1" dirty="0">
                <a:latin typeface="Calibri"/>
                <a:ea typeface="Times New Roman" charset="0"/>
                <a:cs typeface="Calibri"/>
              </a:rPr>
              <a:t>The Nash Bargaining Solution </a:t>
            </a: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was proposed in 1950 using an </a:t>
            </a:r>
            <a:r>
              <a:rPr lang="en-US" altLang="ko-KR" sz="2800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axiomatic approach </a:t>
            </a: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and is considered as one of the key foundations of bargaining problems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800" dirty="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sz="2800" dirty="0">
              <a:latin typeface="Calibri"/>
              <a:ea typeface="Times New Roman" charset="0"/>
              <a:cs typeface="Calibri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800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 sz="2800" dirty="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</a:pPr>
            <a:endParaRPr lang="en-GB" altLang="ko-KR" sz="2800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The Nash Bargaining Solution</a:t>
            </a:r>
            <a:endParaRPr lang="en-GB" altLang="ko-KR" sz="400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240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two players for simplicity (</a:t>
                </a:r>
                <a:r>
                  <a:rPr lang="en-US" dirty="0" err="1"/>
                  <a:t>i</a:t>
                </a:r>
                <a:r>
                  <a:rPr lang="en-US" dirty="0"/>
                  <a:t>=1,2)</a:t>
                </a:r>
              </a:p>
              <a:p>
                <a:r>
                  <a:rPr lang="en-US" dirty="0"/>
                  <a:t>Outcome space </a:t>
                </a:r>
              </a:p>
              <a:p>
                <a:pPr lvl="1"/>
                <a:r>
                  <a:rPr lang="en-US" i="1" dirty="0"/>
                  <a:t>D</a:t>
                </a:r>
                <a:r>
                  <a:rPr lang="en-US" dirty="0"/>
                  <a:t>: the outcome of disagreement</a:t>
                </a:r>
              </a:p>
              <a:p>
                <a:r>
                  <a:rPr lang="en-US" dirty="0"/>
                  <a:t>Utility function        on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Utility of disagreement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altLang="ko-KR" dirty="0">
                  <a:ea typeface="Times New Roman" charset="0"/>
                </a:endParaRPr>
              </a:p>
              <a:p>
                <a:r>
                  <a:rPr lang="en-US" altLang="ko-KR" dirty="0">
                    <a:ea typeface="Times New Roman" charset="0"/>
                  </a:rPr>
                  <a:t>A Nash bargaining problem is defined by the pair </a:t>
                </a:r>
                <a:r>
                  <a:rPr lang="en-US" altLang="ko-KR" i="1" dirty="0">
                    <a:ea typeface="Times New Roman" charset="0"/>
                  </a:rPr>
                  <a:t>(</a:t>
                </a:r>
                <a:r>
                  <a:rPr lang="en-US" altLang="ko-KR" i="1" dirty="0" err="1">
                    <a:ea typeface="Times New Roman" charset="0"/>
                  </a:rPr>
                  <a:t>S,d</a:t>
                </a:r>
                <a:r>
                  <a:rPr lang="en-US" altLang="ko-KR" i="1" dirty="0">
                    <a:ea typeface="Times New Roman" charset="0"/>
                  </a:rPr>
                  <a:t>) </a:t>
                </a:r>
                <a:endParaRPr lang="en-US" altLang="ko-KR" dirty="0">
                  <a:ea typeface="Times New Roman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42" t="-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48" y="2619964"/>
            <a:ext cx="368300" cy="279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208" y="1670159"/>
            <a:ext cx="17018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90" y="2541174"/>
            <a:ext cx="292100" cy="342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5515467" cy="3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9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/>
                <a:ea typeface="Times New Roman" charset="0"/>
                <a:cs typeface="Calibri"/>
              </a:rPr>
              <a:t>Can we find a </a:t>
            </a:r>
            <a:r>
              <a:rPr lang="en-US" altLang="ko-KR" i="1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bargaining solution</a:t>
            </a:r>
            <a:r>
              <a:rPr lang="en-US" altLang="ko-KR" dirty="0">
                <a:latin typeface="Calibri"/>
                <a:ea typeface="Times New Roman" charset="0"/>
                <a:cs typeface="Calibri"/>
              </a:rPr>
              <a:t>, i.e., a function </a:t>
            </a:r>
            <a:r>
              <a:rPr lang="en-US" altLang="ko-KR" i="1" dirty="0">
                <a:latin typeface="Calibri"/>
                <a:ea typeface="Times New Roman" charset="0"/>
                <a:cs typeface="Calibri"/>
              </a:rPr>
              <a:t>f </a:t>
            </a:r>
            <a:r>
              <a:rPr lang="en-US" altLang="ko-KR" dirty="0">
                <a:latin typeface="Calibri"/>
                <a:ea typeface="Times New Roman" charset="0"/>
                <a:cs typeface="Calibri"/>
              </a:rPr>
              <a:t>that specifies a </a:t>
            </a:r>
            <a:r>
              <a:rPr lang="en-US" altLang="ko-KR" b="1" dirty="0">
                <a:latin typeface="Calibri"/>
                <a:ea typeface="Times New Roman" charset="0"/>
                <a:cs typeface="Calibri"/>
              </a:rPr>
              <a:t>unique</a:t>
            </a:r>
            <a:r>
              <a:rPr lang="en-US" altLang="ko-KR" dirty="0">
                <a:latin typeface="Calibri"/>
                <a:ea typeface="Times New Roman" charset="0"/>
                <a:cs typeface="Calibri"/>
              </a:rPr>
              <a:t> outcome </a:t>
            </a:r>
            <a:r>
              <a:rPr lang="en-US" altLang="ko-KR" i="1" dirty="0">
                <a:latin typeface="Calibri"/>
                <a:ea typeface="Times New Roman" charset="0"/>
                <a:cs typeface="Calibri"/>
              </a:rPr>
              <a:t>f(</a:t>
            </a:r>
            <a:r>
              <a:rPr lang="en-US" altLang="ko-KR" i="1" dirty="0" err="1">
                <a:latin typeface="Calibri"/>
                <a:ea typeface="Times New Roman" charset="0"/>
                <a:cs typeface="Calibri"/>
              </a:rPr>
              <a:t>S,d</a:t>
            </a:r>
            <a:r>
              <a:rPr lang="en-US" altLang="ko-KR" i="1" dirty="0">
                <a:latin typeface="Calibri"/>
                <a:ea typeface="Times New Roman" charset="0"/>
                <a:cs typeface="Calibri"/>
              </a:rPr>
              <a:t>) </a:t>
            </a:r>
            <a:r>
              <a:rPr lang="el-GR" altLang="ko-KR" i="1" dirty="0">
                <a:latin typeface="Calibri"/>
                <a:ea typeface="Times New Roman" charset="0"/>
                <a:cs typeface="Calibri"/>
              </a:rPr>
              <a:t>ϵ</a:t>
            </a:r>
            <a:r>
              <a:rPr lang="en-US" altLang="ko-KR" i="1" dirty="0">
                <a:latin typeface="Calibri"/>
                <a:ea typeface="Times New Roman" charset="0"/>
                <a:cs typeface="Calibri"/>
              </a:rPr>
              <a:t> S </a:t>
            </a:r>
            <a:r>
              <a:rPr lang="en-US" altLang="ko-KR" dirty="0">
                <a:latin typeface="Calibri"/>
                <a:ea typeface="Times New Roman" charset="0"/>
                <a:cs typeface="Calibri"/>
              </a:rPr>
              <a:t>?</a:t>
            </a:r>
          </a:p>
          <a:p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r>
              <a:rPr lang="en-US" altLang="ko-KR" dirty="0">
                <a:latin typeface="Calibri"/>
                <a:ea typeface="Times New Roman" charset="0"/>
                <a:cs typeface="Calibri"/>
              </a:rPr>
              <a:t>Axiomatic approach proposed by Nash</a:t>
            </a:r>
          </a:p>
          <a:p>
            <a:pPr lvl="1"/>
            <a:r>
              <a:rPr lang="en-US" altLang="ko-KR" dirty="0">
                <a:latin typeface="Calibri"/>
                <a:ea typeface="Times New Roman" charset="0"/>
                <a:cs typeface="Calibri"/>
              </a:rPr>
              <a:t>Axiom 1: Feasibility</a:t>
            </a:r>
          </a:p>
          <a:p>
            <a:pPr lvl="1"/>
            <a:r>
              <a:rPr lang="en-US" altLang="ko-KR" dirty="0">
                <a:latin typeface="Calibri"/>
                <a:ea typeface="Times New Roman" charset="0"/>
                <a:cs typeface="Calibri"/>
              </a:rPr>
              <a:t>Axiom 2: Pareto efficiency</a:t>
            </a:r>
          </a:p>
          <a:p>
            <a:pPr lvl="1"/>
            <a:r>
              <a:rPr lang="en-US" altLang="ko-KR" dirty="0">
                <a:latin typeface="Calibri"/>
                <a:ea typeface="Times New Roman" charset="0"/>
                <a:cs typeface="Calibri"/>
              </a:rPr>
              <a:t>Axiom 3: Symmetry</a:t>
            </a:r>
          </a:p>
          <a:p>
            <a:pPr lvl="1"/>
            <a:r>
              <a:rPr lang="en-US" altLang="ko-KR" dirty="0">
                <a:latin typeface="Calibri"/>
                <a:ea typeface="Times New Roman" charset="0"/>
                <a:cs typeface="Calibri"/>
              </a:rPr>
              <a:t>Axiom 4: Invariance to linear transformation</a:t>
            </a:r>
          </a:p>
          <a:p>
            <a:pPr lvl="1"/>
            <a:r>
              <a:rPr lang="en-US" altLang="ko-KR" dirty="0">
                <a:latin typeface="Calibri"/>
                <a:ea typeface="Times New Roman" charset="0"/>
                <a:cs typeface="Calibri"/>
              </a:rPr>
              <a:t>Axiom 5: Independence of irrelevant alternatives</a:t>
            </a:r>
          </a:p>
          <a:p>
            <a:pPr lvl="1"/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endParaRPr lang="en-US" altLang="ko-KR" sz="3600" dirty="0">
              <a:latin typeface="Calibri"/>
              <a:ea typeface="Times New Roman" charset="0"/>
              <a:cs typeface="Calibri"/>
            </a:endParaRPr>
          </a:p>
          <a:p>
            <a:pPr lvl="1">
              <a:buFont typeface="Wingdings" charset="0"/>
              <a:buNone/>
            </a:pPr>
            <a:endParaRPr lang="en-US" altLang="ko-KR" sz="3200" dirty="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sz="2800" dirty="0">
              <a:latin typeface="Calibri"/>
              <a:ea typeface="Times New Roman" charset="0"/>
              <a:cs typeface="Calibri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000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</a:pPr>
            <a:endParaRPr lang="en-GB" altLang="ko-KR" sz="1800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The Nash Bargaining Solution</a:t>
            </a:r>
            <a:endParaRPr lang="en-GB" altLang="ko-KR" sz="4000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87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Axiom 1: </a:t>
            </a:r>
            <a:r>
              <a:rPr lang="en-US" altLang="ko-KR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Feasibility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Feasibility implies that 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The outcome of the bargaining process, denoted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(u</a:t>
            </a:r>
            <a:r>
              <a:rPr lang="en-US" altLang="ko-KR" sz="2400" i="1" baseline="30000" dirty="0">
                <a:latin typeface="Calibri"/>
                <a:ea typeface="Times New Roman" charset="0"/>
                <a:cs typeface="Calibri"/>
              </a:rPr>
              <a:t>*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,v</a:t>
            </a:r>
            <a:r>
              <a:rPr lang="en-US" altLang="ko-KR" sz="2400" i="1" baseline="30000" dirty="0">
                <a:latin typeface="Calibri"/>
                <a:ea typeface="Times New Roman" charset="0"/>
                <a:cs typeface="Calibri"/>
              </a:rPr>
              <a:t>*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)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Calibri"/>
                <a:ea typeface="Times New Roman" charset="0"/>
                <a:cs typeface="Calibri"/>
              </a:rPr>
              <a:t>cannot be worse than the disagreement point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d = (d</a:t>
            </a:r>
            <a:r>
              <a:rPr lang="en-US" altLang="ko-KR" sz="2400" i="1" baseline="-25000" dirty="0">
                <a:latin typeface="Calibri"/>
                <a:ea typeface="Times New Roman" charset="0"/>
                <a:cs typeface="Calibri"/>
              </a:rPr>
              <a:t>1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,d</a:t>
            </a:r>
            <a:r>
              <a:rPr lang="en-US" altLang="ko-KR" sz="2400" i="1" baseline="-25000" dirty="0">
                <a:latin typeface="Calibri"/>
                <a:ea typeface="Times New Roman" charset="0"/>
                <a:cs typeface="Calibri"/>
              </a:rPr>
              <a:t>2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)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, i.e.,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(u</a:t>
            </a:r>
            <a:r>
              <a:rPr lang="en-US" altLang="ko-KR" sz="2400" i="1" baseline="30000" dirty="0">
                <a:latin typeface="Calibri"/>
                <a:ea typeface="Times New Roman" charset="0"/>
                <a:cs typeface="Calibri"/>
              </a:rPr>
              <a:t>*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,v</a:t>
            </a:r>
            <a:r>
              <a:rPr lang="en-US" altLang="ko-KR" sz="2400" i="1" baseline="30000" dirty="0">
                <a:latin typeface="Calibri"/>
                <a:ea typeface="Times New Roman" charset="0"/>
                <a:cs typeface="Calibri"/>
              </a:rPr>
              <a:t>*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) ≥ (d</a:t>
            </a:r>
            <a:r>
              <a:rPr lang="en-US" altLang="ko-KR" sz="2400" i="1" baseline="-25000" dirty="0">
                <a:latin typeface="Calibri"/>
                <a:ea typeface="Times New Roman" charset="0"/>
                <a:cs typeface="Calibri"/>
              </a:rPr>
              <a:t>1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,d</a:t>
            </a:r>
            <a:r>
              <a:rPr lang="en-US" altLang="ko-KR" sz="2400" i="1" baseline="-25000" dirty="0">
                <a:latin typeface="Calibri"/>
                <a:ea typeface="Times New Roman" charset="0"/>
                <a:cs typeface="Calibri"/>
              </a:rPr>
              <a:t>2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Strict inequality is sometimes defined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Trivial requirement but important: the disagreement point is a benchmark and its selection is very important in a problem!</a:t>
            </a:r>
          </a:p>
          <a:p>
            <a:pPr lvl="1">
              <a:lnSpc>
                <a:spcPct val="90000"/>
              </a:lnSpc>
            </a:pPr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 sz="3600" i="1" dirty="0">
              <a:latin typeface="Calibri"/>
              <a:ea typeface="Times New Roman" charset="0"/>
              <a:cs typeface="Calibri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3200" dirty="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sz="2800" dirty="0">
              <a:solidFill>
                <a:schemeClr val="folHlink"/>
              </a:solidFill>
              <a:latin typeface="Calibri"/>
              <a:ea typeface="Times New Roman" charset="0"/>
              <a:cs typeface="Calibri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000" dirty="0">
              <a:solidFill>
                <a:schemeClr val="folHlink"/>
              </a:solidFill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 dirty="0">
              <a:solidFill>
                <a:schemeClr val="folHlink"/>
              </a:solidFill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</a:pPr>
            <a:endParaRPr lang="en-GB" altLang="ko-KR" sz="1800" dirty="0">
              <a:solidFill>
                <a:schemeClr val="folHlink"/>
              </a:solidFill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The Nash Bargaining Solution</a:t>
            </a:r>
            <a:endParaRPr lang="en-GB" altLang="ko-KR" sz="400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70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/>
                <a:ea typeface="Times New Roman" charset="0"/>
                <a:cs typeface="Calibri"/>
              </a:rPr>
              <a:t>Axiom 2: </a:t>
            </a:r>
            <a:r>
              <a:rPr lang="en-US" altLang="ko-KR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Pareto efficiency</a:t>
            </a:r>
          </a:p>
          <a:p>
            <a:pPr lvl="1"/>
            <a:r>
              <a:rPr lang="en-US" altLang="ko-KR" dirty="0">
                <a:latin typeface="Calibri"/>
                <a:ea typeface="Times New Roman" charset="0"/>
                <a:cs typeface="Calibri"/>
              </a:rPr>
              <a:t>Players need to do as well as they can without hurting one another</a:t>
            </a:r>
          </a:p>
          <a:p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r>
              <a:rPr lang="en-US" altLang="ko-KR" dirty="0">
                <a:latin typeface="Calibri"/>
                <a:ea typeface="Times New Roman" charset="0"/>
                <a:cs typeface="Calibri"/>
              </a:rPr>
              <a:t>At the bargaining outcome, no player can improve without decreasing the other player’s utility</a:t>
            </a:r>
          </a:p>
          <a:p>
            <a:pPr lvl="1"/>
            <a:r>
              <a:rPr lang="en-US" altLang="ko-KR" dirty="0">
                <a:latin typeface="Calibri"/>
                <a:ea typeface="Times New Roman" charset="0"/>
                <a:cs typeface="Calibri"/>
              </a:rPr>
              <a:t>Pareto boundary of the utility region</a:t>
            </a:r>
          </a:p>
          <a:p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r>
              <a:rPr lang="en-US" altLang="ko-KR" dirty="0">
                <a:latin typeface="Calibri"/>
                <a:ea typeface="Times New Roman" charset="0"/>
                <a:cs typeface="Calibri"/>
              </a:rPr>
              <a:t>Formally, no point (</a:t>
            </a:r>
            <a:r>
              <a:rPr lang="en-US" altLang="ko-KR" dirty="0" err="1">
                <a:latin typeface="Calibri"/>
                <a:ea typeface="Times New Roman" charset="0"/>
                <a:cs typeface="Calibri"/>
              </a:rPr>
              <a:t>u,v</a:t>
            </a:r>
            <a:r>
              <a:rPr lang="en-US" altLang="ko-KR" dirty="0">
                <a:latin typeface="Calibri"/>
                <a:ea typeface="Times New Roman" charset="0"/>
                <a:cs typeface="Calibri"/>
              </a:rPr>
              <a:t>) </a:t>
            </a:r>
            <a:r>
              <a:rPr lang="el-GR" altLang="ko-KR" i="1" dirty="0">
                <a:latin typeface="Calibri"/>
                <a:cs typeface="Calibri"/>
              </a:rPr>
              <a:t>ϵ</a:t>
            </a:r>
            <a:r>
              <a:rPr lang="en-US" altLang="ko-KR" i="1" dirty="0">
                <a:latin typeface="Calibri"/>
                <a:ea typeface="굴림" charset="0"/>
                <a:cs typeface="Calibri"/>
              </a:rPr>
              <a:t> S  </a:t>
            </a:r>
            <a:r>
              <a:rPr lang="en-US" altLang="ko-KR" dirty="0">
                <a:latin typeface="Calibri"/>
                <a:ea typeface="굴림" charset="0"/>
                <a:cs typeface="Calibri"/>
              </a:rPr>
              <a:t>exists such that </a:t>
            </a:r>
            <a:r>
              <a:rPr lang="en-US" altLang="ko-KR" i="1" dirty="0">
                <a:latin typeface="Calibri"/>
                <a:ea typeface="굴림" charset="0"/>
                <a:cs typeface="Calibri"/>
              </a:rPr>
              <a:t>u &gt; u</a:t>
            </a:r>
            <a:r>
              <a:rPr lang="en-US" altLang="ko-KR" i="1" baseline="30000" dirty="0">
                <a:latin typeface="Calibri"/>
                <a:ea typeface="굴림" charset="0"/>
                <a:cs typeface="Calibri"/>
              </a:rPr>
              <a:t>*</a:t>
            </a:r>
            <a:r>
              <a:rPr lang="en-US" altLang="ko-KR" i="1" dirty="0">
                <a:latin typeface="Calibri"/>
                <a:ea typeface="굴림" charset="0"/>
                <a:cs typeface="Calibri"/>
              </a:rPr>
              <a:t> </a:t>
            </a:r>
            <a:r>
              <a:rPr lang="en-US" altLang="ko-KR" b="1" dirty="0">
                <a:latin typeface="Calibri"/>
                <a:ea typeface="굴림" charset="0"/>
                <a:cs typeface="Calibri"/>
              </a:rPr>
              <a:t>and</a:t>
            </a:r>
            <a:r>
              <a:rPr lang="en-US" altLang="ko-KR" dirty="0">
                <a:latin typeface="Calibri"/>
                <a:ea typeface="굴림" charset="0"/>
                <a:cs typeface="Calibri"/>
              </a:rPr>
              <a:t> </a:t>
            </a:r>
            <a:r>
              <a:rPr lang="en-US" altLang="ko-KR" i="1" dirty="0">
                <a:latin typeface="Calibri"/>
                <a:ea typeface="굴림" charset="0"/>
                <a:cs typeface="Calibri"/>
              </a:rPr>
              <a:t>v ≥ v</a:t>
            </a:r>
            <a:r>
              <a:rPr lang="en-US" altLang="ko-KR" i="1" baseline="30000" dirty="0">
                <a:latin typeface="Calibri"/>
                <a:ea typeface="굴림" charset="0"/>
                <a:cs typeface="Calibri"/>
              </a:rPr>
              <a:t>* </a:t>
            </a:r>
            <a:r>
              <a:rPr lang="en-US" altLang="ko-KR" dirty="0">
                <a:latin typeface="Calibri"/>
                <a:ea typeface="굴림" charset="0"/>
                <a:cs typeface="Calibri"/>
              </a:rPr>
              <a:t>or </a:t>
            </a:r>
            <a:r>
              <a:rPr lang="en-US" altLang="ko-KR" i="1" dirty="0">
                <a:latin typeface="Calibri"/>
                <a:ea typeface="굴림" charset="0"/>
                <a:cs typeface="Calibri"/>
              </a:rPr>
              <a:t>u ≥ u</a:t>
            </a:r>
            <a:r>
              <a:rPr lang="en-US" altLang="ko-KR" i="1" baseline="30000" dirty="0">
                <a:latin typeface="Calibri"/>
                <a:ea typeface="굴림" charset="0"/>
                <a:cs typeface="Calibri"/>
              </a:rPr>
              <a:t>*</a:t>
            </a:r>
            <a:r>
              <a:rPr lang="en-US" altLang="ko-KR" i="1" dirty="0">
                <a:latin typeface="Calibri"/>
                <a:ea typeface="굴림" charset="0"/>
                <a:cs typeface="Calibri"/>
              </a:rPr>
              <a:t> </a:t>
            </a:r>
            <a:r>
              <a:rPr lang="en-US" altLang="ko-KR" b="1" dirty="0">
                <a:latin typeface="Calibri"/>
                <a:ea typeface="굴림" charset="0"/>
                <a:cs typeface="Calibri"/>
              </a:rPr>
              <a:t>and</a:t>
            </a:r>
            <a:r>
              <a:rPr lang="en-US" altLang="ko-KR" dirty="0">
                <a:latin typeface="Calibri"/>
                <a:ea typeface="굴림" charset="0"/>
                <a:cs typeface="Calibri"/>
              </a:rPr>
              <a:t> </a:t>
            </a:r>
            <a:r>
              <a:rPr lang="en-US" altLang="ko-KR" i="1" dirty="0">
                <a:latin typeface="Calibri"/>
                <a:ea typeface="굴림" charset="0"/>
                <a:cs typeface="Calibri"/>
              </a:rPr>
              <a:t>v &gt; v</a:t>
            </a:r>
            <a:r>
              <a:rPr lang="en-US" altLang="ko-KR" i="1" baseline="30000" dirty="0">
                <a:latin typeface="Calibri"/>
                <a:ea typeface="굴림" charset="0"/>
                <a:cs typeface="Calibri"/>
              </a:rPr>
              <a:t>*</a:t>
            </a:r>
            <a:endParaRPr lang="en-US" altLang="ko-KR" i="1" dirty="0">
              <a:latin typeface="Calibri"/>
              <a:ea typeface="굴림" charset="0"/>
              <a:cs typeface="Calibri"/>
            </a:endParaRPr>
          </a:p>
          <a:p>
            <a:pPr>
              <a:buFont typeface="Wingdings" charset="0"/>
              <a:buNone/>
            </a:pPr>
            <a:endParaRPr lang="en-US" altLang="ko-KR" dirty="0">
              <a:latin typeface="Calibri"/>
              <a:ea typeface="굴림" charset="0"/>
              <a:cs typeface="Calibri"/>
            </a:endParaRPr>
          </a:p>
          <a:p>
            <a:endParaRPr lang="en-US" altLang="ko-KR" sz="3600" i="1" dirty="0">
              <a:latin typeface="Calibri"/>
              <a:ea typeface="굴림" charset="0"/>
              <a:cs typeface="Calibri"/>
            </a:endParaRPr>
          </a:p>
          <a:p>
            <a:pPr lvl="1">
              <a:buFont typeface="Wingdings" charset="0"/>
              <a:buNone/>
            </a:pPr>
            <a:endParaRPr lang="en-US" altLang="ko-KR" sz="3200" dirty="0">
              <a:latin typeface="Calibri"/>
              <a:ea typeface="굴림" charset="0"/>
              <a:cs typeface="Calibri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sz="2800" dirty="0">
              <a:latin typeface="Calibri"/>
              <a:ea typeface="굴림" charset="0"/>
              <a:cs typeface="Calibri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000" dirty="0">
              <a:latin typeface="Calibri"/>
              <a:ea typeface="굴림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Calibri"/>
              <a:ea typeface="굴림" charset="0"/>
              <a:cs typeface="Calibri"/>
            </a:endParaRPr>
          </a:p>
          <a:p>
            <a:pPr lvl="2">
              <a:lnSpc>
                <a:spcPct val="90000"/>
              </a:lnSpc>
            </a:pPr>
            <a:endParaRPr lang="en-GB" altLang="ko-KR" sz="1800" dirty="0">
              <a:latin typeface="Calibri"/>
              <a:ea typeface="굴림" charset="0"/>
              <a:cs typeface="Calibri"/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The Nash Bargaining Solution</a:t>
            </a:r>
            <a:endParaRPr lang="en-GB" altLang="ko-KR" sz="400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789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/>
                <a:ea typeface="Times New Roman" charset="0"/>
                <a:cs typeface="Calibri"/>
              </a:rPr>
              <a:t>Axiom 3: </a:t>
            </a:r>
            <a:r>
              <a:rPr lang="en-US" altLang="ko-KR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Symmetry</a:t>
            </a:r>
          </a:p>
          <a:p>
            <a:pPr lvl="1"/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If the utility region is symmetric around a line with slope 45 degrees then the outcome will lie on the line of symmetry</a:t>
            </a:r>
          </a:p>
          <a:p>
            <a:pPr lvl="1"/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Formally, if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d</a:t>
            </a:r>
            <a:r>
              <a:rPr lang="en-US" altLang="ko-KR" sz="2400" i="1" baseline="-25000" dirty="0">
                <a:latin typeface="Calibri"/>
                <a:ea typeface="Times New Roman" charset="0"/>
                <a:cs typeface="Calibri"/>
              </a:rPr>
              <a:t>1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 = d</a:t>
            </a:r>
            <a:r>
              <a:rPr lang="en-US" altLang="ko-KR" sz="2400" i="1" baseline="-25000" dirty="0">
                <a:latin typeface="Calibri"/>
                <a:ea typeface="Times New Roman" charset="0"/>
                <a:cs typeface="Calibri"/>
              </a:rPr>
              <a:t>2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 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and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S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 is symmetric around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u = v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, then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u</a:t>
            </a:r>
            <a:r>
              <a:rPr lang="en-US" altLang="ko-KR" sz="2400" i="1" baseline="30000" dirty="0">
                <a:latin typeface="Calibri"/>
                <a:ea typeface="Times New Roman" charset="0"/>
                <a:cs typeface="Calibri"/>
              </a:rPr>
              <a:t>*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= v</a:t>
            </a:r>
            <a:r>
              <a:rPr lang="en-US" altLang="ko-KR" sz="2400" i="1" baseline="30000" dirty="0">
                <a:latin typeface="Calibri"/>
                <a:ea typeface="Times New Roman" charset="0"/>
                <a:cs typeface="Calibri"/>
              </a:rPr>
              <a:t>*</a:t>
            </a:r>
            <a:endParaRPr lang="en-US" altLang="ko-KR" sz="2400" i="1" dirty="0">
              <a:latin typeface="Calibri"/>
              <a:ea typeface="Times New Roman" charset="0"/>
              <a:cs typeface="Calibri"/>
            </a:endParaRPr>
          </a:p>
          <a:p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r>
              <a:rPr lang="en-US" altLang="ko-KR" dirty="0">
                <a:latin typeface="Calibri"/>
                <a:ea typeface="Times New Roman" charset="0"/>
                <a:cs typeface="Calibri"/>
              </a:rPr>
              <a:t>Axiom 4: </a:t>
            </a:r>
            <a:r>
              <a:rPr lang="en-US" altLang="ko-KR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Invariance to linear transformation</a:t>
            </a:r>
          </a:p>
          <a:p>
            <a:pPr lvl="1"/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The bargaining outcome varies linearly if the utilities are scaled using an affine transformation</a:t>
            </a:r>
          </a:p>
          <a:p>
            <a:endParaRPr lang="en-US" altLang="ko-KR" sz="3600" i="1" dirty="0">
              <a:latin typeface="Calibri"/>
              <a:ea typeface="Times New Roman" charset="0"/>
              <a:cs typeface="Calibri"/>
            </a:endParaRPr>
          </a:p>
          <a:p>
            <a:pPr lvl="1">
              <a:buFont typeface="Wingdings" charset="0"/>
              <a:buNone/>
            </a:pPr>
            <a:endParaRPr lang="en-US" altLang="ko-KR" sz="3200" dirty="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sz="2800" dirty="0">
              <a:latin typeface="Calibri"/>
              <a:ea typeface="Times New Roman" charset="0"/>
              <a:cs typeface="Calibri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000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</a:pPr>
            <a:endParaRPr lang="en-GB" altLang="ko-KR" sz="1800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The Nash Bargaining Solution</a:t>
            </a:r>
            <a:endParaRPr lang="en-GB" altLang="ko-KR" sz="400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763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Axiom 5: </a:t>
            </a:r>
            <a:r>
              <a:rPr lang="en-US" altLang="ko-KR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Independence of irrelevant alternatives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If the solution of the bargaining problem lies in a subset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U 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of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S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, then the outcome does not vary if bargaining is performed on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U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 instead of </a:t>
            </a:r>
            <a:r>
              <a:rPr lang="en-US" altLang="ko-KR" sz="2400" i="1" dirty="0">
                <a:latin typeface="Calibri"/>
                <a:ea typeface="Times New Roman" charset="0"/>
                <a:cs typeface="Calibri"/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>
                <a:ea typeface="Times New Roman" charset="0"/>
              </a:rPr>
              <a:t>If the solution of a larger set is a member of a smaller set, then this solution is also the solution of the smaller set</a:t>
            </a:r>
            <a:endParaRPr lang="en-US" altLang="ko-KR" sz="2400" i="1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 sz="3600" i="1" dirty="0">
              <a:latin typeface="Calibri"/>
              <a:ea typeface="Times New Roman" charset="0"/>
              <a:cs typeface="Calibri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3200" dirty="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sz="2800" dirty="0">
              <a:latin typeface="Calibri"/>
              <a:ea typeface="Times New Roman" charset="0"/>
              <a:cs typeface="Calibri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000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</a:pPr>
            <a:endParaRPr lang="en-GB" altLang="ko-KR" sz="1800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The Nash Bargaining Solution</a:t>
            </a:r>
            <a:endParaRPr lang="en-GB" altLang="ko-KR" sz="400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09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3914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Theorem.</a:t>
            </a:r>
            <a:r>
              <a:rPr lang="en-US" altLang="ko-KR" dirty="0">
                <a:latin typeface="Calibri"/>
                <a:ea typeface="Times New Roman" charset="0"/>
                <a:cs typeface="Calibri"/>
              </a:rPr>
              <a:t> Nash showed that there exists a unique solution </a:t>
            </a:r>
            <a:r>
              <a:rPr lang="en-US" altLang="ko-KR" i="1" dirty="0">
                <a:latin typeface="Calibri"/>
                <a:ea typeface="Times New Roman" charset="0"/>
                <a:cs typeface="Calibri"/>
              </a:rPr>
              <a:t>f</a:t>
            </a:r>
            <a:r>
              <a:rPr lang="en-US" altLang="ko-KR" dirty="0">
                <a:latin typeface="Calibri"/>
                <a:ea typeface="Times New Roman" charset="0"/>
                <a:cs typeface="Calibri"/>
              </a:rPr>
              <a:t> satisfying the axioms, and it takes the following form:</a:t>
            </a:r>
            <a:endParaRPr lang="en-GB" altLang="ko-KR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The Nash Bargaining Solution</a:t>
            </a:r>
            <a:endParaRPr lang="en-GB" altLang="ko-KR" sz="40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867400" y="4724400"/>
            <a:ext cx="2514600" cy="914400"/>
          </a:xfrm>
          <a:prstGeom prst="wedgeRectCallout">
            <a:avLst>
              <a:gd name="adj1" fmla="val -21968"/>
              <a:gd name="adj2" fmla="val -210593"/>
            </a:avLst>
          </a:prstGeom>
          <a:solidFill>
            <a:srgbClr val="008080">
              <a:alpha val="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>
                <a:latin typeface="Calibri" charset="0"/>
                <a:ea typeface="Calibri" charset="0"/>
                <a:cs typeface="Calibri" charset="0"/>
              </a:rPr>
              <a:t>Known as the Nash product</a:t>
            </a:r>
            <a:endParaRPr lang="nb-NO" altLang="ko-KR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06566" name="AutoShape 6"/>
          <p:cNvSpPr>
            <a:spLocks noChangeArrowheads="1"/>
          </p:cNvSpPr>
          <p:nvPr/>
        </p:nvSpPr>
        <p:spPr bwMode="auto">
          <a:xfrm>
            <a:off x="462464" y="4437112"/>
            <a:ext cx="4419600" cy="1828800"/>
          </a:xfrm>
          <a:prstGeom prst="wedgeRectCallout">
            <a:avLst>
              <a:gd name="adj1" fmla="val 44829"/>
              <a:gd name="adj2" fmla="val -101130"/>
            </a:avLst>
          </a:prstGeom>
          <a:solidFill>
            <a:srgbClr val="008080">
              <a:alpha val="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When d</a:t>
            </a:r>
            <a:r>
              <a:rPr lang="en-US" altLang="ko-KR" baseline="-25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 = d</a:t>
            </a:r>
            <a:r>
              <a:rPr lang="en-US" altLang="ko-KR" baseline="-25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 = 0, this is equivalent to the famous solution of telecommunication networks: </a:t>
            </a:r>
            <a:r>
              <a:rPr lang="en-US" altLang="ko-KR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Proportional fairness</a:t>
            </a:r>
            <a:endParaRPr lang="nb-NO" altLang="ko-KR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8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5" grpId="0" animBg="1"/>
      <p:bldP spid="7065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Considering logarithmic utilities and considering that what the men’s current wealth is as the disagreement point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The Nash solution dictates that the rich man receives </a:t>
            </a:r>
            <a:r>
              <a:rPr lang="en-US" altLang="ko-KR" sz="2400" b="1" dirty="0">
                <a:latin typeface="Calibri"/>
                <a:ea typeface="Times New Roman" charset="0"/>
                <a:cs typeface="Calibri"/>
              </a:rPr>
              <a:t>a larger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 share of the 100$</a:t>
            </a:r>
          </a:p>
          <a:p>
            <a:pPr lvl="1">
              <a:lnSpc>
                <a:spcPct val="90000"/>
              </a:lnSpc>
            </a:pPr>
            <a:endParaRPr lang="en-US" altLang="ko-KR" sz="2400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Is it fair?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Fairness is subjective here, the rich man has more bargaining power so he can threaten more to stop the deal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The poor man also values little money big as he is already poor!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Variant of the problem considers the 100$ as a debt, and, in that case, the NBS becomes fair, the richer you are the more you pay!</a:t>
            </a:r>
            <a:endParaRPr lang="en-GB" altLang="ko-KR" sz="1800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20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Rich man – poor man problem revisited</a:t>
            </a:r>
            <a:endParaRPr lang="en-GB" altLang="ko-KR" sz="320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76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Non-cooperative game theory</a:t>
            </a:r>
          </a:p>
          <a:p>
            <a:pPr lvl="1"/>
            <a:r>
              <a:rPr lang="en-US" altLang="ko-KR" dirty="0"/>
              <a:t>Various games</a:t>
            </a:r>
          </a:p>
          <a:p>
            <a:pPr lvl="1"/>
            <a:r>
              <a:rPr lang="en-US" altLang="ko-KR" dirty="0"/>
              <a:t>Normal-form game</a:t>
            </a:r>
          </a:p>
          <a:p>
            <a:pPr lvl="1"/>
            <a:r>
              <a:rPr lang="en-US" altLang="ko-KR" dirty="0"/>
              <a:t>Extensive-form game</a:t>
            </a:r>
          </a:p>
          <a:p>
            <a:pPr lvl="1"/>
            <a:r>
              <a:rPr lang="en-US" altLang="ko-KR" dirty="0"/>
              <a:t>Repeated game</a:t>
            </a:r>
          </a:p>
          <a:p>
            <a:pPr lvl="1"/>
            <a:r>
              <a:rPr lang="en-US" altLang="ko-KR" dirty="0"/>
              <a:t>Bayesian game</a:t>
            </a:r>
          </a:p>
          <a:p>
            <a:pPr lvl="1"/>
            <a:r>
              <a:rPr lang="mr-IN" altLang="ko-KR" dirty="0"/>
              <a:t>…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Cooperative game theory</a:t>
            </a:r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Bargaining (today)</a:t>
            </a:r>
          </a:p>
          <a:p>
            <a:pPr lvl="1"/>
            <a:r>
              <a:rPr lang="en-US" altLang="ko-KR" dirty="0"/>
              <a:t>Coalitional game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We Are?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3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Times New Roman" charset="0"/>
                <a:cs typeface="Calibri"/>
              </a:rPr>
              <a:t>The NBS is easily extended to the N-person case</a:t>
            </a:r>
          </a:p>
          <a:p>
            <a:pPr lvl="1"/>
            <a:r>
              <a:rPr lang="en-US" altLang="ko-KR">
                <a:latin typeface="Calibri"/>
                <a:ea typeface="Times New Roman" charset="0"/>
                <a:cs typeface="Calibri"/>
              </a:rPr>
              <a:t>The utility space becomes N-dimensional and the disagreement point as well</a:t>
            </a:r>
          </a:p>
          <a:p>
            <a:pPr lvl="1"/>
            <a:r>
              <a:rPr lang="en-US" altLang="ko-KR">
                <a:latin typeface="Calibri"/>
                <a:ea typeface="Times New Roman" charset="0"/>
                <a:cs typeface="Calibri"/>
              </a:rPr>
              <a:t>Computational complexity definitely increases and coordination on a larger scale is required</a:t>
            </a:r>
          </a:p>
          <a:p>
            <a:r>
              <a:rPr lang="en-US" altLang="ko-KR">
                <a:latin typeface="Calibri"/>
                <a:ea typeface="Times New Roman" charset="0"/>
                <a:cs typeface="Calibri"/>
              </a:rPr>
              <a:t>Solution to the following maximization problem</a:t>
            </a:r>
          </a:p>
          <a:p>
            <a:endParaRPr lang="en-US" altLang="ko-KR" sz="3600" i="1">
              <a:latin typeface="Calibri"/>
              <a:ea typeface="Times New Roman" charset="0"/>
              <a:cs typeface="Calibri"/>
            </a:endParaRPr>
          </a:p>
          <a:p>
            <a:pPr lvl="1">
              <a:buFont typeface="Wingdings" charset="0"/>
              <a:buNone/>
            </a:pPr>
            <a:endParaRPr lang="en-US" altLang="ko-KR" sz="320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sz="2800">
              <a:latin typeface="Calibri"/>
              <a:ea typeface="Times New Roman" charset="0"/>
              <a:cs typeface="Calibri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00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</a:pPr>
            <a:endParaRPr lang="en-GB" altLang="ko-KR" sz="180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The Nash Bargaining Solution</a:t>
            </a:r>
            <a:endParaRPr lang="en-GB" altLang="ko-KR" sz="40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  <p:pic>
        <p:nvPicPr>
          <p:cNvPr id="532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3400"/>
            <a:ext cx="670718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35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Times New Roman" charset="0"/>
                <a:cs typeface="Calibri"/>
              </a:rPr>
              <a:t>If we drop the Symmetry axiom we define the Generalize Nash Bargaining Solution</a:t>
            </a:r>
          </a:p>
          <a:p>
            <a:r>
              <a:rPr lang="en-US" altLang="ko-KR">
                <a:latin typeface="Calibri"/>
                <a:ea typeface="Times New Roman" charset="0"/>
                <a:cs typeface="Calibri"/>
              </a:rPr>
              <a:t>Solution to the following maximization problem</a:t>
            </a:r>
          </a:p>
          <a:p>
            <a:endParaRPr lang="en-US" altLang="ko-KR" sz="3600" i="1">
              <a:latin typeface="Calibri"/>
              <a:ea typeface="Times New Roman" charset="0"/>
              <a:cs typeface="Calibri"/>
            </a:endParaRPr>
          </a:p>
          <a:p>
            <a:pPr lvl="1">
              <a:buFont typeface="Wingdings" charset="0"/>
              <a:buNone/>
            </a:pPr>
            <a:endParaRPr lang="en-US" altLang="ko-KR" sz="320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sz="2800">
              <a:latin typeface="Calibri"/>
              <a:ea typeface="Times New Roman" charset="0"/>
              <a:cs typeface="Calibri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00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</a:pPr>
            <a:endParaRPr lang="en-GB" altLang="ko-KR" sz="180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The Nash Bargaining Solution</a:t>
            </a:r>
            <a:endParaRPr lang="en-GB" altLang="ko-KR" sz="40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  <p:pic>
        <p:nvPicPr>
          <p:cNvPr id="71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30575"/>
            <a:ext cx="76962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6" name="AutoShape 6"/>
          <p:cNvSpPr>
            <a:spLocks noChangeArrowheads="1"/>
          </p:cNvSpPr>
          <p:nvPr/>
        </p:nvSpPr>
        <p:spPr bwMode="auto">
          <a:xfrm>
            <a:off x="685800" y="4876800"/>
            <a:ext cx="7162800" cy="1371600"/>
          </a:xfrm>
          <a:prstGeom prst="wedgeRectCallout">
            <a:avLst>
              <a:gd name="adj1" fmla="val 60370"/>
              <a:gd name="adj2" fmla="val -118171"/>
            </a:avLst>
          </a:prstGeom>
          <a:solidFill>
            <a:srgbClr val="008080">
              <a:alpha val="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>
                <a:latin typeface="Calibri" charset="0"/>
                <a:ea typeface="Calibri" charset="0"/>
                <a:cs typeface="Calibri" charset="0"/>
              </a:rPr>
              <a:t>Value between 0 and 1  representing the bargaining power of player </a:t>
            </a:r>
            <a:r>
              <a:rPr lang="en-US" altLang="ko-KR" i="1">
                <a:latin typeface="Calibri" charset="0"/>
                <a:ea typeface="Calibri" charset="0"/>
                <a:cs typeface="Calibri" charset="0"/>
              </a:rPr>
              <a:t>i</a:t>
            </a:r>
          </a:p>
          <a:p>
            <a:r>
              <a:rPr lang="en-US" altLang="ko-KR">
                <a:latin typeface="Calibri" charset="0"/>
                <a:ea typeface="Calibri" charset="0"/>
                <a:cs typeface="Calibri" charset="0"/>
              </a:rPr>
              <a:t>If equal bargaining powers are used, this is equivalent to the NBS </a:t>
            </a:r>
            <a:endParaRPr lang="el-GR" altLang="ko-KR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2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latin typeface="Calibri"/>
                <a:ea typeface="Times New Roman" charset="0"/>
                <a:cs typeface="Calibri"/>
              </a:rPr>
              <a:t>The NBS/GNBS are a very interesting concept for allocating utilities in a bargaining problem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Calibri"/>
                <a:ea typeface="Times New Roman" charset="0"/>
                <a:cs typeface="Calibri"/>
              </a:rPr>
              <a:t>Provide Pareto optimality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Calibri"/>
                <a:ea typeface="Times New Roman" charset="0"/>
                <a:cs typeface="Calibri"/>
              </a:rPr>
              <a:t>Account for the bargaining power of the players but..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Calibri"/>
                <a:ea typeface="Times New Roman" charset="0"/>
                <a:cs typeface="Calibri"/>
              </a:rPr>
              <a:t>Can be unfair, e.g., the rich man – poor man problem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Calibri"/>
                <a:ea typeface="Times New Roman" charset="0"/>
                <a:cs typeface="Calibri"/>
              </a:rPr>
              <a:t>Require convexity of the utility region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Calibri"/>
                <a:ea typeface="Times New Roman" charset="0"/>
                <a:cs typeface="Calibri"/>
              </a:rPr>
              <a:t>Independence of irrelevant alternatives axiom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Calibri"/>
                <a:ea typeface="Times New Roman" charset="0"/>
                <a:cs typeface="Calibri"/>
              </a:rPr>
              <a:t>Provide only a static solution for the problem, i.e., no discussion of the bargaining process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latin typeface="Calibri"/>
                <a:ea typeface="Times New Roman" charset="0"/>
                <a:cs typeface="Calibri"/>
              </a:rPr>
              <a:t>Alternatives?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latin typeface="Calibri"/>
                <a:ea typeface="Times New Roman" charset="0"/>
                <a:cs typeface="Calibri"/>
              </a:rPr>
              <a:t>The Kalai – Smorodinsky solution</a:t>
            </a:r>
          </a:p>
          <a:p>
            <a:pPr lvl="1"/>
            <a:r>
              <a:rPr lang="en-US" altLang="ko-KR">
                <a:latin typeface="Calibri"/>
                <a:ea typeface="Times New Roman" charset="0"/>
                <a:cs typeface="Calibri"/>
              </a:rPr>
              <a:t>Dynamic bargaining and the Rubinstein process</a:t>
            </a:r>
            <a:endParaRPr lang="en-GB" altLang="ko-KR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Nash Bargaining Solution – Summary</a:t>
            </a:r>
            <a:endParaRPr lang="en-GB" altLang="ko-KR" sz="32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93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The NBS is the static solution in the sense that we only care about the outcome</a:t>
            </a:r>
          </a:p>
          <a:p>
            <a:pPr lvl="1">
              <a:lnSpc>
                <a:spcPct val="105000"/>
              </a:lnSpc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How about the bargaining process?</a:t>
            </a:r>
          </a:p>
          <a:p>
            <a:pPr>
              <a:lnSpc>
                <a:spcPct val="105000"/>
              </a:lnSpc>
            </a:pPr>
            <a:endParaRPr lang="en-US" altLang="ko-KR" sz="2800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105000"/>
              </a:lnSpc>
            </a:pP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Dynamic bargaining</a:t>
            </a:r>
          </a:p>
          <a:p>
            <a:pPr lvl="1">
              <a:lnSpc>
                <a:spcPct val="105000"/>
              </a:lnSpc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Interested in the players interactions to reach an agreement</a:t>
            </a:r>
          </a:p>
          <a:p>
            <a:pPr lvl="1">
              <a:lnSpc>
                <a:spcPct val="105000"/>
              </a:lnSpc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Broader than static bargaining, although linked to it</a:t>
            </a:r>
          </a:p>
          <a:p>
            <a:pPr lvl="1">
              <a:lnSpc>
                <a:spcPct val="105000"/>
              </a:lnSpc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In this trial lecture, we cover the Rubinstein process although many others exists</a:t>
            </a:r>
          </a:p>
          <a:p>
            <a:pPr>
              <a:lnSpc>
                <a:spcPct val="105000"/>
              </a:lnSpc>
            </a:pPr>
            <a:r>
              <a:rPr lang="en-US" altLang="ko-KR" dirty="0">
                <a:ea typeface="Times New Roman" charset="0"/>
              </a:rPr>
              <a:t>Famous one: Rubinstein Bargaining Process</a:t>
            </a:r>
          </a:p>
          <a:p>
            <a:pPr lvl="1">
              <a:lnSpc>
                <a:spcPct val="105000"/>
              </a:lnSpc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There are other bargaining processes (a hot research topic in game theory)</a:t>
            </a:r>
          </a:p>
          <a:p>
            <a:pPr lvl="1">
              <a:buFont typeface="Wingdings" charset="0"/>
              <a:buNone/>
            </a:pPr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dirty="0">
              <a:latin typeface="Calibri"/>
              <a:ea typeface="Times New Roman" charset="0"/>
              <a:cs typeface="Calibri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1800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Calibri"/>
              <a:ea typeface="Times New Roman" charset="0"/>
              <a:cs typeface="Calibri"/>
            </a:endParaRPr>
          </a:p>
          <a:p>
            <a:pPr lvl="2">
              <a:lnSpc>
                <a:spcPct val="90000"/>
              </a:lnSpc>
            </a:pPr>
            <a:endParaRPr lang="en-GB" altLang="ko-KR" sz="1600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Dynamic Bargaining</a:t>
            </a:r>
            <a:endParaRPr lang="en-GB" altLang="ko-KR" sz="40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895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0548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/>
                <a:ea typeface="宋体" charset="0"/>
                <a:cs typeface="Calibri"/>
              </a:rPr>
              <a:t>Introduction to cooperative game</a:t>
            </a:r>
          </a:p>
          <a:p>
            <a:endParaRPr lang="en-US" altLang="zh-CN" dirty="0">
              <a:solidFill>
                <a:srgbClr val="FF0000"/>
              </a:solidFill>
              <a:latin typeface="Calibri"/>
              <a:ea typeface="宋体" charset="0"/>
              <a:cs typeface="Calibri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libri"/>
                <a:ea typeface="宋体" charset="0"/>
                <a:cs typeface="Calibri"/>
              </a:rPr>
              <a:t>Bargaining solution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Nash Bargaining Solution</a:t>
            </a:r>
          </a:p>
          <a:p>
            <a:pPr lvl="1"/>
            <a:r>
              <a:rPr lang="en-US" altLang="ko-KR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Times New Roman" charset="0"/>
                <a:cs typeface="Calibri"/>
              </a:rPr>
              <a:t>Kalai</a:t>
            </a:r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Times New Roman" charset="0"/>
                <a:cs typeface="Calibri"/>
              </a:rPr>
              <a:t> – </a:t>
            </a:r>
            <a:r>
              <a:rPr lang="en-US" altLang="ko-KR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Times New Roman" charset="0"/>
                <a:cs typeface="Calibri"/>
              </a:rPr>
              <a:t>Smorodinsky</a:t>
            </a:r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Times New Roman" charset="0"/>
                <a:cs typeface="Calibri"/>
              </a:rPr>
              <a:t> Bargaining Solution</a:t>
            </a:r>
          </a:p>
          <a:p>
            <a:pPr lvl="1"/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Times New Roman" charset="0"/>
                <a:cs typeface="Calibri"/>
              </a:rPr>
              <a:t>Rubinstein Bargaining Process</a:t>
            </a:r>
          </a:p>
          <a:p>
            <a:pPr lvl="1"/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Times New Roman" charset="0"/>
                <a:cs typeface="Calibri"/>
              </a:rPr>
              <a:t>Examples</a:t>
            </a:r>
          </a:p>
          <a:p>
            <a:endParaRPr lang="en-US" altLang="zh-CN" dirty="0">
              <a:latin typeface="Calibri"/>
              <a:ea typeface="宋体" charset="0"/>
              <a:cs typeface="Calibri"/>
            </a:endParaRPr>
          </a:p>
          <a:p>
            <a:r>
              <a:rPr lang="en-US" altLang="zh-CN" dirty="0">
                <a:latin typeface="Calibri"/>
                <a:ea typeface="宋体" charset="0"/>
                <a:cs typeface="Calibri"/>
              </a:rPr>
              <a:t>Coalitional game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宋体" charset="0"/>
                <a:cs typeface="Calibri"/>
              </a:rPr>
              <a:t>Introduction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宋体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86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ko-KR" sz="3200" dirty="0">
                <a:ea typeface="Times New Roman" charset="0"/>
              </a:rPr>
              <a:t>Underlying situation</a:t>
            </a:r>
          </a:p>
          <a:p>
            <a:pPr lvl="1">
              <a:lnSpc>
                <a:spcPct val="125000"/>
              </a:lnSpc>
            </a:pP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Players have </a:t>
            </a:r>
            <a:r>
              <a:rPr lang="en-US" altLang="ko-KR" sz="2800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mutual benefit </a:t>
            </a: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to cooperate</a:t>
            </a:r>
          </a:p>
          <a:p>
            <a:pPr eaLnBrk="1" hangingPunct="1">
              <a:lnSpc>
                <a:spcPct val="125000"/>
              </a:lnSpc>
            </a:pPr>
            <a:endParaRPr lang="en-US" altLang="ko-KR" sz="3200" dirty="0">
              <a:latin typeface="Calibri"/>
              <a:ea typeface="Times New Roman" charset="0"/>
              <a:cs typeface="Calibri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ko-KR" sz="3200" dirty="0">
                <a:latin typeface="Calibri"/>
                <a:ea typeface="Times New Roman" charset="0"/>
                <a:cs typeface="Calibri"/>
              </a:rPr>
              <a:t>Two categories</a:t>
            </a:r>
          </a:p>
          <a:p>
            <a:pPr lvl="1" eaLnBrk="1" hangingPunct="1"/>
            <a:r>
              <a:rPr lang="en-US" altLang="ko-KR" sz="2800" dirty="0">
                <a:solidFill>
                  <a:srgbClr val="0070C0"/>
                </a:solidFill>
                <a:latin typeface="Calibri"/>
                <a:ea typeface="Times New Roman" charset="0"/>
                <a:cs typeface="Calibri"/>
              </a:rPr>
              <a:t>Bargaining problems</a:t>
            </a:r>
          </a:p>
          <a:p>
            <a:pPr lvl="1" eaLnBrk="1" hangingPunct="1"/>
            <a:r>
              <a:rPr lang="en-US" altLang="ko-KR" sz="2800" dirty="0">
                <a:solidFill>
                  <a:srgbClr val="0070C0"/>
                </a:solidFill>
                <a:latin typeface="Calibri"/>
                <a:ea typeface="Times New Roman" charset="0"/>
                <a:cs typeface="Calibri"/>
              </a:rPr>
              <a:t>Coalitional game</a:t>
            </a:r>
          </a:p>
          <a:p>
            <a:pPr eaLnBrk="1" hangingPunct="1">
              <a:lnSpc>
                <a:spcPct val="100000"/>
              </a:lnSpc>
            </a:pPr>
            <a:endParaRPr lang="en-US" altLang="ko-KR" sz="3200" dirty="0">
              <a:latin typeface="Calibri"/>
              <a:ea typeface="Times New Roman" charset="0"/>
              <a:cs typeface="Calibri"/>
            </a:endParaRPr>
          </a:p>
          <a:p>
            <a:pPr lvl="2" eaLnBrk="1" hangingPunct="1">
              <a:buFont typeface="Wingdings" charset="0"/>
              <a:buNone/>
            </a:pPr>
            <a:endParaRPr lang="en-US" altLang="ko-KR" sz="2400" dirty="0">
              <a:latin typeface="Calibri"/>
              <a:ea typeface="Times New Roman" charset="0"/>
              <a:cs typeface="Calibri"/>
            </a:endParaRPr>
          </a:p>
          <a:p>
            <a:pPr lvl="1" eaLnBrk="1" hangingPunct="1">
              <a:buFont typeface="Wingdings" charset="0"/>
              <a:buNone/>
            </a:pPr>
            <a:endParaRPr lang="en-US" altLang="ko-KR" sz="2800" dirty="0">
              <a:solidFill>
                <a:schemeClr val="folHlink"/>
              </a:solidFill>
              <a:latin typeface="Calibri"/>
              <a:ea typeface="Times New Roman" charset="0"/>
              <a:cs typeface="Calibri"/>
            </a:endParaRPr>
          </a:p>
          <a:p>
            <a:pPr eaLnBrk="1" hangingPunct="1"/>
            <a:endParaRPr lang="en-US" altLang="ko-KR" sz="3200" dirty="0">
              <a:solidFill>
                <a:schemeClr val="folHlink"/>
              </a:solidFill>
              <a:latin typeface="Calibri"/>
              <a:ea typeface="Times New Roman" charset="0"/>
              <a:cs typeface="Calibri"/>
            </a:endParaRPr>
          </a:p>
          <a:p>
            <a:pPr lvl="2" eaLnBrk="1" hangingPunct="1"/>
            <a:endParaRPr lang="en-GB" altLang="ko-KR" sz="2400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Cooperative Game Theory</a:t>
            </a:r>
            <a:endParaRPr lang="en-GB" altLang="ko-KR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71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altLang="ko-KR" sz="3200" dirty="0">
                <a:latin typeface="Calibri"/>
                <a:ea typeface="Times New Roman" charset="0"/>
                <a:cs typeface="Calibri"/>
              </a:rPr>
              <a:t>Bargaining situation</a:t>
            </a:r>
          </a:p>
          <a:p>
            <a:pPr lvl="1">
              <a:lnSpc>
                <a:spcPct val="105000"/>
              </a:lnSpc>
            </a:pP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A number of individuals have a </a:t>
            </a:r>
            <a:r>
              <a:rPr lang="en-US" altLang="ko-KR" sz="2800" b="1" dirty="0">
                <a:latin typeface="Calibri"/>
                <a:ea typeface="Times New Roman" charset="0"/>
                <a:cs typeface="Calibri"/>
              </a:rPr>
              <a:t>common</a:t>
            </a: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 interest to cooperate (e.g., trade or sharing of resource), but a conflicting interest on </a:t>
            </a:r>
            <a:r>
              <a:rPr lang="en-US" altLang="ko-KR" sz="2800" b="1" dirty="0">
                <a:latin typeface="Calibri"/>
                <a:ea typeface="Times New Roman" charset="0"/>
                <a:cs typeface="Calibri"/>
              </a:rPr>
              <a:t>how to cooperate (terms of agreement, </a:t>
            </a:r>
            <a:r>
              <a:rPr lang="ko-KR" altLang="en-US" sz="2800" b="1" dirty="0">
                <a:latin typeface="Calibri"/>
                <a:ea typeface="Times New Roman" charset="0"/>
                <a:cs typeface="Calibri"/>
              </a:rPr>
              <a:t>계약조건</a:t>
            </a:r>
            <a:r>
              <a:rPr lang="en-US" altLang="ko-KR" sz="2800" b="1" dirty="0">
                <a:latin typeface="Calibri"/>
                <a:ea typeface="Times New Roman" charset="0"/>
                <a:cs typeface="Calibri"/>
              </a:rPr>
              <a:t>)</a:t>
            </a:r>
          </a:p>
          <a:p>
            <a:pPr lvl="1">
              <a:lnSpc>
                <a:spcPct val="105000"/>
              </a:lnSpc>
            </a:pPr>
            <a:endParaRPr lang="en-US" altLang="ko-KR" sz="2800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105000"/>
              </a:lnSpc>
            </a:pPr>
            <a:r>
              <a:rPr lang="en-US" altLang="ko-KR" sz="3200" dirty="0">
                <a:latin typeface="Calibri"/>
                <a:ea typeface="Times New Roman" charset="0"/>
                <a:cs typeface="Calibri"/>
              </a:rPr>
              <a:t>Key tradeoff</a:t>
            </a:r>
          </a:p>
          <a:p>
            <a:pPr lvl="1">
              <a:lnSpc>
                <a:spcPct val="105000"/>
              </a:lnSpc>
            </a:pP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Players wish to reach an agreement rather than disagree.</a:t>
            </a:r>
          </a:p>
          <a:p>
            <a:pPr lvl="1">
              <a:lnSpc>
                <a:spcPct val="105000"/>
              </a:lnSpc>
            </a:pP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But, each player is self-interested</a:t>
            </a:r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Introduction to Bargaining</a:t>
            </a:r>
            <a:endParaRPr lang="en-GB" altLang="ko-KR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40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altLang="ko-KR" sz="3200" dirty="0">
                <a:latin typeface="Calibri"/>
                <a:ea typeface="Times New Roman" charset="0"/>
                <a:cs typeface="Calibri"/>
              </a:rPr>
              <a:t>What is bargaining?</a:t>
            </a:r>
          </a:p>
          <a:p>
            <a:pPr lvl="1">
              <a:lnSpc>
                <a:spcPct val="105000"/>
              </a:lnSpc>
            </a:pP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Process through which the players on their own attempt to reach an agreement</a:t>
            </a:r>
          </a:p>
          <a:p>
            <a:pPr lvl="1">
              <a:lnSpc>
                <a:spcPct val="105000"/>
              </a:lnSpc>
            </a:pP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Can be tedious, involving offers and counter-offers, negotiations, etc.</a:t>
            </a:r>
          </a:p>
          <a:p>
            <a:pPr lvl="1">
              <a:lnSpc>
                <a:spcPct val="105000"/>
              </a:lnSpc>
            </a:pPr>
            <a:endParaRPr lang="en-US" altLang="ko-KR" sz="2800" dirty="0">
              <a:latin typeface="Calibri"/>
              <a:ea typeface="Times New Roman" charset="0"/>
              <a:cs typeface="Calibri"/>
            </a:endParaRPr>
          </a:p>
          <a:p>
            <a:pPr>
              <a:lnSpc>
                <a:spcPct val="105000"/>
              </a:lnSpc>
            </a:pPr>
            <a:r>
              <a:rPr lang="en-US" altLang="ko-KR" sz="3200" dirty="0">
                <a:latin typeface="Calibri"/>
                <a:ea typeface="Times New Roman" charset="0"/>
                <a:cs typeface="Calibri"/>
              </a:rPr>
              <a:t>Bargaining theory studies these situations, their outcome, and the bargaining </a:t>
            </a:r>
            <a:r>
              <a:rPr lang="en-US" altLang="ko-KR" sz="3200" dirty="0">
                <a:solidFill>
                  <a:schemeClr val="folHlink"/>
                </a:solidFill>
                <a:latin typeface="Calibri"/>
                <a:ea typeface="Times New Roman" charset="0"/>
                <a:cs typeface="Calibri"/>
              </a:rPr>
              <a:t>process </a:t>
            </a:r>
            <a:endParaRPr lang="en-GB" altLang="ko-KR" sz="3200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Introduction to Bargaining</a:t>
            </a:r>
            <a:endParaRPr lang="en-GB" altLang="ko-KR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38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Painting</a:t>
            </a:r>
          </a:p>
          <a:p>
            <a:pPr lvl="1"/>
            <a:r>
              <a:rPr lang="en-US" altLang="ko-KR" sz="2400" dirty="0"/>
              <a:t>Seller: values at 1000$</a:t>
            </a:r>
          </a:p>
          <a:p>
            <a:pPr lvl="1"/>
            <a:r>
              <a:rPr lang="en-US" altLang="ko-KR" sz="2400" dirty="0"/>
              <a:t>Buyer: values at 1500$</a:t>
            </a:r>
          </a:p>
          <a:p>
            <a:pPr lvl="1"/>
            <a:r>
              <a:rPr lang="en-US" altLang="ko-KR" sz="2400" dirty="0"/>
              <a:t>What’s the final price?</a:t>
            </a:r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r>
              <a:rPr lang="en-US" altLang="ko-KR" sz="2800" dirty="0"/>
              <a:t>Sharing Resource</a:t>
            </a:r>
          </a:p>
          <a:p>
            <a:pPr lvl="1"/>
            <a:r>
              <a:rPr lang="en-US" altLang="ko-KR" sz="2400" dirty="0"/>
              <a:t>Shared resource among nodes</a:t>
            </a:r>
          </a:p>
          <a:p>
            <a:pPr lvl="1"/>
            <a:r>
              <a:rPr lang="en-US" altLang="ko-KR" sz="2400" dirty="0"/>
              <a:t>How to share?</a:t>
            </a:r>
          </a:p>
          <a:p>
            <a:pPr lvl="1"/>
            <a:r>
              <a:rPr lang="en-US" altLang="ko-KR" sz="2400" dirty="0"/>
              <a:t>Every node wants to get larger portion of resource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84784"/>
            <a:ext cx="2578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8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85000"/>
              </a:lnSpc>
            </a:pP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Key issues in bargaining</a:t>
            </a:r>
          </a:p>
          <a:p>
            <a:pPr marL="914400" lvl="1" indent="-457200">
              <a:lnSpc>
                <a:spcPct val="85000"/>
              </a:lnSpc>
              <a:buFont typeface="Wingdings" charset="0"/>
              <a:buAutoNum type="arabicPeriod"/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The players must inspect efficiency and the effect of delay and disagreement on it, i.e., jointly efficient</a:t>
            </a:r>
          </a:p>
          <a:p>
            <a:pPr marL="1295400" lvl="2" indent="-381000">
              <a:lnSpc>
                <a:spcPct val="85000"/>
              </a:lnSpc>
              <a:buSzTx/>
              <a:buFont typeface="Wingdings" charset="0"/>
              <a:buChar char="§"/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They seek a jointly efficient mutual agreement</a:t>
            </a:r>
          </a:p>
          <a:p>
            <a:pPr marL="914400" lvl="1" indent="-457200">
              <a:lnSpc>
                <a:spcPct val="85000"/>
              </a:lnSpc>
              <a:buFont typeface="Wingdings" charset="0"/>
              <a:buAutoNum type="arabicPeriod"/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Distribution of the gains from the agreement</a:t>
            </a:r>
          </a:p>
          <a:p>
            <a:pPr marL="1295400" lvl="2" indent="-381000">
              <a:lnSpc>
                <a:spcPct val="85000"/>
              </a:lnSpc>
              <a:buSzTx/>
              <a:buFont typeface="Wingdings" charset="0"/>
              <a:buChar char="§"/>
            </a:pPr>
            <a:r>
              <a:rPr lang="en-US" altLang="ko-KR" dirty="0">
                <a:latin typeface="Calibri"/>
                <a:ea typeface="Times New Roman" charset="0"/>
                <a:cs typeface="Calibri"/>
              </a:rPr>
              <a:t>Which point from the efficient set must the players select?</a:t>
            </a:r>
          </a:p>
          <a:p>
            <a:pPr marL="914400" lvl="1" indent="-457200">
              <a:lnSpc>
                <a:spcPct val="85000"/>
              </a:lnSpc>
              <a:buFont typeface="Wingdings" charset="0"/>
              <a:buAutoNum type="arabicPeriod"/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What are the joint strategies that the players must choose to get the desired outcome?</a:t>
            </a:r>
          </a:p>
          <a:p>
            <a:pPr marL="914400" lvl="1" indent="-457200">
              <a:lnSpc>
                <a:spcPct val="85000"/>
              </a:lnSpc>
              <a:buFont typeface="Wingdings" charset="0"/>
              <a:buAutoNum type="arabicPeriod"/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How to finally enforce the agreement?</a:t>
            </a:r>
          </a:p>
          <a:p>
            <a:pPr marL="914400" lvl="1" indent="-457200">
              <a:lnSpc>
                <a:spcPct val="85000"/>
              </a:lnSpc>
              <a:buFont typeface="Wingdings" charset="0"/>
              <a:buAutoNum type="arabicPeriod"/>
            </a:pPr>
            <a:endParaRPr lang="en-US" altLang="ko-KR" sz="2400" dirty="0">
              <a:latin typeface="Calibri"/>
              <a:ea typeface="Times New Roman" charset="0"/>
              <a:cs typeface="Calibri"/>
            </a:endParaRPr>
          </a:p>
          <a:p>
            <a:pPr marL="533400" indent="-533400">
              <a:lnSpc>
                <a:spcPct val="85000"/>
              </a:lnSpc>
            </a:pPr>
            <a:r>
              <a:rPr lang="en-US" altLang="ko-KR" sz="2800" dirty="0">
                <a:latin typeface="Calibri"/>
                <a:ea typeface="Times New Roman" charset="0"/>
                <a:cs typeface="Calibri"/>
              </a:rPr>
              <a:t>Link to game theory</a:t>
            </a:r>
          </a:p>
          <a:p>
            <a:pPr marL="914400" lvl="1" indent="-457200">
              <a:lnSpc>
                <a:spcPct val="85000"/>
              </a:lnSpc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Issues 1 and 2 are tackled traditionally by </a:t>
            </a:r>
            <a:r>
              <a:rPr lang="en-US" altLang="ko-KR" sz="2400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cooperative 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game theory</a:t>
            </a:r>
          </a:p>
          <a:p>
            <a:pPr marL="914400" lvl="1" indent="-457200">
              <a:lnSpc>
                <a:spcPct val="85000"/>
              </a:lnSpc>
            </a:pP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Issues 3 and 4 are strongly linked to </a:t>
            </a:r>
            <a:r>
              <a:rPr lang="en-US" altLang="ko-KR" sz="2400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non-cooperative </a:t>
            </a:r>
            <a:r>
              <a:rPr lang="en-US" altLang="ko-KR" sz="2400" dirty="0">
                <a:latin typeface="Calibri"/>
                <a:ea typeface="Times New Roman" charset="0"/>
                <a:cs typeface="Calibri"/>
              </a:rPr>
              <a:t>game theory</a:t>
            </a:r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Introduction</a:t>
            </a:r>
            <a:endParaRPr lang="en-GB" altLang="ko-KR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07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2464" y="1052736"/>
            <a:ext cx="8186212" cy="5226861"/>
          </a:xfrm>
        </p:spPr>
        <p:txBody>
          <a:bodyPr/>
          <a:lstStyle/>
          <a:p>
            <a:endParaRPr lang="en-US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Motivating Example (1)</a:t>
            </a:r>
            <a:endParaRPr lang="en-GB" altLang="ko-KR" sz="3200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  <p:pic>
        <p:nvPicPr>
          <p:cNvPr id="69734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89772"/>
            <a:ext cx="785813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7348" name="Text Box 4"/>
              <p:cNvSpPr txBox="1">
                <a:spLocks noChangeArrowheads="1"/>
              </p:cNvSpPr>
              <p:nvPr/>
            </p:nvSpPr>
            <p:spPr bwMode="auto">
              <a:xfrm>
                <a:off x="1355725" y="6271072"/>
                <a:ext cx="2776337" cy="375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800" dirty="0">
                    <a:solidFill>
                      <a:schemeClr val="folHlink"/>
                    </a:solidFill>
                    <a:latin typeface="Calibri" charset="0"/>
                    <a:ea typeface="Calibri" charset="0"/>
                    <a:cs typeface="Calibri" charset="0"/>
                  </a:rPr>
                  <a:t>Rich Man (Wealth = $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folHlin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10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folHlin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GB" altLang="ko-KR" sz="1800" dirty="0">
                    <a:solidFill>
                      <a:schemeClr val="folHlink"/>
                    </a:solidFill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69734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5725" y="6271072"/>
                <a:ext cx="2776337" cy="375552"/>
              </a:xfrm>
              <a:prstGeom prst="rect">
                <a:avLst/>
              </a:prstGeom>
              <a:blipFill rotWithShape="0">
                <a:blip r:embed="rId4"/>
                <a:stretch>
                  <a:fillRect l="-1754" t="-8197" r="-877" b="-2623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7349" name="Picture 5" descr="poor%20m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42172"/>
            <a:ext cx="16192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75572"/>
            <a:ext cx="1676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75572"/>
            <a:ext cx="1676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7355" name="Text Box 11"/>
          <p:cNvSpPr txBox="1">
            <a:spLocks noChangeArrowheads="1"/>
          </p:cNvSpPr>
          <p:nvPr/>
        </p:nvSpPr>
        <p:spPr bwMode="auto">
          <a:xfrm>
            <a:off x="2819400" y="5478909"/>
            <a:ext cx="3665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hlink"/>
                </a:solidFill>
                <a:latin typeface="Calibri" charset="0"/>
                <a:ea typeface="Calibri" charset="0"/>
                <a:cs typeface="Calibri" charset="0"/>
              </a:rPr>
              <a:t>Can be deemed unsatistifactory </a:t>
            </a:r>
          </a:p>
          <a:p>
            <a:pPr eaLnBrk="1" hangingPunct="1"/>
            <a:r>
              <a:rPr lang="en-US" altLang="ko-KR" sz="2000" b="1">
                <a:solidFill>
                  <a:schemeClr val="hlink"/>
                </a:solidFill>
                <a:latin typeface="Calibri" charset="0"/>
                <a:ea typeface="Calibri" charset="0"/>
                <a:cs typeface="Calibri" charset="0"/>
              </a:rPr>
              <a:t>Given each Man’s wealth!!!</a:t>
            </a:r>
            <a:endParaRPr lang="en-GB" altLang="ko-KR" sz="2000" b="1">
              <a:solidFill>
                <a:schemeClr val="hlin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97365" name="Picture 21" descr="geni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27584"/>
            <a:ext cx="2112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7366" name="AutoShape 22"/>
          <p:cNvSpPr>
            <a:spLocks noChangeArrowheads="1"/>
          </p:cNvSpPr>
          <p:nvPr/>
        </p:nvSpPr>
        <p:spPr bwMode="auto">
          <a:xfrm>
            <a:off x="762000" y="1532384"/>
            <a:ext cx="2362200" cy="1524000"/>
          </a:xfrm>
          <a:prstGeom prst="wedgeRectCallout">
            <a:avLst>
              <a:gd name="adj1" fmla="val 78292"/>
              <a:gd name="adj2" fmla="val -517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ko-KR" b="1">
                <a:latin typeface="Calibri" charset="0"/>
                <a:ea typeface="Calibri" charset="0"/>
                <a:cs typeface="Calibri" charset="0"/>
              </a:rPr>
              <a:t>I can give you 100$ if and only if you agree on how to share it</a:t>
            </a:r>
            <a:endParaRPr lang="en-GB" altLang="ko-KR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032641" y="6267759"/>
            <a:ext cx="2553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chemeClr val="folHlink"/>
                </a:solidFill>
                <a:latin typeface="Calibri" charset="0"/>
                <a:ea typeface="Calibri" charset="0"/>
                <a:cs typeface="Calibri" charset="0"/>
              </a:rPr>
              <a:t>Poor Man (Wealth = $10)</a:t>
            </a:r>
            <a:endParaRPr lang="en-GB" altLang="ko-KR" sz="1800" dirty="0">
              <a:solidFill>
                <a:schemeClr val="folHlink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878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3|0.5|0.3|1|1.8|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3|0.5|0.3|1|1.8|6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5426</TotalTime>
  <Words>1307</Words>
  <Application>Microsoft Macintosh PowerPoint</Application>
  <PresentationFormat>화면 슬라이드 쇼(4:3)</PresentationFormat>
  <Paragraphs>216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맑은 고딕</vt:lpstr>
      <vt:lpstr>나눔고딕</vt:lpstr>
      <vt:lpstr>Arial</vt:lpstr>
      <vt:lpstr>Calibri</vt:lpstr>
      <vt:lpstr>Cambria Math</vt:lpstr>
      <vt:lpstr>Comic Sans MS</vt:lpstr>
      <vt:lpstr>Times New Roman</vt:lpstr>
      <vt:lpstr>Wingdings</vt:lpstr>
      <vt:lpstr>Office 테마</vt:lpstr>
      <vt:lpstr>Lecture 12: Cooperative Game Theory Nash Bargaining Solution</vt:lpstr>
      <vt:lpstr>Where We Are?</vt:lpstr>
      <vt:lpstr>Introduction</vt:lpstr>
      <vt:lpstr>Cooperative Game Theory</vt:lpstr>
      <vt:lpstr>Introduction to Bargaining</vt:lpstr>
      <vt:lpstr>Introduction to Bargaining</vt:lpstr>
      <vt:lpstr>Examples</vt:lpstr>
      <vt:lpstr>Introduction</vt:lpstr>
      <vt:lpstr>Motivating Example (1)</vt:lpstr>
      <vt:lpstr>Motivating Example (2)</vt:lpstr>
      <vt:lpstr>The Nash Bargaining Solution</vt:lpstr>
      <vt:lpstr>Setup</vt:lpstr>
      <vt:lpstr>The Nash Bargaining Solution</vt:lpstr>
      <vt:lpstr>The Nash Bargaining Solution</vt:lpstr>
      <vt:lpstr>The Nash Bargaining Solution</vt:lpstr>
      <vt:lpstr>The Nash Bargaining Solution</vt:lpstr>
      <vt:lpstr>The Nash Bargaining Solution</vt:lpstr>
      <vt:lpstr>The Nash Bargaining Solution</vt:lpstr>
      <vt:lpstr>Rich man – poor man problem revisited</vt:lpstr>
      <vt:lpstr>The Nash Bargaining Solution</vt:lpstr>
      <vt:lpstr>The Nash Bargaining Solution</vt:lpstr>
      <vt:lpstr>Nash Bargaining Solution – Summary</vt:lpstr>
      <vt:lpstr>Dynamic Bargaining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581</cp:revision>
  <cp:lastPrinted>2021-02-27T13:14:00Z</cp:lastPrinted>
  <dcterms:created xsi:type="dcterms:W3CDTF">2010-07-02T06:15:08Z</dcterms:created>
  <dcterms:modified xsi:type="dcterms:W3CDTF">2021-02-27T13:16:21Z</dcterms:modified>
</cp:coreProperties>
</file>