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257" r:id="rId2"/>
    <p:sldId id="294" r:id="rId3"/>
    <p:sldId id="295" r:id="rId4"/>
    <p:sldId id="258" r:id="rId5"/>
    <p:sldId id="259" r:id="rId6"/>
    <p:sldId id="296" r:id="rId7"/>
    <p:sldId id="297" r:id="rId8"/>
    <p:sldId id="308" r:id="rId9"/>
    <p:sldId id="310" r:id="rId10"/>
    <p:sldId id="311" r:id="rId11"/>
    <p:sldId id="312" r:id="rId12"/>
    <p:sldId id="313" r:id="rId13"/>
    <p:sldId id="314" r:id="rId14"/>
    <p:sldId id="315" r:id="rId15"/>
    <p:sldId id="323" r:id="rId16"/>
    <p:sldId id="309" r:id="rId17"/>
    <p:sldId id="318" r:id="rId18"/>
    <p:sldId id="319" r:id="rId19"/>
    <p:sldId id="320" r:id="rId20"/>
    <p:sldId id="321" r:id="rId21"/>
    <p:sldId id="322" r:id="rId22"/>
    <p:sldId id="316" r:id="rId23"/>
    <p:sldId id="317" r:id="rId24"/>
    <p:sldId id="324" r:id="rId25"/>
    <p:sldId id="266" r:id="rId26"/>
    <p:sldId id="267" r:id="rId27"/>
    <p:sldId id="325" r:id="rId28"/>
    <p:sldId id="298" r:id="rId29"/>
    <p:sldId id="268" r:id="rId30"/>
    <p:sldId id="302" r:id="rId31"/>
    <p:sldId id="301" r:id="rId32"/>
    <p:sldId id="299" r:id="rId33"/>
    <p:sldId id="326" r:id="rId34"/>
    <p:sldId id="300" r:id="rId35"/>
    <p:sldId id="273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39" r:id="rId46"/>
    <p:sldId id="340" r:id="rId47"/>
    <p:sldId id="327" r:id="rId48"/>
    <p:sldId id="328" r:id="rId49"/>
    <p:sldId id="329" r:id="rId50"/>
    <p:sldId id="341" r:id="rId51"/>
    <p:sldId id="342" r:id="rId52"/>
    <p:sldId id="343" r:id="rId53"/>
    <p:sldId id="344" r:id="rId54"/>
    <p:sldId id="305" r:id="rId55"/>
    <p:sldId id="278" r:id="rId56"/>
    <p:sldId id="306" r:id="rId57"/>
    <p:sldId id="279" r:id="rId58"/>
    <p:sldId id="280" r:id="rId59"/>
    <p:sldId id="307" r:id="rId60"/>
    <p:sldId id="293" r:id="rId61"/>
    <p:sldId id="345" r:id="rId62"/>
    <p:sldId id="346" r:id="rId63"/>
    <p:sldId id="347" r:id="rId64"/>
    <p:sldId id="348" r:id="rId65"/>
    <p:sldId id="349" r:id="rId66"/>
    <p:sldId id="350" r:id="rId67"/>
    <p:sldId id="351" r:id="rId68"/>
    <p:sldId id="352" r:id="rId69"/>
    <p:sldId id="353" r:id="rId70"/>
    <p:sldId id="281" r:id="rId71"/>
    <p:sldId id="354" r:id="rId72"/>
    <p:sldId id="303" r:id="rId73"/>
    <p:sldId id="355" r:id="rId74"/>
    <p:sldId id="356" r:id="rId75"/>
    <p:sldId id="357" r:id="rId76"/>
    <p:sldId id="304" r:id="rId77"/>
    <p:sldId id="358" r:id="rId78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D1EDFF"/>
    <a:srgbClr val="CCE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74" autoAdjust="0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755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66A34F84-89D5-4103-A9F5-2A4E8C749CAE}" type="datetimeFigureOut">
              <a:rPr lang="ko-KR" altLang="en-US" smtClean="0"/>
              <a:pPr/>
              <a:t>2021. 3. 4.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0010351E-67A8-4AFC-B24C-2B610D064F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488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FFF0AD6B-AEAA-4FC8-B9BE-275E5EF376AB}" type="datetimeFigureOut">
              <a:rPr lang="ko-KR" altLang="en-US" smtClean="0"/>
              <a:pPr/>
              <a:t>2021. 3. 4.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D51A2556-5F5E-4107-B3C9-889FA75FD0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162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198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There have been a number of proposals for modifying</a:t>
            </a:r>
            <a:r>
              <a:rPr lang="en-US" altLang="ko-KR" baseline="0" dirty="0"/>
              <a:t> fictitious play to reflect more realistic aspect.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818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443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I’ll skip what</a:t>
            </a:r>
            <a:r>
              <a:rPr lang="en-US" altLang="ko-KR" baseline="0" dirty="0"/>
              <a:t> is acyclic games.</a:t>
            </a:r>
          </a:p>
          <a:p>
            <a:r>
              <a:rPr lang="en-US" altLang="ko-KR" baseline="0" dirty="0"/>
              <a:t>But I want to introduce a potential game which is a kind of acyclic game.</a:t>
            </a:r>
          </a:p>
          <a:p>
            <a:r>
              <a:rPr lang="en-US" altLang="ko-KR" baseline="0" dirty="0"/>
              <a:t>It is important because it allows several learning algorithms to converge to </a:t>
            </a:r>
            <a:r>
              <a:rPr lang="en-US" altLang="ko-KR" baseline="0" dirty="0" err="1"/>
              <a:t>equilibria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32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521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 will give you another important</a:t>
            </a:r>
            <a:r>
              <a:rPr lang="en-US" altLang="ko-KR" baseline="0" dirty="0"/>
              <a:t> meaning of </a:t>
            </a:r>
            <a:r>
              <a:rPr lang="en-US" altLang="ko-KR" baseline="0" dirty="0" err="1"/>
              <a:t>logit</a:t>
            </a:r>
            <a:r>
              <a:rPr lang="en-US" altLang="ko-KR" baseline="0" dirty="0"/>
              <a:t> equilibrium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117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090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586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There are many ways of classifying learning algorithms</a:t>
            </a:r>
          </a:p>
          <a:p>
            <a:r>
              <a:rPr lang="en-US" altLang="ko-KR" dirty="0"/>
              <a:t>But I</a:t>
            </a:r>
            <a:r>
              <a:rPr lang="en-US" altLang="ko-KR" baseline="0" dirty="0"/>
              <a:t>’ll divide them into 2 classes.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1333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268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9451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0994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2. Here</a:t>
            </a:r>
            <a:r>
              <a:rPr lang="en-US" altLang="ko-KR" baseline="0" dirty="0"/>
              <a:t> the experiment means that he will take other action at next time  </a:t>
            </a:r>
          </a:p>
          <a:p>
            <a:endParaRPr lang="en-US" altLang="ko-KR" baseline="0" dirty="0"/>
          </a:p>
          <a:p>
            <a:endParaRPr lang="en-US" altLang="ko-KR" dirty="0"/>
          </a:p>
          <a:p>
            <a:r>
              <a:rPr lang="en-US" altLang="ko-KR" dirty="0"/>
              <a:t>3. If he does not experiment</a:t>
            </a:r>
            <a:r>
              <a:rPr lang="en-US" altLang="ko-KR" baseline="0" dirty="0"/>
              <a:t>, the he keeps his action.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8085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Interactive trial and learning is one of the improved</a:t>
            </a:r>
            <a:r>
              <a:rPr lang="en-US" altLang="ko-KR" baseline="0" dirty="0"/>
              <a:t> trial and learning scheme.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9900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4436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4143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</a:t>
            </a:r>
            <a:r>
              <a:rPr lang="en-US" altLang="ko-KR" baseline="0" dirty="0"/>
              <a:t> reinforcement learning is one of the most important field in learning theory.</a:t>
            </a:r>
          </a:p>
          <a:p>
            <a:r>
              <a:rPr lang="en-US" altLang="ko-KR" baseline="0" dirty="0"/>
              <a:t>It can be applied to diverse other theories and thus there have been many related works.</a:t>
            </a:r>
          </a:p>
          <a:p>
            <a:r>
              <a:rPr lang="en-US" altLang="ko-KR" baseline="0" dirty="0"/>
              <a:t> Before I introduce what reinforcement learning, I tell you some background about it.  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The main challenge is know whether…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6916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862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/>
              <a:t>Now I start to focus on the concepts that are related to learning.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/>
              <a:t>But it does not mean that a player knows all information about himself,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/>
              <a:t>As I’ll explain later, In some games, players don’t know their own utility functions.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/>
              <a:t> </a:t>
            </a:r>
            <a:endParaRPr lang="en-US" altLang="ko-KR" sz="120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If a incomplete information game is repeated several times, on</a:t>
            </a:r>
            <a:r>
              <a:rPr lang="en-US" altLang="ko-KR" sz="1200" baseline="0" dirty="0"/>
              <a:t>e of the main topic is </a:t>
            </a:r>
            <a:r>
              <a:rPr lang="en-US" altLang="ko-KR" sz="1200" dirty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784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There are many ways of classifying learning algorithms</a:t>
            </a:r>
          </a:p>
          <a:p>
            <a:r>
              <a:rPr lang="en-US" altLang="ko-KR" dirty="0"/>
              <a:t>But I</a:t>
            </a:r>
            <a:r>
              <a:rPr lang="en-US" altLang="ko-KR" baseline="0" dirty="0"/>
              <a:t>’ll divide them into 2 classes.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784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Besides</a:t>
            </a:r>
            <a:r>
              <a:rPr lang="en-US" altLang="ko-KR" baseline="0" dirty="0"/>
              <a:t> Nash equilibrium, there are many popular solution concept.</a:t>
            </a:r>
          </a:p>
          <a:p>
            <a:r>
              <a:rPr lang="en-US" altLang="ko-KR" baseline="0" dirty="0"/>
              <a:t>A correlated equilibrium is one of the example, to which a regret matching converges.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The meaning of a correlated equilibrium becomes clearly if 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38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Here</a:t>
            </a:r>
            <a:r>
              <a:rPr lang="en-US" altLang="ko-KR" baseline="0" dirty="0"/>
              <a:t> is an interpretation of correlated equilibrium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407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762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Here, I introduce</a:t>
            </a:r>
            <a:r>
              <a:rPr lang="en-US" altLang="ko-KR" baseline="0" dirty="0"/>
              <a:t> 3 algorithms.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…. ….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The last one can be interpreted as a variant of a </a:t>
            </a:r>
            <a:r>
              <a:rPr lang="en-US" altLang="ko-KR" baseline="0" dirty="0" err="1"/>
              <a:t>fictitous</a:t>
            </a:r>
            <a:r>
              <a:rPr lang="en-US" altLang="ko-KR" baseline="0" dirty="0"/>
              <a:t> play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876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environment or game setting of</a:t>
            </a:r>
            <a:r>
              <a:rPr lang="en-US" altLang="ko-KR" baseline="0" dirty="0"/>
              <a:t> the 3 learning algorithms are common.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06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5: DataLink Layer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5a-</a:t>
            </a:r>
            <a:fld id="{8785AD08-688C-4031-BB03-F2BD5307A13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b="2589"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/>
          <p:cNvSpPr>
            <a:spLocks noGrp="1"/>
          </p:cNvSpPr>
          <p:nvPr>
            <p:ph type="title" hasCustomPrompt="1"/>
          </p:nvPr>
        </p:nvSpPr>
        <p:spPr>
          <a:xfrm>
            <a:off x="1576369" y="2000240"/>
            <a:ext cx="6000792" cy="25828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altLang="ko-KR" dirty="0"/>
              <a:t>Use this page </a:t>
            </a:r>
            <a:br>
              <a:rPr lang="en-US" altLang="ko-KR" dirty="0"/>
            </a:br>
            <a:r>
              <a:rPr lang="en-US" altLang="ko-KR" dirty="0"/>
              <a:t>as PROJECT TITLE page </a:t>
            </a:r>
            <a:br>
              <a:rPr lang="en-US" altLang="ko-KR" dirty="0"/>
            </a:br>
            <a:r>
              <a:rPr lang="en-US" altLang="ko-KR" dirty="0"/>
              <a:t>or SECTION page.</a:t>
            </a:r>
            <a:br>
              <a:rPr lang="en-US" altLang="ko-KR" dirty="0"/>
            </a:br>
            <a:r>
              <a:rPr lang="en-US" altLang="ko-KR" dirty="0"/>
              <a:t>Font :  Calibri / Size 36pt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794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8155"/>
            <a:ext cx="9144000" cy="6906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7388" y="1451052"/>
            <a:ext cx="6189225" cy="395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82909" y="6618077"/>
            <a:ext cx="594829" cy="166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b="2589"/>
          <a:stretch>
            <a:fillRect/>
          </a:stretch>
        </p:blipFill>
        <p:spPr bwMode="auto">
          <a:xfrm>
            <a:off x="0" y="0"/>
            <a:ext cx="9144000" cy="688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/>
          <p:cNvSpPr txBox="1">
            <a:spLocks/>
          </p:cNvSpPr>
          <p:nvPr userDrawn="1"/>
        </p:nvSpPr>
        <p:spPr>
          <a:xfrm>
            <a:off x="2132112" y="3573016"/>
            <a:ext cx="6000792" cy="2088232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Yi, Yung (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이융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)</a:t>
            </a:r>
            <a:b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KAIST, Electrical Engineering</a:t>
            </a:r>
            <a:b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http://lanada.kaist.ac.kr</a:t>
            </a:r>
            <a:b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yiyung@kaist.edu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92932"/>
          <a:stretch>
            <a:fillRect/>
          </a:stretch>
        </p:blipFill>
        <p:spPr bwMode="auto">
          <a:xfrm>
            <a:off x="8528206" y="130324"/>
            <a:ext cx="508290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r="92856"/>
          <a:stretch>
            <a:fillRect/>
          </a:stretch>
        </p:blipFill>
        <p:spPr bwMode="auto">
          <a:xfrm>
            <a:off x="107504" y="130324"/>
            <a:ext cx="513731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62611" y="6603917"/>
            <a:ext cx="594829" cy="166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텍스트 개체 틀 10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62464" y="1196752"/>
            <a:ext cx="8186212" cy="52268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 typeface="Wingdings" pitchFamily="2" charset="2"/>
              <a:buChar char="l"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defRPr>
            </a:lvl1pPr>
            <a:lvl2pPr>
              <a:defRPr sz="2000">
                <a:latin typeface="Calibri"/>
                <a:cs typeface="Calibri"/>
              </a:defRPr>
            </a:lvl2pPr>
            <a:lvl3pPr>
              <a:defRPr sz="1800">
                <a:latin typeface="Calibri"/>
                <a:cs typeface="Calibri"/>
              </a:defRPr>
            </a:lvl3pPr>
          </a:lstStyle>
          <a:p>
            <a:pPr lvl="0"/>
            <a:r>
              <a:rPr lang="en-US" altLang="ko-KR" dirty="0"/>
              <a:t>Description</a:t>
            </a:r>
          </a:p>
          <a:p>
            <a:pPr lvl="1"/>
            <a:r>
              <a:rPr lang="en-US" altLang="ko-KR" sz="2000" dirty="0" err="1"/>
              <a:t>Sdfsf</a:t>
            </a:r>
            <a:endParaRPr lang="en-US" altLang="ko-KR" sz="2000" dirty="0"/>
          </a:p>
          <a:p>
            <a:pPr lvl="2"/>
            <a:r>
              <a:rPr lang="en-US" altLang="ko-KR" sz="1800" dirty="0" err="1">
                <a:latin typeface="Comic Sans MS" pitchFamily="66" charset="0"/>
              </a:rPr>
              <a:t>sdfasdf</a:t>
            </a:r>
            <a:endParaRPr lang="en-US" altLang="ko-KR" dirty="0"/>
          </a:p>
        </p:txBody>
      </p:sp>
      <p:sp>
        <p:nvSpPr>
          <p:cNvPr id="8" name="제목 1"/>
          <p:cNvSpPr>
            <a:spLocks noGrp="1"/>
          </p:cNvSpPr>
          <p:nvPr userDrawn="1">
            <p:ph type="title" hasCustomPrompt="1"/>
          </p:nvPr>
        </p:nvSpPr>
        <p:spPr>
          <a:xfrm>
            <a:off x="1547663" y="399501"/>
            <a:ext cx="7130669" cy="53762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 baseline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altLang="ko-KR" dirty="0"/>
              <a:t>01/ Put Title here (size : 32 pt)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78000" y="1025872"/>
            <a:ext cx="8388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15395" y="84386"/>
            <a:ext cx="870051" cy="144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E:\'10 works\spring\tinies\project02\ppt\circle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5450681" y="2689647"/>
            <a:ext cx="3602038" cy="3784600"/>
          </a:xfrm>
          <a:prstGeom prst="rect">
            <a:avLst/>
          </a:prstGeom>
          <a:noFill/>
        </p:spPr>
      </p:pic>
      <p:pic>
        <p:nvPicPr>
          <p:cNvPr id="14" name="Picture 2" descr="E:\'10 works\spring\tinies\project02\ppt\circle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 rot="7192078">
            <a:off x="396186" y="-63485"/>
            <a:ext cx="1059197" cy="111288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92932"/>
          <a:stretch>
            <a:fillRect/>
          </a:stretch>
        </p:blipFill>
        <p:spPr bwMode="auto">
          <a:xfrm>
            <a:off x="8528206" y="130324"/>
            <a:ext cx="508290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r="92856"/>
          <a:stretch>
            <a:fillRect/>
          </a:stretch>
        </p:blipFill>
        <p:spPr bwMode="auto">
          <a:xfrm>
            <a:off x="107504" y="130324"/>
            <a:ext cx="513731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제목 1"/>
          <p:cNvSpPr>
            <a:spLocks noGrp="1"/>
          </p:cNvSpPr>
          <p:nvPr userDrawn="1">
            <p:ph type="title" hasCustomPrompt="1"/>
          </p:nvPr>
        </p:nvSpPr>
        <p:spPr>
          <a:xfrm>
            <a:off x="448733" y="399501"/>
            <a:ext cx="8229600" cy="53762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 baseline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altLang="ko-KR" dirty="0"/>
              <a:t>02/ Put Title here (size : 32 pt)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78000" y="1025872"/>
            <a:ext cx="8388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2464" y="1628801"/>
            <a:ext cx="8186212" cy="19793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defRPr>
            </a:lvl1pPr>
          </a:lstStyle>
          <a:p>
            <a:pPr lvl="0"/>
            <a:r>
              <a:rPr lang="en-US" altLang="ko-KR" dirty="0"/>
              <a:t>Description</a:t>
            </a:r>
            <a:r>
              <a:rPr lang="ko-KR" altLang="en-US" dirty="0"/>
              <a:t> </a:t>
            </a:r>
            <a:r>
              <a:rPr lang="en-US" altLang="ko-KR" dirty="0"/>
              <a:t>( Font : Calibri / Size : 18 pt )</a:t>
            </a:r>
          </a:p>
        </p:txBody>
      </p:sp>
      <p:sp>
        <p:nvSpPr>
          <p:cNvPr id="12" name="텍스트 개체 틀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2464" y="1159918"/>
            <a:ext cx="8186212" cy="411693"/>
          </a:xfrm>
          <a:prstGeom prst="rect">
            <a:avLst/>
          </a:prstGeom>
          <a:solidFill>
            <a:srgbClr val="D1EDFF"/>
          </a:solidFill>
        </p:spPr>
        <p:txBody>
          <a:bodyPr>
            <a:noAutofit/>
          </a:bodyPr>
          <a:lstStyle>
            <a:lvl1pPr>
              <a:buNone/>
              <a:defRPr sz="2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defRPr>
            </a:lvl1pPr>
          </a:lstStyle>
          <a:p>
            <a:pPr lvl="0"/>
            <a:r>
              <a:rPr lang="en-US" altLang="ko-KR" dirty="0"/>
              <a:t>1. Title ( size : 24pt)</a:t>
            </a:r>
          </a:p>
        </p:txBody>
      </p:sp>
      <p:sp>
        <p:nvSpPr>
          <p:cNvPr id="14" name="텍스트 개체 틀 10"/>
          <p:cNvSpPr>
            <a:spLocks noGrp="1"/>
          </p:cNvSpPr>
          <p:nvPr>
            <p:ph type="body" sz="quarter" idx="16" hasCustomPrompt="1"/>
          </p:nvPr>
        </p:nvSpPr>
        <p:spPr>
          <a:xfrm>
            <a:off x="467544" y="4257923"/>
            <a:ext cx="8186212" cy="19793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defRPr>
            </a:lvl1pPr>
          </a:lstStyle>
          <a:p>
            <a:pPr lvl="0"/>
            <a:r>
              <a:rPr lang="en-US" altLang="ko-KR" dirty="0"/>
              <a:t>Description</a:t>
            </a:r>
            <a:r>
              <a:rPr lang="ko-KR" altLang="en-US" dirty="0"/>
              <a:t> </a:t>
            </a:r>
            <a:r>
              <a:rPr lang="en-US" altLang="ko-KR" dirty="0"/>
              <a:t>( Font : Calibri / Size : 18 pt )</a:t>
            </a:r>
          </a:p>
        </p:txBody>
      </p:sp>
      <p:sp>
        <p:nvSpPr>
          <p:cNvPr id="15" name="텍스트 개체 틀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7544" y="3789040"/>
            <a:ext cx="8186212" cy="411693"/>
          </a:xfrm>
          <a:prstGeom prst="rect">
            <a:avLst/>
          </a:prstGeom>
          <a:solidFill>
            <a:srgbClr val="D1EDFF"/>
          </a:solidFill>
        </p:spPr>
        <p:txBody>
          <a:bodyPr>
            <a:noAutofit/>
          </a:bodyPr>
          <a:lstStyle>
            <a:lvl1pPr>
              <a:buNone/>
              <a:defRPr sz="2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defRPr>
            </a:lvl1pPr>
          </a:lstStyle>
          <a:p>
            <a:pPr lvl="0"/>
            <a:r>
              <a:rPr lang="en-US" altLang="ko-KR" dirty="0"/>
              <a:t>2. Title ( size : 24pt)</a:t>
            </a:r>
          </a:p>
        </p:txBody>
      </p:sp>
      <p:pic>
        <p:nvPicPr>
          <p:cNvPr id="17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15395" y="84386"/>
            <a:ext cx="870051" cy="144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5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62611" y="6603917"/>
            <a:ext cx="594829" cy="166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텍스트 개체 틀 14"/>
          <p:cNvSpPr>
            <a:spLocks noGrp="1"/>
          </p:cNvSpPr>
          <p:nvPr>
            <p:ph type="body" sz="quarter" idx="15" hasCustomPrompt="1"/>
          </p:nvPr>
        </p:nvSpPr>
        <p:spPr>
          <a:xfrm>
            <a:off x="7020272" y="6527624"/>
            <a:ext cx="1656184" cy="2857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로고를 넣어주세요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학회 로고 등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dirty="0"/>
          </a:p>
        </p:txBody>
      </p:sp>
      <p:pic>
        <p:nvPicPr>
          <p:cNvPr id="20" name="Picture 2" descr="E:\'10 works\spring\tinies\project02\ppt\circle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5450681" y="2689647"/>
            <a:ext cx="3602038" cy="3784600"/>
          </a:xfrm>
          <a:prstGeom prst="rect">
            <a:avLst/>
          </a:prstGeom>
          <a:noFill/>
        </p:spPr>
      </p:pic>
      <p:pic>
        <p:nvPicPr>
          <p:cNvPr id="21" name="Picture 2" descr="E:\'10 works\spring\tinies\project02\ppt\circle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 rot="7192078">
            <a:off x="396186" y="-63485"/>
            <a:ext cx="1059197" cy="111288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b="2589"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2343573" y="2651428"/>
            <a:ext cx="44568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Thank you</a:t>
            </a:r>
          </a:p>
          <a:p>
            <a:pPr algn="ctr"/>
            <a:r>
              <a:rPr lang="en-US" altLang="ko-KR" sz="2400" dirty="0">
                <a:latin typeface="Calibri" pitchFamily="34" charset="0"/>
                <a:cs typeface="Calibri" pitchFamily="34" charset="0"/>
              </a:rPr>
              <a:t>More</a:t>
            </a:r>
            <a:r>
              <a:rPr lang="en-US" altLang="ko-KR" sz="2400" baseline="0" dirty="0">
                <a:latin typeface="Calibri" pitchFamily="34" charset="0"/>
                <a:cs typeface="Calibri" pitchFamily="34" charset="0"/>
              </a:rPr>
              <a:t> comments and questions at </a:t>
            </a:r>
            <a:br>
              <a:rPr lang="en-US" altLang="ko-KR" sz="2400" baseline="0" dirty="0">
                <a:latin typeface="Calibri" pitchFamily="34" charset="0"/>
                <a:cs typeface="Calibri" pitchFamily="34" charset="0"/>
              </a:rPr>
            </a:br>
            <a:r>
              <a:rPr lang="en-US" altLang="ko-KR" sz="2400" baseline="0" dirty="0">
                <a:latin typeface="Calibri" pitchFamily="34" charset="0"/>
                <a:cs typeface="Calibri" pitchFamily="34" charset="0"/>
              </a:rPr>
              <a:t>yiyung@kaist.edu</a:t>
            </a:r>
            <a:endParaRPr lang="ko-KR" altLang="en-US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88913"/>
            <a:ext cx="8496300" cy="633412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268413"/>
            <a:ext cx="8178800" cy="49688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348038" y="6237288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0EB74-B2A7-404D-9C8E-769C9DFC2123}" type="slidenum">
              <a:rPr lang="en-US" altLang="ko-KR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5: DataLink Layer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5a-</a:t>
            </a:r>
            <a:fld id="{E2F6E717-0B04-485A-AD9D-AAB5509EEAE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4"/>
          <p:cNvSpPr txBox="1">
            <a:spLocks/>
          </p:cNvSpPr>
          <p:nvPr/>
        </p:nvSpPr>
        <p:spPr>
          <a:xfrm>
            <a:off x="683568" y="6597352"/>
            <a:ext cx="1944216" cy="21374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marR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Yung Yi  </a:t>
            </a:r>
            <a:fld id="{8FD5A5D8-FFDA-4CCF-8BA7-791847D24762}" type="slidenum">
              <a:rPr kumimoji="0" lang="en-US" altLang="ko-KR" sz="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342900" marR="0" lvl="0" indent="-342900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49" r:id="rId3"/>
    <p:sldLayoutId id="2147483653" r:id="rId4"/>
    <p:sldLayoutId id="2147483651" r:id="rId5"/>
    <p:sldLayoutId id="2147483655" r:id="rId6"/>
    <p:sldLayoutId id="2147483652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395536" y="1124744"/>
            <a:ext cx="8172400" cy="1872208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Lecture 14:</a:t>
            </a:r>
            <a:b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</a:b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Learning in Games:</a:t>
            </a:r>
            <a:b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</a:br>
            <a:b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</a:b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Part I: Intro and Concept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FIP (Finite Improvement Property)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623080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5364088" y="4797152"/>
            <a:ext cx="43204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707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Potential game and FIP (1)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8417034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013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Potential Game and FIP (2)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8012801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2464" y="3284984"/>
            <a:ext cx="8186212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20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Weakly Acyclic Game (1)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24" y="1286537"/>
            <a:ext cx="8748464" cy="4806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4860032" y="2132856"/>
            <a:ext cx="57606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286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Weakly Acyclic Game (2)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8460432" cy="2788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683568" y="3068960"/>
            <a:ext cx="129614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619672" y="4077072"/>
            <a:ext cx="187220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304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665656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Correlated Strategies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8168604" cy="4913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996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Traffic Intersection Game (1)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56" y="1124744"/>
            <a:ext cx="8331016" cy="5358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5316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Traffic Intersection Game (2)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8288411" cy="5207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8025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Traffic Intersection Game (3)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2"/>
            <a:ext cx="7972375" cy="524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233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2178" y="2564904"/>
            <a:ext cx="7056784" cy="1860808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Intro: Learning in Games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42460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Traffic Intersection Game (4)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3" y="1196752"/>
            <a:ext cx="8288411" cy="4863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7980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Correlated Equilibrium (1)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1619250"/>
            <a:ext cx="904875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3388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텍스트 개체 틀 1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894" y="980728"/>
                <a:ext cx="8186212" cy="554461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/>
                      </a:rPr>
                      <m:t>𝐺</m:t>
                    </m:r>
                    <m:r>
                      <a:rPr lang="en-US" altLang="ko-KR" sz="2400" i="1" smtClean="0">
                        <a:latin typeface="Cambria Math"/>
                      </a:rPr>
                      <m:t>=(</m:t>
                    </m:r>
                    <m:r>
                      <a:rPr lang="en-US" altLang="ko-KR" sz="2400" b="0" i="1" smtClean="0">
                        <a:latin typeface="Cambria Math"/>
                      </a:rPr>
                      <m:t>𝑁</m:t>
                    </m:r>
                    <m:r>
                      <a:rPr lang="en-US" altLang="ko-KR" sz="24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𝑖</m:t>
                        </m:r>
                        <m:r>
                          <a:rPr lang="ko-KR" altLang="en-US" sz="2400" i="1">
                            <a:latin typeface="Cambria Math"/>
                          </a:rPr>
                          <m:t>∈</m:t>
                        </m:r>
                        <m:r>
                          <a:rPr lang="en-US" altLang="ko-KR" sz="2400" b="0" i="1" smtClean="0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altLang="ko-KR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/>
                              </a:rPr>
                              <m:t>{</m:t>
                            </m:r>
                            <m:r>
                              <a:rPr lang="en-US" altLang="ko-KR" sz="24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/>
                          </a:rPr>
                          <m:t>}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𝑖</m:t>
                        </m:r>
                        <m:r>
                          <a:rPr lang="ko-KR" altLang="en-US" sz="2400" i="1">
                            <a:latin typeface="Cambria Math"/>
                          </a:rPr>
                          <m:t>∈</m:t>
                        </m:r>
                        <m:r>
                          <a:rPr lang="en-US" altLang="ko-KR" sz="2400" b="0" i="1" smtClean="0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altLang="ko-KR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2400" dirty="0"/>
                  <a:t> 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-   Denote S 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/>
                      </a:rPr>
                      <m:t>∏</m:t>
                    </m:r>
                  </m:oMath>
                </a14:m>
                <a:r>
                  <a:rPr lang="en-US" altLang="ko-KR" dirty="0"/>
                  <a:t>S</a:t>
                </a:r>
                <a:r>
                  <a:rPr lang="en-US" altLang="ko-KR" baseline="-25000" dirty="0"/>
                  <a:t>i</a:t>
                </a:r>
                <a:r>
                  <a:rPr lang="en-US" altLang="ko-KR" dirty="0"/>
                  <a:t> and let q be a probability distribution on S </a:t>
                </a:r>
              </a:p>
              <a:p>
                <a:pPr>
                  <a:buFontTx/>
                  <a:buChar char="-"/>
                </a:pPr>
                <a:r>
                  <a:rPr lang="en-US" altLang="ko-KR" dirty="0"/>
                  <a:t>Denote the probability of s ∈ S by q(s).</a:t>
                </a:r>
              </a:p>
              <a:p>
                <a:pPr>
                  <a:buFontTx/>
                  <a:buChar char="-"/>
                </a:pPr>
                <a:endParaRPr lang="en-US" altLang="ko-KR" sz="1500" dirty="0"/>
              </a:p>
              <a:p>
                <a:r>
                  <a:rPr lang="en-US" altLang="ko-KR" dirty="0"/>
                  <a:t>The prob. dist. q is  a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correlated equilibrium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if, for every  i</a:t>
                </a:r>
                <a:r>
                  <a:rPr lang="en-US" altLang="ko-KR" dirty="0"/>
                  <a:t> ∈ N, every </a:t>
                </a:r>
                <a:r>
                  <a:rPr lang="en-US" altLang="ko-KR" dirty="0" err="1"/>
                  <a:t>s</a:t>
                </a:r>
                <a:r>
                  <a:rPr lang="en-US" altLang="ko-KR" baseline="-25000" dirty="0" err="1"/>
                  <a:t>i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s’</a:t>
                </a:r>
                <a:r>
                  <a:rPr lang="en-US" altLang="ko-KR" baseline="-25000" dirty="0" err="1"/>
                  <a:t>i</a:t>
                </a:r>
                <a:r>
                  <a:rPr lang="en-US" altLang="ko-KR" baseline="-25000" dirty="0"/>
                  <a:t> </a:t>
                </a:r>
                <a:r>
                  <a:rPr lang="en-US" altLang="ko-KR" dirty="0"/>
                  <a:t>∈ S</a:t>
                </a:r>
                <a:r>
                  <a:rPr lang="en-US" altLang="ko-KR" baseline="-25000" dirty="0"/>
                  <a:t>i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sz="2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6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altLang="ko-KR" sz="2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ko-KR" sz="2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ko-KR" sz="2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26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altLang="ko-KR" sz="2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ko-KR" sz="2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ko-KR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2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2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altLang="ko-KR" sz="2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altLang="ko-KR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ko-KR" sz="26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altLang="ko-KR" sz="2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ko-KR" sz="2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ko-KR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2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altLang="ko-KR" sz="2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ko-KR" sz="2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ko-KR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altLang="ko-KR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ko-KR" sz="2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altLang="ko-KR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sz="2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ko-KR" sz="1500" dirty="0"/>
              </a:p>
              <a:p>
                <a:pPr marL="0" indent="0">
                  <a:buNone/>
                </a:pPr>
                <a:r>
                  <a:rPr lang="en-US" altLang="ko-KR" dirty="0"/>
                  <a:t>If we divide both sides by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dirty="0"/>
                  <a:t>(=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ko-KR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altLang="ko-KR" sz="2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ko-KR" sz="2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ko-KR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2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altLang="ko-KR" sz="2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ko-KR" sz="2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ko-KR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altLang="ko-KR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altLang="ko-KR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ko-KR" sz="26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altLang="ko-KR" sz="2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ko-KR" sz="2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ko-KR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2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altLang="ko-KR" sz="2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ko-KR" sz="2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ko-KR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altLang="ko-KR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ko-KR" sz="2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altLang="ko-KR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sz="2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2" name="텍스트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894" y="980728"/>
                <a:ext cx="8186212" cy="5544616"/>
              </a:xfrm>
              <a:blipFill rotWithShape="1">
                <a:blip r:embed="rId3"/>
                <a:stretch>
                  <a:fillRect l="-1341" t="-550" r="-1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Correlated Equilibrium (2)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827584" y="6093296"/>
            <a:ext cx="3528392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55576" y="6167045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70C0"/>
                </a:solidFill>
              </a:rPr>
              <a:t>i‘th</a:t>
            </a:r>
            <a:r>
              <a:rPr lang="en-US" altLang="ko-KR" dirty="0">
                <a:solidFill>
                  <a:srgbClr val="0070C0"/>
                </a:solidFill>
              </a:rPr>
              <a:t> conditional expected payoff 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from playing </a:t>
            </a:r>
            <a:r>
              <a:rPr lang="en-US" altLang="ko-KR" dirty="0" err="1">
                <a:solidFill>
                  <a:srgbClr val="0070C0"/>
                </a:solidFill>
              </a:rPr>
              <a:t>s</a:t>
            </a:r>
            <a:r>
              <a:rPr lang="en-US" altLang="ko-KR" baseline="-25000" dirty="0" err="1">
                <a:solidFill>
                  <a:srgbClr val="0070C0"/>
                </a:solidFill>
              </a:rPr>
              <a:t>i</a:t>
            </a:r>
            <a:endParaRPr lang="ko-KR" altLang="en-US" baseline="-25000" dirty="0">
              <a:solidFill>
                <a:srgbClr val="0070C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907534" y="6093295"/>
            <a:ext cx="3528392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35526" y="6167044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B050"/>
                </a:solidFill>
              </a:rPr>
              <a:t>i‘th</a:t>
            </a:r>
            <a:r>
              <a:rPr lang="en-US" altLang="ko-KR" dirty="0">
                <a:solidFill>
                  <a:srgbClr val="00B050"/>
                </a:solidFill>
              </a:rPr>
              <a:t> conditional expected payoff 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from playing </a:t>
            </a:r>
            <a:r>
              <a:rPr lang="en-US" altLang="ko-KR" dirty="0" err="1">
                <a:solidFill>
                  <a:srgbClr val="00B050"/>
                </a:solidFill>
              </a:rPr>
              <a:t>s’</a:t>
            </a:r>
            <a:r>
              <a:rPr lang="en-US" altLang="ko-KR" baseline="-25000" dirty="0" err="1">
                <a:solidFill>
                  <a:srgbClr val="00B050"/>
                </a:solidFill>
              </a:rPr>
              <a:t>i</a:t>
            </a:r>
            <a:endParaRPr lang="ko-KR" altLang="en-US" baseline="-25000" dirty="0">
              <a:solidFill>
                <a:srgbClr val="00B05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872" y="5589240"/>
            <a:ext cx="211832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380312" y="5595098"/>
            <a:ext cx="211832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69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텍스트 개체 틀 1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95536" y="908720"/>
                <a:ext cx="8424936" cy="554461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sz="2600" dirty="0">
                  <a:solidFill>
                    <a:schemeClr val="tx1"/>
                  </a:solidFill>
                </a:endParaRPr>
              </a:p>
              <a:p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r>
                  <a:rPr lang="en-US" altLang="ko-KR" dirty="0"/>
                  <a:t>Consider the following 2 stage procedure</a:t>
                </a:r>
              </a:p>
              <a:p>
                <a:pPr marL="457200" indent="-457200">
                  <a:buAutoNum type="arabicPeriod"/>
                </a:pPr>
                <a:r>
                  <a:rPr lang="en-US" altLang="ko-KR" dirty="0">
                    <a:solidFill>
                      <a:srgbClr val="002060"/>
                    </a:solidFill>
                  </a:rPr>
                  <a:t>Recommendation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ko-KR" dirty="0"/>
                  <a:t>an action-tuple s ∈ S is drawn via the q.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Each player i is told only his part of the outcome (i.e.,  </a:t>
                </a:r>
                <a:r>
                  <a:rPr lang="en-US" altLang="ko-KR" dirty="0" err="1"/>
                  <a:t>s</a:t>
                </a:r>
                <a:r>
                  <a:rPr lang="en-US" altLang="ko-KR" baseline="-25000" dirty="0" err="1"/>
                  <a:t>i</a:t>
                </a:r>
                <a:r>
                  <a:rPr lang="en-US" altLang="ko-KR" dirty="0"/>
                  <a:t>).</a:t>
                </a:r>
              </a:p>
              <a:p>
                <a:pPr marL="457200" indent="-457200">
                  <a:buAutoNum type="arabicPeriod" startAt="2"/>
                </a:pPr>
                <a:r>
                  <a:rPr lang="en-US" altLang="ko-KR" dirty="0">
                    <a:solidFill>
                      <a:srgbClr val="002060"/>
                    </a:solidFill>
                  </a:rPr>
                  <a:t>Switch </a:t>
                </a:r>
                <a:r>
                  <a:rPr lang="en-US" altLang="ko-KR" dirty="0"/>
                  <a:t>: each player is given the chance to switch to an alternative action </a:t>
                </a:r>
                <a:r>
                  <a:rPr lang="en-US" altLang="ko-KR" dirty="0" err="1"/>
                  <a:t>s’</a:t>
                </a:r>
                <a:r>
                  <a:rPr lang="en-US" altLang="ko-KR" baseline="-25000" dirty="0" err="1"/>
                  <a:t>i</a:t>
                </a:r>
                <a:r>
                  <a:rPr lang="en-US" altLang="ko-KR" dirty="0"/>
                  <a:t> ≠ </a:t>
                </a:r>
                <a:r>
                  <a:rPr lang="en-US" altLang="ko-KR" dirty="0" err="1"/>
                  <a:t>s</a:t>
                </a:r>
                <a:r>
                  <a:rPr lang="en-US" altLang="ko-KR" baseline="-25000" dirty="0" err="1"/>
                  <a:t>i</a:t>
                </a:r>
                <a:endParaRPr lang="en-US" altLang="ko-KR" baseline="-25000" dirty="0"/>
              </a:p>
              <a:p>
                <a:pPr marL="457200" indent="-457200">
                  <a:buAutoNum type="arabicPeriod" startAt="2"/>
                </a:pPr>
                <a:endParaRPr lang="en-US" altLang="ko-KR" baseline="-25000" dirty="0">
                  <a:solidFill>
                    <a:schemeClr val="tx1"/>
                  </a:solidFill>
                </a:endParaRPr>
              </a:p>
              <a:p>
                <a:r>
                  <a:rPr lang="en-US" altLang="ko-KR" dirty="0"/>
                  <a:t>If q is a </a:t>
                </a:r>
                <a:r>
                  <a:rPr lang="en-US" altLang="ko-KR" dirty="0">
                    <a:solidFill>
                      <a:srgbClr val="D60093"/>
                    </a:solidFill>
                  </a:rPr>
                  <a:t>correlated equilibrium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dirty="0"/>
                  <a:t>i‘s conditional expected payoff from playing alternative action </a:t>
                </a:r>
                <a:r>
                  <a:rPr lang="en-US" altLang="ko-KR" dirty="0" err="1"/>
                  <a:t>s’</a:t>
                </a:r>
                <a:r>
                  <a:rPr lang="en-US" altLang="ko-KR" baseline="-25000" dirty="0" err="1"/>
                  <a:t>i</a:t>
                </a:r>
                <a:r>
                  <a:rPr lang="en-US" altLang="ko-KR" dirty="0"/>
                  <a:t> ≠ </a:t>
                </a:r>
                <a:r>
                  <a:rPr lang="en-US" altLang="ko-KR" dirty="0" err="1"/>
                  <a:t>s</a:t>
                </a:r>
                <a:r>
                  <a:rPr lang="en-US" altLang="ko-KR" baseline="-25000" dirty="0" err="1"/>
                  <a:t>i</a:t>
                </a:r>
                <a:r>
                  <a:rPr lang="en-US" altLang="ko-KR" baseline="-25000" dirty="0"/>
                  <a:t> </a:t>
                </a:r>
                <a:r>
                  <a:rPr lang="en-US" altLang="ko-KR" dirty="0"/>
                  <a:t>is no higher than playing drawn action </a:t>
                </a:r>
                <a:r>
                  <a:rPr lang="en-US" altLang="ko-KR" dirty="0" err="1"/>
                  <a:t>s</a:t>
                </a:r>
                <a:r>
                  <a:rPr lang="en-US" altLang="ko-KR" baseline="-25000" dirty="0" err="1"/>
                  <a:t>i</a:t>
                </a:r>
                <a:endParaRPr lang="en-US" altLang="ko-KR" baseline="-25000" dirty="0"/>
              </a:p>
              <a:p>
                <a:endParaRPr lang="en-US" altLang="ko-KR" baseline="-25000" dirty="0">
                  <a:solidFill>
                    <a:schemeClr val="tx1"/>
                  </a:solidFill>
                </a:endParaRPr>
              </a:p>
              <a:p>
                <a:r>
                  <a:rPr lang="en-US" altLang="ko-KR" dirty="0"/>
                  <a:t>If q is a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product measure</a:t>
                </a:r>
                <a:r>
                  <a:rPr lang="en-US" altLang="ko-KR" dirty="0"/>
                  <a:t>, i.e. the play of different player is independent, correlated equilibrium is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equal to Nash eq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457200" indent="-457200">
                  <a:buAutoNum type="arabicPeriod" startAt="2"/>
                </a:pP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2" name="텍스트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95536" y="908720"/>
                <a:ext cx="8424936" cy="5544616"/>
              </a:xfrm>
              <a:blipFill rotWithShape="1">
                <a:blip r:embed="rId3"/>
                <a:stretch>
                  <a:fillRect l="-1302" r="-1447" b="-13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57339" y="371092"/>
            <a:ext cx="7767189" cy="537628"/>
          </a:xfrm>
        </p:spPr>
        <p:txBody>
          <a:bodyPr/>
          <a:lstStyle/>
          <a:p>
            <a:r>
              <a:rPr lang="en-US" altLang="ko-KR" sz="3000" dirty="0"/>
              <a:t>Interpretation of Correlated Equilibrium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3636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395536" y="1124744"/>
            <a:ext cx="8172400" cy="1872208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Lecture 15:</a:t>
            </a:r>
            <a:b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</a:b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Learning in Games:</a:t>
            </a:r>
            <a:b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</a:br>
            <a:b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</a:b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Part II: Partially Distributed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07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78894" y="1082459"/>
            <a:ext cx="8186212" cy="5226861"/>
          </a:xfrm>
        </p:spPr>
        <p:txBody>
          <a:bodyPr/>
          <a:lstStyle/>
          <a:p>
            <a:r>
              <a:rPr lang="en-US" altLang="ko-KR" sz="2400" dirty="0"/>
              <a:t>Environment </a:t>
            </a:r>
          </a:p>
          <a:p>
            <a:endParaRPr lang="en-US" altLang="ko-KR" sz="2400" dirty="0"/>
          </a:p>
          <a:p>
            <a:r>
              <a:rPr lang="en-US" altLang="ko-KR" sz="2400" dirty="0"/>
              <a:t>1. Best Response Dynamics</a:t>
            </a:r>
          </a:p>
          <a:p>
            <a:endParaRPr lang="en-US" altLang="ko-KR" dirty="0"/>
          </a:p>
          <a:p>
            <a:r>
              <a:rPr lang="en-US" altLang="ko-KR" sz="2400" dirty="0"/>
              <a:t>2. Fictitious Play Based Learning</a:t>
            </a:r>
          </a:p>
          <a:p>
            <a:endParaRPr lang="en-US" altLang="ko-KR" dirty="0"/>
          </a:p>
          <a:p>
            <a:r>
              <a:rPr lang="en-US" altLang="ko-KR" sz="2400" dirty="0"/>
              <a:t>3. Logit Equilibrium Learning (Logic Dynamics)</a:t>
            </a:r>
          </a:p>
          <a:p>
            <a:pPr marL="0" indent="0">
              <a:buNone/>
            </a:pPr>
            <a:r>
              <a:rPr lang="en-US" altLang="ko-KR" sz="2400" dirty="0"/>
              <a:t>    (smoothed fictitious play)</a:t>
            </a:r>
            <a:endParaRPr lang="ko-KR" altLang="en-US" sz="2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0106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 dirty="0"/>
              <a:t>Every player knows </a:t>
            </a:r>
            <a:r>
              <a:rPr lang="en-US" altLang="ko-KR" sz="2400" dirty="0">
                <a:solidFill>
                  <a:srgbClr val="FF0000"/>
                </a:solidFill>
              </a:rPr>
              <a:t>his utility function </a:t>
            </a:r>
            <a:r>
              <a:rPr lang="en-US" altLang="ko-KR" sz="2400" dirty="0"/>
              <a:t>and can observe at each stage </a:t>
            </a:r>
            <a:r>
              <a:rPr lang="en-US" altLang="ko-KR" sz="2400" dirty="0">
                <a:solidFill>
                  <a:srgbClr val="FF0000"/>
                </a:solidFill>
              </a:rPr>
              <a:t>the actions played by others</a:t>
            </a:r>
          </a:p>
          <a:p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400" dirty="0">
                <a:solidFill>
                  <a:schemeClr val="tx1"/>
                </a:solidFill>
              </a:rPr>
              <a:t>They </a:t>
            </a:r>
            <a:r>
              <a:rPr lang="en-US" altLang="ko-KR" sz="2400" dirty="0">
                <a:solidFill>
                  <a:srgbClr val="FF0000"/>
                </a:solidFill>
              </a:rPr>
              <a:t>don’t know </a:t>
            </a:r>
            <a:r>
              <a:rPr lang="en-US" altLang="ko-KR" sz="2400" dirty="0">
                <a:solidFill>
                  <a:schemeClr val="tx1"/>
                </a:solidFill>
              </a:rPr>
              <a:t>the other’s utility function. </a:t>
            </a:r>
          </a:p>
          <a:p>
            <a:pPr marL="0" indent="0">
              <a:buNone/>
            </a:pPr>
            <a:r>
              <a:rPr lang="en-US" altLang="ko-KR" sz="2400" dirty="0">
                <a:latin typeface="굴림"/>
                <a:ea typeface="굴림"/>
              </a:rPr>
              <a:t>   </a:t>
            </a:r>
            <a:r>
              <a:rPr lang="en-US" altLang="ko-KR" sz="2800" dirty="0">
                <a:latin typeface="굴림"/>
                <a:ea typeface="굴림"/>
              </a:rPr>
              <a:t>⇒ </a:t>
            </a:r>
            <a:r>
              <a:rPr lang="en-US" altLang="ko-KR" sz="2400" dirty="0">
                <a:ea typeface="굴림"/>
              </a:rPr>
              <a:t>Don’t know </a:t>
            </a:r>
            <a:r>
              <a:rPr lang="en-US" altLang="ko-KR" sz="2400" dirty="0" err="1">
                <a:ea typeface="굴림"/>
              </a:rPr>
              <a:t>equilibria</a:t>
            </a:r>
            <a:r>
              <a:rPr lang="en-US" altLang="ko-KR" sz="2400" dirty="0">
                <a:ea typeface="굴림"/>
              </a:rPr>
              <a:t> of game</a:t>
            </a:r>
          </a:p>
          <a:p>
            <a:pPr marL="0" indent="0">
              <a:buNone/>
            </a:pPr>
            <a:endParaRPr lang="en-US" altLang="ko-KR" sz="2400" dirty="0">
              <a:solidFill>
                <a:schemeClr val="tx1"/>
              </a:solidFill>
            </a:endParaRPr>
          </a:p>
          <a:p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400" dirty="0">
                <a:solidFill>
                  <a:schemeClr val="tx1"/>
                </a:solidFill>
              </a:rPr>
              <a:t>Continuous/discrete action space (BRD, FPL)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tx1"/>
                </a:solidFill>
              </a:rPr>
              <a:t>    Only discrete action space (LOGIT)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629347" y="299084"/>
            <a:ext cx="5174901" cy="537628"/>
          </a:xfrm>
        </p:spPr>
        <p:txBody>
          <a:bodyPr/>
          <a:lstStyle/>
          <a:p>
            <a:r>
              <a:rPr lang="en-US" altLang="ko-KR" dirty="0"/>
              <a:t>Environment of 3 algorithms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1815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Discrete time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Synchronous: Each player updates simultaneously</a:t>
            </a:r>
          </a:p>
          <a:p>
            <a:pPr lvl="1"/>
            <a:r>
              <a:rPr lang="en-US" altLang="ko-KR" dirty="0"/>
              <a:t>Asynchronous: At each time, only one player updates.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For fair update chances, it is often assumed “sequential”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Continuous time</a:t>
            </a:r>
          </a:p>
          <a:p>
            <a:pPr lvl="1"/>
            <a:r>
              <a:rPr lang="en-US" altLang="ko-KR" dirty="0"/>
              <a:t>Often, assume that each player has its own Poisson clock with, say, unite rate</a:t>
            </a:r>
          </a:p>
          <a:p>
            <a:pPr lvl="1"/>
            <a:r>
              <a:rPr lang="en-US" altLang="ko-KR" dirty="0"/>
              <a:t>No simultaneous update</a:t>
            </a:r>
          </a:p>
          <a:p>
            <a:pPr lvl="1"/>
            <a:r>
              <a:rPr lang="en-US" altLang="ko-KR" dirty="0"/>
              <a:t>Long-term fair update chances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You can use your own update timing assumption, depending on the target applications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define update time?</a:t>
            </a:r>
          </a:p>
        </p:txBody>
      </p:sp>
    </p:spTree>
    <p:extLst>
      <p:ext uri="{BB962C8B-B14F-4D97-AF65-F5344CB8AC3E}">
        <p14:creationId xmlns:p14="http://schemas.microsoft.com/office/powerpoint/2010/main" val="1989130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6178" y="2782669"/>
            <a:ext cx="5256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Calibri" charset="0"/>
                <a:ea typeface="Calibri" charset="0"/>
                <a:cs typeface="Calibri" charset="0"/>
              </a:rPr>
              <a:t>1. Best Response Dynamics</a:t>
            </a:r>
            <a:endParaRPr lang="ko-KR" altLang="en-US" sz="36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51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78894" y="980728"/>
            <a:ext cx="8485594" cy="5544616"/>
          </a:xfrm>
        </p:spPr>
        <p:txBody>
          <a:bodyPr>
            <a:normAutofit/>
          </a:bodyPr>
          <a:lstStyle/>
          <a:p>
            <a:r>
              <a:rPr lang="en-US" altLang="ko-KR" sz="2600" dirty="0"/>
              <a:t>Procedure (</a:t>
            </a:r>
            <a:r>
              <a:rPr lang="en-US" altLang="ko-KR" sz="2600" dirty="0">
                <a:solidFill>
                  <a:srgbClr val="FF0000"/>
                </a:solidFill>
              </a:rPr>
              <a:t>Asynchronous</a:t>
            </a:r>
            <a:r>
              <a:rPr lang="en-US" altLang="ko-KR" sz="2600" dirty="0"/>
              <a:t>/Sequential Version)</a:t>
            </a:r>
          </a:p>
          <a:p>
            <a:pPr marL="457200" indent="-457200">
              <a:buAutoNum type="arabicPeriod"/>
            </a:pPr>
            <a:r>
              <a:rPr lang="en-US" altLang="ko-KR" sz="2400" dirty="0"/>
              <a:t>Starting state, say a(0)=(a</a:t>
            </a:r>
            <a:r>
              <a:rPr lang="en-US" altLang="ko-KR" sz="2400" baseline="-25000" dirty="0"/>
              <a:t>1</a:t>
            </a:r>
            <a:r>
              <a:rPr lang="en-US" altLang="ko-KR" sz="2400" dirty="0"/>
              <a:t>(0),a</a:t>
            </a:r>
            <a:r>
              <a:rPr lang="en-US" altLang="ko-KR" sz="2400" baseline="-25000" dirty="0"/>
              <a:t>2</a:t>
            </a:r>
            <a:r>
              <a:rPr lang="en-US" altLang="ko-KR" sz="2400" dirty="0"/>
              <a:t>(0),…,</a:t>
            </a:r>
            <a:r>
              <a:rPr lang="en-US" altLang="ko-KR" sz="2400" dirty="0" err="1"/>
              <a:t>a</a:t>
            </a:r>
            <a:r>
              <a:rPr lang="en-US" altLang="ko-KR" sz="2400" baseline="-25000" dirty="0" err="1"/>
              <a:t>k</a:t>
            </a:r>
            <a:r>
              <a:rPr lang="en-US" altLang="ko-KR" sz="2400" dirty="0"/>
              <a:t>(0))</a:t>
            </a:r>
          </a:p>
          <a:p>
            <a:pPr marL="457200" indent="-457200">
              <a:buAutoNum type="arabicPeriod"/>
            </a:pPr>
            <a:r>
              <a:rPr lang="en-US" altLang="ko-KR" sz="2400" dirty="0"/>
              <a:t>Player i updates his action to his </a:t>
            </a:r>
            <a:r>
              <a:rPr lang="en-US" altLang="ko-KR" sz="2400" dirty="0">
                <a:solidFill>
                  <a:srgbClr val="7030A0"/>
                </a:solidFill>
              </a:rPr>
              <a:t>best response </a:t>
            </a:r>
            <a:r>
              <a:rPr lang="en-US" altLang="ko-KR" sz="2400" dirty="0"/>
              <a:t>to</a:t>
            </a:r>
          </a:p>
          <a:p>
            <a:pPr marL="0" indent="0">
              <a:buNone/>
            </a:pPr>
            <a:r>
              <a:rPr lang="en-US" altLang="ko-KR" sz="2400" dirty="0"/>
              <a:t>      a</a:t>
            </a:r>
            <a:r>
              <a:rPr lang="en-US" altLang="ko-KR" sz="2400" baseline="-25000" dirty="0"/>
              <a:t>-</a:t>
            </a:r>
            <a:r>
              <a:rPr lang="en-US" altLang="ko-KR" sz="2400" baseline="-25000" dirty="0" err="1"/>
              <a:t>i</a:t>
            </a:r>
            <a:r>
              <a:rPr lang="en-US" altLang="ko-KR" sz="2400" dirty="0"/>
              <a:t>(0).</a:t>
            </a:r>
          </a:p>
          <a:p>
            <a:pPr marL="457200" indent="-457200">
              <a:buAutoNum type="arabicPeriod" startAt="3"/>
            </a:pPr>
            <a:r>
              <a:rPr lang="en-US" altLang="ko-KR" sz="2400" dirty="0"/>
              <a:t>Player j updates his action to his </a:t>
            </a:r>
            <a:r>
              <a:rPr lang="en-US" altLang="ko-KR" sz="2400" dirty="0">
                <a:solidFill>
                  <a:srgbClr val="7030A0"/>
                </a:solidFill>
              </a:rPr>
              <a:t>best response to the new action profile </a:t>
            </a:r>
            <a:r>
              <a:rPr lang="en-US" altLang="ko-KR" sz="2400" dirty="0"/>
              <a:t>which only one action has been updated.</a:t>
            </a:r>
          </a:p>
          <a:p>
            <a:pPr marL="457200" indent="-457200">
              <a:buAutoNum type="arabicPeriod" startAt="3"/>
            </a:pPr>
            <a:r>
              <a:rPr lang="en-US" altLang="ko-KR" sz="2400" dirty="0"/>
              <a:t>Another player updates his action to his </a:t>
            </a:r>
            <a:r>
              <a:rPr lang="en-US" altLang="ko-KR" sz="2400" dirty="0">
                <a:solidFill>
                  <a:srgbClr val="7030A0"/>
                </a:solidFill>
              </a:rPr>
              <a:t>best response to the new action </a:t>
            </a:r>
            <a:r>
              <a:rPr lang="en-US" altLang="ko-KR" sz="2400" dirty="0"/>
              <a:t>profile which two actions have been updated. And so on.</a:t>
            </a:r>
          </a:p>
          <a:p>
            <a:pPr marL="457200" indent="-457200">
              <a:buAutoNum type="arabicPeriod" startAt="3"/>
            </a:pPr>
            <a:endParaRPr lang="en-US" altLang="ko-KR" sz="2400" dirty="0"/>
          </a:p>
          <a:p>
            <a:r>
              <a:rPr lang="en-US" altLang="ko-KR" dirty="0"/>
              <a:t>There also exists a </a:t>
            </a:r>
            <a:r>
              <a:rPr lang="en-US" altLang="ko-KR" dirty="0">
                <a:solidFill>
                  <a:srgbClr val="FF0000"/>
                </a:solidFill>
              </a:rPr>
              <a:t>synchronous</a:t>
            </a:r>
            <a:r>
              <a:rPr lang="en-US" altLang="ko-KR" dirty="0"/>
              <a:t> BRD</a:t>
            </a:r>
          </a:p>
          <a:p>
            <a:pPr marL="457200" indent="-457200">
              <a:buAutoNum type="arabicPeriod" startAt="3"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Best Response Dynamics (BRD)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661248"/>
            <a:ext cx="32766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737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Tension: Even though strategic form games model “one shot” interactions</a:t>
            </a:r>
          </a:p>
          <a:p>
            <a:pPr lvl="1"/>
            <a:r>
              <a:rPr lang="en-US" altLang="ko-KR" dirty="0"/>
              <a:t>NE: better motivated as the outcome of a dynamic process</a:t>
            </a:r>
          </a:p>
          <a:p>
            <a:pPr lvl="1"/>
            <a:r>
              <a:rPr lang="en-US" altLang="ko-KR" dirty="0"/>
              <a:t>Unclear how to interpret mixed strategies and Bernoulli payoffs as “one shot”. 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Resolution</a:t>
            </a:r>
          </a:p>
          <a:p>
            <a:pPr lvl="1"/>
            <a:r>
              <a:rPr lang="en-US" altLang="ko-KR" dirty="0"/>
              <a:t>Define interactive processes that lead to NE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Sorry for the notations</a:t>
            </a:r>
          </a:p>
          <a:p>
            <a:pPr lvl="1"/>
            <a:r>
              <a:rPr lang="en-US" altLang="ko-KR" dirty="0"/>
              <a:t>Some notations are used with different mathematical symbols</a:t>
            </a:r>
          </a:p>
          <a:p>
            <a:pPr lvl="1"/>
            <a:r>
              <a:rPr lang="en-US" altLang="ko-KR" dirty="0"/>
              <a:t>Please understand that making slides takes a lot of time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Learning and Dynamics in Games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068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Synchronous BRD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Often, experience oscillations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Synchronous BRD with inertia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Emulates “asynchronous” BRD</a:t>
            </a:r>
          </a:p>
          <a:p>
            <a:pPr lvl="1"/>
            <a:r>
              <a:rPr lang="en-US" altLang="ko-KR" dirty="0"/>
              <a:t>Helps in avoiding oscillations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Synchronous BRD with or without inertia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32" y="3789040"/>
            <a:ext cx="791527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574689"/>
            <a:ext cx="32766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2240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Not many general results on the convergence of BRD</a:t>
            </a:r>
          </a:p>
          <a:p>
            <a:endParaRPr lang="en-US" altLang="ko-KR" dirty="0"/>
          </a:p>
          <a:p>
            <a:r>
              <a:rPr lang="en-US" altLang="ko-KR" dirty="0"/>
              <a:t>Often, ad-hoc proof has to be done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Convergence for potential games</a:t>
            </a:r>
          </a:p>
          <a:p>
            <a:endParaRPr lang="en-US" altLang="ko-KR" dirty="0"/>
          </a:p>
          <a:p>
            <a:r>
              <a:rPr lang="en-US" altLang="ko-KR" dirty="0"/>
              <a:t>Young (2004)</a:t>
            </a:r>
          </a:p>
          <a:p>
            <a:pPr lvl="1"/>
            <a:r>
              <a:rPr lang="en-US" altLang="ko-KR" dirty="0"/>
              <a:t>In weakly acyclic games,</a:t>
            </a:r>
          </a:p>
          <a:p>
            <a:pPr lvl="1"/>
            <a:r>
              <a:rPr lang="en-US" altLang="ko-KR" dirty="0"/>
              <a:t>A-BRD </a:t>
            </a:r>
            <a:r>
              <a:rPr lang="en-US" altLang="ko-KR" dirty="0">
                <a:solidFill>
                  <a:srgbClr val="FF0000"/>
                </a:solidFill>
              </a:rPr>
              <a:t>converges </a:t>
            </a:r>
            <a:r>
              <a:rPr lang="en-US" altLang="ko-KR" dirty="0"/>
              <a:t>with probability one to a </a:t>
            </a:r>
            <a:r>
              <a:rPr lang="en-US" altLang="ko-KR" dirty="0">
                <a:solidFill>
                  <a:srgbClr val="FF0000"/>
                </a:solidFill>
              </a:rPr>
              <a:t>pure Nash equilibrium</a:t>
            </a:r>
          </a:p>
          <a:p>
            <a:pPr lvl="1"/>
            <a:r>
              <a:rPr lang="en-US" altLang="ko-KR" dirty="0"/>
              <a:t>As discussed, weakly acyclic games is the superset of potential games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WAG is just a sufficient condition for the convergence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Need to check the convergence of BRD for the corresponding applications</a:t>
            </a:r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Convergence of BRD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5182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2860" y="2926685"/>
            <a:ext cx="38886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Calibri" charset="0"/>
                <a:ea typeface="Calibri" charset="0"/>
                <a:cs typeface="Calibri" charset="0"/>
              </a:rPr>
              <a:t>2. Fictitious Play</a:t>
            </a:r>
            <a:endParaRPr lang="ko-KR" altLang="en-US" sz="44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322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47663" y="116632"/>
            <a:ext cx="7130669" cy="537628"/>
          </a:xfrm>
        </p:spPr>
        <p:txBody>
          <a:bodyPr/>
          <a:lstStyle/>
          <a:p>
            <a:r>
              <a:rPr lang="en-US" altLang="ko-KR" dirty="0"/>
              <a:t>Fictitious Play (mixed strategy)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249"/>
          <a:stretch/>
        </p:blipFill>
        <p:spPr bwMode="auto">
          <a:xfrm>
            <a:off x="2065189" y="692696"/>
            <a:ext cx="6899299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065189" y="2636912"/>
            <a:ext cx="2938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3528" y="2259922"/>
            <a:ext cx="2711961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How many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a</a:t>
            </a:r>
            <a:r>
              <a:rPr lang="en-US" sz="1600" i="1" baseline="-25000" dirty="0" err="1">
                <a:latin typeface="Calibri" charset="0"/>
                <a:ea typeface="Calibri" charset="0"/>
                <a:cs typeface="Calibri" charset="0"/>
              </a:rPr>
              <a:t>i</a:t>
            </a:r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 are played until t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50" y="3645024"/>
            <a:ext cx="5184576" cy="902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6804248" y="3744884"/>
            <a:ext cx="936104" cy="72008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380312" y="4464964"/>
            <a:ext cx="0" cy="54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16319" y="5015767"/>
            <a:ext cx="2407326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Empirical distribution of 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a</a:t>
            </a:r>
            <a:r>
              <a:rPr lang="en-US" sz="1600" i="1" baseline="-25000" dirty="0">
                <a:latin typeface="Calibri" charset="0"/>
                <a:ea typeface="Calibri" charset="0"/>
                <a:cs typeface="Calibri" charset="0"/>
              </a:rPr>
              <a:t>-</a:t>
            </a:r>
            <a:r>
              <a:rPr lang="en-US" sz="1600" i="1" baseline="-25000" dirty="0" err="1">
                <a:latin typeface="Calibri" charset="0"/>
                <a:ea typeface="Calibri" charset="0"/>
                <a:cs typeface="Calibri" charset="0"/>
              </a:rPr>
              <a:t>i</a:t>
            </a:r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4988685"/>
            <a:ext cx="2438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alibri" charset="0"/>
                <a:ea typeface="Calibri" charset="0"/>
                <a:cs typeface="Calibri" charset="0"/>
              </a:rPr>
              <a:t>Difference from BRD?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9001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2852936"/>
            <a:ext cx="6710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Calibri" charset="0"/>
                <a:ea typeface="Calibri" charset="0"/>
                <a:cs typeface="Calibri" charset="0"/>
              </a:rPr>
              <a:t>3. Logit Learning or Logit Dynamics</a:t>
            </a:r>
            <a:endParaRPr lang="ko-KR" altLang="en-US" sz="36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3935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텍스트 개체 틀 1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95536" y="1052736"/>
                <a:ext cx="8568952" cy="522686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ko-KR" sz="2400" dirty="0"/>
                  <a:t>Logit (or Boltzmann-Gibbs) learning can be interpreted as </a:t>
                </a:r>
                <a:r>
                  <a:rPr lang="en-US" altLang="ko-KR" sz="2400" dirty="0">
                    <a:solidFill>
                      <a:srgbClr val="7030A0"/>
                    </a:solidFill>
                  </a:rPr>
                  <a:t>a variant of fictitious play or variant of best-response dynamics</a:t>
                </a:r>
                <a:r>
                  <a:rPr lang="en-US" altLang="ko-KR" sz="2400" dirty="0"/>
                  <a:t> </a:t>
                </a:r>
              </a:p>
              <a:p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r>
                  <a:rPr lang="en-US" altLang="ko-KR" sz="2400" dirty="0">
                    <a:solidFill>
                      <a:schemeClr val="tx1"/>
                    </a:solidFill>
                  </a:rPr>
                  <a:t>A modification of fictitious play</a:t>
                </a:r>
              </a:p>
              <a:p>
                <a:pPr>
                  <a:buFontTx/>
                  <a:buChar char="-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Players’ responses are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smoothed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by small random trembles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buFontTx/>
                  <a:buChar char="-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Δ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be i’s forecast for the opponents’ behavior at time t</a:t>
                </a:r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𝑡</m:t>
                    </m:r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dirty="0"/>
                  <a:t> can be: (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)                                (ii)   </a:t>
                </a:r>
              </a:p>
              <a:p>
                <a:pPr>
                  <a:buFontTx/>
                  <a:buChar char="-"/>
                </a:pPr>
                <a:r>
                  <a:rPr lang="en-US" altLang="ko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 chooses his action </a:t>
                </a:r>
                <a:r>
                  <a:rPr lang="en-US" altLang="ko-KR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</a:t>
                </a:r>
                <a:r>
                  <a:rPr lang="en-US" altLang="ko-KR" baseline="-25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</a:t>
                </a:r>
                <a:r>
                  <a:rPr lang="en-US" altLang="ko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with probability</a:t>
                </a:r>
              </a:p>
              <a:p>
                <a:pPr marL="0" indent="0">
                  <a:buNone/>
                </a:pPr>
                <a:r>
                  <a:rPr lang="en-US" altLang="ko-KR" sz="2800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altLang="ko-KR" sz="2800" i="1">
                            <a:latin typeface="Cambria Math"/>
                          </a:rPr>
                          <m:t>𝑖</m:t>
                        </m:r>
                      </m:sup>
                    </m:sSup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ko-KR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ko-KR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en-US" altLang="ko-KR" sz="28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8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/>
                                        <a:ea typeface="Cambria Math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sSubSup>
                              <m:sSubSup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800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  <m:r>
                              <a:rPr lang="en-US" altLang="ko-KR" sz="2800" b="0" i="1" smtClean="0">
                                <a:latin typeface="Cambria Math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8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  <m:r>
                              <a:rPr lang="en-US" altLang="ko-KR" sz="2800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))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altLang="ko-KR" sz="2800" i="1" smtClean="0"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r>
                                  <a:rPr lang="en-US" altLang="ko-KR" sz="28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800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/>
                                            <a:ea typeface="Cambria Math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</m:sSubSup>
                                <m:r>
                                  <a:rPr lang="en-US" altLang="ko-KR" sz="2800" i="1">
                                    <a:latin typeface="Cambria Math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2800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altLang="ko-KR" sz="2800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ko-KR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))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ko-KR" sz="2800" dirty="0"/>
              </a:p>
              <a:p>
                <a:pPr marL="0" indent="0">
                  <a:buNone/>
                </a:pPr>
                <a:r>
                  <a:rPr lang="en-US" altLang="ko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a:rPr lang="en-US" altLang="ko-KR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is the prob. that i chooses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" name="텍스트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95536" y="1052736"/>
                <a:ext cx="8568952" cy="5226861"/>
              </a:xfrm>
              <a:blipFill rotWithShape="0">
                <a:blip r:embed="rId3"/>
                <a:stretch>
                  <a:fillRect l="-1138" t="-1634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Logit</a:t>
            </a:r>
            <a:r>
              <a:rPr lang="en-US" altLang="ko-KR" dirty="0"/>
              <a:t> Learning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51586" y="4437112"/>
            <a:ext cx="2512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 Logistic function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(or </a:t>
            </a:r>
            <a:r>
              <a:rPr lang="en-US" altLang="ko-KR" sz="2000" dirty="0" err="1">
                <a:solidFill>
                  <a:srgbClr val="FF0000"/>
                </a:solidFill>
              </a:rPr>
              <a:t>Bolzmann</a:t>
            </a:r>
            <a:r>
              <a:rPr lang="en-US" altLang="ko-KR" sz="2000" dirty="0">
                <a:solidFill>
                  <a:srgbClr val="FF0000"/>
                </a:solidFill>
              </a:rPr>
              <a:t>-Gibbs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Distribution)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45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텍스트 개체 틀 1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95536" y="1052736"/>
                <a:ext cx="8496944" cy="554461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altLang="ko-KR" sz="2800" i="1">
                            <a:latin typeface="Cambria Math"/>
                          </a:rPr>
                          <m:t>𝑖</m:t>
                        </m:r>
                      </m:sup>
                    </m:sSup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ko-KR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ko-KR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en-US" altLang="ko-KR" sz="28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8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/>
                                        <a:ea typeface="Cambria Math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sSubSup>
                              <m:sSubSup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800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  <m:r>
                              <a:rPr lang="en-US" altLang="ko-KR" sz="2800" b="0" i="1" smtClean="0">
                                <a:latin typeface="Cambria Math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8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  <m:r>
                              <a:rPr lang="en-US" altLang="ko-KR" sz="2800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))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altLang="ko-KR" sz="2800" i="1" smtClean="0"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r>
                                  <a:rPr lang="en-US" altLang="ko-KR" sz="28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800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/>
                                            <a:ea typeface="Cambria Math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</m:sSubSup>
                                <m:r>
                                  <a:rPr lang="en-US" altLang="ko-KR" sz="2800" i="1">
                                    <a:latin typeface="Cambria Math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2800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altLang="ko-KR" sz="2800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ko-KR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))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ko-KR" sz="2800" dirty="0"/>
              </a:p>
              <a:p>
                <a:r>
                  <a:rPr lang="en-US" altLang="ko-KR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smtClean="0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2400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altLang="ko-KR" sz="2400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altLang="ko-KR" sz="2400" dirty="0"/>
                  <a:t> is close to 0, </a:t>
                </a:r>
              </a:p>
              <a:p>
                <a:pPr lvl="1"/>
                <a:r>
                  <a:rPr lang="en-US" altLang="ko-KR" sz="2000" dirty="0"/>
                  <a:t>the learning rule closely approximates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a best response</a:t>
                </a:r>
                <a:r>
                  <a:rPr lang="en-US" altLang="ko-KR" sz="2000" dirty="0"/>
                  <a:t>.</a:t>
                </a:r>
              </a:p>
              <a:p>
                <a:r>
                  <a:rPr lang="en-US" altLang="ko-KR" sz="2400" dirty="0"/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24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2400" dirty="0"/>
                  <a:t> becomes larger, </a:t>
                </a:r>
              </a:p>
              <a:p>
                <a:pPr lvl="1"/>
                <a:r>
                  <a:rPr lang="en-US" altLang="ko-KR" sz="2000" dirty="0"/>
                  <a:t>the learning tends to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a uniform distribution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400" dirty="0">
                    <a:latin typeface="굴림"/>
                    <a:ea typeface="굴림"/>
                  </a:rPr>
                  <a:t>    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 : </a:t>
                </a:r>
                <a:r>
                  <a:rPr lang="en-US" altLang="ko-KR" sz="2400" dirty="0">
                    <a:solidFill>
                      <a:srgbClr val="0070C0"/>
                    </a:solidFill>
                  </a:rPr>
                  <a:t>level of rationality </a:t>
                </a:r>
                <a:r>
                  <a:rPr lang="en-US" altLang="ko-KR" sz="2400" dirty="0"/>
                  <a:t>of player i </a:t>
                </a:r>
              </a:p>
              <a:p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2" name="텍스트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95536" y="1052736"/>
                <a:ext cx="8496944" cy="5544616"/>
              </a:xfrm>
              <a:blipFill rotWithShape="0">
                <a:blip r:embed="rId3"/>
                <a:stretch>
                  <a:fillRect l="-1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Logit</a:t>
            </a:r>
            <a:r>
              <a:rPr lang="en-US" altLang="ko-KR" dirty="0"/>
              <a:t> Learning (cont’d)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75339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5727373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51520" y="1052736"/>
            <a:ext cx="8784976" cy="5544616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Young (2004)</a:t>
            </a:r>
          </a:p>
          <a:p>
            <a:pPr lvl="1"/>
            <a:r>
              <a:rPr lang="en-US" altLang="ko-KR" sz="2000" dirty="0"/>
              <a:t>In weakly acyclic games,</a:t>
            </a:r>
          </a:p>
          <a:p>
            <a:pPr lvl="1"/>
            <a:r>
              <a:rPr lang="en-US" altLang="ko-KR" dirty="0"/>
              <a:t>A-BRD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converges </a:t>
            </a:r>
            <a:r>
              <a:rPr lang="en-US" altLang="ko-KR" sz="2000" dirty="0"/>
              <a:t>with probability one to a </a:t>
            </a:r>
            <a:r>
              <a:rPr lang="en-US" altLang="ko-KR" sz="2000" dirty="0">
                <a:solidFill>
                  <a:srgbClr val="FF0000"/>
                </a:solidFill>
              </a:rPr>
              <a:t>pure Nash equilibrium</a:t>
            </a:r>
          </a:p>
          <a:p>
            <a:pPr lvl="1"/>
            <a:r>
              <a:rPr lang="en-US" altLang="ko-KR" sz="2000" dirty="0"/>
              <a:t>As discussed, weakly acyclic games is the superset of potential games</a:t>
            </a:r>
          </a:p>
          <a:p>
            <a:pPr lvl="2"/>
            <a:r>
              <a:rPr lang="en-US" altLang="ko-KR" sz="1800" dirty="0">
                <a:solidFill>
                  <a:srgbClr val="FF0000"/>
                </a:solidFill>
              </a:rPr>
              <a:t>WAG is just a sufficient condition for the convergence</a:t>
            </a: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sz="2400" dirty="0">
                <a:solidFill>
                  <a:schemeClr val="tx1"/>
                </a:solidFill>
              </a:rPr>
              <a:t>Things to do</a:t>
            </a:r>
          </a:p>
          <a:p>
            <a:pPr lvl="1"/>
            <a:r>
              <a:rPr lang="en-US" altLang="ko-KR" sz="2000" dirty="0"/>
              <a:t>We have to see some papers which use BRD and prove that it converges to pure NE. </a:t>
            </a:r>
          </a:p>
          <a:p>
            <a:pPr lvl="2"/>
            <a:r>
              <a:rPr lang="en-US" altLang="ko-KR" dirty="0"/>
              <a:t>Case-by-case</a:t>
            </a:r>
            <a:endParaRPr lang="en-US" altLang="ko-KR" sz="1800" dirty="0"/>
          </a:p>
          <a:p>
            <a:pPr lvl="1"/>
            <a:r>
              <a:rPr lang="en-US" altLang="ko-KR" dirty="0"/>
              <a:t>Are there such papers? Need to </a:t>
            </a:r>
            <a:r>
              <a:rPr lang="en-US" altLang="ko-KR" dirty="0" err="1"/>
              <a:t>google</a:t>
            </a:r>
            <a:endParaRPr lang="en-US" altLang="ko-KR" sz="2000" dirty="0"/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Convergence of BRD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72353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Almost sure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0787"/>
            <a:ext cx="5635352" cy="6824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321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323528" y="1124744"/>
            <a:ext cx="8496944" cy="5544616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Complete Information</a:t>
            </a:r>
          </a:p>
          <a:p>
            <a:pPr lvl="1"/>
            <a:r>
              <a:rPr lang="en-US" altLang="ko-KR" dirty="0"/>
              <a:t>Every player knows </a:t>
            </a:r>
            <a:r>
              <a:rPr lang="en-US" altLang="ko-KR" dirty="0">
                <a:solidFill>
                  <a:srgbClr val="0070C0"/>
                </a:solidFill>
              </a:rPr>
              <a:t>the number </a:t>
            </a:r>
            <a:r>
              <a:rPr lang="en-US" altLang="ko-KR" dirty="0"/>
              <a:t>of players and the </a:t>
            </a:r>
            <a:r>
              <a:rPr lang="en-US" altLang="ko-KR" dirty="0">
                <a:solidFill>
                  <a:srgbClr val="0070C0"/>
                </a:solidFill>
              </a:rPr>
              <a:t>strategy sets </a:t>
            </a:r>
            <a:r>
              <a:rPr lang="en-US" altLang="ko-KR" dirty="0"/>
              <a:t>of all the players and their </a:t>
            </a:r>
            <a:r>
              <a:rPr lang="en-US" altLang="ko-KR" dirty="0">
                <a:solidFill>
                  <a:srgbClr val="0070C0"/>
                </a:solidFill>
              </a:rPr>
              <a:t>utility functions.</a:t>
            </a:r>
            <a:r>
              <a:rPr lang="en-US" altLang="ko-KR" sz="2400" dirty="0">
                <a:latin typeface="맑은 고딕"/>
                <a:ea typeface="맑은 고딕"/>
              </a:rPr>
              <a:t> </a:t>
            </a:r>
          </a:p>
          <a:p>
            <a:pPr lvl="1"/>
            <a:r>
              <a:rPr lang="en-US" altLang="ko-KR" dirty="0"/>
              <a:t>Every player knows that every player is </a:t>
            </a:r>
            <a:r>
              <a:rPr lang="en-US" altLang="ko-KR" dirty="0">
                <a:solidFill>
                  <a:srgbClr val="0070C0"/>
                </a:solidFill>
              </a:rPr>
              <a:t>rational.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400" dirty="0"/>
              <a:t>Incomplete Information</a:t>
            </a:r>
          </a:p>
          <a:p>
            <a:pPr lvl="1"/>
            <a:r>
              <a:rPr lang="en-US" altLang="ko-KR" dirty="0"/>
              <a:t>A player knows some information about himself, but has </a:t>
            </a:r>
            <a:r>
              <a:rPr lang="en-US" altLang="ko-KR" dirty="0">
                <a:solidFill>
                  <a:srgbClr val="FF0000"/>
                </a:solidFill>
              </a:rPr>
              <a:t>partial (or no) </a:t>
            </a:r>
            <a:r>
              <a:rPr lang="en-US" altLang="ko-KR" dirty="0"/>
              <a:t>information about the others.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400" dirty="0"/>
              <a:t>Learning for Incomplete Information</a:t>
            </a:r>
          </a:p>
          <a:p>
            <a:pPr lvl="1"/>
            <a:r>
              <a:rPr lang="en-US" altLang="ko-KR" sz="2400" u="sng" dirty="0">
                <a:solidFill>
                  <a:srgbClr val="3366FF"/>
                </a:solidFill>
              </a:rPr>
              <a:t>Investigate ways in which players can optimize their own utility while simultaneously learning from experience or observations.</a:t>
            </a:r>
            <a:endParaRPr lang="en-US" altLang="ko-KR" u="sng" dirty="0">
              <a:solidFill>
                <a:srgbClr val="3366FF"/>
              </a:solidFill>
            </a:endParaRPr>
          </a:p>
          <a:p>
            <a:pPr>
              <a:buFontTx/>
              <a:buChar char="-"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08912" cy="648072"/>
          </a:xfrm>
        </p:spPr>
        <p:txBody>
          <a:bodyPr/>
          <a:lstStyle/>
          <a:p>
            <a:r>
              <a:rPr lang="en-US" altLang="ko-KR" sz="2800" dirty="0">
                <a:ea typeface="맑은 고딕" pitchFamily="50" charset="-127"/>
              </a:rPr>
              <a:t>Games with Complete/Incomplete Information </a:t>
            </a:r>
            <a:endParaRPr lang="ko-KR" altLang="en-US" sz="28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391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323528" y="1196752"/>
            <a:ext cx="1269068" cy="5226861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Proof of</a:t>
            </a:r>
            <a:br>
              <a:rPr lang="en-US" altLang="ko-KR" sz="1800" dirty="0"/>
            </a:br>
            <a:r>
              <a:rPr lang="en-US" altLang="ko-KR" sz="1800" dirty="0"/>
              <a:t>BR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596" y="332656"/>
            <a:ext cx="7407388" cy="6235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09815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95275"/>
            <a:ext cx="8534400" cy="626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74804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Asynchronous (or sequential) BRD</a:t>
            </a:r>
          </a:p>
          <a:p>
            <a:pPr lvl="1"/>
            <a:r>
              <a:rPr lang="en-US" altLang="ko-KR" dirty="0"/>
              <a:t>Converges to NE (for a special class of the game mentioned earlier)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Synchronous</a:t>
            </a:r>
          </a:p>
          <a:p>
            <a:pPr lvl="1"/>
            <a:r>
              <a:rPr lang="en-US" altLang="ko-KR" dirty="0"/>
              <a:t>BRD with inertia: Similarly converges to NE</a:t>
            </a:r>
          </a:p>
          <a:p>
            <a:pPr lvl="1"/>
            <a:r>
              <a:rPr lang="en-US" altLang="ko-KR" dirty="0"/>
              <a:t>Pure BRD: May not converge due to possible oscillations (even in potential games?)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Basic idea on convergence</a:t>
            </a:r>
          </a:p>
          <a:p>
            <a:pPr lvl="1"/>
            <a:r>
              <a:rPr lang="en-US" altLang="ko-KR" dirty="0"/>
              <a:t>Asynchronous or inertia: </a:t>
            </a:r>
            <a:r>
              <a:rPr lang="ko-KR" altLang="en-US" dirty="0"/>
              <a:t>동시에 </a:t>
            </a:r>
            <a:r>
              <a:rPr lang="en-US" altLang="ko-KR" dirty="0"/>
              <a:t>update</a:t>
            </a:r>
            <a:r>
              <a:rPr lang="ko-KR" altLang="en-US" dirty="0"/>
              <a:t>를 해서</a:t>
            </a:r>
            <a:r>
              <a:rPr lang="en-US" altLang="ko-KR" dirty="0"/>
              <a:t>, oscillation</a:t>
            </a:r>
            <a:r>
              <a:rPr lang="ko-KR" altLang="en-US" dirty="0"/>
              <a:t>이 나지 않을 가능성 확보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 of BRD (Conjecture)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7257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상대편마다</a:t>
            </a:r>
            <a:r>
              <a:rPr lang="en-US" altLang="ko-KR" dirty="0"/>
              <a:t>, </a:t>
            </a:r>
            <a:r>
              <a:rPr lang="ko-KR" altLang="en-US" dirty="0"/>
              <a:t>특정 </a:t>
            </a:r>
            <a:r>
              <a:rPr lang="en-US" altLang="ko-KR" dirty="0"/>
              <a:t>action</a:t>
            </a:r>
            <a:r>
              <a:rPr lang="ko-KR" altLang="en-US" dirty="0"/>
              <a:t>을 얼마나 많이 </a:t>
            </a:r>
            <a:r>
              <a:rPr lang="en-US" altLang="ko-KR" dirty="0"/>
              <a:t>play</a:t>
            </a:r>
            <a:r>
              <a:rPr lang="ko-KR" altLang="en-US" dirty="0"/>
              <a:t>했는가에 대한 </a:t>
            </a:r>
            <a:r>
              <a:rPr lang="en-US" altLang="ko-KR" dirty="0"/>
              <a:t>2</a:t>
            </a:r>
            <a:r>
              <a:rPr lang="ko-KR" altLang="en-US" dirty="0"/>
              <a:t>차원 </a:t>
            </a:r>
            <a:r>
              <a:rPr lang="en-US" altLang="ko-KR" dirty="0"/>
              <a:t>matrix</a:t>
            </a:r>
            <a:r>
              <a:rPr lang="ko-KR" altLang="en-US" dirty="0"/>
              <a:t>를 유지하여</a:t>
            </a:r>
            <a:r>
              <a:rPr lang="en-US" altLang="ko-KR" dirty="0"/>
              <a:t>, </a:t>
            </a:r>
            <a:r>
              <a:rPr lang="ko-KR" altLang="en-US" dirty="0"/>
              <a:t>그것을 가지고 자신의 </a:t>
            </a:r>
            <a:r>
              <a:rPr lang="en-US" altLang="ko-KR" dirty="0"/>
              <a:t>action</a:t>
            </a:r>
            <a:r>
              <a:rPr lang="ko-KR" altLang="en-US" dirty="0"/>
              <a:t>을 선택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Fictitious Play (pure strategy)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2060848"/>
            <a:ext cx="629602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52517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47663" y="116632"/>
            <a:ext cx="7130669" cy="537628"/>
          </a:xfrm>
        </p:spPr>
        <p:txBody>
          <a:bodyPr/>
          <a:lstStyle/>
          <a:p>
            <a:r>
              <a:rPr lang="en-US" altLang="ko-KR" dirty="0"/>
              <a:t>Fictitious Play (mixed strategy)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89" y="692696"/>
            <a:ext cx="6899299" cy="605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065189" y="2636912"/>
            <a:ext cx="2938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3528" y="2259922"/>
            <a:ext cx="2711961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How many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a</a:t>
            </a:r>
            <a:r>
              <a:rPr lang="en-US" sz="1600" i="1" baseline="-25000" dirty="0" err="1">
                <a:latin typeface="Calibri" charset="0"/>
                <a:ea typeface="Calibri" charset="0"/>
                <a:cs typeface="Calibri" charset="0"/>
              </a:rPr>
              <a:t>i</a:t>
            </a:r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 are played until t</a:t>
            </a:r>
          </a:p>
        </p:txBody>
      </p:sp>
    </p:spTree>
    <p:extLst>
      <p:ext uri="{BB962C8B-B14F-4D97-AF65-F5344CB8AC3E}">
        <p14:creationId xmlns:p14="http://schemas.microsoft.com/office/powerpoint/2010/main" val="25674305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App of FP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5421"/>
            <a:ext cx="5918051" cy="659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37060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관점</a:t>
            </a:r>
            <a:endParaRPr lang="en-US" altLang="ko-KR" dirty="0"/>
          </a:p>
          <a:p>
            <a:pPr lvl="1"/>
            <a:r>
              <a:rPr lang="en-US" altLang="ko-KR" dirty="0"/>
              <a:t>Player </a:t>
            </a:r>
            <a:r>
              <a:rPr lang="en-US" altLang="ko-KR" dirty="0" err="1"/>
              <a:t>i</a:t>
            </a:r>
            <a:r>
              <a:rPr lang="ko-KR" altLang="en-US" dirty="0"/>
              <a:t>의 입장에서 상대방의 </a:t>
            </a:r>
            <a:r>
              <a:rPr lang="en-US" altLang="ko-KR" dirty="0"/>
              <a:t>strategy</a:t>
            </a:r>
            <a:r>
              <a:rPr lang="ko-KR" altLang="en-US" dirty="0"/>
              <a:t>를 상대방마다 추적을 기록을 할 것인가</a:t>
            </a:r>
            <a:r>
              <a:rPr lang="en-US" altLang="ko-KR" dirty="0"/>
              <a:t>, </a:t>
            </a:r>
            <a:r>
              <a:rPr lang="ko-KR" altLang="en-US" dirty="0"/>
              <a:t>아니면</a:t>
            </a:r>
            <a:r>
              <a:rPr lang="en-US" altLang="ko-KR" dirty="0"/>
              <a:t>, </a:t>
            </a:r>
            <a:r>
              <a:rPr lang="ko-KR" altLang="en-US" dirty="0"/>
              <a:t>상대방 전체를 하나로 보고 할 것인가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Individual</a:t>
            </a:r>
          </a:p>
          <a:p>
            <a:pPr lvl="1"/>
            <a:r>
              <a:rPr lang="en-US" altLang="ko-KR" dirty="0"/>
              <a:t>Fictitious play of the earlier slides</a:t>
            </a:r>
          </a:p>
          <a:p>
            <a:pPr lvl="1"/>
            <a:r>
              <a:rPr lang="en-US" altLang="ko-KR" dirty="0"/>
              <a:t>Sometimes, called Brown’s FP (1951)</a:t>
            </a:r>
          </a:p>
          <a:p>
            <a:r>
              <a:rPr lang="en-US" altLang="ko-KR" dirty="0"/>
              <a:t>Joint strategy</a:t>
            </a:r>
          </a:p>
          <a:p>
            <a:pPr lvl="1"/>
            <a:r>
              <a:rPr lang="ko-KR" altLang="en-US" dirty="0" err="1"/>
              <a:t>다음장에서</a:t>
            </a:r>
            <a:r>
              <a:rPr lang="ko-KR" altLang="en-US" dirty="0"/>
              <a:t> 볼 것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개가 차이가 있기는 한 것인가</a:t>
            </a:r>
            <a:r>
              <a:rPr lang="en-US" altLang="ko-KR" dirty="0"/>
              <a:t>? (</a:t>
            </a:r>
            <a:r>
              <a:rPr lang="ko-KR" altLang="en-US" dirty="0"/>
              <a:t>곧 볼 것</a:t>
            </a:r>
            <a:r>
              <a:rPr lang="en-US" altLang="ko-KR" dirty="0"/>
              <a:t>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Joint Strategy vs. Individual Strategy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19347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1700808"/>
            <a:ext cx="3096344" cy="1080120"/>
          </a:xfrm>
        </p:spPr>
        <p:txBody>
          <a:bodyPr/>
          <a:lstStyle/>
          <a:p>
            <a:r>
              <a:rPr lang="en-US" altLang="ko-KR" dirty="0"/>
              <a:t>Models of Behavior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16632"/>
            <a:ext cx="5868144" cy="6611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07190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Joint Strategy FP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52168"/>
            <a:ext cx="6480720" cy="5573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31742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If \</a:t>
            </a:r>
            <a:r>
              <a:rPr lang="en-US" altLang="ko-KR" dirty="0" err="1"/>
              <a:t>gamma_i</a:t>
            </a:r>
            <a:r>
              <a:rPr lang="en-US" altLang="ko-KR" dirty="0"/>
              <a:t> =1, then just a JSFP.</a:t>
            </a:r>
          </a:p>
          <a:p>
            <a:endParaRPr lang="en-US" altLang="ko-KR" dirty="0"/>
          </a:p>
          <a:p>
            <a:r>
              <a:rPr lang="en-US" altLang="ko-KR" dirty="0"/>
              <a:t>We are going to look at another variant of JSFP.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Generalized JSFP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389" y="1412776"/>
            <a:ext cx="5634931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71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323528" y="1124744"/>
            <a:ext cx="8640960" cy="568863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Fully distributed (or Uncoupled) learning algorithm</a:t>
            </a:r>
          </a:p>
          <a:p>
            <a:pPr lvl="1"/>
            <a:r>
              <a:rPr lang="en-US" altLang="ko-KR" sz="2400" dirty="0"/>
              <a:t>A player </a:t>
            </a:r>
            <a:r>
              <a:rPr lang="en-US" altLang="ko-KR" sz="2400" dirty="0">
                <a:solidFill>
                  <a:srgbClr val="FF0000"/>
                </a:solidFill>
              </a:rPr>
              <a:t>does not </a:t>
            </a:r>
            <a:r>
              <a:rPr lang="en-US" altLang="ko-KR" sz="2400" dirty="0">
                <a:solidFill>
                  <a:schemeClr val="tx1"/>
                </a:solidFill>
              </a:rPr>
              <a:t>use</a:t>
            </a:r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/>
              <a:t>information about the </a:t>
            </a:r>
            <a:r>
              <a:rPr lang="en-US" altLang="ko-KR" sz="2400" dirty="0">
                <a:solidFill>
                  <a:srgbClr val="FF0000"/>
                </a:solidFill>
              </a:rPr>
              <a:t>other players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400" dirty="0"/>
              <a:t>Builds his strategies and updates them by using </a:t>
            </a:r>
            <a:r>
              <a:rPr lang="en-US" altLang="ko-KR" sz="2400" dirty="0">
                <a:solidFill>
                  <a:srgbClr val="FF0000"/>
                </a:solidFill>
              </a:rPr>
              <a:t>own-actions</a:t>
            </a:r>
            <a:r>
              <a:rPr lang="en-US" altLang="ko-KR" sz="2400" dirty="0"/>
              <a:t> and </a:t>
            </a:r>
            <a:r>
              <a:rPr lang="en-US" altLang="ko-KR" sz="2400" dirty="0">
                <a:solidFill>
                  <a:srgbClr val="FF0000"/>
                </a:solidFill>
              </a:rPr>
              <a:t>own-utilities</a:t>
            </a:r>
            <a:r>
              <a:rPr lang="en-US" altLang="ko-KR" sz="2400" dirty="0"/>
              <a:t>.</a:t>
            </a:r>
          </a:p>
          <a:p>
            <a:pPr>
              <a:buFontTx/>
              <a:buChar char="-"/>
            </a:pPr>
            <a:endParaRPr lang="en-US" altLang="ko-KR" sz="2800" dirty="0"/>
          </a:p>
          <a:p>
            <a:r>
              <a:rPr lang="en-US" altLang="ko-KR" sz="2800" dirty="0"/>
              <a:t>Partially distributed learning algorithm</a:t>
            </a:r>
          </a:p>
          <a:p>
            <a:pPr lvl="1"/>
            <a:r>
              <a:rPr lang="en-US" altLang="ko-KR" sz="2400" dirty="0"/>
              <a:t>A player implements his updating rule after receiving </a:t>
            </a:r>
            <a:r>
              <a:rPr lang="en-US" altLang="ko-KR" sz="2400" dirty="0">
                <a:solidFill>
                  <a:srgbClr val="0070C0"/>
                </a:solidFill>
              </a:rPr>
              <a:t>some data about others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400" dirty="0"/>
              <a:t>The amount and the kind of data may depend on each algorithm (We will discuss this later)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619672" y="260648"/>
            <a:ext cx="7128792" cy="648072"/>
          </a:xfrm>
        </p:spPr>
        <p:txBody>
          <a:bodyPr/>
          <a:lstStyle/>
          <a:p>
            <a:r>
              <a:rPr lang="en-US" altLang="ko-KR" dirty="0">
                <a:ea typeface="맑은 고딕" pitchFamily="50" charset="-127"/>
              </a:rPr>
              <a:t>Taxonomy: Learning Algorithms</a:t>
            </a:r>
            <a:endParaRPr lang="ko-KR" altLang="en-US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62478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텍스트 개체 틀 1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95536" y="1052736"/>
                <a:ext cx="8496944" cy="554461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altLang="ko-KR" sz="2800" i="1">
                            <a:latin typeface="Cambria Math"/>
                          </a:rPr>
                          <m:t>𝑖</m:t>
                        </m:r>
                      </m:sup>
                    </m:sSup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ko-KR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ko-KR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en-US" altLang="ko-KR" sz="28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8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/>
                                        <a:ea typeface="Cambria Math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sSubSup>
                              <m:sSubSup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800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  <m:r>
                              <a:rPr lang="en-US" altLang="ko-KR" sz="2800" b="0" i="1" smtClean="0">
                                <a:latin typeface="Cambria Math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8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  <m:r>
                              <a:rPr lang="en-US" altLang="ko-KR" sz="2800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))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altLang="ko-KR" sz="2800" i="1" smtClean="0"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r>
                                  <a:rPr lang="en-US" altLang="ko-KR" sz="28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800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/>
                                            <a:ea typeface="Cambria Math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</m:sSubSup>
                                <m:r>
                                  <a:rPr lang="en-US" altLang="ko-KR" sz="2800" i="1">
                                    <a:latin typeface="Cambria Math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2800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altLang="ko-KR" sz="2800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ko-KR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))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ko-KR" sz="2800" dirty="0"/>
              </a:p>
              <a:p>
                <a:r>
                  <a:rPr lang="en-US" altLang="ko-KR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smtClean="0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2400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altLang="ko-KR" sz="2400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altLang="ko-KR" sz="2400" dirty="0"/>
                  <a:t> is close to 0, </a:t>
                </a:r>
              </a:p>
              <a:p>
                <a:pPr lvl="1"/>
                <a:r>
                  <a:rPr lang="en-US" altLang="ko-KR" sz="2000" dirty="0"/>
                  <a:t>the learning rule closely approximates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a best response</a:t>
                </a:r>
                <a:r>
                  <a:rPr lang="en-US" altLang="ko-KR" sz="2000" dirty="0"/>
                  <a:t>.</a:t>
                </a:r>
              </a:p>
              <a:p>
                <a:r>
                  <a:rPr lang="en-US" altLang="ko-KR" sz="2400" dirty="0"/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24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2400" dirty="0"/>
                  <a:t> becomes larger, </a:t>
                </a:r>
              </a:p>
              <a:p>
                <a:pPr lvl="1"/>
                <a:r>
                  <a:rPr lang="en-US" altLang="ko-KR" sz="2000" dirty="0"/>
                  <a:t>the learning tends to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a uniform distribution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400" dirty="0">
                    <a:latin typeface="굴림"/>
                    <a:ea typeface="굴림"/>
                  </a:rPr>
                  <a:t>    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 : </a:t>
                </a:r>
                <a:r>
                  <a:rPr lang="en-US" altLang="ko-KR" sz="2400" dirty="0">
                    <a:solidFill>
                      <a:srgbClr val="0070C0"/>
                    </a:solidFill>
                  </a:rPr>
                  <a:t>level of rationality </a:t>
                </a:r>
                <a:r>
                  <a:rPr lang="en-US" altLang="ko-KR" sz="2400" dirty="0"/>
                  <a:t>of player i </a:t>
                </a:r>
              </a:p>
              <a:p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r>
                  <a:rPr lang="en-US" altLang="ko-KR" sz="2400" b="1" dirty="0" err="1">
                    <a:solidFill>
                      <a:srgbClr val="FF0000"/>
                    </a:solidFill>
                  </a:rPr>
                  <a:t>Logit</a:t>
                </a:r>
                <a:r>
                  <a:rPr lang="en-US" altLang="ko-KR" sz="2400" b="1" dirty="0">
                    <a:solidFill>
                      <a:srgbClr val="FF0000"/>
                    </a:solidFill>
                  </a:rPr>
                  <a:t> equilibrium </a:t>
                </a:r>
              </a:p>
              <a:p>
                <a:pPr>
                  <a:buFontTx/>
                  <a:buChar char="-"/>
                </a:pPr>
                <a:r>
                  <a:rPr lang="en-US" altLang="ko-KR" sz="2400" dirty="0">
                    <a:solidFill>
                      <a:schemeClr val="tx1"/>
                    </a:solidFill>
                  </a:rPr>
                  <a:t>the limit of the </a:t>
                </a:r>
                <a:r>
                  <a:rPr lang="en-US" altLang="ko-KR" sz="2400" dirty="0" err="1">
                    <a:solidFill>
                      <a:schemeClr val="tx1"/>
                    </a:solidFill>
                  </a:rPr>
                  <a:t>logit</a:t>
                </a:r>
                <a:r>
                  <a:rPr lang="en-US" altLang="ko-KR" sz="2400" dirty="0">
                    <a:solidFill>
                      <a:schemeClr val="tx1"/>
                    </a:solidFill>
                  </a:rPr>
                  <a:t> learning procedure if it converges.</a:t>
                </a:r>
              </a:p>
              <a:p>
                <a:pPr>
                  <a:buFontTx/>
                  <a:buChar char="-"/>
                </a:pPr>
                <a:r>
                  <a:rPr lang="el-GR" altLang="ko-KR" sz="2400" dirty="0">
                    <a:solidFill>
                      <a:srgbClr val="0070C0"/>
                    </a:solidFill>
                    <a:ea typeface="굴림"/>
                  </a:rPr>
                  <a:t>ε</a:t>
                </a:r>
                <a:r>
                  <a:rPr lang="en-US" altLang="ko-KR" sz="2400" dirty="0">
                    <a:solidFill>
                      <a:srgbClr val="0070C0"/>
                    </a:solidFill>
                    <a:ea typeface="굴림"/>
                  </a:rPr>
                  <a:t>-Nash equilibrium </a:t>
                </a:r>
                <a:endParaRPr lang="en-US" altLang="ko-KR" sz="2400" dirty="0">
                  <a:solidFill>
                    <a:srgbClr val="0070C0"/>
                  </a:solidFill>
                </a:endParaRPr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2" name="텍스트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95536" y="1052736"/>
                <a:ext cx="8496944" cy="5544616"/>
              </a:xfrm>
              <a:blipFill rotWithShape="1">
                <a:blip r:embed="rId3"/>
                <a:stretch>
                  <a:fillRect l="-11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Logit</a:t>
            </a:r>
            <a:r>
              <a:rPr lang="en-US" altLang="ko-KR" dirty="0"/>
              <a:t> Learning (cont’d)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461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텍스트 개체 틀 1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79512" y="980728"/>
                <a:ext cx="8712968" cy="583264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altLang="ko-KR" sz="2400" i="1">
                            <a:latin typeface="Cambria Math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ko-KR" sz="2400" dirty="0"/>
                  <a:t> be the prob. that player i chooses </a:t>
                </a:r>
                <a:r>
                  <a:rPr lang="en-US" altLang="ko-KR" sz="2400" dirty="0" err="1"/>
                  <a:t>j’th</a:t>
                </a:r>
                <a:r>
                  <a:rPr lang="en-US" altLang="ko-KR" sz="2400" dirty="0"/>
                  <a:t> action.</a:t>
                </a:r>
              </a:p>
              <a:p>
                <a:pPr marL="0" indent="0">
                  <a:buNone/>
                </a:pPr>
                <a:r>
                  <a:rPr lang="en-US" altLang="ko-KR" sz="2400" dirty="0"/>
                  <a:t>  Given a distribution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altLang="ko-KR" sz="2400" i="1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ko-KR" sz="2400" dirty="0"/>
                  <a:t> on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altLang="ko-KR" sz="2400" b="0" i="1" smtClean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2400" dirty="0"/>
                  <a:t>,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the amount of information       </a:t>
                </a:r>
              </a:p>
              <a:p>
                <a:pPr marL="0" indent="0">
                  <a:buNone/>
                </a:pPr>
                <a:r>
                  <a:rPr lang="en-US" altLang="ko-KR" sz="2400" dirty="0">
                    <a:solidFill>
                      <a:srgbClr val="FF0000"/>
                    </a:solidFill>
                  </a:rPr>
                  <a:t>  </a:t>
                </a:r>
                <a:r>
                  <a:rPr lang="en-US" altLang="ko-KR" sz="2400" dirty="0"/>
                  <a:t>conveyed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altLang="ko-KR" sz="2400" i="1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ko-KR" sz="2400" dirty="0"/>
                  <a:t> : 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400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bSup>
                        <m:func>
                          <m:func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400" i="0" smtClean="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sSubSup>
                              <m:sSubSup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400" i="1">
                                    <a:latin typeface="Cambria Math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ko-KR" sz="2400" i="1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bSup>
                          </m:e>
                        </m:func>
                      </m:e>
                    </m:nary>
                  </m:oMath>
                </a14:m>
                <a:r>
                  <a:rPr lang="en-US" altLang="ko-KR" sz="2400" dirty="0"/>
                  <a:t>  (Shannon entropy function)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</a:t>
                </a:r>
                <a:endParaRPr lang="en-US" altLang="ko-KR" sz="2400" dirty="0"/>
              </a:p>
              <a:p>
                <a:r>
                  <a:rPr lang="en-US" altLang="ko-KR" sz="2400" dirty="0"/>
                  <a:t>Player i’s actual (or modified) utility </a:t>
                </a:r>
                <a:r>
                  <a:rPr lang="en-US" altLang="ko-KR" sz="2400" dirty="0" err="1"/>
                  <a:t>U</a:t>
                </a:r>
                <a:r>
                  <a:rPr lang="en-US" altLang="ko-KR" sz="2400" baseline="-25000" dirty="0" err="1"/>
                  <a:t>i</a:t>
                </a:r>
                <a:endParaRPr lang="en-US" altLang="ko-KR" sz="2400" baseline="-25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ko-KR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ko-KR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400" i="1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/>
                                </a:rPr>
                                <m:t>𝑖</m:t>
                              </m:r>
                            </m:sup>
                          </m:sSubSup>
                          <m:func>
                            <m:func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sSubSup>
                                <m:sSub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func>
                        </m:e>
                      </m:nary>
                    </m:oMath>
                  </m:oMathPara>
                </a14:m>
                <a:endParaRPr lang="en-US" altLang="ko-KR" sz="2400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sz="1000" dirty="0"/>
              </a:p>
              <a:p>
                <a:r>
                  <a:rPr lang="en-US" altLang="ko-KR" sz="2400" dirty="0"/>
                  <a:t>Optimal (or </a:t>
                </a:r>
                <a:r>
                  <a:rPr lang="en-US" altLang="ko-KR" sz="2400" dirty="0" err="1"/>
                  <a:t>maximizer</a:t>
                </a:r>
                <a:r>
                  <a:rPr lang="en-US" altLang="ko-KR" sz="2400" dirty="0"/>
                  <a:t> 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sz="2400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altLang="ko-KR" sz="2400" i="1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ko-KR" sz="2400" dirty="0"/>
                  <a:t> is given by the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Logistic function</a:t>
                </a:r>
              </a:p>
              <a:p>
                <a:pPr lvl="1"/>
                <a:r>
                  <a:rPr lang="en-US" altLang="ko-KR" sz="2000">
                    <a:solidFill>
                      <a:srgbClr val="FF0000"/>
                    </a:solidFill>
                  </a:rPr>
                  <a:t>Please check! </a:t>
                </a:r>
                <a:endParaRPr lang="en-US" altLang="ko-KR" sz="2000" dirty="0">
                  <a:solidFill>
                    <a:srgbClr val="FF0000"/>
                  </a:solidFill>
                </a:endParaRPr>
              </a:p>
              <a:p>
                <a:endParaRPr lang="en-US" altLang="ko-KR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텍스트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79512" y="980728"/>
                <a:ext cx="8712968" cy="5832648"/>
              </a:xfrm>
              <a:blipFill rotWithShape="1">
                <a:blip r:embed="rId3"/>
                <a:stretch>
                  <a:fillRect l="-909" t="-2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Logit</a:t>
            </a:r>
            <a:r>
              <a:rPr lang="en-US" altLang="ko-KR" dirty="0"/>
              <a:t> </a:t>
            </a:r>
            <a:r>
              <a:rPr lang="en-US" altLang="ko-KR" dirty="0" err="1"/>
              <a:t>Equilibirum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851920" y="4036422"/>
            <a:ext cx="1368152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652120" y="4283804"/>
            <a:ext cx="1512168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35896" y="406778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Current payoff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2120" y="435581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Information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72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텍스트 개체 틀 1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79512" y="1124744"/>
                <a:ext cx="8712968" cy="5832648"/>
              </a:xfrm>
            </p:spPr>
            <p:txBody>
              <a:bodyPr/>
              <a:lstStyle/>
              <a:p>
                <a:r>
                  <a:rPr lang="en-US" altLang="ko-KR" sz="2400" dirty="0"/>
                  <a:t>A potential game is a case the </a:t>
                </a:r>
                <a:r>
                  <a:rPr lang="en-US" altLang="ko-KR" sz="2400" dirty="0" err="1"/>
                  <a:t>logit</a:t>
                </a:r>
                <a:r>
                  <a:rPr lang="en-US" altLang="ko-KR" sz="2400" dirty="0"/>
                  <a:t> learning converges.</a:t>
                </a:r>
              </a:p>
              <a:p>
                <a:endParaRPr lang="en-US" altLang="ko-KR" sz="2400" dirty="0"/>
              </a:p>
              <a:p>
                <a:r>
                  <a:rPr lang="en-US" altLang="ko-KR" sz="2400" dirty="0"/>
                  <a:t>The convergence time to a </a:t>
                </a:r>
                <a:r>
                  <a:rPr lang="el-GR" altLang="ko-KR" sz="2400" dirty="0"/>
                  <a:t>η</a:t>
                </a:r>
                <a:r>
                  <a:rPr lang="en-US" altLang="ko-KR" sz="2400" dirty="0"/>
                  <a:t>-Nash equilibrium under the </a:t>
                </a:r>
                <a:r>
                  <a:rPr lang="en-US" altLang="ko-KR" sz="2400" dirty="0" err="1"/>
                  <a:t>logit</a:t>
                </a:r>
                <a:r>
                  <a:rPr lang="en-US" altLang="ko-KR" sz="2400" dirty="0"/>
                  <a:t> learning is of order </a:t>
                </a:r>
                <a14:m>
                  <m:oMath xmlns:m="http://schemas.openxmlformats.org/officeDocument/2006/math">
                    <m:r>
                      <a:rPr lang="en-US" altLang="ko-KR" sz="2600" b="0" i="1" smtClean="0">
                        <a:latin typeface="Cambria Math"/>
                      </a:rPr>
                      <m:t>𝐾</m:t>
                    </m:r>
                    <m:func>
                      <m:funcPr>
                        <m:ctrlP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6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6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2600" b="0" i="1" smtClean="0">
                                <a:latin typeface="Cambria Math"/>
                              </a:rPr>
                              <m:t>𝐾</m:t>
                            </m:r>
                          </m:e>
                        </m:func>
                      </m:e>
                    </m:func>
                    <m:r>
                      <a:rPr lang="en-US" altLang="ko-KR" sz="2600" b="0" i="1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6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6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600" b="0" i="1" smtClean="0">
                                <a:latin typeface="Cambria Math"/>
                                <a:ea typeface="Cambria Math"/>
                              </a:rPr>
                              <m:t>𝜂</m:t>
                            </m:r>
                          </m:den>
                        </m:f>
                      </m:e>
                    </m:func>
                  </m:oMath>
                </a14:m>
                <a:endParaRPr lang="en-US" altLang="ko-KR" sz="2600" dirty="0"/>
              </a:p>
            </p:txBody>
          </p:sp>
        </mc:Choice>
        <mc:Fallback xmlns="">
          <p:sp>
            <p:nvSpPr>
              <p:cNvPr id="2" name="텍스트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79512" y="1124744"/>
                <a:ext cx="8712968" cy="5832648"/>
              </a:xfrm>
              <a:blipFill rotWithShape="1">
                <a:blip r:embed="rId3" cstate="print"/>
                <a:stretch>
                  <a:fillRect l="-909" t="-8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Convergence of </a:t>
            </a:r>
            <a:r>
              <a:rPr lang="en-US" altLang="ko-KR" dirty="0" err="1"/>
              <a:t>Logit</a:t>
            </a:r>
            <a:r>
              <a:rPr lang="en-US" altLang="ko-KR" dirty="0"/>
              <a:t> Learning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673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395536" y="1124744"/>
            <a:ext cx="8172400" cy="1872208"/>
          </a:xfrm>
          <a:prstGeom prst="rect">
            <a:avLst/>
          </a:prstGeom>
        </p:spPr>
        <p:txBody>
          <a:bodyPr/>
          <a:lstStyle/>
          <a:p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Lecture 16:</a:t>
            </a:r>
            <a:b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</a:b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Learning in Games:</a:t>
            </a:r>
            <a:b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</a:br>
            <a:b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</a:b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Part III: Fully Distributed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8467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323528" y="1124744"/>
            <a:ext cx="8640960" cy="568863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Fully distributed (or Uncoupled) learning algorithm</a:t>
            </a:r>
          </a:p>
          <a:p>
            <a:pPr lvl="1"/>
            <a:r>
              <a:rPr lang="en-US" altLang="ko-KR" sz="2400" dirty="0"/>
              <a:t>A player </a:t>
            </a:r>
            <a:r>
              <a:rPr lang="en-US" altLang="ko-KR" sz="2400" dirty="0">
                <a:solidFill>
                  <a:srgbClr val="FF0000"/>
                </a:solidFill>
              </a:rPr>
              <a:t>does not </a:t>
            </a:r>
            <a:r>
              <a:rPr lang="en-US" altLang="ko-KR" sz="2400" dirty="0">
                <a:solidFill>
                  <a:schemeClr val="tx1"/>
                </a:solidFill>
              </a:rPr>
              <a:t>use</a:t>
            </a:r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/>
              <a:t>information about the </a:t>
            </a:r>
            <a:r>
              <a:rPr lang="en-US" altLang="ko-KR" sz="2400" dirty="0">
                <a:solidFill>
                  <a:srgbClr val="FF0000"/>
                </a:solidFill>
              </a:rPr>
              <a:t>other players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400" dirty="0"/>
              <a:t>Builds his strategies and updates them by using </a:t>
            </a:r>
            <a:r>
              <a:rPr lang="en-US" altLang="ko-KR" sz="2400" dirty="0">
                <a:solidFill>
                  <a:srgbClr val="FF0000"/>
                </a:solidFill>
              </a:rPr>
              <a:t>own-actions</a:t>
            </a:r>
            <a:r>
              <a:rPr lang="en-US" altLang="ko-KR" sz="2400" dirty="0"/>
              <a:t> and </a:t>
            </a:r>
            <a:r>
              <a:rPr lang="en-US" altLang="ko-KR" sz="2400" dirty="0">
                <a:solidFill>
                  <a:srgbClr val="FF0000"/>
                </a:solidFill>
              </a:rPr>
              <a:t>own-utilities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400" dirty="0"/>
              <a:t>Can we even do something with this small information? Maybe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sz="2800" dirty="0"/>
          </a:p>
          <a:p>
            <a:r>
              <a:rPr lang="en-US" altLang="ko-KR" sz="2000" dirty="0"/>
              <a:t>Partially distributed learning algorithm</a:t>
            </a:r>
          </a:p>
          <a:p>
            <a:pPr lvl="1"/>
            <a:r>
              <a:rPr lang="en-US" altLang="ko-KR" sz="1800" dirty="0"/>
              <a:t>A player implements his updating rule after receiving </a:t>
            </a:r>
            <a:r>
              <a:rPr lang="en-US" altLang="ko-KR" sz="1800" dirty="0">
                <a:solidFill>
                  <a:srgbClr val="0070C0"/>
                </a:solidFill>
              </a:rPr>
              <a:t>some data about others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sz="1800" dirty="0"/>
              <a:t>The amount and the kind of data may depend on each algorithm (We will discuss this later)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619672" y="260648"/>
            <a:ext cx="7128792" cy="648072"/>
          </a:xfrm>
        </p:spPr>
        <p:txBody>
          <a:bodyPr/>
          <a:lstStyle/>
          <a:p>
            <a:r>
              <a:rPr lang="en-US" altLang="ko-KR" dirty="0">
                <a:ea typeface="맑은 고딕" pitchFamily="50" charset="-127"/>
              </a:rPr>
              <a:t>Taxonomy: Learning Algorithms</a:t>
            </a:r>
            <a:endParaRPr lang="ko-KR" altLang="en-US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44965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78894" y="1226475"/>
            <a:ext cx="8186212" cy="5226861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Trial and error learning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sz="2400" dirty="0"/>
              <a:t>Regret matching based learning</a:t>
            </a:r>
          </a:p>
          <a:p>
            <a:endParaRPr lang="en-US" altLang="ko-KR" dirty="0"/>
          </a:p>
          <a:p>
            <a:r>
              <a:rPr lang="en-US" altLang="ko-KR" dirty="0"/>
              <a:t>Reinforcement learning</a:t>
            </a:r>
          </a:p>
          <a:p>
            <a:endParaRPr lang="en-US" altLang="ko-KR" dirty="0"/>
          </a:p>
          <a:p>
            <a:r>
              <a:rPr lang="en-US" altLang="ko-KR" dirty="0"/>
              <a:t>Boltzmann-Gibbs learning</a:t>
            </a:r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57674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78894" y="1226475"/>
            <a:ext cx="8186212" cy="5226861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Trial and error learning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sz="2400" dirty="0"/>
              <a:t>Regret matching based learning</a:t>
            </a:r>
          </a:p>
          <a:p>
            <a:endParaRPr lang="en-US" altLang="ko-KR" dirty="0"/>
          </a:p>
          <a:p>
            <a:r>
              <a:rPr lang="en-US" altLang="ko-KR" dirty="0"/>
              <a:t>Reinforcement learning</a:t>
            </a:r>
          </a:p>
          <a:p>
            <a:endParaRPr lang="en-US" altLang="ko-KR" dirty="0"/>
          </a:p>
          <a:p>
            <a:r>
              <a:rPr lang="en-US" altLang="ko-KR" dirty="0"/>
              <a:t>Boltzmann-Gibbs learning</a:t>
            </a:r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62698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텍스트 개체 틀 1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894" y="1124744"/>
                <a:ext cx="8186212" cy="5544616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Also, called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Learning by Experimenting</a:t>
                </a:r>
                <a:endParaRPr lang="en-US" altLang="ko-KR" sz="2400" dirty="0">
                  <a:solidFill>
                    <a:srgbClr val="FF0000"/>
                  </a:solidFill>
                </a:endParaRPr>
              </a:p>
              <a:p>
                <a:r>
                  <a:rPr lang="en-US" altLang="ko-KR" sz="2400" dirty="0"/>
                  <a:t>Environment</a:t>
                </a:r>
              </a:p>
              <a:p>
                <a:pPr>
                  <a:buFontTx/>
                  <a:buChar char="-"/>
                </a:pPr>
                <a:r>
                  <a:rPr lang="en-US" altLang="ko-KR" dirty="0"/>
                  <a:t>All players do not know their utility functions, only the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value of the function </a:t>
                </a:r>
                <a:r>
                  <a:rPr lang="en-US" altLang="ko-KR" dirty="0"/>
                  <a:t>at given stage is known. </a:t>
                </a:r>
              </a:p>
              <a:p>
                <a:r>
                  <a:rPr lang="en-US" altLang="ko-KR" sz="2400" dirty="0"/>
                  <a:t>Procedure</a:t>
                </a:r>
              </a:p>
              <a:p>
                <a:pPr marL="457200" indent="-457200">
                  <a:buAutoNum type="arabicPeriod"/>
                </a:pPr>
                <a:r>
                  <a:rPr lang="en-US" altLang="ko-KR" sz="2400" dirty="0"/>
                  <a:t>At time t,</a:t>
                </a:r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altLang="ko-KR" sz="2000" dirty="0"/>
                  <a:t>Player i is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000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/>
                          </a:rPr>
                          <m:t>,</m:t>
                        </m:r>
                        <m:r>
                          <a:rPr lang="en-US" altLang="ko-KR" sz="20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0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/>
                          </a:rPr>
                          <m:t>,</m:t>
                        </m:r>
                        <m:r>
                          <a:rPr lang="en-US" altLang="ko-KR" sz="20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en-US" altLang="ko-KR" sz="2400" dirty="0"/>
                  <a:t>At t+1, </a:t>
                </a:r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altLang="ko-KR" sz="2000" dirty="0"/>
                  <a:t>Before choosing an action, each player i does experiment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2000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 sz="2000" b="0" dirty="0">
                    <a:ea typeface="Cambria Math"/>
                  </a:rPr>
                  <a:t> </a:t>
                </a:r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altLang="ko-KR" sz="2000" dirty="0"/>
                  <a:t>If he does not experiment,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/>
                          </a:rPr>
                          <m:t>,</m:t>
                        </m:r>
                        <m:r>
                          <a:rPr lang="en-US" altLang="ko-KR" sz="2000" i="1">
                            <a:latin typeface="Cambria Math"/>
                          </a:rPr>
                          <m:t>𝑡</m:t>
                        </m:r>
                        <m:r>
                          <a:rPr lang="en-US" altLang="ko-KR" sz="2000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/>
                          </a:rPr>
                          <m:t>,</m:t>
                        </m:r>
                        <m:r>
                          <a:rPr lang="en-US" altLang="ko-KR" sz="20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2000" dirty="0"/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altLang="ko-KR" dirty="0"/>
                  <a:t>Otherwise, he plays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ko-KR" altLang="en-US" i="1" smtClean="0">
                        <a:latin typeface="Cambria Math"/>
                      </a:rPr>
                      <m:t>∈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drawn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uniformly at random. Only if received utility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greater than 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he adopts the new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ko-KR" altLang="en-US" sz="2400" dirty="0"/>
              </a:p>
            </p:txBody>
          </p:sp>
        </mc:Choice>
        <mc:Fallback xmlns="">
          <p:sp>
            <p:nvSpPr>
              <p:cNvPr id="2" name="텍스트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894" y="1124744"/>
                <a:ext cx="8186212" cy="5544616"/>
              </a:xfrm>
              <a:blipFill rotWithShape="0">
                <a:blip r:embed="rId3"/>
                <a:stretch>
                  <a:fillRect l="-1192" t="-880" r="-7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Trial and Error Learning (TEL)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931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323528" y="980728"/>
            <a:ext cx="8186212" cy="4968552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Let G</a:t>
            </a:r>
            <a:r>
              <a:rPr lang="en-US" altLang="ko-KR" sz="2400" baseline="-25000" dirty="0"/>
              <a:t>A</a:t>
            </a:r>
            <a:r>
              <a:rPr lang="en-US" altLang="ko-KR" sz="2400" dirty="0"/>
              <a:t> be the set of all K-player games on the finite action space A that has at least one pure Nash eq.</a:t>
            </a:r>
          </a:p>
          <a:p>
            <a:endParaRPr lang="en-US" altLang="ko-KR" sz="2400" dirty="0"/>
          </a:p>
          <a:p>
            <a:r>
              <a:rPr lang="en-US" altLang="ko-KR" dirty="0">
                <a:solidFill>
                  <a:srgbClr val="0070C0"/>
                </a:solidFill>
              </a:rPr>
              <a:t>[Theorem] </a:t>
            </a:r>
            <a:r>
              <a:rPr lang="en-US" altLang="ko-KR" sz="2400" dirty="0"/>
              <a:t>If all players use </a:t>
            </a:r>
            <a:r>
              <a:rPr lang="en-US" altLang="ko-KR" sz="2400" dirty="0">
                <a:solidFill>
                  <a:srgbClr val="7030A0"/>
                </a:solidFill>
              </a:rPr>
              <a:t>interactive trial and learning </a:t>
            </a:r>
            <a:r>
              <a:rPr lang="en-US" altLang="ko-KR" sz="2400" dirty="0">
                <a:solidFill>
                  <a:schemeClr val="tx1"/>
                </a:solidFill>
              </a:rPr>
              <a:t>and 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tx1"/>
                </a:solidFill>
              </a:rPr>
              <a:t>    the experimentation rate </a:t>
            </a:r>
            <a:r>
              <a:rPr lang="el-GR" altLang="ko-KR" sz="2400" dirty="0">
                <a:solidFill>
                  <a:schemeClr val="tx1"/>
                </a:solidFill>
              </a:rPr>
              <a:t>ε</a:t>
            </a:r>
            <a:r>
              <a:rPr lang="en-US" altLang="ko-KR" sz="2400" dirty="0">
                <a:solidFill>
                  <a:schemeClr val="tx1"/>
                </a:solidFill>
              </a:rPr>
              <a:t> is sufficiently small, then 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tx1"/>
                </a:solidFill>
              </a:rPr>
              <a:t>    for games in </a:t>
            </a:r>
            <a:r>
              <a:rPr lang="en-US" altLang="ko-KR" sz="2400" dirty="0"/>
              <a:t>G</a:t>
            </a:r>
            <a:r>
              <a:rPr lang="en-US" altLang="ko-KR" sz="2400" baseline="-25000" dirty="0"/>
              <a:t>A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a Nash equilibrium is played at least 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FF0000"/>
                </a:solidFill>
              </a:rPr>
              <a:t>    1-</a:t>
            </a:r>
            <a:r>
              <a:rPr lang="el-GR" altLang="ko-KR" sz="2400" dirty="0">
                <a:solidFill>
                  <a:srgbClr val="FF0000"/>
                </a:solidFill>
              </a:rPr>
              <a:t> ε</a:t>
            </a:r>
            <a:r>
              <a:rPr lang="en-US" altLang="ko-KR" sz="2400" dirty="0">
                <a:solidFill>
                  <a:srgbClr val="FF0000"/>
                </a:solidFill>
              </a:rPr>
              <a:t>  proportion of the time.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Convergence of TEL (Young 2009)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10757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78894" y="1226475"/>
            <a:ext cx="8186212" cy="5226861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Trial and error learning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sz="2400" dirty="0">
                <a:solidFill>
                  <a:srgbClr val="FF0000"/>
                </a:solidFill>
              </a:rPr>
              <a:t>Regret matching based learning</a:t>
            </a:r>
          </a:p>
          <a:p>
            <a:endParaRPr lang="en-US" altLang="ko-KR" dirty="0"/>
          </a:p>
          <a:p>
            <a:r>
              <a:rPr lang="en-US" altLang="ko-KR" dirty="0"/>
              <a:t>Reinforcement learning</a:t>
            </a:r>
          </a:p>
          <a:p>
            <a:endParaRPr lang="en-US" altLang="ko-KR" dirty="0"/>
          </a:p>
          <a:p>
            <a:r>
              <a:rPr lang="en-US" altLang="ko-KR" dirty="0"/>
              <a:t>Boltzmann-Gibbs learning</a:t>
            </a:r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05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Framework: Learning in Games (1)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42946"/>
            <a:ext cx="7992269" cy="5382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27584" y="5805264"/>
            <a:ext cx="4176464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15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62464" y="1052736"/>
            <a:ext cx="8186212" cy="5226861"/>
          </a:xfrm>
        </p:spPr>
        <p:txBody>
          <a:bodyPr/>
          <a:lstStyle/>
          <a:p>
            <a:r>
              <a:rPr lang="en-US" altLang="ko-KR" dirty="0"/>
              <a:t>Single-agent learning before multi-agent learning in game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Regret-Matching (Young 2000)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7992888" cy="4997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34454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Regret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8441694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텍스트 상자 3"/>
          <p:cNvSpPr txBox="1"/>
          <p:nvPr/>
        </p:nvSpPr>
        <p:spPr>
          <a:xfrm>
            <a:off x="1619672" y="6064887"/>
            <a:ext cx="6346866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ko-KR" sz="1400" dirty="0">
                <a:latin typeface="Calibri" charset="0"/>
                <a:ea typeface="Calibri" charset="0"/>
                <a:cs typeface="Calibri" charset="0"/>
              </a:rPr>
              <a:t>If this value is large, then I have to think “oh I have to choose </a:t>
            </a:r>
            <a:r>
              <a:rPr kumimoji="1" lang="en-US" altLang="ko-KR" sz="1400" i="1" dirty="0">
                <a:latin typeface="Calibri" charset="0"/>
                <a:ea typeface="Calibri" charset="0"/>
                <a:cs typeface="Calibri" charset="0"/>
              </a:rPr>
              <a:t>a</a:t>
            </a:r>
            <a:r>
              <a:rPr kumimoji="1" lang="en-US" altLang="ko-KR" sz="1400" i="1" baseline="-25000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kumimoji="1" lang="en-US" altLang="ko-KR" sz="1400" dirty="0">
                <a:latin typeface="Calibri" charset="0"/>
                <a:ea typeface="Calibri" charset="0"/>
                <a:cs typeface="Calibri" charset="0"/>
              </a:rPr>
              <a:t> more from now on” </a:t>
            </a:r>
            <a:endParaRPr kumimoji="1" lang="ko-KR" alt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2339752" y="5517232"/>
            <a:ext cx="1512168" cy="54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1598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8800"/>
            <a:ext cx="6881962" cy="4001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79982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Regret-Matching Learning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4744"/>
            <a:ext cx="8105624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텍스트 상자 4"/>
          <p:cNvSpPr txBox="1"/>
          <p:nvPr/>
        </p:nvSpPr>
        <p:spPr>
          <a:xfrm>
            <a:off x="683568" y="5687670"/>
            <a:ext cx="3486339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ko-KR" sz="1400" dirty="0">
                <a:latin typeface="Calibri" charset="0"/>
                <a:ea typeface="Calibri" charset="0"/>
                <a:cs typeface="Calibri" charset="0"/>
              </a:rPr>
              <a:t>A randomized strategy with more probability</a:t>
            </a:r>
            <a:br>
              <a:rPr kumimoji="1" lang="en-US" altLang="ko-KR" sz="1400" dirty="0">
                <a:latin typeface="Calibri" charset="0"/>
                <a:ea typeface="Calibri" charset="0"/>
                <a:cs typeface="Calibri" charset="0"/>
              </a:rPr>
            </a:br>
            <a:r>
              <a:rPr kumimoji="1" lang="en-US" altLang="ko-KR" sz="1400" dirty="0">
                <a:latin typeface="Calibri" charset="0"/>
                <a:ea typeface="Calibri" charset="0"/>
                <a:cs typeface="Calibri" charset="0"/>
              </a:rPr>
              <a:t>to the strategy with larger regret</a:t>
            </a:r>
            <a:endParaRPr kumimoji="1" lang="ko-KR" altLang="en-US" sz="14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1924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74715"/>
            <a:ext cx="8244408" cy="4474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00105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Learning rule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More formally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153691"/>
            <a:ext cx="47529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58" y="1700808"/>
            <a:ext cx="8150498" cy="3770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83095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62464" y="4149080"/>
            <a:ext cx="8186212" cy="2274533"/>
          </a:xfrm>
        </p:spPr>
        <p:txBody>
          <a:bodyPr/>
          <a:lstStyle/>
          <a:p>
            <a:r>
              <a:rPr lang="en-US" altLang="ko-KR" dirty="0"/>
              <a:t>How to interpret?</a:t>
            </a:r>
          </a:p>
          <a:p>
            <a:pPr lvl="1"/>
            <a:r>
              <a:rPr lang="en-US" altLang="ko-KR" dirty="0"/>
              <a:t>Joint action a is randomly chosen by Nature according to z</a:t>
            </a:r>
          </a:p>
          <a:p>
            <a:pPr lvl="1"/>
            <a:r>
              <a:rPr lang="en-US" altLang="ko-KR" dirty="0"/>
              <a:t>Each player is informed of his action </a:t>
            </a:r>
            <a:r>
              <a:rPr lang="en-US" altLang="ko-KR" i="1" dirty="0" err="1"/>
              <a:t>a</a:t>
            </a:r>
            <a:r>
              <a:rPr lang="en-US" altLang="ko-KR" i="1" baseline="-25000" dirty="0" err="1"/>
              <a:t>i</a:t>
            </a:r>
            <a:endParaRPr lang="en-US" altLang="ko-KR" i="1" baseline="-25000" dirty="0"/>
          </a:p>
          <a:p>
            <a:pPr lvl="1"/>
            <a:r>
              <a:rPr lang="en-US" altLang="ko-KR" dirty="0"/>
              <a:t>Each player has a chance to change his action </a:t>
            </a:r>
            <a:r>
              <a:rPr lang="en-US" altLang="ko-KR" i="1" dirty="0" err="1"/>
              <a:t>a</a:t>
            </a:r>
            <a:r>
              <a:rPr lang="en-US" altLang="ko-KR" i="1" baseline="-25000" dirty="0" err="1"/>
              <a:t>i</a:t>
            </a:r>
            <a:endParaRPr lang="en-US" altLang="ko-KR" i="1" baseline="-25000" dirty="0"/>
          </a:p>
          <a:p>
            <a:pPr lvl="1"/>
            <a:r>
              <a:rPr lang="en-US" altLang="ko-KR" dirty="0"/>
              <a:t>Each player i’s conditional expected payoff for action </a:t>
            </a:r>
            <a:r>
              <a:rPr lang="en-US" altLang="ko-KR" i="1" dirty="0" err="1"/>
              <a:t>a</a:t>
            </a:r>
            <a:r>
              <a:rPr lang="en-US" altLang="ko-KR" i="1" baseline="-25000" dirty="0" err="1"/>
              <a:t>i</a:t>
            </a:r>
            <a:r>
              <a:rPr lang="en-US" altLang="ko-KR" dirty="0"/>
              <a:t> is at least as good as for other action </a:t>
            </a:r>
            <a:r>
              <a:rPr lang="en-US" altLang="ko-KR" i="1" dirty="0" err="1"/>
              <a:t>a</a:t>
            </a:r>
            <a:r>
              <a:rPr lang="en-US" altLang="ko-KR" i="1" baseline="-25000" dirty="0" err="1"/>
              <a:t>i</a:t>
            </a:r>
            <a:r>
              <a:rPr lang="en-US" altLang="ko-KR" i="1" dirty="0"/>
              <a:t>’</a:t>
            </a:r>
            <a:endParaRPr lang="ko-KR" altLang="en-US" i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Correlated Equilibrium (Remind)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71247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1649"/>
            <a:ext cx="8280920" cy="934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68" y="2852936"/>
            <a:ext cx="8544642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1585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62464" y="3861048"/>
            <a:ext cx="8186212" cy="2418549"/>
          </a:xfrm>
        </p:spPr>
        <p:txBody>
          <a:bodyPr/>
          <a:lstStyle/>
          <a:p>
            <a:r>
              <a:rPr lang="en-US" altLang="ko-KR" dirty="0"/>
              <a:t>How to interpret?</a:t>
            </a:r>
          </a:p>
          <a:p>
            <a:pPr lvl="1"/>
            <a:r>
              <a:rPr lang="en-US" altLang="ko-KR" dirty="0"/>
              <a:t>Before the joint action a is drawn, each player </a:t>
            </a:r>
            <a:r>
              <a:rPr lang="en-US" altLang="ko-KR" dirty="0" err="1"/>
              <a:t>i</a:t>
            </a:r>
            <a:r>
              <a:rPr lang="en-US" altLang="ko-KR" dirty="0"/>
              <a:t> is given the chance to opt out, in which case she chooses any action beforehand</a:t>
            </a:r>
          </a:p>
          <a:p>
            <a:pPr lvl="1"/>
            <a:r>
              <a:rPr lang="en-US" altLang="ko-KR" dirty="0"/>
              <a:t>If he does not opt out, then follow Nature’s suggestion</a:t>
            </a:r>
          </a:p>
          <a:p>
            <a:pPr lvl="1"/>
            <a:r>
              <a:rPr lang="en-US" altLang="ko-KR" dirty="0"/>
              <a:t>No player choose to opt out given that all other players opt to stay in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Coarse Correlated Equilibrium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1"/>
            <a:ext cx="8496944" cy="1068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21" y="2478634"/>
            <a:ext cx="8548067" cy="1265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69016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No-regret point? NE or what?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35" y="1340768"/>
            <a:ext cx="8217229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11560" y="5517232"/>
            <a:ext cx="8136904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58789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78894" y="1226475"/>
            <a:ext cx="8186212" cy="5226861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Trial and error learning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sz="2400" dirty="0"/>
              <a:t>Regret matching based learning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Reinforcement learning</a:t>
            </a:r>
          </a:p>
          <a:p>
            <a:endParaRPr lang="en-US" altLang="ko-KR" dirty="0"/>
          </a:p>
          <a:p>
            <a:r>
              <a:rPr lang="en-US" altLang="ko-KR" dirty="0"/>
              <a:t>Boltzmann-Gibbs learning</a:t>
            </a:r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1069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Framework: Learning in Games (2)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69508"/>
            <a:ext cx="8100392" cy="3012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67561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51520" y="980728"/>
            <a:ext cx="8748464" cy="5544616"/>
          </a:xfrm>
        </p:spPr>
        <p:txBody>
          <a:bodyPr>
            <a:normAutofit/>
          </a:bodyPr>
          <a:lstStyle/>
          <a:p>
            <a:r>
              <a:rPr lang="en-US" altLang="ko-KR" dirty="0"/>
              <a:t>Basic idea: Reinforcement (</a:t>
            </a:r>
            <a:r>
              <a:rPr lang="ko-KR" altLang="en-US" dirty="0"/>
              <a:t>재강화</a:t>
            </a:r>
            <a:r>
              <a:rPr lang="en-US" altLang="ko-KR" dirty="0"/>
              <a:t>?)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The higher the payoff </a:t>
            </a:r>
            <a:r>
              <a:rPr lang="en-US" altLang="ko-KR" dirty="0"/>
              <a:t>from taking an action in the past, </a:t>
            </a:r>
            <a:r>
              <a:rPr lang="en-US" altLang="ko-KR" dirty="0">
                <a:solidFill>
                  <a:srgbClr val="0070C0"/>
                </a:solidFill>
              </a:rPr>
              <a:t>the more likely </a:t>
            </a:r>
            <a:r>
              <a:rPr lang="en-US" altLang="ko-KR" dirty="0"/>
              <a:t>it will be taken in the future.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dirty="0"/>
              <a:t>Originally, developed for a single-agent situation (self-learning)</a:t>
            </a:r>
          </a:p>
          <a:p>
            <a:pPr lvl="1"/>
            <a:r>
              <a:rPr lang="en-US" altLang="ko-KR" dirty="0"/>
              <a:t>A classical machine learning topic</a:t>
            </a:r>
          </a:p>
          <a:p>
            <a:pPr lvl="2"/>
            <a:r>
              <a:rPr lang="en-US" altLang="ko-KR" dirty="0"/>
              <a:t>Supervised Learning</a:t>
            </a:r>
          </a:p>
          <a:p>
            <a:pPr lvl="2"/>
            <a:r>
              <a:rPr lang="en-US" altLang="ko-KR" dirty="0"/>
              <a:t>Unsupervised Learning</a:t>
            </a:r>
          </a:p>
          <a:p>
            <a:pPr lvl="2"/>
            <a:r>
              <a:rPr lang="en-US" altLang="ko-KR" dirty="0"/>
              <a:t>Reinforcement Learning</a:t>
            </a:r>
          </a:p>
          <a:p>
            <a:r>
              <a:rPr lang="en-US" altLang="ko-KR" dirty="0"/>
              <a:t>Player only knows his </a:t>
            </a:r>
            <a:r>
              <a:rPr lang="en-US" altLang="ko-KR" dirty="0">
                <a:solidFill>
                  <a:srgbClr val="FF0000"/>
                </a:solidFill>
              </a:rPr>
              <a:t>past choices </a:t>
            </a:r>
            <a:r>
              <a:rPr lang="en-US" altLang="ko-KR" dirty="0"/>
              <a:t>and </a:t>
            </a:r>
            <a:r>
              <a:rPr lang="en-US" altLang="ko-KR" dirty="0">
                <a:solidFill>
                  <a:srgbClr val="FF0000"/>
                </a:solidFill>
              </a:rPr>
              <a:t>perceived utilities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Using this information, each player tries to learn a strategy that </a:t>
            </a:r>
            <a:r>
              <a:rPr lang="en-US" altLang="ko-KR" dirty="0">
                <a:solidFill>
                  <a:srgbClr val="7030A0"/>
                </a:solidFill>
              </a:rPr>
              <a:t>maximizes expected future reward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57339" y="332656"/>
            <a:ext cx="7839197" cy="537628"/>
          </a:xfrm>
        </p:spPr>
        <p:txBody>
          <a:bodyPr/>
          <a:lstStyle/>
          <a:p>
            <a:r>
              <a:rPr lang="en-US" altLang="ko-KR" sz="3000" dirty="0"/>
              <a:t>Introduction for Reinforcement Learning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2419132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Stimulus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Bush &amp; </a:t>
            </a:r>
            <a:r>
              <a:rPr lang="en-US" altLang="ko-KR" dirty="0" err="1"/>
              <a:t>Mosteller</a:t>
            </a:r>
            <a:r>
              <a:rPr lang="en-US" altLang="ko-KR" dirty="0"/>
              <a:t> Algorithm (1955) (1)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1124744"/>
            <a:ext cx="9144000" cy="3262607"/>
          </a:xfrm>
          <a:prstGeom prst="rect">
            <a:avLst/>
          </a:prstGeom>
        </p:spPr>
      </p:pic>
      <p:cxnSp>
        <p:nvCxnSpPr>
          <p:cNvPr id="6" name="직선 연결선[R] 5"/>
          <p:cNvCxnSpPr/>
          <p:nvPr/>
        </p:nvCxnSpPr>
        <p:spPr>
          <a:xfrm>
            <a:off x="3131840" y="2420888"/>
            <a:ext cx="60121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/>
          <p:cNvCxnSpPr/>
          <p:nvPr/>
        </p:nvCxnSpPr>
        <p:spPr>
          <a:xfrm>
            <a:off x="8028384" y="4077072"/>
            <a:ext cx="111561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07504" y="4387351"/>
            <a:ext cx="16561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상자 12"/>
          <p:cNvSpPr txBox="1"/>
          <p:nvPr/>
        </p:nvSpPr>
        <p:spPr>
          <a:xfrm>
            <a:off x="323528" y="5349152"/>
            <a:ext cx="7570278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Calibri" charset="0"/>
                <a:ea typeface="Calibri" charset="0"/>
                <a:cs typeface="Calibri" charset="0"/>
              </a:rPr>
              <a:t>Stimulus: How am I satisfied about a particular action (measured by my aspiration level)?</a:t>
            </a:r>
          </a:p>
          <a:p>
            <a:endParaRPr kumimoji="1" lang="en-US" altLang="ko-KR" sz="1600" dirty="0">
              <a:latin typeface="Calibri" charset="0"/>
              <a:ea typeface="Calibri" charset="0"/>
              <a:cs typeface="Calibri" charset="0"/>
            </a:endParaRPr>
          </a:p>
          <a:p>
            <a:r>
              <a:rPr kumimoji="1" lang="en-US" altLang="ko-KR" sz="1600" dirty="0">
                <a:latin typeface="Calibri" charset="0"/>
                <a:ea typeface="Calibri" charset="0"/>
                <a:cs typeface="Calibri" charset="0"/>
              </a:rPr>
              <a:t>Positive</a:t>
            </a:r>
            <a:r>
              <a:rPr kumimoji="1" lang="en-US" altLang="ko-KR" sz="1600" dirty="0">
                <a:latin typeface="Calibri" charset="0"/>
                <a:ea typeface="Calibri" charset="0"/>
                <a:cs typeface="Calibri" charset="0"/>
                <a:sym typeface="Wingdings"/>
              </a:rPr>
              <a:t></a:t>
            </a:r>
            <a:r>
              <a:rPr kumimoji="1" lang="en-US" altLang="ko-KR" sz="1600" dirty="0">
                <a:latin typeface="Calibri" charset="0"/>
                <a:ea typeface="Calibri" charset="0"/>
                <a:cs typeface="Calibri" charset="0"/>
              </a:rPr>
              <a:t> above aspiration, Negative</a:t>
            </a:r>
            <a:r>
              <a:rPr kumimoji="1" lang="en-US" altLang="ko-KR" sz="1600" dirty="0">
                <a:latin typeface="Calibri" charset="0"/>
                <a:ea typeface="Calibri" charset="0"/>
                <a:cs typeface="Calibri" charset="0"/>
                <a:sym typeface="Wingdings"/>
              </a:rPr>
              <a:t></a:t>
            </a:r>
            <a:r>
              <a:rPr kumimoji="1" lang="en-US" altLang="ko-KR" sz="1600" dirty="0">
                <a:latin typeface="Calibri" charset="0"/>
                <a:ea typeface="Calibri" charset="0"/>
                <a:cs typeface="Calibri" charset="0"/>
              </a:rPr>
              <a:t> below aspiration</a:t>
            </a:r>
            <a:endParaRPr kumimoji="1" lang="ko-KR" altLang="en-US" sz="16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9843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Bush &amp; </a:t>
            </a:r>
            <a:r>
              <a:rPr lang="en-US" altLang="ko-KR" dirty="0" err="1"/>
              <a:t>Mosteller</a:t>
            </a:r>
            <a:r>
              <a:rPr lang="en-US" altLang="ko-KR" dirty="0"/>
              <a:t> Algorithm (2)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44"/>
            <a:ext cx="9144000" cy="2030088"/>
          </a:xfrm>
          <a:prstGeom prst="rect">
            <a:avLst/>
          </a:prstGeom>
        </p:spPr>
      </p:pic>
      <p:cxnSp>
        <p:nvCxnSpPr>
          <p:cNvPr id="6" name="직선 연결선[R] 5"/>
          <p:cNvCxnSpPr/>
          <p:nvPr/>
        </p:nvCxnSpPr>
        <p:spPr>
          <a:xfrm>
            <a:off x="5220072" y="1700808"/>
            <a:ext cx="36724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427984" y="2708920"/>
            <a:ext cx="216024" cy="2880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텍스트 상자 8"/>
          <p:cNvSpPr txBox="1"/>
          <p:nvPr/>
        </p:nvSpPr>
        <p:spPr>
          <a:xfrm>
            <a:off x="3857575" y="4149080"/>
            <a:ext cx="1281120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ko-KR" sz="1600">
                <a:latin typeface="Calibri" charset="0"/>
                <a:ea typeface="Calibri" charset="0"/>
                <a:cs typeface="Calibri" charset="0"/>
              </a:rPr>
              <a:t>Learning rate</a:t>
            </a:r>
            <a:endParaRPr kumimoji="1" lang="ko-KR" alt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0" name="직선 화살표 연결선 9"/>
          <p:cNvCxnSpPr>
            <a:stCxn id="7" idx="2"/>
            <a:endCxn id="9" idx="0"/>
          </p:cNvCxnSpPr>
          <p:nvPr/>
        </p:nvCxnSpPr>
        <p:spPr>
          <a:xfrm flipH="1">
            <a:off x="4498135" y="2996952"/>
            <a:ext cx="37861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상자 11"/>
          <p:cNvSpPr txBox="1"/>
          <p:nvPr/>
        </p:nvSpPr>
        <p:spPr>
          <a:xfrm>
            <a:off x="2163361" y="5085184"/>
            <a:ext cx="4740080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Calibri" charset="0"/>
                <a:ea typeface="Calibri" charset="0"/>
                <a:cs typeface="Calibri" charset="0"/>
              </a:rPr>
              <a:t>Larger stimulus </a:t>
            </a:r>
            <a:r>
              <a:rPr kumimoji="1" lang="en-US" altLang="ko-KR" sz="2400" dirty="0">
                <a:latin typeface="Calibri" charset="0"/>
                <a:ea typeface="Calibri" charset="0"/>
                <a:cs typeface="Calibri" charset="0"/>
                <a:sym typeface="Wingdings"/>
              </a:rPr>
              <a:t> larger probability </a:t>
            </a:r>
            <a:endParaRPr kumimoji="1" lang="ko-KR" altLang="en-US" sz="24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5099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Arthur’s Algorithm (1993) (1)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736"/>
            <a:ext cx="9144000" cy="113649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53930"/>
            <a:ext cx="9144000" cy="950139"/>
          </a:xfrm>
          <a:prstGeom prst="rect">
            <a:avLst/>
          </a:prstGeom>
        </p:spPr>
      </p:pic>
      <p:cxnSp>
        <p:nvCxnSpPr>
          <p:cNvPr id="12" name="직선 연결선[R] 11"/>
          <p:cNvCxnSpPr/>
          <p:nvPr/>
        </p:nvCxnSpPr>
        <p:spPr>
          <a:xfrm>
            <a:off x="3995936" y="3573016"/>
            <a:ext cx="50405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/>
          <p:cNvCxnSpPr/>
          <p:nvPr/>
        </p:nvCxnSpPr>
        <p:spPr>
          <a:xfrm flipV="1">
            <a:off x="467544" y="3904069"/>
            <a:ext cx="7056784" cy="17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73769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Arthur’s Algorithm (1993) (2)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44"/>
            <a:ext cx="9144000" cy="216932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05064"/>
            <a:ext cx="9144000" cy="2425260"/>
          </a:xfrm>
          <a:prstGeom prst="rect">
            <a:avLst/>
          </a:prstGeom>
        </p:spPr>
      </p:pic>
      <p:cxnSp>
        <p:nvCxnSpPr>
          <p:cNvPr id="10" name="직선 연결선[R] 9"/>
          <p:cNvCxnSpPr/>
          <p:nvPr/>
        </p:nvCxnSpPr>
        <p:spPr>
          <a:xfrm>
            <a:off x="6372200" y="4653136"/>
            <a:ext cx="26642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 flipV="1">
            <a:off x="107504" y="4941168"/>
            <a:ext cx="8856984" cy="720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94123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78894" y="1226475"/>
            <a:ext cx="8186212" cy="5226861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Trial and error learning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sz="2400" dirty="0"/>
              <a:t>Regret matching based learning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tx1"/>
                </a:solidFill>
              </a:rPr>
              <a:t>Reinforcement learning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Boltzmann-Gibbs learning</a:t>
            </a:r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5739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Recall: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Boltzmann-Gibbs Learning</a:t>
            </a:r>
            <a:r>
              <a:rPr lang="ko-KR" altLang="en-US" sz="2400" dirty="0"/>
              <a:t> </a:t>
            </a:r>
            <a:r>
              <a:rPr lang="en-US" altLang="ko-KR" sz="2400" dirty="0"/>
              <a:t>(Partially Distributed)</a:t>
            </a:r>
            <a:endParaRPr lang="ko-KR" altLang="en-US" sz="24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53" y="2960740"/>
            <a:ext cx="8640960" cy="1548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2528692"/>
            <a:ext cx="3121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mic Sans MS" pitchFamily="66" charset="0"/>
              </a:rPr>
              <a:t>Compare the above with:</a:t>
            </a:r>
            <a:endParaRPr lang="ko-KR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7284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Boltzmann-Gibbs Learning</a:t>
            </a:r>
            <a:r>
              <a:rPr lang="ko-KR" altLang="en-US" sz="2400" dirty="0"/>
              <a:t> </a:t>
            </a:r>
            <a:r>
              <a:rPr lang="en-US" altLang="ko-KR" sz="2400" dirty="0"/>
              <a:t>(Fully Distributed)</a:t>
            </a:r>
            <a:endParaRPr lang="ko-KR" altLang="en-US"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14926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516" y="3645024"/>
            <a:ext cx="9144000" cy="2186983"/>
          </a:xfrm>
          <a:prstGeom prst="rect">
            <a:avLst/>
          </a:prstGeom>
        </p:spPr>
      </p:pic>
      <p:cxnSp>
        <p:nvCxnSpPr>
          <p:cNvPr id="10" name="직선 연결선[R] 9"/>
          <p:cNvCxnSpPr/>
          <p:nvPr/>
        </p:nvCxnSpPr>
        <p:spPr>
          <a:xfrm>
            <a:off x="1403648" y="4221088"/>
            <a:ext cx="64807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039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4806" y="1196752"/>
            <a:ext cx="680109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Calibri" charset="0"/>
                <a:ea typeface="Calibri" charset="0"/>
                <a:cs typeface="Calibri" charset="0"/>
              </a:rPr>
              <a:t>Some Concepts</a:t>
            </a:r>
          </a:p>
          <a:p>
            <a:endParaRPr lang="en-US" altLang="ko-KR" sz="4000" dirty="0">
              <a:latin typeface="Calibri" charset="0"/>
              <a:ea typeface="Calibri" charset="0"/>
              <a:cs typeface="Calibri" charset="0"/>
            </a:endParaRPr>
          </a:p>
          <a:p>
            <a:pPr marL="571500" indent="-571500">
              <a:buFontTx/>
              <a:buChar char="-"/>
            </a:pPr>
            <a:r>
              <a:rPr lang="en-US" altLang="ko-KR" sz="4000" dirty="0">
                <a:latin typeface="Calibri" charset="0"/>
                <a:ea typeface="Calibri" charset="0"/>
                <a:cs typeface="Calibri" charset="0"/>
              </a:rPr>
              <a:t>Better Reply Graph</a:t>
            </a:r>
          </a:p>
          <a:p>
            <a:pPr marL="571500" indent="-571500">
              <a:buFontTx/>
              <a:buChar char="-"/>
            </a:pPr>
            <a:r>
              <a:rPr lang="en-US" altLang="ko-KR" sz="4000" dirty="0">
                <a:latin typeface="Calibri" charset="0"/>
                <a:ea typeface="Calibri" charset="0"/>
                <a:cs typeface="Calibri" charset="0"/>
              </a:rPr>
              <a:t>Finite Improvement Property</a:t>
            </a:r>
          </a:p>
          <a:p>
            <a:pPr marL="571500" indent="-571500">
              <a:buFontTx/>
              <a:buChar char="-"/>
            </a:pPr>
            <a:r>
              <a:rPr lang="en-US" altLang="ko-KR" sz="4000" dirty="0">
                <a:latin typeface="Calibri" charset="0"/>
                <a:ea typeface="Calibri" charset="0"/>
                <a:cs typeface="Calibri" charset="0"/>
              </a:rPr>
              <a:t>Weakly Acyclic Game</a:t>
            </a:r>
          </a:p>
          <a:p>
            <a:pPr marL="571500" indent="-571500">
              <a:buFontTx/>
              <a:buChar char="-"/>
            </a:pPr>
            <a:r>
              <a:rPr lang="en-US" altLang="ko-KR" sz="4000" dirty="0">
                <a:latin typeface="Calibri" charset="0"/>
                <a:ea typeface="Calibri" charset="0"/>
                <a:cs typeface="Calibri" charset="0"/>
              </a:rPr>
              <a:t>Correlated Equilibrium</a:t>
            </a:r>
            <a:endParaRPr lang="ko-KR" altLang="en-US" sz="40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598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 Reply Graph G*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9" y="980728"/>
            <a:ext cx="4963269" cy="4518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206" y="5013176"/>
            <a:ext cx="4718298" cy="1840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77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0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5470</TotalTime>
  <Words>2639</Words>
  <Application>Microsoft Macintosh PowerPoint</Application>
  <PresentationFormat>화면 슬라이드 쇼(4:3)</PresentationFormat>
  <Paragraphs>440</Paragraphs>
  <Slides>77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77</vt:i4>
      </vt:variant>
    </vt:vector>
  </HeadingPairs>
  <TitlesOfParts>
    <vt:vector size="87" baseType="lpstr">
      <vt:lpstr>굴림</vt:lpstr>
      <vt:lpstr>맑은 고딕</vt:lpstr>
      <vt:lpstr>나눔고딕</vt:lpstr>
      <vt:lpstr>Arial</vt:lpstr>
      <vt:lpstr>Calibri</vt:lpstr>
      <vt:lpstr>Cambria Math</vt:lpstr>
      <vt:lpstr>Comic Sans MS</vt:lpstr>
      <vt:lpstr>Times New Roman</vt:lpstr>
      <vt:lpstr>Wingdings</vt:lpstr>
      <vt:lpstr>Office 테마</vt:lpstr>
      <vt:lpstr>Lecture 14: Learning in Games:  Part I: Intro and Concept</vt:lpstr>
      <vt:lpstr>Intro: Learning in Games</vt:lpstr>
      <vt:lpstr>Learning and Dynamics in Games</vt:lpstr>
      <vt:lpstr>Games with Complete/Incomplete Information </vt:lpstr>
      <vt:lpstr>Taxonomy: Learning Algorithms</vt:lpstr>
      <vt:lpstr>Framework: Learning in Games (1)</vt:lpstr>
      <vt:lpstr>Framework: Learning in Games (2)</vt:lpstr>
      <vt:lpstr>PowerPoint 프레젠테이션</vt:lpstr>
      <vt:lpstr>Better Reply Graph G*</vt:lpstr>
      <vt:lpstr>FIP (Finite Improvement Property)</vt:lpstr>
      <vt:lpstr>Potential game and FIP (1)</vt:lpstr>
      <vt:lpstr>Potential Game and FIP (2)</vt:lpstr>
      <vt:lpstr>Weakly Acyclic Game (1)</vt:lpstr>
      <vt:lpstr>Weakly Acyclic Game (2)</vt:lpstr>
      <vt:lpstr>Summary</vt:lpstr>
      <vt:lpstr>Correlated Strategies</vt:lpstr>
      <vt:lpstr>Traffic Intersection Game (1)</vt:lpstr>
      <vt:lpstr>Traffic Intersection Game (2)</vt:lpstr>
      <vt:lpstr>Traffic Intersection Game (3)</vt:lpstr>
      <vt:lpstr>Traffic Intersection Game (4)</vt:lpstr>
      <vt:lpstr>Correlated Equilibrium (1)</vt:lpstr>
      <vt:lpstr>Correlated Equilibrium (2)</vt:lpstr>
      <vt:lpstr>Interpretation of Correlated Equilibrium</vt:lpstr>
      <vt:lpstr>Lecture 15: Learning in Games:  Part II: Partially Distributed</vt:lpstr>
      <vt:lpstr>Contents</vt:lpstr>
      <vt:lpstr>Environment of 3 algorithms</vt:lpstr>
      <vt:lpstr>How to define update time?</vt:lpstr>
      <vt:lpstr>PowerPoint 프레젠테이션</vt:lpstr>
      <vt:lpstr>Best Response Dynamics (BRD)</vt:lpstr>
      <vt:lpstr>Synchronous BRD with or without inertia</vt:lpstr>
      <vt:lpstr>Convergence of BRD</vt:lpstr>
      <vt:lpstr>PowerPoint 프레젠테이션</vt:lpstr>
      <vt:lpstr>Fictitious Play (mixed strategy)</vt:lpstr>
      <vt:lpstr>PowerPoint 프레젠테이션</vt:lpstr>
      <vt:lpstr>Logit Learning</vt:lpstr>
      <vt:lpstr>Logit Learning (cont’d)</vt:lpstr>
      <vt:lpstr>Summary</vt:lpstr>
      <vt:lpstr>Convergence of BRD</vt:lpstr>
      <vt:lpstr>PowerPoint 프레젠테이션</vt:lpstr>
      <vt:lpstr>PowerPoint 프레젠테이션</vt:lpstr>
      <vt:lpstr>PowerPoint 프레젠테이션</vt:lpstr>
      <vt:lpstr>Summary of BRD (Conjecture)</vt:lpstr>
      <vt:lpstr>Fictitious Play (pure strategy)</vt:lpstr>
      <vt:lpstr>Fictitious Play (mixed strategy)</vt:lpstr>
      <vt:lpstr>PowerPoint 프레젠테이션</vt:lpstr>
      <vt:lpstr>Joint Strategy vs. Individual Strategy</vt:lpstr>
      <vt:lpstr>Models of Behavior</vt:lpstr>
      <vt:lpstr>Joint Strategy FP</vt:lpstr>
      <vt:lpstr>Generalized JSFP</vt:lpstr>
      <vt:lpstr>Logit Learning (cont’d)</vt:lpstr>
      <vt:lpstr>Logit Equilibirum</vt:lpstr>
      <vt:lpstr>Convergence of Logit Learning </vt:lpstr>
      <vt:lpstr>Lecture 16: Learning in Games:  Part III: Fully Distributed</vt:lpstr>
      <vt:lpstr>Taxonomy: Learning Algorithms</vt:lpstr>
      <vt:lpstr>Contents</vt:lpstr>
      <vt:lpstr>Contents</vt:lpstr>
      <vt:lpstr>Trial and Error Learning (TEL)</vt:lpstr>
      <vt:lpstr>Convergence of TEL (Young 2009)</vt:lpstr>
      <vt:lpstr>Contents</vt:lpstr>
      <vt:lpstr>Regret-Matching (Young 2000)</vt:lpstr>
      <vt:lpstr>Regret</vt:lpstr>
      <vt:lpstr>PowerPoint 프레젠테이션</vt:lpstr>
      <vt:lpstr>Regret-Matching Learning</vt:lpstr>
      <vt:lpstr>PowerPoint 프레젠테이션</vt:lpstr>
      <vt:lpstr>More formally</vt:lpstr>
      <vt:lpstr>Correlated Equilibrium (Remind)</vt:lpstr>
      <vt:lpstr>Coarse Correlated Equilibrium</vt:lpstr>
      <vt:lpstr>No-regret point? NE or what?</vt:lpstr>
      <vt:lpstr>Contents</vt:lpstr>
      <vt:lpstr>Introduction for Reinforcement Learning</vt:lpstr>
      <vt:lpstr>Bush &amp; Mosteller Algorithm (1955) (1)</vt:lpstr>
      <vt:lpstr>Bush &amp; Mosteller Algorithm (2)</vt:lpstr>
      <vt:lpstr>Arthur’s Algorithm (1993) (1)</vt:lpstr>
      <vt:lpstr>Arthur’s Algorithm (1993) (2)</vt:lpstr>
      <vt:lpstr>Contents</vt:lpstr>
      <vt:lpstr>Boltzmann-Gibbs Learning (Partially Distributed)</vt:lpstr>
      <vt:lpstr>Boltzmann-Gibbs Learning (Fully Distributed)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Microsoft Office User</cp:lastModifiedBy>
  <cp:revision>582</cp:revision>
  <cp:lastPrinted>2017-05-07T17:19:00Z</cp:lastPrinted>
  <dcterms:created xsi:type="dcterms:W3CDTF">2010-07-02T06:15:08Z</dcterms:created>
  <dcterms:modified xsi:type="dcterms:W3CDTF">2021-03-04T10:30:34Z</dcterms:modified>
</cp:coreProperties>
</file>