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T0cdpXFreotqSLtJT+rlpPsEV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wu\Downloads\&#21443;&#32771;&#29992;&#32048;&#2796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RMSE</a:t>
            </a:r>
            <a:r>
              <a:rPr lang="en-US" altLang="zh-TW" baseline="0"/>
              <a:t> with SVM</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lumMod val="50000"/>
              </a:schemeClr>
            </a:solidFill>
            <a:ln>
              <a:noFill/>
            </a:ln>
            <a:effectLst/>
          </c:spPr>
          <c:invertIfNegative val="0"/>
          <c:dPt>
            <c:idx val="0"/>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1-E4CF-4E7E-9E8D-2AF3A8BFDB27}"/>
              </c:ext>
            </c:extLst>
          </c:dPt>
          <c:cat>
            <c:strRef>
              <c:f>工作表1!$B$1:$C$1</c:f>
              <c:strCache>
                <c:ptCount val="2"/>
                <c:pt idx="0">
                  <c:v>With Anomaly</c:v>
                </c:pt>
                <c:pt idx="1">
                  <c:v>No Anomaly</c:v>
                </c:pt>
              </c:strCache>
            </c:strRef>
          </c:cat>
          <c:val>
            <c:numRef>
              <c:f>工作表1!$B$2:$C$2</c:f>
              <c:numCache>
                <c:formatCode>General</c:formatCode>
                <c:ptCount val="2"/>
                <c:pt idx="0">
                  <c:v>13.55</c:v>
                </c:pt>
                <c:pt idx="1">
                  <c:v>13.59</c:v>
                </c:pt>
              </c:numCache>
            </c:numRef>
          </c:val>
          <c:extLst xmlns:c16r2="http://schemas.microsoft.com/office/drawing/2015/06/chart">
            <c:ext xmlns:c16="http://schemas.microsoft.com/office/drawing/2014/chart" uri="{C3380CC4-5D6E-409C-BE32-E72D297353CC}">
              <c16:uniqueId val="{00000002-E4CF-4E7E-9E8D-2AF3A8BFDB27}"/>
            </c:ext>
          </c:extLst>
        </c:ser>
        <c:dLbls>
          <c:showLegendKey val="0"/>
          <c:showVal val="0"/>
          <c:showCatName val="0"/>
          <c:showSerName val="0"/>
          <c:showPercent val="0"/>
          <c:showBubbleSize val="0"/>
        </c:dLbls>
        <c:gapWidth val="219"/>
        <c:overlap val="-27"/>
        <c:axId val="1694820016"/>
        <c:axId val="1694821104"/>
      </c:barChart>
      <c:catAx>
        <c:axId val="169482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94821104"/>
        <c:crosses val="autoZero"/>
        <c:auto val="1"/>
        <c:lblAlgn val="ctr"/>
        <c:lblOffset val="100"/>
        <c:noMultiLvlLbl val="0"/>
      </c:catAx>
      <c:valAx>
        <c:axId val="169482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RMSE</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9482001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spTree>
      <p:nvGrpSpPr>
        <p:cNvPr id="18" name="Shape 18"/>
        <p:cNvGrpSpPr/>
        <p:nvPr/>
      </p:nvGrpSpPr>
      <p:grpSpPr>
        <a:xfrm>
          <a:off x="0" y="0"/>
          <a:ext cx="0" cy="0"/>
          <a:chOff x="0" y="0"/>
          <a:chExt cx="0" cy="0"/>
        </a:xfrm>
      </p:grpSpPr>
      <p:sp>
        <p:nvSpPr>
          <p:cNvPr id="19" name="Google Shape;19;p1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12"/>
          <p:cNvGrpSpPr/>
          <p:nvPr/>
        </p:nvGrpSpPr>
        <p:grpSpPr>
          <a:xfrm>
            <a:off x="9649215" y="4068923"/>
            <a:ext cx="1080904" cy="1080902"/>
            <a:chOff x="9685338" y="4460675"/>
            <a:chExt cx="1080904" cy="1080902"/>
          </a:xfrm>
        </p:grpSpPr>
        <p:sp>
          <p:nvSpPr>
            <p:cNvPr id="23" name="Google Shape;23;p1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1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92" name="Shape 92"/>
        <p:cNvGrpSpPr/>
        <p:nvPr/>
      </p:nvGrpSpPr>
      <p:grpSpPr>
        <a:xfrm>
          <a:off x="0" y="0"/>
          <a:ext cx="0" cy="0"/>
          <a:chOff x="0" y="0"/>
          <a:chExt cx="0" cy="0"/>
        </a:xfrm>
      </p:grpSpPr>
      <p:sp>
        <p:nvSpPr>
          <p:cNvPr id="93" name="Google Shape;93;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98" name="Shape 98"/>
        <p:cNvGrpSpPr/>
        <p:nvPr/>
      </p:nvGrpSpPr>
      <p:grpSpPr>
        <a:xfrm>
          <a:off x="0" y="0"/>
          <a:ext cx="0" cy="0"/>
          <a:chOff x="0" y="0"/>
          <a:chExt cx="0" cy="0"/>
        </a:xfrm>
      </p:grpSpPr>
      <p:sp>
        <p:nvSpPr>
          <p:cNvPr id="99" name="Google Shape;99;p2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30" name="Shape 30"/>
        <p:cNvGrpSpPr/>
        <p:nvPr/>
      </p:nvGrpSpPr>
      <p:grpSpPr>
        <a:xfrm>
          <a:off x="0" y="0"/>
          <a:ext cx="0" cy="0"/>
          <a:chOff x="0" y="0"/>
          <a:chExt cx="0" cy="0"/>
        </a:xfrm>
      </p:grpSpPr>
      <p:sp>
        <p:nvSpPr>
          <p:cNvPr id="31" name="Google Shape;31;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showMasterSp="0" type="secHead">
  <p:cSld name="SECTION_HEADER">
    <p:spTree>
      <p:nvGrpSpPr>
        <p:cNvPr id="36" name="Shape 36"/>
        <p:cNvGrpSpPr/>
        <p:nvPr/>
      </p:nvGrpSpPr>
      <p:grpSpPr>
        <a:xfrm>
          <a:off x="0" y="0"/>
          <a:ext cx="0" cy="0"/>
          <a:chOff x="0" y="0"/>
          <a:chExt cx="0" cy="0"/>
        </a:xfrm>
      </p:grpSpPr>
      <p:sp>
        <p:nvSpPr>
          <p:cNvPr id="37" name="Google Shape;37;p1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1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14"/>
          <p:cNvGrpSpPr/>
          <p:nvPr/>
        </p:nvGrpSpPr>
        <p:grpSpPr>
          <a:xfrm>
            <a:off x="897399" y="2325848"/>
            <a:ext cx="1080904" cy="1080902"/>
            <a:chOff x="9685338" y="4460675"/>
            <a:chExt cx="1080904" cy="1080902"/>
          </a:xfrm>
        </p:grpSpPr>
        <p:sp>
          <p:nvSpPr>
            <p:cNvPr id="43" name="Google Shape;43;p1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1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46" name="Shape 46"/>
        <p:cNvGrpSpPr/>
        <p:nvPr/>
      </p:nvGrpSpPr>
      <p:grpSpPr>
        <a:xfrm>
          <a:off x="0" y="0"/>
          <a:ext cx="0" cy="0"/>
          <a:chOff x="0" y="0"/>
          <a:chExt cx="0" cy="0"/>
        </a:xfrm>
      </p:grpSpPr>
      <p:sp>
        <p:nvSpPr>
          <p:cNvPr id="47" name="Google Shape;47;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1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53" name="Shape 53"/>
        <p:cNvGrpSpPr/>
        <p:nvPr/>
      </p:nvGrpSpPr>
      <p:grpSpPr>
        <a:xfrm>
          <a:off x="0" y="0"/>
          <a:ext cx="0" cy="0"/>
          <a:chOff x="0" y="0"/>
          <a:chExt cx="0" cy="0"/>
        </a:xfrm>
      </p:grpSpPr>
      <p:sp>
        <p:nvSpPr>
          <p:cNvPr id="54" name="Google Shape;54;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1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1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1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62" name="Shape 62"/>
        <p:cNvGrpSpPr/>
        <p:nvPr/>
      </p:nvGrpSpPr>
      <p:grpSpPr>
        <a:xfrm>
          <a:off x="0" y="0"/>
          <a:ext cx="0" cy="0"/>
          <a:chOff x="0" y="0"/>
          <a:chExt cx="0" cy="0"/>
        </a:xfrm>
      </p:grpSpPr>
      <p:sp>
        <p:nvSpPr>
          <p:cNvPr id="63" name="Google Shape;63;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7" name="Shape 67"/>
        <p:cNvGrpSpPr/>
        <p:nvPr/>
      </p:nvGrpSpPr>
      <p:grpSpPr>
        <a:xfrm>
          <a:off x="0" y="0"/>
          <a:ext cx="0" cy="0"/>
          <a:chOff x="0" y="0"/>
          <a:chExt cx="0" cy="0"/>
        </a:xfrm>
      </p:grpSpPr>
      <p:sp>
        <p:nvSpPr>
          <p:cNvPr id="68" name="Google Shape;68;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showMasterSp="0" type="objTx">
  <p:cSld name="OBJECT_WITH_CAPTION_TEXT">
    <p:spTree>
      <p:nvGrpSpPr>
        <p:cNvPr id="71" name="Shape 71"/>
        <p:cNvGrpSpPr/>
        <p:nvPr/>
      </p:nvGrpSpPr>
      <p:grpSpPr>
        <a:xfrm>
          <a:off x="0" y="0"/>
          <a:ext cx="0" cy="0"/>
          <a:chOff x="0" y="0"/>
          <a:chExt cx="0" cy="0"/>
        </a:xfrm>
      </p:grpSpPr>
      <p:sp>
        <p:nvSpPr>
          <p:cNvPr id="72" name="Google Shape;72;p1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1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19"/>
          <p:cNvGrpSpPr/>
          <p:nvPr/>
        </p:nvGrpSpPr>
        <p:grpSpPr>
          <a:xfrm>
            <a:off x="11401725" y="6229681"/>
            <a:ext cx="457200" cy="457200"/>
            <a:chOff x="11361456" y="6195813"/>
            <a:chExt cx="548640" cy="548640"/>
          </a:xfrm>
        </p:grpSpPr>
        <p:sp>
          <p:nvSpPr>
            <p:cNvPr id="79" name="Google Shape;79;p1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showMasterSp="0" type="picTx">
  <p:cSld name="PICTURE_WITH_CAPTION_TEXT">
    <p:spTree>
      <p:nvGrpSpPr>
        <p:cNvPr id="82" name="Shape 82"/>
        <p:cNvGrpSpPr/>
        <p:nvPr/>
      </p:nvGrpSpPr>
      <p:grpSpPr>
        <a:xfrm>
          <a:off x="0" y="0"/>
          <a:ext cx="0" cy="0"/>
          <a:chOff x="0" y="0"/>
          <a:chExt cx="0" cy="0"/>
        </a:xfrm>
      </p:grpSpPr>
      <p:sp>
        <p:nvSpPr>
          <p:cNvPr id="83" name="Google Shape;83;p2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0"/>
          <p:cNvSpPr/>
          <p:nvPr>
            <p:ph idx="2" type="pic"/>
          </p:nvPr>
        </p:nvSpPr>
        <p:spPr>
          <a:xfrm>
            <a:off x="0" y="0"/>
            <a:ext cx="8303740" cy="6858000"/>
          </a:xfrm>
          <a:prstGeom prst="rect">
            <a:avLst/>
          </a:prstGeom>
          <a:solidFill>
            <a:srgbClr val="E1DFDF"/>
          </a:solidFill>
          <a:ln>
            <a:noFill/>
          </a:ln>
        </p:spPr>
      </p:sp>
      <p:sp>
        <p:nvSpPr>
          <p:cNvPr id="86" name="Google Shape;86;p2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20"/>
          <p:cNvGrpSpPr/>
          <p:nvPr/>
        </p:nvGrpSpPr>
        <p:grpSpPr>
          <a:xfrm>
            <a:off x="11401725" y="6229681"/>
            <a:ext cx="457200" cy="457200"/>
            <a:chOff x="11361456" y="6195813"/>
            <a:chExt cx="548640" cy="548640"/>
          </a:xfrm>
        </p:grpSpPr>
        <p:sp>
          <p:nvSpPr>
            <p:cNvPr id="89" name="Google Shape;89;p2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1"/>
          <p:cNvGrpSpPr/>
          <p:nvPr/>
        </p:nvGrpSpPr>
        <p:grpSpPr>
          <a:xfrm>
            <a:off x="11401725" y="6229681"/>
            <a:ext cx="457200" cy="457200"/>
            <a:chOff x="11361456" y="6195813"/>
            <a:chExt cx="548640" cy="548640"/>
          </a:xfrm>
        </p:grpSpPr>
        <p:sp>
          <p:nvSpPr>
            <p:cNvPr id="15" name="Google Shape;15;p1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914401" y="2060341"/>
            <a:ext cx="10261600" cy="172243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SzPts val="3200"/>
              <a:buFont typeface="Microsoft JhengHei"/>
              <a:buNone/>
            </a:pPr>
            <a:r>
              <a:rPr b="1" lang="zh-TW" sz="3200">
                <a:latin typeface="Microsoft JhengHei"/>
                <a:ea typeface="Microsoft JhengHei"/>
                <a:cs typeface="Microsoft JhengHei"/>
                <a:sym typeface="Microsoft JhengHei"/>
              </a:rPr>
              <a:t>報名序號：111096</a:t>
            </a:r>
            <a:br>
              <a:rPr lang="zh-TW" sz="2400">
                <a:latin typeface="Microsoft JhengHei"/>
                <a:ea typeface="Microsoft JhengHei"/>
                <a:cs typeface="Microsoft JhengHei"/>
                <a:sym typeface="Microsoft JhengHei"/>
              </a:rPr>
            </a:br>
            <a:br>
              <a:rPr lang="zh-TW" sz="2400">
                <a:latin typeface="Microsoft JhengHei"/>
                <a:ea typeface="Microsoft JhengHei"/>
                <a:cs typeface="Microsoft JhengHei"/>
                <a:sym typeface="Microsoft JhengHei"/>
              </a:rPr>
            </a:br>
            <a:br>
              <a:rPr lang="zh-TW" sz="2400">
                <a:latin typeface="Microsoft JhengHei"/>
                <a:ea typeface="Microsoft JhengHei"/>
                <a:cs typeface="Microsoft JhengHei"/>
                <a:sym typeface="Microsoft JhengHei"/>
              </a:rPr>
            </a:br>
            <a:r>
              <a:rPr b="1" lang="zh-TW" sz="3200">
                <a:latin typeface="Microsoft JhengHei"/>
                <a:ea typeface="Microsoft JhengHei"/>
                <a:cs typeface="Microsoft JhengHei"/>
                <a:sym typeface="Microsoft JhengHei"/>
              </a:rPr>
              <a:t>團隊名稱：兩把刷子</a:t>
            </a:r>
            <a:endParaRPr/>
          </a:p>
        </p:txBody>
      </p:sp>
      <p:sp>
        <p:nvSpPr>
          <p:cNvPr id="109" name="Google Shape;109;p1"/>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
        <p:nvSpPr>
          <p:cNvPr id="110" name="Google Shape;110;p1"/>
          <p:cNvSpPr txBox="1"/>
          <p:nvPr/>
        </p:nvSpPr>
        <p:spPr>
          <a:xfrm>
            <a:off x="2293411" y="5131873"/>
            <a:ext cx="770677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註1：請用本PowerPoint 文件撰寫團隊程式說明，</a:t>
            </a:r>
            <a:r>
              <a:rPr b="1" i="0" lang="zh-TW" sz="1800" u="sng" cap="none" strike="noStrike">
                <a:solidFill>
                  <a:schemeClr val="dk1"/>
                </a:solidFill>
                <a:latin typeface="Microsoft JhengHei"/>
                <a:ea typeface="Microsoft JhengHei"/>
                <a:cs typeface="Microsoft JhengHei"/>
                <a:sym typeface="Microsoft JhengHei"/>
              </a:rPr>
              <a:t>請轉成PDF檔案繳交</a:t>
            </a:r>
            <a:r>
              <a:rPr b="0" i="0" lang="zh-TW" sz="1800" u="none" cap="none" strike="noStrike">
                <a:solidFill>
                  <a:schemeClr val="dk1"/>
                </a:solidFill>
                <a:latin typeface="Microsoft JhengHei"/>
                <a:ea typeface="Microsoft JhengHei"/>
                <a:cs typeface="Microsoft JhengHei"/>
                <a:sym typeface="Microsoft JhengHei"/>
              </a:rPr>
              <a:t>。</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800">
                <a:solidFill>
                  <a:schemeClr val="dk1"/>
                </a:solidFill>
                <a:latin typeface="Microsoft JhengHei"/>
                <a:ea typeface="Microsoft JhengHei"/>
                <a:cs typeface="Microsoft JhengHei"/>
                <a:sym typeface="Microsoft JhengHei"/>
              </a:rPr>
              <a:t>註2：依據競賽須知第七條，第4項規定：</a:t>
            </a:r>
            <a:endParaRPr sz="1800">
              <a:solidFill>
                <a:schemeClr val="dk1"/>
              </a:solidFill>
              <a:latin typeface="Microsoft JhengHei"/>
              <a:ea typeface="Microsoft JhengHei"/>
              <a:cs typeface="Microsoft JhengHei"/>
              <a:sym typeface="Microsoft JhengHei"/>
            </a:endParaRPr>
          </a:p>
          <a:p>
            <a:pPr indent="0" lvl="1" marL="576000" marR="0" rtl="0" algn="l">
              <a:spcBef>
                <a:spcPts val="0"/>
              </a:spcBef>
              <a:spcAft>
                <a:spcPts val="0"/>
              </a:spcAft>
              <a:buNone/>
            </a:pPr>
            <a:r>
              <a:rPr b="1" i="0" lang="zh-TW" sz="1800" u="none" cap="none" strike="noStrike">
                <a:solidFill>
                  <a:srgbClr val="FF0000"/>
                </a:solidFill>
                <a:latin typeface="Microsoft JhengHei"/>
                <a:ea typeface="Microsoft JhengHei"/>
                <a:cs typeface="Microsoft JhengHei"/>
                <a:sym typeface="Microsoft JhengHei"/>
              </a:rPr>
              <a:t>測試報告之簡報資料不得出現企業、學校系所標誌、提及企業名稱、學校系所、教授姓名及任何可供辨識參賽團隊組織或個人身分的資料或資訊，違者取消參賽資格或由評審會議決議處理方式。</a:t>
            </a:r>
            <a:endParaRPr b="1" i="0" sz="1400" u="none" cap="none" strike="noStrike">
              <a:solidFill>
                <a:srgbClr val="FF0000"/>
              </a:solidFill>
              <a:latin typeface="Microsoft JhengHei"/>
              <a:ea typeface="Microsoft JhengHei"/>
              <a:cs typeface="Microsoft JhengHei"/>
              <a:sym typeface="Microsoft JhengHei"/>
            </a:endParaRPr>
          </a:p>
        </p:txBody>
      </p:sp>
      <p:sp>
        <p:nvSpPr>
          <p:cNvPr id="111" name="Google Shape;111;p1"/>
          <p:cNvSpPr txBox="1"/>
          <p:nvPr/>
        </p:nvSpPr>
        <p:spPr>
          <a:xfrm>
            <a:off x="4465320" y="418858"/>
            <a:ext cx="336296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200" u="sng">
                <a:solidFill>
                  <a:srgbClr val="C00000"/>
                </a:solidFill>
                <a:latin typeface="Microsoft JhengHei"/>
                <a:ea typeface="Microsoft JhengHei"/>
                <a:cs typeface="Microsoft JhengHei"/>
                <a:sym typeface="Microsoft JhengHei"/>
              </a:rPr>
              <a:t>團隊測驗報告</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9" name="Shape 179"/>
        <p:cNvGrpSpPr/>
        <p:nvPr/>
      </p:nvGrpSpPr>
      <p:grpSpPr>
        <a:xfrm>
          <a:off x="0" y="0"/>
          <a:ext cx="0" cy="0"/>
          <a:chOff x="0" y="0"/>
          <a:chExt cx="0" cy="0"/>
        </a:xfrm>
      </p:grpSpPr>
      <p:sp>
        <p:nvSpPr>
          <p:cNvPr id="180" name="Google Shape;180;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Microsoft JhengHei"/>
              <a:buNone/>
            </a:pPr>
            <a:r>
              <a:rPr b="1" lang="zh-TW" sz="3200">
                <a:solidFill>
                  <a:schemeClr val="accent1"/>
                </a:solidFill>
                <a:latin typeface="Microsoft JhengHei"/>
                <a:ea typeface="Microsoft JhengHei"/>
                <a:cs typeface="Microsoft JhengHei"/>
                <a:sym typeface="Microsoft JhengHei"/>
              </a:rPr>
              <a:t>四、補充說明(其他或自行定義項目)</a:t>
            </a:r>
            <a:endParaRPr b="1" sz="3200">
              <a:solidFill>
                <a:schemeClr val="accent1"/>
              </a:solidFill>
              <a:latin typeface="Microsoft JhengHei"/>
              <a:ea typeface="Microsoft JhengHei"/>
              <a:cs typeface="Microsoft JhengHei"/>
              <a:sym typeface="Microsoft JhengHei"/>
            </a:endParaRPr>
          </a:p>
        </p:txBody>
      </p:sp>
      <p:sp>
        <p:nvSpPr>
          <p:cNvPr id="181" name="Google Shape;181;p1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182" name="Google Shape;182;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D0C0"/>
        </a:solidFill>
      </p:bgPr>
    </p:bg>
    <p:spTree>
      <p:nvGrpSpPr>
        <p:cNvPr id="116" name="Shape 116"/>
        <p:cNvGrpSpPr/>
        <p:nvPr/>
      </p:nvGrpSpPr>
      <p:grpSpPr>
        <a:xfrm>
          <a:off x="0" y="0"/>
          <a:ext cx="0" cy="0"/>
          <a:chOff x="0" y="0"/>
          <a:chExt cx="0" cy="0"/>
        </a:xfrm>
      </p:grpSpPr>
      <p:sp>
        <p:nvSpPr>
          <p:cNvPr id="117" name="Google Shape;117;p2"/>
          <p:cNvSpPr txBox="1"/>
          <p:nvPr>
            <p:ph type="title"/>
          </p:nvPr>
        </p:nvSpPr>
        <p:spPr>
          <a:xfrm>
            <a:off x="1066800" y="2746569"/>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b="1" lang="zh-TW"/>
              <a:t>資料前處理</a:t>
            </a:r>
            <a:endParaRPr b="1"/>
          </a:p>
        </p:txBody>
      </p:sp>
      <p:sp>
        <p:nvSpPr>
          <p:cNvPr id="118" name="Google Shape;118;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22" name="Shape 122"/>
        <p:cNvGrpSpPr/>
        <p:nvPr/>
      </p:nvGrpSpPr>
      <p:grpSpPr>
        <a:xfrm>
          <a:off x="0" y="0"/>
          <a:ext cx="0" cy="0"/>
          <a:chOff x="0" y="0"/>
          <a:chExt cx="0" cy="0"/>
        </a:xfrm>
      </p:grpSpPr>
      <p:sp>
        <p:nvSpPr>
          <p:cNvPr id="123" name="Google Shape;123;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
        <p:nvSpPr>
          <p:cNvPr id="124" name="Google Shape;124;p3"/>
          <p:cNvSpPr txBox="1"/>
          <p:nvPr/>
        </p:nvSpPr>
        <p:spPr>
          <a:xfrm>
            <a:off x="602830" y="769153"/>
            <a:ext cx="8582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chemeClr val="accent1"/>
                </a:solidFill>
                <a:latin typeface="Rockwell"/>
                <a:ea typeface="Rockwell"/>
                <a:cs typeface="Rockwell"/>
                <a:sym typeface="Rockwell"/>
              </a:rPr>
              <a:t>Missing data &amp; Zero data 處理</a:t>
            </a:r>
            <a:endParaRPr/>
          </a:p>
        </p:txBody>
      </p:sp>
      <p:sp>
        <p:nvSpPr>
          <p:cNvPr id="125" name="Google Shape;125;p3"/>
          <p:cNvSpPr txBox="1"/>
          <p:nvPr/>
        </p:nvSpPr>
        <p:spPr>
          <a:xfrm>
            <a:off x="8347750" y="2072100"/>
            <a:ext cx="3891300" cy="327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300">
                <a:solidFill>
                  <a:schemeClr val="dk1"/>
                </a:solidFill>
                <a:latin typeface="Rockwell"/>
                <a:ea typeface="Rockwell"/>
                <a:cs typeface="Rockwell"/>
                <a:sym typeface="Rockwell"/>
              </a:rPr>
              <a:t>我們發現原始資料中存在0值及缺失值，詢問主辦單位後證實兩者皆代表在製作工件的當下並沒有使用該機器。</a:t>
            </a:r>
            <a:endParaRPr sz="23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2300">
              <a:solidFill>
                <a:schemeClr val="dk1"/>
              </a:solidFill>
              <a:latin typeface="Rockwell"/>
              <a:ea typeface="Rockwell"/>
              <a:cs typeface="Rockwell"/>
              <a:sym typeface="Rockwell"/>
            </a:endParaRPr>
          </a:p>
          <a:p>
            <a:pPr indent="0" lvl="0" marL="0" marR="0" rtl="0" algn="l">
              <a:spcBef>
                <a:spcPts val="0"/>
              </a:spcBef>
              <a:spcAft>
                <a:spcPts val="0"/>
              </a:spcAft>
              <a:buNone/>
            </a:pPr>
            <a:r>
              <a:rPr lang="zh-TW" sz="2300">
                <a:solidFill>
                  <a:schemeClr val="dk1"/>
                </a:solidFill>
                <a:latin typeface="Rockwell"/>
                <a:ea typeface="Rockwell"/>
                <a:cs typeface="Rockwell"/>
                <a:sym typeface="Rockwell"/>
              </a:rPr>
              <a:t>為了讓模型能正常訓練及準確判別是否有使用機器，我們將</a:t>
            </a:r>
            <a:r>
              <a:rPr lang="zh-TW" sz="2300">
                <a:solidFill>
                  <a:schemeClr val="accent1"/>
                </a:solidFill>
                <a:latin typeface="Rockwell"/>
                <a:ea typeface="Rockwell"/>
                <a:cs typeface="Rockwell"/>
                <a:sym typeface="Rockwell"/>
              </a:rPr>
              <a:t>zero &amp; missing data以negative value (-99)</a:t>
            </a:r>
            <a:r>
              <a:rPr lang="zh-TW" sz="2300">
                <a:solidFill>
                  <a:schemeClr val="dk1"/>
                </a:solidFill>
                <a:latin typeface="Rockwell"/>
                <a:ea typeface="Rockwell"/>
                <a:cs typeface="Rockwell"/>
                <a:sym typeface="Rockwell"/>
              </a:rPr>
              <a:t>填補。</a:t>
            </a:r>
            <a:endParaRPr sz="2300">
              <a:solidFill>
                <a:schemeClr val="dk1"/>
              </a:solidFill>
              <a:latin typeface="Rockwell"/>
              <a:ea typeface="Rockwell"/>
              <a:cs typeface="Rockwell"/>
              <a:sym typeface="Rockwell"/>
            </a:endParaRPr>
          </a:p>
        </p:txBody>
      </p:sp>
      <p:pic>
        <p:nvPicPr>
          <p:cNvPr id="126" name="Google Shape;126;p3"/>
          <p:cNvPicPr preferRelativeResize="0"/>
          <p:nvPr/>
        </p:nvPicPr>
        <p:blipFill rotWithShape="1">
          <a:blip r:embed="rId3">
            <a:alphaModFix/>
          </a:blip>
          <a:srcRect b="0" l="0" r="0" t="40402"/>
          <a:stretch/>
        </p:blipFill>
        <p:spPr>
          <a:xfrm>
            <a:off x="114300" y="1629333"/>
            <a:ext cx="8170159" cy="4300538"/>
          </a:xfrm>
          <a:prstGeom prst="rect">
            <a:avLst/>
          </a:prstGeom>
          <a:noFill/>
          <a:ln>
            <a:noFill/>
          </a:ln>
        </p:spPr>
      </p:pic>
      <p:sp>
        <p:nvSpPr>
          <p:cNvPr id="127" name="Google Shape;127;p3"/>
          <p:cNvSpPr txBox="1"/>
          <p:nvPr/>
        </p:nvSpPr>
        <p:spPr>
          <a:xfrm>
            <a:off x="2600748" y="6268577"/>
            <a:ext cx="34952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Rockwell"/>
                <a:ea typeface="Rockwell"/>
                <a:cs typeface="Rockwell"/>
                <a:sym typeface="Rockwell"/>
              </a:rPr>
              <a:t>圖一 Missing &amp; Zero 資料的分布</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31" name="Shape 131"/>
        <p:cNvGrpSpPr/>
        <p:nvPr/>
      </p:nvGrpSpPr>
      <p:grpSpPr>
        <a:xfrm>
          <a:off x="0" y="0"/>
          <a:ext cx="0" cy="0"/>
          <a:chOff x="0" y="0"/>
          <a:chExt cx="0" cy="0"/>
        </a:xfrm>
      </p:grpSpPr>
      <p:sp>
        <p:nvSpPr>
          <p:cNvPr id="132" name="Google Shape;132;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
        <p:nvSpPr>
          <p:cNvPr id="133" name="Google Shape;133;p4"/>
          <p:cNvSpPr txBox="1"/>
          <p:nvPr/>
        </p:nvSpPr>
        <p:spPr>
          <a:xfrm>
            <a:off x="849730" y="905878"/>
            <a:ext cx="858252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chemeClr val="accent1"/>
                </a:solidFill>
                <a:latin typeface="Rockwell"/>
                <a:ea typeface="Rockwell"/>
                <a:cs typeface="Rockwell"/>
                <a:sym typeface="Rockwell"/>
              </a:rPr>
              <a:t>Anomaly Detection</a:t>
            </a:r>
            <a:endParaRPr sz="3200">
              <a:solidFill>
                <a:schemeClr val="accent1"/>
              </a:solidFill>
              <a:latin typeface="Rockwell"/>
              <a:ea typeface="Rockwell"/>
              <a:cs typeface="Rockwell"/>
              <a:sym typeface="Rockwell"/>
            </a:endParaRPr>
          </a:p>
        </p:txBody>
      </p:sp>
      <p:sp>
        <p:nvSpPr>
          <p:cNvPr id="134" name="Google Shape;134;p4"/>
          <p:cNvSpPr txBox="1"/>
          <p:nvPr/>
        </p:nvSpPr>
        <p:spPr>
          <a:xfrm>
            <a:off x="271220" y="2247175"/>
            <a:ext cx="5346600" cy="329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300">
                <a:solidFill>
                  <a:schemeClr val="dk1"/>
                </a:solidFill>
                <a:latin typeface="Rockwell"/>
                <a:ea typeface="Rockwell"/>
                <a:cs typeface="Rockwell"/>
                <a:sym typeface="Rockwell"/>
              </a:rPr>
              <a:t>異常值對模型學習或多或少</a:t>
            </a:r>
            <a:r>
              <a:rPr lang="zh-TW" sz="2300">
                <a:solidFill>
                  <a:schemeClr val="dk1"/>
                </a:solidFill>
                <a:latin typeface="Rockwell"/>
                <a:ea typeface="Rockwell"/>
                <a:cs typeface="Rockwell"/>
                <a:sym typeface="Rockwell"/>
              </a:rPr>
              <a:t>產生</a:t>
            </a:r>
            <a:r>
              <a:rPr lang="zh-TW" sz="2300">
                <a:solidFill>
                  <a:schemeClr val="dk1"/>
                </a:solidFill>
                <a:latin typeface="Rockwell"/>
                <a:ea typeface="Rockwell"/>
                <a:cs typeface="Rockwell"/>
                <a:sym typeface="Rockwell"/>
              </a:rPr>
              <a:t>影響，因此我們使用IForest、LOF、SVM進行異常值探測，並且額外新增 one-hot encoding欄位。</a:t>
            </a:r>
            <a:endParaRPr sz="2300">
              <a:solidFill>
                <a:schemeClr val="dk1"/>
              </a:solidFill>
              <a:latin typeface="Rockwell"/>
              <a:ea typeface="Rockwell"/>
              <a:cs typeface="Rockwell"/>
              <a:sym typeface="Rockwell"/>
            </a:endParaRPr>
          </a:p>
          <a:p>
            <a:pPr indent="0" lvl="0" marL="0" marR="0" rtl="0" algn="l">
              <a:spcBef>
                <a:spcPts val="0"/>
              </a:spcBef>
              <a:spcAft>
                <a:spcPts val="0"/>
              </a:spcAft>
              <a:buNone/>
            </a:pPr>
            <a:r>
              <a:rPr lang="zh-TW" sz="2200">
                <a:solidFill>
                  <a:schemeClr val="dk1"/>
                </a:solidFill>
                <a:latin typeface="Rockwell"/>
                <a:ea typeface="Rockwell"/>
                <a:cs typeface="Rockwell"/>
                <a:sym typeface="Rockwell"/>
              </a:rPr>
              <a:t>(令異常值為1、非異常值為0)</a:t>
            </a:r>
            <a:endParaRPr/>
          </a:p>
          <a:p>
            <a:pPr indent="0" lvl="0" marL="0" marR="0" rtl="0" algn="l">
              <a:spcBef>
                <a:spcPts val="0"/>
              </a:spcBef>
              <a:spcAft>
                <a:spcPts val="0"/>
              </a:spcAft>
              <a:buNone/>
            </a:pPr>
            <a:r>
              <a:t/>
            </a:r>
            <a:endParaRPr sz="2400">
              <a:solidFill>
                <a:schemeClr val="dk1"/>
              </a:solidFill>
              <a:latin typeface="Rockwell"/>
              <a:ea typeface="Rockwell"/>
              <a:cs typeface="Rockwell"/>
              <a:sym typeface="Rockwell"/>
            </a:endParaRPr>
          </a:p>
          <a:p>
            <a:pPr indent="0" lvl="0" marL="0" marR="0" rtl="0" algn="l">
              <a:spcBef>
                <a:spcPts val="0"/>
              </a:spcBef>
              <a:spcAft>
                <a:spcPts val="0"/>
              </a:spcAft>
              <a:buNone/>
            </a:pPr>
            <a:r>
              <a:rPr lang="zh-TW" sz="2300">
                <a:solidFill>
                  <a:schemeClr val="dk1"/>
                </a:solidFill>
                <a:latin typeface="Rockwell"/>
                <a:ea typeface="Rockwell"/>
                <a:cs typeface="Rockwell"/>
                <a:sym typeface="Rockwell"/>
              </a:rPr>
              <a:t>而經過多次嘗試過後，我們發現</a:t>
            </a:r>
            <a:r>
              <a:rPr lang="zh-TW" sz="2400">
                <a:solidFill>
                  <a:schemeClr val="accent1"/>
                </a:solidFill>
                <a:latin typeface="Rockwell"/>
                <a:ea typeface="Rockwell"/>
                <a:cs typeface="Rockwell"/>
                <a:sym typeface="Rockwell"/>
              </a:rPr>
              <a:t>SVM</a:t>
            </a:r>
            <a:r>
              <a:rPr lang="zh-TW" sz="2300">
                <a:solidFill>
                  <a:schemeClr val="accent1"/>
                </a:solidFill>
                <a:latin typeface="Rockwell"/>
                <a:ea typeface="Rockwell"/>
                <a:cs typeface="Rockwell"/>
                <a:sym typeface="Rockwell"/>
              </a:rPr>
              <a:t>相對其他方法較能夠精準預測</a:t>
            </a:r>
            <a:r>
              <a:rPr lang="zh-TW" sz="2300">
                <a:solidFill>
                  <a:schemeClr val="dk1"/>
                </a:solidFill>
                <a:latin typeface="Rockwell"/>
                <a:ea typeface="Rockwell"/>
                <a:cs typeface="Rockwell"/>
                <a:sym typeface="Rockwell"/>
              </a:rPr>
              <a:t>，降低些許誤差。</a:t>
            </a:r>
            <a:endParaRPr/>
          </a:p>
        </p:txBody>
      </p:sp>
      <p:graphicFrame>
        <p:nvGraphicFramePr>
          <p:cNvPr id="135" name="Google Shape;135;p4"/>
          <p:cNvGraphicFramePr/>
          <p:nvPr/>
        </p:nvGraphicFramePr>
        <p:xfrm>
          <a:off x="5341750" y="1695894"/>
          <a:ext cx="6850250" cy="3777612"/>
        </p:xfrm>
        <a:graphic>
          <a:graphicData uri="http://schemas.openxmlformats.org/drawingml/2006/chart">
            <c:chart r:id="rId3"/>
          </a:graphicData>
        </a:graphic>
      </p:graphicFrame>
      <p:sp>
        <p:nvSpPr>
          <p:cNvPr id="136" name="Google Shape;136;p4"/>
          <p:cNvSpPr txBox="1"/>
          <p:nvPr/>
        </p:nvSpPr>
        <p:spPr>
          <a:xfrm>
            <a:off x="6153150" y="5663495"/>
            <a:ext cx="53431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Rockwell"/>
                <a:ea typeface="Rockwell"/>
                <a:cs typeface="Rockwell"/>
                <a:sym typeface="Rockwell"/>
              </a:rPr>
              <a:t>圖二  在CV=10下是否檢測異常值的平均RMSE差異</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40" name="Shape 140"/>
        <p:cNvGrpSpPr/>
        <p:nvPr/>
      </p:nvGrpSpPr>
      <p:grpSpPr>
        <a:xfrm>
          <a:off x="0" y="0"/>
          <a:ext cx="0" cy="0"/>
          <a:chOff x="0" y="0"/>
          <a:chExt cx="0" cy="0"/>
        </a:xfrm>
      </p:grpSpPr>
      <p:sp>
        <p:nvSpPr>
          <p:cNvPr id="141" name="Google Shape;141;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
        <p:nvSpPr>
          <p:cNvPr id="142" name="Google Shape;142;p5"/>
          <p:cNvSpPr txBox="1"/>
          <p:nvPr/>
        </p:nvSpPr>
        <p:spPr>
          <a:xfrm>
            <a:off x="541421" y="1059405"/>
            <a:ext cx="858252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chemeClr val="accent1"/>
                </a:solidFill>
                <a:latin typeface="Rockwell"/>
                <a:ea typeface="Rockwell"/>
                <a:cs typeface="Rockwell"/>
                <a:sym typeface="Rockwell"/>
              </a:rPr>
              <a:t>Remove High-Correlative Features</a:t>
            </a:r>
            <a:endParaRPr sz="3200">
              <a:solidFill>
                <a:schemeClr val="accent1"/>
              </a:solidFill>
              <a:latin typeface="Rockwell"/>
              <a:ea typeface="Rockwell"/>
              <a:cs typeface="Rockwell"/>
              <a:sym typeface="Rockwell"/>
            </a:endParaRPr>
          </a:p>
        </p:txBody>
      </p:sp>
      <p:sp>
        <p:nvSpPr>
          <p:cNvPr id="143" name="Google Shape;143;p5"/>
          <p:cNvSpPr txBox="1"/>
          <p:nvPr/>
        </p:nvSpPr>
        <p:spPr>
          <a:xfrm>
            <a:off x="209893" y="2348470"/>
            <a:ext cx="596963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400">
                <a:solidFill>
                  <a:schemeClr val="dk1"/>
                </a:solidFill>
                <a:latin typeface="Rockwell"/>
                <a:ea typeface="Rockwell"/>
                <a:cs typeface="Rockwell"/>
                <a:sym typeface="Rockwell"/>
              </a:rPr>
              <a:t>我們發現相同製程當中，有許多自變數間相關係數非常高。雖然相較迴歸</a:t>
            </a:r>
            <a:endParaRPr sz="2400">
              <a:solidFill>
                <a:schemeClr val="dk1"/>
              </a:solidFill>
              <a:latin typeface="Rockwell"/>
              <a:ea typeface="Rockwell"/>
              <a:cs typeface="Rockwell"/>
              <a:sym typeface="Rockwell"/>
            </a:endParaRPr>
          </a:p>
          <a:p>
            <a:pPr indent="0" lvl="0" marL="0" marR="0" rtl="0" algn="l">
              <a:spcBef>
                <a:spcPts val="0"/>
              </a:spcBef>
              <a:spcAft>
                <a:spcPts val="0"/>
              </a:spcAft>
              <a:buNone/>
            </a:pPr>
            <a:r>
              <a:rPr lang="zh-TW" sz="2400">
                <a:solidFill>
                  <a:schemeClr val="dk1"/>
                </a:solidFill>
                <a:latin typeface="Rockwell"/>
                <a:ea typeface="Rockwell"/>
                <a:cs typeface="Rockwell"/>
                <a:sym typeface="Rockwell"/>
              </a:rPr>
              <a:t>Tree-Based Model受到高度貢獻性的影響較小，但我們發現移除高度共線性的自變數仍舊能夠提升模型預測的準確度。</a:t>
            </a:r>
            <a:endParaRPr sz="24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2400">
              <a:solidFill>
                <a:schemeClr val="dk1"/>
              </a:solidFill>
              <a:latin typeface="Rockwell"/>
              <a:ea typeface="Rockwell"/>
              <a:cs typeface="Rockwell"/>
              <a:sym typeface="Rockwell"/>
            </a:endParaRPr>
          </a:p>
          <a:p>
            <a:pPr indent="0" lvl="0" marL="0" marR="0" rtl="0" algn="l">
              <a:spcBef>
                <a:spcPts val="0"/>
              </a:spcBef>
              <a:spcAft>
                <a:spcPts val="0"/>
              </a:spcAft>
              <a:buNone/>
            </a:pPr>
            <a:r>
              <a:rPr lang="zh-TW" sz="2400">
                <a:solidFill>
                  <a:schemeClr val="dk1"/>
                </a:solidFill>
                <a:latin typeface="Rockwell"/>
                <a:ea typeface="Rockwell"/>
                <a:cs typeface="Rockwell"/>
                <a:sym typeface="Rockwell"/>
              </a:rPr>
              <a:t>而經過測試後我們發現</a:t>
            </a:r>
            <a:r>
              <a:rPr lang="zh-TW" sz="2400">
                <a:solidFill>
                  <a:schemeClr val="accent1"/>
                </a:solidFill>
                <a:latin typeface="Rockwell"/>
                <a:ea typeface="Rockwell"/>
                <a:cs typeface="Rockwell"/>
                <a:sym typeface="Rockwell"/>
              </a:rPr>
              <a:t>移除相關係數0.85以上的自變數</a:t>
            </a:r>
            <a:r>
              <a:rPr lang="zh-TW" sz="2400">
                <a:solidFill>
                  <a:schemeClr val="dk1"/>
                </a:solidFill>
                <a:latin typeface="Rockwell"/>
                <a:ea typeface="Rockwell"/>
                <a:cs typeface="Rockwell"/>
                <a:sym typeface="Rockwell"/>
              </a:rPr>
              <a:t>能最有效提升模型表現。</a:t>
            </a:r>
            <a:endParaRPr sz="2400">
              <a:solidFill>
                <a:schemeClr val="dk1"/>
              </a:solidFill>
              <a:latin typeface="Rockwell"/>
              <a:ea typeface="Rockwell"/>
              <a:cs typeface="Rockwell"/>
              <a:sym typeface="Rockwell"/>
            </a:endParaRPr>
          </a:p>
        </p:txBody>
      </p:sp>
      <p:pic>
        <p:nvPicPr>
          <p:cNvPr id="144" name="Google Shape;144;p5"/>
          <p:cNvPicPr preferRelativeResize="0"/>
          <p:nvPr/>
        </p:nvPicPr>
        <p:blipFill rotWithShape="1">
          <a:blip r:embed="rId3">
            <a:alphaModFix/>
          </a:blip>
          <a:srcRect b="0" l="0" r="0" t="0"/>
          <a:stretch/>
        </p:blipFill>
        <p:spPr>
          <a:xfrm>
            <a:off x="5890461" y="2207793"/>
            <a:ext cx="5569852" cy="3722707"/>
          </a:xfrm>
          <a:prstGeom prst="rect">
            <a:avLst/>
          </a:prstGeom>
          <a:noFill/>
          <a:ln>
            <a:noFill/>
          </a:ln>
        </p:spPr>
      </p:pic>
      <p:cxnSp>
        <p:nvCxnSpPr>
          <p:cNvPr id="145" name="Google Shape;145;p5"/>
          <p:cNvCxnSpPr/>
          <p:nvPr/>
        </p:nvCxnSpPr>
        <p:spPr>
          <a:xfrm flipH="1" rot="10800000">
            <a:off x="10507851" y="1720312"/>
            <a:ext cx="325464" cy="3384719"/>
          </a:xfrm>
          <a:prstGeom prst="straightConnector1">
            <a:avLst/>
          </a:prstGeom>
          <a:noFill/>
          <a:ln cap="flat" cmpd="sng" w="57150">
            <a:solidFill>
              <a:schemeClr val="accent1"/>
            </a:solidFill>
            <a:prstDash val="solid"/>
            <a:round/>
            <a:headEnd len="sm" w="sm" type="none"/>
            <a:tailEnd len="med" w="med" type="triangle"/>
          </a:ln>
        </p:spPr>
      </p:cxnSp>
      <p:sp>
        <p:nvSpPr>
          <p:cNvPr id="146" name="Google Shape;146;p5"/>
          <p:cNvSpPr txBox="1"/>
          <p:nvPr/>
        </p:nvSpPr>
        <p:spPr>
          <a:xfrm>
            <a:off x="9609262" y="1226689"/>
            <a:ext cx="24481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chemeClr val="dk1"/>
                </a:solidFill>
                <a:latin typeface="Rockwell"/>
                <a:ea typeface="Rockwell"/>
                <a:cs typeface="Rockwell"/>
                <a:sym typeface="Rockwell"/>
              </a:rPr>
              <a:t>threshold=0.85</a:t>
            </a:r>
            <a:endParaRPr b="1" sz="2400">
              <a:solidFill>
                <a:schemeClr val="dk1"/>
              </a:solidFill>
              <a:latin typeface="Rockwell"/>
              <a:ea typeface="Rockwell"/>
              <a:cs typeface="Rockwell"/>
              <a:sym typeface="Rockwell"/>
            </a:endParaRPr>
          </a:p>
        </p:txBody>
      </p:sp>
      <p:sp>
        <p:nvSpPr>
          <p:cNvPr id="147" name="Google Shape;147;p5"/>
          <p:cNvSpPr txBox="1"/>
          <p:nvPr/>
        </p:nvSpPr>
        <p:spPr>
          <a:xfrm>
            <a:off x="7082434" y="6019780"/>
            <a:ext cx="39306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Rockwell"/>
                <a:ea typeface="Rockwell"/>
                <a:cs typeface="Rockwell"/>
                <a:sym typeface="Rockwell"/>
              </a:rPr>
              <a:t>圖三 在不同threshold下RMSE的差異</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D0C0"/>
        </a:solidFill>
      </p:bgPr>
    </p:bg>
    <p:spTree>
      <p:nvGrpSpPr>
        <p:cNvPr id="151" name="Shape 151"/>
        <p:cNvGrpSpPr/>
        <p:nvPr/>
      </p:nvGrpSpPr>
      <p:grpSpPr>
        <a:xfrm>
          <a:off x="0" y="0"/>
          <a:ext cx="0" cy="0"/>
          <a:chOff x="0" y="0"/>
          <a:chExt cx="0" cy="0"/>
        </a:xfrm>
      </p:grpSpPr>
      <p:sp>
        <p:nvSpPr>
          <p:cNvPr id="152" name="Google Shape;152;p6"/>
          <p:cNvSpPr txBox="1"/>
          <p:nvPr>
            <p:ph type="title"/>
          </p:nvPr>
        </p:nvSpPr>
        <p:spPr>
          <a:xfrm>
            <a:off x="1252728" y="2624328"/>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b="1" lang="zh-TW"/>
              <a:t>演算法和模型介紹</a:t>
            </a:r>
            <a:endParaRPr b="1"/>
          </a:p>
        </p:txBody>
      </p:sp>
      <p:sp>
        <p:nvSpPr>
          <p:cNvPr id="153" name="Google Shape;153;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57" name="Shape 157"/>
        <p:cNvGrpSpPr/>
        <p:nvPr/>
      </p:nvGrpSpPr>
      <p:grpSpPr>
        <a:xfrm>
          <a:off x="0" y="0"/>
          <a:ext cx="0" cy="0"/>
          <a:chOff x="0" y="0"/>
          <a:chExt cx="0" cy="0"/>
        </a:xfrm>
      </p:grpSpPr>
      <p:sp>
        <p:nvSpPr>
          <p:cNvPr id="158" name="Google Shape;158;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
        <p:nvSpPr>
          <p:cNvPr id="159" name="Google Shape;159;p7"/>
          <p:cNvSpPr txBox="1"/>
          <p:nvPr/>
        </p:nvSpPr>
        <p:spPr>
          <a:xfrm>
            <a:off x="548076" y="1244669"/>
            <a:ext cx="1139652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400">
                <a:solidFill>
                  <a:schemeClr val="dk1"/>
                </a:solidFill>
                <a:latin typeface="Rockwell"/>
                <a:ea typeface="Rockwell"/>
                <a:cs typeface="Rockwell"/>
                <a:sym typeface="Rockwell"/>
              </a:rPr>
              <a:t>我們使用</a:t>
            </a:r>
            <a:r>
              <a:rPr lang="zh-TW" sz="2400">
                <a:solidFill>
                  <a:schemeClr val="accent1"/>
                </a:solidFill>
                <a:latin typeface="Rockwell"/>
                <a:ea typeface="Rockwell"/>
                <a:cs typeface="Rockwell"/>
                <a:sym typeface="Rockwell"/>
              </a:rPr>
              <a:t>XGBoost + MultioutputRegressor</a:t>
            </a:r>
            <a:r>
              <a:rPr lang="zh-TW" sz="2400">
                <a:solidFill>
                  <a:schemeClr val="dk1"/>
                </a:solidFill>
                <a:latin typeface="Rockwell"/>
                <a:ea typeface="Rockwell"/>
                <a:cs typeface="Rockwell"/>
                <a:sym typeface="Rockwell"/>
              </a:rPr>
              <a:t>作為預測的模型，創造6個models同時預測工件的6面膜厚度。</a:t>
            </a:r>
            <a:endParaRPr sz="24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24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2400">
              <a:solidFill>
                <a:schemeClr val="dk1"/>
              </a:solidFill>
              <a:latin typeface="Rockwell"/>
              <a:ea typeface="Rockwell"/>
              <a:cs typeface="Rockwell"/>
              <a:sym typeface="Rockwell"/>
            </a:endParaRPr>
          </a:p>
        </p:txBody>
      </p:sp>
      <p:sp>
        <p:nvSpPr>
          <p:cNvPr id="160" name="Google Shape;160;p7"/>
          <p:cNvSpPr txBox="1"/>
          <p:nvPr/>
        </p:nvSpPr>
        <p:spPr>
          <a:xfrm>
            <a:off x="554680" y="482336"/>
            <a:ext cx="162095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800">
                <a:solidFill>
                  <a:schemeClr val="accent1"/>
                </a:solidFill>
                <a:latin typeface="Rockwell"/>
                <a:ea typeface="Rockwell"/>
                <a:cs typeface="Rockwell"/>
                <a:sym typeface="Rockwell"/>
              </a:rPr>
              <a:t>模型介紹</a:t>
            </a:r>
            <a:endParaRPr/>
          </a:p>
        </p:txBody>
      </p:sp>
      <p:sp>
        <p:nvSpPr>
          <p:cNvPr id="161" name="Google Shape;161;p7"/>
          <p:cNvSpPr txBox="1"/>
          <p:nvPr/>
        </p:nvSpPr>
        <p:spPr>
          <a:xfrm>
            <a:off x="541472" y="2389655"/>
            <a:ext cx="198002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800">
                <a:solidFill>
                  <a:schemeClr val="accent1"/>
                </a:solidFill>
                <a:latin typeface="Rockwell"/>
                <a:ea typeface="Rockwell"/>
                <a:cs typeface="Rockwell"/>
                <a:sym typeface="Rockwell"/>
              </a:rPr>
              <a:t>超參數調整</a:t>
            </a:r>
            <a:endParaRPr/>
          </a:p>
        </p:txBody>
      </p:sp>
      <p:sp>
        <p:nvSpPr>
          <p:cNvPr id="162" name="Google Shape;162;p7"/>
          <p:cNvSpPr txBox="1"/>
          <p:nvPr/>
        </p:nvSpPr>
        <p:spPr>
          <a:xfrm>
            <a:off x="561284" y="3039026"/>
            <a:ext cx="1138332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400">
                <a:solidFill>
                  <a:schemeClr val="dk1"/>
                </a:solidFill>
                <a:latin typeface="Rockwell"/>
                <a:ea typeface="Rockwell"/>
                <a:cs typeface="Rockwell"/>
                <a:sym typeface="Rockwell"/>
              </a:rPr>
              <a:t>1. 我們固定了learning rate及n_estimators，事先用了GridsearchCV對超參數進行了粗調，調整順序如下 :</a:t>
            </a:r>
            <a:endParaRPr sz="2400">
              <a:solidFill>
                <a:schemeClr val="dk1"/>
              </a:solidFill>
              <a:latin typeface="Rockwell"/>
              <a:ea typeface="Rockwell"/>
              <a:cs typeface="Rockwell"/>
              <a:sym typeface="Rockwell"/>
            </a:endParaRPr>
          </a:p>
          <a:p>
            <a:pPr indent="-342900" lvl="1" marL="800100" marR="0" rtl="0" algn="l">
              <a:spcBef>
                <a:spcPts val="0"/>
              </a:spcBef>
              <a:spcAft>
                <a:spcPts val="0"/>
              </a:spcAft>
              <a:buClr>
                <a:schemeClr val="dk1"/>
              </a:buClr>
              <a:buSzPts val="2400"/>
              <a:buFont typeface="Rockwell"/>
              <a:buAutoNum type="arabicParenR"/>
            </a:pPr>
            <a:r>
              <a:rPr b="0" i="0" lang="zh-TW" sz="2400" u="none" cap="none" strike="noStrike">
                <a:solidFill>
                  <a:schemeClr val="dk1"/>
                </a:solidFill>
                <a:latin typeface="Rockwell"/>
                <a:ea typeface="Rockwell"/>
                <a:cs typeface="Rockwell"/>
                <a:sym typeface="Rockwell"/>
              </a:rPr>
              <a:t>max_depth &amp; min_child_weight</a:t>
            </a:r>
            <a:endParaRPr b="0" i="0" sz="2400" u="none" cap="none" strike="noStrike">
              <a:solidFill>
                <a:schemeClr val="dk1"/>
              </a:solidFill>
              <a:latin typeface="Rockwell"/>
              <a:ea typeface="Rockwell"/>
              <a:cs typeface="Rockwell"/>
              <a:sym typeface="Rockwell"/>
            </a:endParaRPr>
          </a:p>
          <a:p>
            <a:pPr indent="-342900" lvl="1" marL="800100" marR="0" rtl="0" algn="l">
              <a:spcBef>
                <a:spcPts val="0"/>
              </a:spcBef>
              <a:spcAft>
                <a:spcPts val="0"/>
              </a:spcAft>
              <a:buClr>
                <a:schemeClr val="dk1"/>
              </a:buClr>
              <a:buSzPts val="2400"/>
              <a:buFont typeface="Rockwell"/>
              <a:buAutoNum type="arabicParenR"/>
            </a:pPr>
            <a:r>
              <a:rPr b="0" i="0" lang="zh-TW" sz="2400" u="none" cap="none" strike="noStrike">
                <a:solidFill>
                  <a:schemeClr val="dk1"/>
                </a:solidFill>
                <a:latin typeface="Rockwell"/>
                <a:ea typeface="Rockwell"/>
                <a:cs typeface="Rockwell"/>
                <a:sym typeface="Rockwell"/>
              </a:rPr>
              <a:t>subsample &amp; colsample_bytree</a:t>
            </a:r>
            <a:endParaRPr b="0" i="0" sz="2400" u="none" cap="none" strike="noStrike">
              <a:solidFill>
                <a:schemeClr val="dk1"/>
              </a:solidFill>
              <a:latin typeface="Rockwell"/>
              <a:ea typeface="Rockwell"/>
              <a:cs typeface="Rockwell"/>
              <a:sym typeface="Rockwell"/>
            </a:endParaRPr>
          </a:p>
          <a:p>
            <a:pPr indent="-342900" lvl="1" marL="800100" marR="0" rtl="0" algn="l">
              <a:spcBef>
                <a:spcPts val="0"/>
              </a:spcBef>
              <a:spcAft>
                <a:spcPts val="0"/>
              </a:spcAft>
              <a:buClr>
                <a:schemeClr val="dk1"/>
              </a:buClr>
              <a:buSzPts val="2400"/>
              <a:buFont typeface="Rockwell"/>
              <a:buAutoNum type="arabicParenR"/>
            </a:pPr>
            <a:r>
              <a:rPr b="0" i="0" lang="zh-TW" sz="2400" u="none" cap="none" strike="noStrike">
                <a:solidFill>
                  <a:schemeClr val="dk1"/>
                </a:solidFill>
                <a:latin typeface="Rockwell"/>
                <a:ea typeface="Rockwell"/>
                <a:cs typeface="Rockwell"/>
                <a:sym typeface="Rockwell"/>
              </a:rPr>
              <a:t>gamma</a:t>
            </a:r>
            <a:endParaRPr/>
          </a:p>
          <a:p>
            <a:pPr indent="-342900" lvl="1" marL="800100" marR="0" rtl="0" algn="l">
              <a:spcBef>
                <a:spcPts val="0"/>
              </a:spcBef>
              <a:spcAft>
                <a:spcPts val="0"/>
              </a:spcAft>
              <a:buClr>
                <a:schemeClr val="dk1"/>
              </a:buClr>
              <a:buSzPts val="2400"/>
              <a:buFont typeface="Rockwell"/>
              <a:buAutoNum type="arabicParenR"/>
            </a:pPr>
            <a:r>
              <a:rPr b="0" i="0" lang="zh-TW" sz="2400" u="none" cap="none" strike="noStrike">
                <a:solidFill>
                  <a:schemeClr val="dk1"/>
                </a:solidFill>
                <a:latin typeface="Rockwell"/>
                <a:ea typeface="Rockwell"/>
                <a:cs typeface="Rockwell"/>
                <a:sym typeface="Rockwell"/>
              </a:rPr>
              <a:t>reg_alpha &amp; reg_lambda</a:t>
            </a:r>
            <a:endParaRPr b="0" i="0" sz="2400" u="none" cap="none" strike="noStrike">
              <a:solidFill>
                <a:schemeClr val="dk1"/>
              </a:solidFill>
              <a:latin typeface="Rockwell"/>
              <a:ea typeface="Rockwell"/>
              <a:cs typeface="Rockwell"/>
              <a:sym typeface="Rockwell"/>
            </a:endParaRPr>
          </a:p>
          <a:p>
            <a:pPr indent="-190500" lvl="0" marL="342900" marR="0" rtl="0" algn="l">
              <a:spcBef>
                <a:spcPts val="0"/>
              </a:spcBef>
              <a:spcAft>
                <a:spcPts val="0"/>
              </a:spcAft>
              <a:buClr>
                <a:schemeClr val="dk1"/>
              </a:buClr>
              <a:buSzPts val="2400"/>
              <a:buFont typeface="Rockwell"/>
              <a:buNone/>
            </a:pPr>
            <a:r>
              <a:t/>
            </a:r>
            <a:endParaRPr sz="2400">
              <a:solidFill>
                <a:schemeClr val="dk1"/>
              </a:solidFill>
              <a:latin typeface="Rockwell"/>
              <a:ea typeface="Rockwell"/>
              <a:cs typeface="Rockwell"/>
              <a:sym typeface="Rockwell"/>
            </a:endParaRPr>
          </a:p>
          <a:p>
            <a:pPr indent="0" lvl="0" marL="0" marR="0" rtl="0" algn="l">
              <a:spcBef>
                <a:spcPts val="0"/>
              </a:spcBef>
              <a:spcAft>
                <a:spcPts val="0"/>
              </a:spcAft>
              <a:buNone/>
            </a:pPr>
            <a:r>
              <a:rPr lang="zh-TW" sz="2400">
                <a:solidFill>
                  <a:schemeClr val="dk1"/>
                </a:solidFill>
                <a:latin typeface="Rockwell"/>
                <a:ea typeface="Rockwell"/>
                <a:cs typeface="Rockwell"/>
                <a:sym typeface="Rockwell"/>
              </a:rPr>
              <a:t>2. 手動粗調完超參數後，我們使用OptunaSearchCV，在timeout=7200、n_trials=1500的設置下，讓機器再細調附近的範圍內尋找最適參數。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D0C0">
            <a:alpha val="84705"/>
          </a:srgbClr>
        </a:solidFill>
      </p:bgPr>
    </p:bg>
    <p:spTree>
      <p:nvGrpSpPr>
        <p:cNvPr id="166" name="Shape 166"/>
        <p:cNvGrpSpPr/>
        <p:nvPr/>
      </p:nvGrpSpPr>
      <p:grpSpPr>
        <a:xfrm>
          <a:off x="0" y="0"/>
          <a:ext cx="0" cy="0"/>
          <a:chOff x="0" y="0"/>
          <a:chExt cx="0" cy="0"/>
        </a:xfrm>
      </p:grpSpPr>
      <p:sp>
        <p:nvSpPr>
          <p:cNvPr id="167" name="Google Shape;167;p8"/>
          <p:cNvSpPr txBox="1"/>
          <p:nvPr>
            <p:ph type="title"/>
          </p:nvPr>
        </p:nvSpPr>
        <p:spPr>
          <a:xfrm>
            <a:off x="698988" y="2906485"/>
            <a:ext cx="10794023" cy="104502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b="1" lang="zh-TW"/>
              <a:t>預測結果</a:t>
            </a:r>
            <a:endParaRPr/>
          </a:p>
        </p:txBody>
      </p:sp>
      <p:sp>
        <p:nvSpPr>
          <p:cNvPr id="168" name="Google Shape;168;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2" name="Shape 172"/>
        <p:cNvGrpSpPr/>
        <p:nvPr/>
      </p:nvGrpSpPr>
      <p:grpSpPr>
        <a:xfrm>
          <a:off x="0" y="0"/>
          <a:ext cx="0" cy="0"/>
          <a:chOff x="0" y="0"/>
          <a:chExt cx="0" cy="0"/>
        </a:xfrm>
      </p:grpSpPr>
      <p:sp>
        <p:nvSpPr>
          <p:cNvPr id="173" name="Google Shape;173;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zh-TW"/>
              <a:t>‹#›</a:t>
            </a:fld>
            <a:endParaRPr/>
          </a:p>
        </p:txBody>
      </p:sp>
      <p:pic>
        <p:nvPicPr>
          <p:cNvPr id="174" name="Google Shape;174;p9"/>
          <p:cNvPicPr preferRelativeResize="0"/>
          <p:nvPr/>
        </p:nvPicPr>
        <p:blipFill rotWithShape="1">
          <a:blip r:embed="rId3">
            <a:alphaModFix/>
          </a:blip>
          <a:srcRect b="1320" l="0" r="10851" t="1133"/>
          <a:stretch/>
        </p:blipFill>
        <p:spPr>
          <a:xfrm>
            <a:off x="2538851" y="638175"/>
            <a:ext cx="7114295" cy="5172076"/>
          </a:xfrm>
          <a:prstGeom prst="rect">
            <a:avLst/>
          </a:prstGeom>
          <a:noFill/>
          <a:ln>
            <a:noFill/>
          </a:ln>
        </p:spPr>
      </p:pic>
      <p:sp>
        <p:nvSpPr>
          <p:cNvPr id="175" name="Google Shape;175;p9"/>
          <p:cNvSpPr txBox="1"/>
          <p:nvPr/>
        </p:nvSpPr>
        <p:spPr>
          <a:xfrm>
            <a:off x="2805002" y="6088118"/>
            <a:ext cx="7043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Rockwell"/>
                <a:ea typeface="Rockwell"/>
                <a:cs typeface="Rockwell"/>
                <a:sym typeface="Rockwell"/>
              </a:rPr>
              <a:t>圖四  預測結果示意圖，詳細預測結果請看111096_TestResult.csv</a:t>
            </a:r>
            <a:endParaRPr/>
          </a:p>
        </p:txBody>
      </p:sp>
    </p:spTree>
  </p:cSld>
  <p:clrMapOvr>
    <a:masterClrMapping/>
  </p:clrMapOvr>
</p:sld>
</file>

<file path=ppt/theme/theme1.xml><?xml version="1.0" encoding="utf-8"?>
<a:theme xmlns:a="http://schemas.openxmlformats.org/drawingml/2006/main" xmlns:r="http://schemas.openxmlformats.org/officeDocument/2006/relationships" name="木刻字型">
  <a:themeElements>
    <a:clrScheme name="木刻字型">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2021-08-30T01:21:15Z</dcterms:created>
</cp:coreProperties>
</file>