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96" r:id="rId5"/>
    <p:sldId id="275" r:id="rId6"/>
    <p:sldId id="269" r:id="rId7"/>
    <p:sldId id="280" r:id="rId8"/>
    <p:sldId id="281" r:id="rId9"/>
    <p:sldId id="282" r:id="rId10"/>
    <p:sldId id="297" r:id="rId11"/>
    <p:sldId id="284" r:id="rId12"/>
    <p:sldId id="290" r:id="rId13"/>
    <p:sldId id="34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44" r:id="rId26"/>
    <p:sldId id="345" r:id="rId27"/>
    <p:sldId id="277" r:id="rId28"/>
    <p:sldId id="309" r:id="rId29"/>
    <p:sldId id="310" r:id="rId30"/>
    <p:sldId id="279" r:id="rId31"/>
    <p:sldId id="335" r:id="rId32"/>
    <p:sldId id="266" r:id="rId33"/>
    <p:sldId id="259" r:id="rId34"/>
    <p:sldId id="267" r:id="rId35"/>
    <p:sldId id="338" r:id="rId36"/>
    <p:sldId id="336" r:id="rId37"/>
    <p:sldId id="337" r:id="rId38"/>
    <p:sldId id="286" r:id="rId39"/>
    <p:sldId id="292" r:id="rId40"/>
    <p:sldId id="312" r:id="rId41"/>
    <p:sldId id="313" r:id="rId42"/>
    <p:sldId id="314" r:id="rId43"/>
    <p:sldId id="315" r:id="rId44"/>
    <p:sldId id="316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9" r:id="rId53"/>
    <p:sldId id="330" r:id="rId54"/>
    <p:sldId id="331" r:id="rId55"/>
    <p:sldId id="332" r:id="rId56"/>
    <p:sldId id="333" r:id="rId57"/>
    <p:sldId id="287" r:id="rId58"/>
    <p:sldId id="325" r:id="rId59"/>
    <p:sldId id="326" r:id="rId60"/>
    <p:sldId id="327" r:id="rId61"/>
    <p:sldId id="328" r:id="rId62"/>
    <p:sldId id="324" r:id="rId63"/>
    <p:sldId id="339" r:id="rId64"/>
    <p:sldId id="340" r:id="rId65"/>
    <p:sldId id="288" r:id="rId66"/>
    <p:sldId id="294" r:id="rId67"/>
    <p:sldId id="342" r:id="rId68"/>
    <p:sldId id="295" r:id="rId69"/>
    <p:sldId id="289" r:id="rId70"/>
    <p:sldId id="334" r:id="rId71"/>
    <p:sldId id="343" r:id="rId72"/>
    <p:sldId id="265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9C1"/>
    <a:srgbClr val="EBD8E6"/>
    <a:srgbClr val="FDE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82B3-E884-4B81-A3F1-36756C82B927}" v="5418" dt="2022-03-18T09:37:39.787"/>
    <p1510:client id="{375D5887-29D2-48D7-99C5-289D0A957CE8}" v="3618" dt="2022-03-30T12:48:20.270"/>
    <p1510:client id="{7D36472F-66AD-4644-B0EF-8B9F6FE182DB}" v="1724" dt="2022-03-31T00:52:17.110"/>
    <p1510:client id="{F598A6FC-91F2-4B80-9E11-AF113B76511B}" v="13915" dt="2022-03-29T17:35:54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6"/>
    <p:restoredTop sz="94661"/>
  </p:normalViewPr>
  <p:slideViewPr>
    <p:cSldViewPr snapToGrid="0" snapToObjects="1">
      <p:cViewPr>
        <p:scale>
          <a:sx n="75" d="100"/>
          <a:sy n="75" d="100"/>
        </p:scale>
        <p:origin x="12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10:59:41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18441 11139 16383 0 0,'0'4'0'0'0,"0"7"0"0"0,-4 1 0 0 0,-2 2 0 0 0,-4 0 0 0 0,-5-3 0 0 0,0 2 0 0 0,-2-3 0 0 0,-3-2 0 0 0,-1-2 0 0 0,-3-3 0 0 0,-2-1 0 0 0,0-2 0 0 0,-1 0 0 0 0,0 0 0 0 0,0-1 0 0 0,0 1 0 0 0,1-1 0 0 0,4-4 0 0 0,1-1 0 0 0,0 1 0 0 0,-1 0 0 0 0,4-3 0 0 0,-1-4 0 0 0,0-1 0 0 0,2-2 0 0 0,-1 1 0 0 0,0 3 0 0 0,1-1 0 0 0,0 2 0 0 0,-2 2 0 0 0,2-2 0 0 0,5-4 0 0 0,-1 1 0 0 0,-3 2 0 0 0,2-1 0 0 0,3-3 0 0 0,-1 0 0 0 0,2 0 0 0 0,2-4 0 0 0,-2 3 0 0 0,1-2 0 0 0,1-1 0 0 0,3-3 0 0 0,2-1 0 0 0,2-2 0 0 0,0-1 0 0 0,1 0 0 0 0,1-1 0 0 0,-1 0 0 0 0,0 0 0 0 0,1 0 0 0 0,-1 1 0 0 0,0-1 0 0 0,0 1 0 0 0,0-1 0 0 0,0 1 0 0 0,5 4 0 0 0,1 1 0 0 0,4 1 0 0 0,5 2 0 0 0,0 1 0 0 0,2 3 0 0 0,2 4 0 0 0,-2-2 0 0 0,1 3 0 0 0,2 2 0 0 0,-3-3 0 0 0,1 2 0 0 0,1 1 0 0 0,2 2 0 0 0,2 2 0 0 0,2 1 0 0 0,1 1 0 0 0,0 1 0 0 0,1 1 0 0 0,0-1 0 0 0,0 0 0 0 0,0 1 0 0 0,-5 3 0 0 0,-2 3 0 0 0,1-2 0 0 0,1 0 0 0 0,1-2 0 0 0,-3 4 0 0 0,0 0 0 0 0,0-1 0 0 0,2-1 0 0 0,-3 2 0 0 0,-1 1 0 0 0,2-2 0 0 0,-3 4 0 0 0,1-1 0 0 0,-4 3 0 0 0,1-1 0 0 0,-2 3 0 0 0,1-2 0 0 0,-2 2 0 0 0,2-1 0 0 0,3-3 0 0 0,-2 1 0 0 0,-3 4 0 0 0,-4 3 0 0 0,-3 3 0 0 0,-2 3 0 0 0,-2 2 0 0 0,-1 0 0 0 0,-1 1 0 0 0,1 0 0 0 0,-1 0 0 0 0,0 0 0 0 0,1 0 0 0 0,0 0 0 0 0,-5-5 0 0 0,-1-1 0 0 0,0-1 0 0 0,2 2 0 0 0,-4-3 0 0 0,0-1 0 0 0,-3-3 0 0 0,0 1 0 0 0,-3-3 0 0 0,2 1 0 0 0,-2-2 0 0 0,1-3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10:59:41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13758 14288 16383 0 0,'-4'0'0'0'0,"-7"0"0"0"0,-5 0 0 0 0,-5 0 0 0 0,-3 0 0 0 0,-2 0 0 0 0,-1 0 0 0 0,-1 0 0 0 0,1 0 0 0 0,-1 0 0 0 0,1 0 0 0 0,0 0 0 0 0,1 0 0 0 0,-1 0 0 0 0,1 0 0 0 0,-1 0 0 0 0,1 0 0 0 0,-1 0 0 0 0,1 0 0 0 0,-1 0 0 0 0,1 0 0 0 0,0 0 0 0 0,-1 0 0 0 0,1 0 0 0 0,-1 0 0 0 0,1 0 0 0 0,-1 0 0 0 0,1 0 0 0 0,4-5 0 0 0,1-1 0 0 0,1 0 0 0 0,-2 2 0 0 0,-1 0 0 0 0,-2 2 0 0 0,0 1 0 0 0,-1 1 0 0 0,-1 0 0 0 0,1 0 0 0 0,3-4 0 0 0,3-2 0 0 0,-1 1 0 0 0,-1 0 0 0 0,-1 2 0 0 0,-2 1 0 0 0,0-4 0 0 0,-1 0 0 0 0,-1 0 0 0 0,1 2 0 0 0,-1 1 0 0 0,0 1 0 0 0,0 1 0 0 0,1-4 0 0 0,-1-1 0 0 0,1 1 0 0 0,-1 1 0 0 0,1 1 0 0 0,4-4 0 0 0,1 0 0 0 0,1 1 0 0 0,-2 2 0 0 0,-1 1 0 0 0,3-4 0 0 0,0 1 0 0 0,5-5 0 0 0,3-4 0 0 0,1 1 0 0 0,1-3 0 0 0,2-2 0 0 0,4-3 0 0 0,1-2 0 0 0,6 4 0 0 0,3-1 0 0 0,4 5 0 0 0,2-1 0 0 0,2 4 0 0 0,-1-1 0 0 0,1 1 0 0 0,0 0 0 0 0,0 1 0 0 0,4 3 0 0 0,2 2 0 0 0,-2-1 0 0 0,1 1 0 0 0,1 0 0 0 0,2 3 0 0 0,2 1 0 0 0,1 2 0 0 0,1 0 0 0 0,0 1 0 0 0,1 0 0 0 0,0 1 0 0 0,0-1 0 0 0,-1 0 0 0 0,1 1 0 0 0,0-1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0,0 0 0 0 0,-4-5 0 0 0,-1-1 0 0 0,0 1 0 0 0,1 0 0 0 0,1 2 0 0 0,1 1 0 0 0,2 1 0 0 0,0 0 0 0 0,0 1 0 0 0,1 0 0 0 0,-1 1 0 0 0,-3-6 0 0 0,-3 0 0 0 0,1-1 0 0 0,1 1 0 0 0,1 2 0 0 0,2 1 0 0 0,0 1 0 0 0,1 1 0 0 0,1 0 0 0 0,-1 0 0 0 0,1 0 0 0 0,0 0 0 0 0,-1 1 0 0 0,1-1 0 0 0,-1 0 0 0 0,1 0 0 0 0,-1 0 0 0 0,1 0 0 0 0,-1 0 0 0 0,1 0 0 0 0,-1 0 0 0 0,1 0 0 0 0,-1 0 0 0 0,1 0 0 0 0,-1 0 0 0 0,1 0 0 0 0,-1 0 0 0 0,0 0 0 0 0,-4 4 0 0 0,-1 2 0 0 0,0 0 0 0 0,-4 3 0 0 0,0 0 0 0 0,-3 4 0 0 0,1 3 0 0 0,2-1 0 0 0,-1 2 0 0 0,-5 2 0 0 0,-3 3 0 0 0,-3 2 0 0 0,-7 1 0 0 0,-3 1 0 0 0,-5-4 0 0 0,-2-1 0 0 0,-2-4 0 0 0,1-1 0 0 0,-2-3 0 0 0,1 1 0 0 0,0-2 0 0 0,-4-3 0 0 0,2 2 0 0 0,-1-2 0 0 0,-2-2 0 0 0,3 3 0 0 0,-2-1 0 0 0,-1-2 0 0 0,-2-2 0 0 0,-2-2 0 0 0,-2-1 0 0 0,-1-2 0 0 0,-1 0 0 0 0,1 0 0 0 0,-1 0 0 0 0,0-1 0 0 0,0 1 0 0 0,0 0 0 0 0,1 0 0 0 0,-1 0 0 0 0,1 0 0 0 0,-1 0 0 0 0,1 0 0 0 0,4 4 0 0 0,2 2 0 0 0,-1 0 0 0 0,-1-2 0 0 0,-1 0 0 0 0,-2-2 0 0 0,4 3 0 0 0,1 2 0 0 0,0-2 0 0 0,-2 0 0 0 0,-2-2 0 0 0,-1-1 0 0 0,0-1 0 0 0,-1-1 0 0 0,4 0 0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AE2161-BC27-8044-8CB5-905931F08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3857625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FB2027-960F-4849-BCF4-10852232DD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1EF245-1767-9346-930A-7B055BE389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344308" y="0"/>
            <a:ext cx="3857625" cy="6858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367C72-2AB1-CC47-BA1D-E5BBB6B1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8412"/>
          <a:stretch/>
        </p:blipFill>
        <p:spPr>
          <a:xfrm>
            <a:off x="10201934" y="0"/>
            <a:ext cx="1990066" cy="6858000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072707F-83DC-CE40-A699-02361467452D}"/>
              </a:ext>
            </a:extLst>
          </p:cNvPr>
          <p:cNvSpPr/>
          <p:nvPr userDrawn="1"/>
        </p:nvSpPr>
        <p:spPr>
          <a:xfrm>
            <a:off x="1513242" y="864646"/>
            <a:ext cx="9165515" cy="5357308"/>
          </a:xfrm>
          <a:prstGeom prst="round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3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A4F48B-CB8E-C148-B4D0-AADFE6DD918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9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68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A08F5-978A-7A48-8CBF-30C29C23FC56}"/>
              </a:ext>
            </a:extLst>
          </p:cNvPr>
          <p:cNvSpPr/>
          <p:nvPr userDrawn="1"/>
        </p:nvSpPr>
        <p:spPr>
          <a:xfrm>
            <a:off x="10182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211575-D89A-BA4A-BD88-41CAFFC47B71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10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DC5D1CF-A2C2-154B-9E06-24442A8B684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7D39AF-E7FA-FD44-90E3-33BF047A2A27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B4B12DC-CCB3-C84C-8C60-ADD7D6F20DE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04250-90E1-4540-BFAF-3E33E3005ED8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3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46FEB-C37D-6C41-8418-E8F367CE6D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FAA6C7-D326-F94A-9386-3B1BB0D437D8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6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9D486A9-E490-D540-BD14-09EDA854C4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12545-E09A-4444-819C-DAEDBCA8D73E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2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6D1B53-74BF-8E4F-95FF-EA460B9425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679EC-50BA-874B-9B6E-D861E7349188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70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2276F2E-FE8F-1047-96D7-7951CDC96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E04FCF-9758-154C-89B3-08BDA98016E5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A9AA11-8247-CB42-9BF3-32E565510BC2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B84FAD-09BF-0A49-B7DC-391C84CD3B63}"/>
              </a:ext>
            </a:extLst>
          </p:cNvPr>
          <p:cNvSpPr/>
          <p:nvPr userDrawn="1"/>
        </p:nvSpPr>
        <p:spPr>
          <a:xfrm>
            <a:off x="5683250" y="762000"/>
            <a:ext cx="1104900" cy="5334000"/>
          </a:xfrm>
          <a:prstGeom prst="rect">
            <a:avLst/>
          </a:prstGeom>
          <a:solidFill>
            <a:srgbClr val="FDECD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5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4982B74-B654-5D4E-8B4A-0C9BD3F9AF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2BAFA-FEFB-FB47-9831-87547F2C0A27}"/>
              </a:ext>
            </a:extLst>
          </p:cNvPr>
          <p:cNvSpPr/>
          <p:nvPr userDrawn="1"/>
        </p:nvSpPr>
        <p:spPr>
          <a:xfrm>
            <a:off x="0" y="0"/>
            <a:ext cx="622300" cy="6858000"/>
          </a:xfrm>
          <a:prstGeom prst="rect">
            <a:avLst/>
          </a:prstGeom>
          <a:solidFill>
            <a:srgbClr val="BC9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1F9020-2C4E-5343-951B-251CFD19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F41B-F12B-C047-A7FD-EBC0FB4E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D043F-EBFD-3146-9C24-8E0DF5D1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DC89A-3BAD-3940-8BC0-26FC91C905CD}" type="datetimeFigureOut">
              <a:rPr kumimoji="1" lang="ko-KR" altLang="en-US" smtClean="0"/>
              <a:t>2022-03-30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456B8-EB1C-E84B-9D33-51DCFBB5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C147B-D6D0-744D-8457-A0427DD6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530A-0C15-9F49-ACA6-B792621FCE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4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.bugs.co.kr/" TargetMode="External"/><Relationship Id="rId2" Type="http://schemas.openxmlformats.org/officeDocument/2006/relationships/hyperlink" Target="https://soundclou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lon.com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249684" y="2656242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진달래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레코드</a:t>
            </a:r>
            <a:endParaRPr lang="en-US" altLang="ko-KR" sz="4400" b="1" dirty="0">
              <a:latin typeface="Chalkboard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CF2C8-9356-417B-A610-61F02C3715F4}"/>
              </a:ext>
            </a:extLst>
          </p:cNvPr>
          <p:cNvSpPr txBox="1"/>
          <p:nvPr/>
        </p:nvSpPr>
        <p:spPr>
          <a:xfrm>
            <a:off x="5689492" y="3986722"/>
            <a:ext cx="81301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1600" b="1" dirty="0">
                <a:latin typeface="Chalkboard"/>
                <a:ea typeface="맑은 고딕"/>
              </a:rPr>
              <a:t>임영빈</a:t>
            </a:r>
            <a:endParaRPr lang="en-US" altLang="ko-KR" sz="1600" b="1">
              <a:latin typeface="Chalkboard" panose="03050602040202020205" pitchFamily="66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82183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8B141-2F43-48E4-964A-09A7A43BA89B}"/>
              </a:ext>
            </a:extLst>
          </p:cNvPr>
          <p:cNvSpPr/>
          <p:nvPr/>
        </p:nvSpPr>
        <p:spPr>
          <a:xfrm>
            <a:off x="876148" y="277152"/>
            <a:ext cx="8216799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관리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8303"/>
              </p:ext>
            </p:extLst>
          </p:nvPr>
        </p:nvGraphicFramePr>
        <p:xfrm>
          <a:off x="2754216" y="1478096"/>
          <a:ext cx="7179203" cy="458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회원관리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게시글을 등록하기 위해선 회원가입이 필요하며, 회원가입은 누구나 할 수 있습니다.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 리스트는 관리자만 볼 수 있습니다.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 정보는 자기 계정만 볼 수 있습니다.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및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탈퇴는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자기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계정인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경우에만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가능합니다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탈퇴 시 아이디와 비밀번호가 필요합니다.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1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개발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991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요약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4951"/>
              </p:ext>
            </p:extLst>
          </p:nvPr>
        </p:nvGraphicFramePr>
        <p:xfrm>
          <a:off x="1863686" y="1533179"/>
          <a:ext cx="8951114" cy="465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697">
                  <a:extLst>
                    <a:ext uri="{9D8B030D-6E8A-4147-A177-3AD203B41FA5}">
                      <a16:colId xmlns:a16="http://schemas.microsoft.com/office/drawing/2014/main" val="4115177566"/>
                    </a:ext>
                  </a:extLst>
                </a:gridCol>
                <a:gridCol w="2699132">
                  <a:extLst>
                    <a:ext uri="{9D8B030D-6E8A-4147-A177-3AD203B41FA5}">
                      <a16:colId xmlns:a16="http://schemas.microsoft.com/office/drawing/2014/main" val="4151781012"/>
                    </a:ext>
                  </a:extLst>
                </a:gridCol>
                <a:gridCol w="4489285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2330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모듈 개발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i="0" u="none" strike="noStrike" noProof="0" dirty="0">
                          <a:latin typeface="맑은 고딕"/>
                          <a:ea typeface="맑은 고딕"/>
                        </a:rPr>
                        <a:t>공통개발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인기차트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SiteMesh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인기차트 리스트, 뷰 페이지 처리(음원 게시판의 정보 보기로 처리) , 카테고리 별 </a:t>
                      </a:r>
                      <a:r>
                        <a:rPr lang="ko-KR" altLang="en-US" sz="1600" dirty="0" err="1"/>
                        <a:t>버튼삽입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음원 게시판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AOP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음원게시판 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CRUD,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카테고리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버튼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페이지네이션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검색기능처리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, </a:t>
                      </a:r>
                      <a:r>
                        <a:rPr lang="en-US" altLang="ko-KR" sz="1600" b="0" i="0" u="none" strike="noStrike" noProof="0" dirty="0" err="1">
                          <a:latin typeface="Malgun Gothic"/>
                          <a:ea typeface="Malgun Gothic"/>
                        </a:rPr>
                        <a:t>FileUtil</a:t>
                      </a:r>
                      <a:r>
                        <a:rPr lang="ko-KR" altLang="en-US" sz="1600" b="0" i="0" u="none" strike="noStrike" noProof="0" dirty="0">
                          <a:latin typeface="Malgun Gothic"/>
                          <a:ea typeface="Malgun Gothic"/>
                        </a:rPr>
                        <a:t>을 이용한 파일처리</a:t>
                      </a:r>
                      <a:endParaRPr lang="en-US" altLang="ko-KR" sz="16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자유 게시판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권한처리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latin typeface="맑은 고딕"/>
                          <a:ea typeface="맑은 고딕"/>
                        </a:rPr>
                        <a:t>자유게시판 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CRUD,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카테고리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버튼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페이지네이션</a:t>
                      </a:r>
                      <a:r>
                        <a:rPr lang="en-US" altLang="ko-KR" sz="1600" b="0" i="0" u="none" strike="noStrike" noProof="0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600" b="0" i="0" u="none" strike="noStrike" noProof="0" dirty="0" err="1">
                          <a:latin typeface="맑은 고딕"/>
                          <a:ea typeface="맑은 고딕"/>
                        </a:rPr>
                        <a:t>검색기능처리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>
                          <a:latin typeface="Malgun Gothic"/>
                          <a:ea typeface="Malgun Gothic"/>
                        </a:rPr>
                        <a:t>회원 관리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 err="1">
                          <a:latin typeface="Malgun Gothic"/>
                          <a:ea typeface="Malgun Gothic"/>
                        </a:rPr>
                        <a:t>MapperTest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메인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페이지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음원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및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자유게시판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리스트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처리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, 뷰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페이지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처리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(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음원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및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자유게시판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정보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보기로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처리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), carousel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처리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(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사진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err="1">
                          <a:latin typeface="Malgun Gothic"/>
                        </a:rPr>
                        <a:t>넘기기</a:t>
                      </a:r>
                      <a:r>
                        <a:rPr lang="en-US" altLang="ko-KR" sz="1600" b="0" i="0" u="none" strike="noStrike" noProof="0" dirty="0">
                          <a:latin typeface="Malgun Gothic"/>
                        </a:rPr>
                        <a:t> )</a:t>
                      </a:r>
                      <a:endParaRPr lang="en-US" sz="1600" b="1" i="0" u="none" strike="noStrike" noProof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MAIN </a:t>
                      </a: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페이지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latin typeface="맑은 고딕"/>
                          <a:ea typeface="맑은 고딕"/>
                        </a:rPr>
                        <a:t>회원관리 CRUD, </a:t>
                      </a:r>
                      <a:r>
                        <a:rPr lang="ko-KR" altLang="en-US" sz="1600" b="0" i="0" u="none" strike="noStrike" noProof="0" err="1">
                          <a:latin typeface="맑은 고딕"/>
                          <a:ea typeface="맑은 고딕"/>
                        </a:rPr>
                        <a:t>ajax를</a:t>
                      </a:r>
                      <a:r>
                        <a:rPr lang="ko-KR" altLang="en-US" sz="1600" b="0" i="0" u="none" strike="noStrike" noProof="0" dirty="0">
                          <a:latin typeface="맑은 고딕"/>
                          <a:ea typeface="맑은 고딕"/>
                        </a:rPr>
                        <a:t> 이용한 유효성검사, </a:t>
                      </a:r>
                      <a:r>
                        <a:rPr lang="ko-KR" altLang="en-US" sz="1600" b="0" i="0" u="none" strike="noStrike" noProof="0" err="1">
                          <a:latin typeface="맑은 고딕"/>
                          <a:ea typeface="맑은 고딕"/>
                        </a:rPr>
                        <a:t>FileUtil을</a:t>
                      </a:r>
                      <a:r>
                        <a:rPr lang="ko-KR" altLang="en-US" sz="1600" b="0" i="0" u="none" strike="noStrike" noProof="0" dirty="0">
                          <a:latin typeface="맑은 고딕"/>
                          <a:ea typeface="맑은 고딕"/>
                        </a:rPr>
                        <a:t> 이용한 파일처리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로그인 / 로그아웃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예외 처리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한글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필터</a:t>
            </a:r>
            <a:endParaRPr lang="en-US" altLang="ko-KR" sz="2800" b="1" dirty="0">
              <a:latin typeface="Chalkboard"/>
              <a:ea typeface="맑은 고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/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한글 필터 적용 위치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Web.xml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필터 이름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encodingFilter</a:t>
                      </a:r>
                      <a:endParaRPr lang="ko-KR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사용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클래스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org.springframework.web.filter.CharacterEncodingFilter</a:t>
                      </a:r>
                      <a:endParaRPr lang="ko-KR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로그인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로그아웃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01774"/>
              </p:ext>
            </p:extLst>
          </p:nvPr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로그인 폼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/WEB-INF/</a:t>
                      </a:r>
                      <a:r>
                        <a:rPr lang="ko-KR" altLang="en-US" dirty="0" err="1"/>
                        <a:t>views</a:t>
                      </a:r>
                      <a:r>
                        <a:rPr lang="ko-KR" altLang="en-US" dirty="0"/>
                        <a:t>/</a:t>
                      </a:r>
                      <a:r>
                        <a:rPr lang="ko-KR" altLang="en-US" dirty="0" err="1"/>
                        <a:t>member</a:t>
                      </a:r>
                      <a:r>
                        <a:rPr lang="ko-KR" altLang="en-US" dirty="0"/>
                        <a:t>/</a:t>
                      </a:r>
                      <a:r>
                        <a:rPr lang="ko-KR" altLang="en-US" dirty="0" err="1"/>
                        <a:t>login.jsp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java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MemberController.loginForm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()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Malgun Gothic"/>
                        </a:rPr>
                        <a:t>MemberController.login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()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Malgun Gothic"/>
                        </a:rPr>
                        <a:t>MemberController.logout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()</a:t>
                      </a:r>
                      <a:endParaRPr lang="ko-KR" altLang="en-US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MemberService.login</a:t>
                      </a:r>
                      <a:r>
                        <a:rPr lang="ko-KR" altLang="en-US" dirty="0"/>
                        <a:t>()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MemberMapper.login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()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MemberMapper.xml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83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사이트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메쉬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71229"/>
              </p:ext>
            </p:extLst>
          </p:nvPr>
        </p:nvGraphicFramePr>
        <p:xfrm>
          <a:off x="2754216" y="1478096"/>
          <a:ext cx="7179203" cy="492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SiteMesh</a:t>
                      </a:r>
                      <a:r>
                        <a:rPr lang="ko-KR" altLang="en-US" dirty="0"/>
                        <a:t> JSP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/WEB-INF/</a:t>
                      </a:r>
                      <a:r>
                        <a:rPr lang="ko-KR" altLang="en-US" dirty="0" err="1"/>
                        <a:t>views</a:t>
                      </a:r>
                      <a:r>
                        <a:rPr lang="ko-KR" altLang="en-US" dirty="0"/>
                        <a:t>/</a:t>
                      </a:r>
                      <a:r>
                        <a:rPr lang="ko-KR" altLang="en-US" dirty="0" err="1"/>
                        <a:t>decorator</a:t>
                      </a:r>
                      <a:r>
                        <a:rPr lang="ko-KR" altLang="en-US" dirty="0"/>
                        <a:t>/</a:t>
                      </a:r>
                      <a:r>
                        <a:rPr lang="ko-KR" altLang="en-US" dirty="0" err="1"/>
                        <a:t>default_decorator.jsp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사이트메쉬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설정 파일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Decorator.xml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Sitemesh.xml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Web.xml</a:t>
                      </a:r>
                      <a:endParaRPr lang="en-US" altLang="ko-KR" sz="1800" b="0" i="0" u="none" strike="noStrike" noProof="0" dirty="0" err="1">
                        <a:latin typeface="Malgun Gothic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필터이름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/>
                        <a:t>sitemesh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사용 클래스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com.opensymphony.sitemesh.webapp.SiteMeshFilter</a:t>
                      </a:r>
                      <a:endParaRPr lang="ko-KR" dirty="0" err="1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4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AOP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3014"/>
              </p:ext>
            </p:extLst>
          </p:nvPr>
        </p:nvGraphicFramePr>
        <p:xfrm>
          <a:off x="2754216" y="1478096"/>
          <a:ext cx="7179203" cy="492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1" i="0" u="none" strike="noStrike" noProof="0" dirty="0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LogAdvice.java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설정 파일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Servlet-Context.xml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Malgun Gothic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 err="1">
                        <a:latin typeface="Malgun Gothic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82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예외처리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26469"/>
              </p:ext>
            </p:extLst>
          </p:nvPr>
        </p:nvGraphicFramePr>
        <p:xfrm>
          <a:off x="2754216" y="1478096"/>
          <a:ext cx="7179203" cy="492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1" i="0" u="none" strike="noStrike" noProof="0" dirty="0"/>
                        <a:t>java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/>
                        <a:t>CommanExceptionAdvice</a:t>
                      </a:r>
                      <a:r>
                        <a:rPr lang="ko-KR" sz="1800" b="0" i="0" u="none" strike="noStrike" noProof="0" dirty="0"/>
                        <a:t>.</a:t>
                      </a:r>
                      <a:r>
                        <a:rPr lang="ko-KR" sz="1800" b="0" i="0" u="none" strike="noStrike" noProof="0" dirty="0" err="1"/>
                        <a:t>java</a:t>
                      </a:r>
                      <a:endParaRPr lang="ko-KR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ErrorController.java</a:t>
                      </a:r>
                      <a:endParaRPr lang="ko-KR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Error </a:t>
                      </a: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페이지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 JSP</a:t>
                      </a:r>
                      <a:endParaRPr lang="en-US" altLang="ko-KR" sz="1800" b="0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/WEB-INF/views/error/</a:t>
                      </a:r>
                      <a:r>
                        <a:rPr lang="en-US" sz="1800" b="0" i="0" u="none" strike="noStrike" noProof="0" dirty="0" err="1"/>
                        <a:t>auth_error.jsp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/WEB-INF/views/error/error_404.jsp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/WEB-INF/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views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error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/error_500.jsp</a:t>
                      </a:r>
                      <a:endParaRPr lang="ko-KR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2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권한처리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2931"/>
              </p:ext>
            </p:extLst>
          </p:nvPr>
        </p:nvGraphicFramePr>
        <p:xfrm>
          <a:off x="2754216" y="1478096"/>
          <a:ext cx="7179203" cy="344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1" i="0" u="none" strike="noStrike" noProof="0" dirty="0">
                          <a:latin typeface="맑은 고딕"/>
                        </a:rPr>
                        <a:t>java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맑은 고딕"/>
                          <a:ea typeface="맑은 고딕"/>
                        </a:rPr>
                        <a:t>AuthorityIntercepter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java</a:t>
                      </a:r>
                      <a:endParaRPr lang="ko-KR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575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권한처리 적용을 위한 설정 위치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/WEB-INF/spring/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appServlet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/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servlet-context.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xml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5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공통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메인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페이지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4113"/>
              </p:ext>
            </p:extLst>
          </p:nvPr>
        </p:nvGraphicFramePr>
        <p:xfrm>
          <a:off x="2754216" y="1478096"/>
          <a:ext cx="7179203" cy="493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/>
                        <a:t>java</a:t>
                      </a:r>
                      <a:endParaRPr lang="en-US" altLang="ko-KR" sz="1800" b="1" i="0" u="none" strike="noStrike" noProof="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/>
                        <a:t>MainController</a:t>
                      </a:r>
                      <a:r>
                        <a:rPr lang="ko-KR" sz="1800" b="0" i="0" u="none" strike="noStrike" noProof="0" dirty="0"/>
                        <a:t>.</a:t>
                      </a:r>
                      <a:r>
                        <a:rPr lang="ko-KR" sz="1800" b="0" i="0" u="none" strike="noStrike" noProof="0" dirty="0" err="1"/>
                        <a:t>java</a:t>
                      </a:r>
                      <a:endParaRPr lang="ko-KR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LatestService.java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BoardService.java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LatestMapper.java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</a:rPr>
                        <a:t>BoardMapper.java</a:t>
                      </a:r>
                      <a:endParaRPr lang="ko-KR" altLang="en-US" sz="1800" b="0" i="0" u="none" strike="noStrike" noProof="0" dirty="0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0222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LatestMapper.xml</a:t>
                      </a:r>
                      <a:endParaRPr lang="ko-KR" altLang="en-US" dirty="0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6651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BoardMapper.xml</a:t>
                      </a: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2201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</a:rPr>
                        <a:t>Main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 페이지 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</a:rPr>
                        <a:t>JSP</a:t>
                      </a:r>
                      <a:endParaRPr lang="ko-KR" altLang="en-US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7540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/WEB-INF/views/main/</a:t>
                      </a:r>
                      <a:r>
                        <a:rPr lang="en-US" altLang="ko-KR" sz="1800" b="0" i="0" u="none" strike="noStrike" noProof="0" dirty="0" err="1"/>
                        <a:t>main.jsp</a:t>
                      </a:r>
                      <a:endParaRPr lang="ko-KR" altLang="en-US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8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55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E45FE67-9915-EC4D-8080-313039585556}"/>
              </a:ext>
            </a:extLst>
          </p:cNvPr>
          <p:cNvGrpSpPr/>
          <p:nvPr/>
        </p:nvGrpSpPr>
        <p:grpSpPr>
          <a:xfrm>
            <a:off x="1384836" y="2057212"/>
            <a:ext cx="241300" cy="2720659"/>
            <a:chOff x="5715000" y="1865947"/>
            <a:chExt cx="241300" cy="2720659"/>
          </a:xfrm>
        </p:grpSpPr>
        <p:sp>
          <p:nvSpPr>
            <p:cNvPr id="4" name="하트[H] 3">
              <a:extLst>
                <a:ext uri="{FF2B5EF4-FFF2-40B4-BE49-F238E27FC236}">
                  <a16:creationId xmlns:a16="http://schemas.microsoft.com/office/drawing/2014/main" id="{FF6DA379-4233-E34A-887E-62E2E2C09CC0}"/>
                </a:ext>
              </a:extLst>
            </p:cNvPr>
            <p:cNvSpPr/>
            <p:nvPr/>
          </p:nvSpPr>
          <p:spPr>
            <a:xfrm>
              <a:off x="5715000" y="2692400"/>
              <a:ext cx="241300" cy="241300"/>
            </a:xfrm>
            <a:prstGeom prst="heart">
              <a:avLst/>
            </a:prstGeom>
            <a:solidFill>
              <a:srgbClr val="BC99C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하트[H] 4">
              <a:extLst>
                <a:ext uri="{FF2B5EF4-FFF2-40B4-BE49-F238E27FC236}">
                  <a16:creationId xmlns:a16="http://schemas.microsoft.com/office/drawing/2014/main" id="{F7AD62A3-A712-9F40-9E8F-E907E2388AB5}"/>
                </a:ext>
              </a:extLst>
            </p:cNvPr>
            <p:cNvSpPr/>
            <p:nvPr/>
          </p:nvSpPr>
          <p:spPr>
            <a:xfrm>
              <a:off x="5715000" y="3518853"/>
              <a:ext cx="241300" cy="241300"/>
            </a:xfrm>
            <a:prstGeom prst="heart">
              <a:avLst/>
            </a:prstGeom>
            <a:solidFill>
              <a:srgbClr val="BC99C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하트[H] 6">
              <a:extLst>
                <a:ext uri="{FF2B5EF4-FFF2-40B4-BE49-F238E27FC236}">
                  <a16:creationId xmlns:a16="http://schemas.microsoft.com/office/drawing/2014/main" id="{9889C4BB-6DEB-D649-AA85-131C12EB71CE}"/>
                </a:ext>
              </a:extLst>
            </p:cNvPr>
            <p:cNvSpPr/>
            <p:nvPr/>
          </p:nvSpPr>
          <p:spPr>
            <a:xfrm>
              <a:off x="5715000" y="4345306"/>
              <a:ext cx="241300" cy="241300"/>
            </a:xfrm>
            <a:prstGeom prst="heart">
              <a:avLst/>
            </a:prstGeom>
            <a:solidFill>
              <a:srgbClr val="BC99C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하트[H] 8">
              <a:extLst>
                <a:ext uri="{FF2B5EF4-FFF2-40B4-BE49-F238E27FC236}">
                  <a16:creationId xmlns:a16="http://schemas.microsoft.com/office/drawing/2014/main" id="{A7D7043C-ED2A-804E-AD4C-9A9813D12515}"/>
                </a:ext>
              </a:extLst>
            </p:cNvPr>
            <p:cNvSpPr/>
            <p:nvPr/>
          </p:nvSpPr>
          <p:spPr>
            <a:xfrm>
              <a:off x="5715000" y="1865947"/>
              <a:ext cx="241300" cy="241300"/>
            </a:xfrm>
            <a:prstGeom prst="heart">
              <a:avLst/>
            </a:prstGeom>
            <a:solidFill>
              <a:srgbClr val="BC99C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A8E79-BE9F-DE4E-9ED0-DBC81F3F6D6F}"/>
              </a:ext>
            </a:extLst>
          </p:cNvPr>
          <p:cNvSpPr/>
          <p:nvPr/>
        </p:nvSpPr>
        <p:spPr>
          <a:xfrm>
            <a:off x="1785041" y="1986846"/>
            <a:ext cx="64633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dirty="0" err="1">
                <a:latin typeface="Chalkboard"/>
                <a:ea typeface="맑은 고딕"/>
                <a:cs typeface="Ayuthaya"/>
              </a:rPr>
              <a:t>주제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2558D-A1B1-7E41-9DC0-B994C4EE8F2C}"/>
              </a:ext>
            </a:extLst>
          </p:cNvPr>
          <p:cNvSpPr/>
          <p:nvPr/>
        </p:nvSpPr>
        <p:spPr>
          <a:xfrm>
            <a:off x="1785041" y="2814886"/>
            <a:ext cx="155837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dirty="0" err="1">
                <a:ea typeface="+mn-lt"/>
                <a:cs typeface="+mn-lt"/>
              </a:rPr>
              <a:t>목적과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특징</a:t>
            </a:r>
            <a:endParaRPr lang="en-US" dirty="0">
              <a:ea typeface="+mn-lt"/>
              <a:cs typeface="+mn-lt"/>
            </a:endParaRPr>
          </a:p>
          <a:p>
            <a:endParaRPr lang="en-US" altLang="ko-KR" dirty="0">
              <a:latin typeface="Chalkboard"/>
              <a:ea typeface="맑은 고딕"/>
              <a:cs typeface="Ayuthay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757371-B748-E849-B191-CAD79ADE2CBE}"/>
              </a:ext>
            </a:extLst>
          </p:cNvPr>
          <p:cNvSpPr/>
          <p:nvPr/>
        </p:nvSpPr>
        <p:spPr>
          <a:xfrm>
            <a:off x="1785041" y="3642927"/>
            <a:ext cx="110799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요구사항</a:t>
            </a:r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35EA01-6949-FA46-984B-27076C97E9E4}"/>
              </a:ext>
            </a:extLst>
          </p:cNvPr>
          <p:cNvSpPr/>
          <p:nvPr/>
        </p:nvSpPr>
        <p:spPr>
          <a:xfrm>
            <a:off x="1785041" y="4470967"/>
            <a:ext cx="1963999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개발 내용과 범위</a:t>
            </a:r>
            <a:endParaRPr lang="ko-KR" altLang="en-US" dirty="0">
              <a:latin typeface="Malgun Gothic"/>
              <a:ea typeface="Malgun Gothic"/>
              <a:cs typeface="+mn-lt"/>
            </a:endParaRPr>
          </a:p>
          <a:p>
            <a:endParaRPr lang="en-US" altLang="ko-KR" dirty="0">
              <a:latin typeface="Chalkboard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목차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4D0B059-1302-4EB2-B226-4B96FBBC6FE0}"/>
              </a:ext>
            </a:extLst>
          </p:cNvPr>
          <p:cNvGrpSpPr/>
          <p:nvPr/>
        </p:nvGrpSpPr>
        <p:grpSpPr>
          <a:xfrm>
            <a:off x="5878018" y="1986845"/>
            <a:ext cx="2889536" cy="3681494"/>
            <a:chOff x="6002739" y="2023568"/>
            <a:chExt cx="2467370" cy="36814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725AB7C-83ED-43CF-9774-791051D84BA7}"/>
                </a:ext>
              </a:extLst>
            </p:cNvPr>
            <p:cNvGrpSpPr/>
            <p:nvPr/>
          </p:nvGrpSpPr>
          <p:grpSpPr>
            <a:xfrm>
              <a:off x="6002739" y="2093934"/>
              <a:ext cx="241300" cy="3547112"/>
              <a:chOff x="5715000" y="1865947"/>
              <a:chExt cx="241300" cy="3547112"/>
            </a:xfrm>
          </p:grpSpPr>
          <p:sp>
            <p:nvSpPr>
              <p:cNvPr id="18" name="하트[H] 3">
                <a:extLst>
                  <a:ext uri="{FF2B5EF4-FFF2-40B4-BE49-F238E27FC236}">
                    <a16:creationId xmlns:a16="http://schemas.microsoft.com/office/drawing/2014/main" id="{63925BE3-AEA5-4356-BFE7-794F9B429A77}"/>
                  </a:ext>
                </a:extLst>
              </p:cNvPr>
              <p:cNvSpPr/>
              <p:nvPr/>
            </p:nvSpPr>
            <p:spPr>
              <a:xfrm>
                <a:off x="5715000" y="2692400"/>
                <a:ext cx="241300" cy="241300"/>
              </a:xfrm>
              <a:prstGeom prst="heart">
                <a:avLst/>
              </a:prstGeom>
              <a:solidFill>
                <a:srgbClr val="BC99C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하트[H] 4">
                <a:extLst>
                  <a:ext uri="{FF2B5EF4-FFF2-40B4-BE49-F238E27FC236}">
                    <a16:creationId xmlns:a16="http://schemas.microsoft.com/office/drawing/2014/main" id="{FF3C98EB-3A28-42B9-924D-F669463AAB2D}"/>
                  </a:ext>
                </a:extLst>
              </p:cNvPr>
              <p:cNvSpPr/>
              <p:nvPr/>
            </p:nvSpPr>
            <p:spPr>
              <a:xfrm>
                <a:off x="5715000" y="3518853"/>
                <a:ext cx="241300" cy="241300"/>
              </a:xfrm>
              <a:prstGeom prst="heart">
                <a:avLst/>
              </a:prstGeom>
              <a:solidFill>
                <a:srgbClr val="BC99C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하트[H] 6">
                <a:extLst>
                  <a:ext uri="{FF2B5EF4-FFF2-40B4-BE49-F238E27FC236}">
                    <a16:creationId xmlns:a16="http://schemas.microsoft.com/office/drawing/2014/main" id="{4F5AAF80-EC61-4649-9DE7-D9E3DC574E8B}"/>
                  </a:ext>
                </a:extLst>
              </p:cNvPr>
              <p:cNvSpPr/>
              <p:nvPr/>
            </p:nvSpPr>
            <p:spPr>
              <a:xfrm>
                <a:off x="5715000" y="4345306"/>
                <a:ext cx="241300" cy="241300"/>
              </a:xfrm>
              <a:prstGeom prst="heart">
                <a:avLst/>
              </a:prstGeom>
              <a:solidFill>
                <a:srgbClr val="BC99C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하트[H] 7">
                <a:extLst>
                  <a:ext uri="{FF2B5EF4-FFF2-40B4-BE49-F238E27FC236}">
                    <a16:creationId xmlns:a16="http://schemas.microsoft.com/office/drawing/2014/main" id="{B0D1D7BD-BA8C-42AF-8D15-E02823DA2476}"/>
                  </a:ext>
                </a:extLst>
              </p:cNvPr>
              <p:cNvSpPr/>
              <p:nvPr/>
            </p:nvSpPr>
            <p:spPr>
              <a:xfrm>
                <a:off x="5715000" y="5171759"/>
                <a:ext cx="241300" cy="241300"/>
              </a:xfrm>
              <a:prstGeom prst="heart">
                <a:avLst/>
              </a:prstGeom>
              <a:solidFill>
                <a:srgbClr val="BC99C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하트[H] 8">
                <a:extLst>
                  <a:ext uri="{FF2B5EF4-FFF2-40B4-BE49-F238E27FC236}">
                    <a16:creationId xmlns:a16="http://schemas.microsoft.com/office/drawing/2014/main" id="{32FE062A-1B92-46DD-B1EE-2BDA2924BCD2}"/>
                  </a:ext>
                </a:extLst>
              </p:cNvPr>
              <p:cNvSpPr/>
              <p:nvPr/>
            </p:nvSpPr>
            <p:spPr>
              <a:xfrm>
                <a:off x="5715000" y="1865947"/>
                <a:ext cx="241300" cy="241300"/>
              </a:xfrm>
              <a:prstGeom prst="heart">
                <a:avLst/>
              </a:prstGeom>
              <a:solidFill>
                <a:srgbClr val="BC99C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AACCB4E-4535-440F-A263-B3DE6235263F}"/>
                </a:ext>
              </a:extLst>
            </p:cNvPr>
            <p:cNvSpPr/>
            <p:nvPr/>
          </p:nvSpPr>
          <p:spPr>
            <a:xfrm>
              <a:off x="6402944" y="5335730"/>
              <a:ext cx="1716848" cy="36933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dirty="0" err="1">
                  <a:latin typeface="Chalkboard"/>
                  <a:ea typeface="맑은 고딕"/>
                </a:rPr>
                <a:t>시연</a:t>
              </a:r>
              <a:r>
                <a:rPr lang="en-US" altLang="ko-KR" dirty="0">
                  <a:latin typeface="Chalkboard"/>
                  <a:ea typeface="맑은 고딕"/>
                </a:rPr>
                <a:t> 및 </a:t>
              </a:r>
              <a:r>
                <a:rPr lang="en-US" altLang="ko-KR" dirty="0" err="1">
                  <a:latin typeface="Chalkboard"/>
                  <a:ea typeface="맑은 고딕"/>
                </a:rPr>
                <a:t>후기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D158978-6AD0-4EB6-96DE-6C7411211618}"/>
                </a:ext>
              </a:extLst>
            </p:cNvPr>
            <p:cNvSpPr/>
            <p:nvPr/>
          </p:nvSpPr>
          <p:spPr>
            <a:xfrm>
              <a:off x="6402944" y="2023568"/>
              <a:ext cx="1385501" cy="369332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altLang="ko-KR" dirty="0" err="1">
                  <a:latin typeface="Chalkboard"/>
                  <a:ea typeface="맑은 고딕"/>
                  <a:cs typeface="Ayuthaya"/>
                </a:rPr>
                <a:t>와이어</a:t>
              </a:r>
              <a:r>
                <a:rPr lang="en-US" altLang="ko-KR" dirty="0">
                  <a:latin typeface="Chalkboard"/>
                  <a:ea typeface="맑은 고딕"/>
                  <a:cs typeface="Ayuthaya"/>
                </a:rPr>
                <a:t> </a:t>
              </a:r>
              <a:r>
                <a:rPr lang="en-US" altLang="ko-KR" dirty="0" err="1">
                  <a:latin typeface="Chalkboard"/>
                  <a:ea typeface="맑은 고딕"/>
                  <a:cs typeface="Ayuthaya"/>
                </a:rPr>
                <a:t>프레임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7F17043-8DDF-4188-A92B-A488F9CCC687}"/>
                </a:ext>
              </a:extLst>
            </p:cNvPr>
            <p:cNvSpPr/>
            <p:nvPr/>
          </p:nvSpPr>
          <p:spPr>
            <a:xfrm>
              <a:off x="6402944" y="2851608"/>
              <a:ext cx="1806654" cy="64633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ko-KR" altLang="en-US" dirty="0">
                  <a:ea typeface="+mn-lt"/>
                  <a:cs typeface="Ayuthaya"/>
                </a:rPr>
                <a:t>화면 구현</a:t>
              </a:r>
            </a:p>
            <a:p>
              <a:endParaRPr lang="en-US" altLang="ko-KR" dirty="0">
                <a:latin typeface="Chalkboard"/>
                <a:ea typeface="맑은 고딕"/>
                <a:cs typeface="Ayuthay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069A76-6AEC-4717-ADB4-234C0AA522EC}"/>
                </a:ext>
              </a:extLst>
            </p:cNvPr>
            <p:cNvSpPr/>
            <p:nvPr/>
          </p:nvSpPr>
          <p:spPr>
            <a:xfrm>
              <a:off x="6402944" y="3679649"/>
              <a:ext cx="807867" cy="369332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ko-KR" altLang="en-US" dirty="0" err="1">
                  <a:ea typeface="맑은 고딕"/>
                </a:rPr>
                <a:t>DB구현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3C8E93-8F3B-43C3-9649-1E927D30B029}"/>
                </a:ext>
              </a:extLst>
            </p:cNvPr>
            <p:cNvSpPr/>
            <p:nvPr/>
          </p:nvSpPr>
          <p:spPr>
            <a:xfrm>
              <a:off x="6402944" y="4507689"/>
              <a:ext cx="2067165" cy="369332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altLang="ko-KR" dirty="0" err="1">
                  <a:latin typeface="Chalkboard"/>
                  <a:ea typeface="맑은 고딕"/>
                </a:rPr>
                <a:t>핵심</a:t>
              </a:r>
              <a:r>
                <a:rPr lang="en-US" altLang="ko-KR" dirty="0">
                  <a:latin typeface="Chalkboard"/>
                  <a:ea typeface="맑은 고딕"/>
                </a:rPr>
                <a:t> </a:t>
              </a:r>
              <a:r>
                <a:rPr lang="en-US" altLang="ko-KR" dirty="0" err="1">
                  <a:latin typeface="Chalkboard"/>
                  <a:ea typeface="맑은 고딕"/>
                </a:rPr>
                <a:t>코드</a:t>
              </a:r>
              <a:r>
                <a:rPr lang="en-US" altLang="ko-KR" dirty="0">
                  <a:latin typeface="Chalkboard"/>
                  <a:ea typeface="맑은 고딕"/>
                </a:rPr>
                <a:t> 및 </a:t>
              </a:r>
              <a:r>
                <a:rPr lang="en-US" altLang="ko-KR" dirty="0" err="1">
                  <a:latin typeface="Chalkboard"/>
                  <a:ea typeface="맑은 고딕"/>
                </a:rPr>
                <a:t>오류수정</a:t>
              </a:r>
            </a:p>
          </p:txBody>
        </p:sp>
      </p:grpSp>
      <p:sp>
        <p:nvSpPr>
          <p:cNvPr id="47" name="하트[H] 6">
            <a:extLst>
              <a:ext uri="{FF2B5EF4-FFF2-40B4-BE49-F238E27FC236}">
                <a16:creationId xmlns:a16="http://schemas.microsoft.com/office/drawing/2014/main" id="{B06AF02B-AC17-4C80-81F2-6A760E04EBF9}"/>
              </a:ext>
            </a:extLst>
          </p:cNvPr>
          <p:cNvSpPr/>
          <p:nvPr/>
        </p:nvSpPr>
        <p:spPr>
          <a:xfrm>
            <a:off x="1371983" y="5349983"/>
            <a:ext cx="241300" cy="241300"/>
          </a:xfrm>
          <a:prstGeom prst="heart">
            <a:avLst/>
          </a:prstGeom>
          <a:solidFill>
            <a:srgbClr val="BC99C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2129DE-738F-4C97-9631-6A5C68A359A9}"/>
              </a:ext>
            </a:extLst>
          </p:cNvPr>
          <p:cNvSpPr/>
          <p:nvPr/>
        </p:nvSpPr>
        <p:spPr>
          <a:xfrm>
            <a:off x="1781369" y="5348644"/>
            <a:ext cx="110799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dirty="0" err="1">
                <a:latin typeface="Chalkboard"/>
                <a:ea typeface="맑은 고딕"/>
              </a:rPr>
              <a:t>소요자원</a:t>
            </a:r>
          </a:p>
        </p:txBody>
      </p:sp>
    </p:spTree>
    <p:extLst>
      <p:ext uri="{BB962C8B-B14F-4D97-AF65-F5344CB8AC3E}">
        <p14:creationId xmlns:p14="http://schemas.microsoft.com/office/powerpoint/2010/main" val="120165896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altLang="ko-KR" sz="2800" b="1" dirty="0" err="1">
                <a:latin typeface="Chalkboard"/>
                <a:ea typeface="맑은 고딕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 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8020"/>
              </p:ext>
            </p:extLst>
          </p:nvPr>
        </p:nvGraphicFramePr>
        <p:xfrm>
          <a:off x="2754216" y="1478096"/>
          <a:ext cx="7179203" cy="443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맑은 고딕"/>
                        </a:rPr>
                        <a:t>java</a:t>
                      </a:r>
                      <a:endParaRPr lang="en-US" altLang="ko-KR" sz="1800" b="1" i="0" u="none" strike="noStrike" noProof="0" dirty="0" err="1">
                        <a:latin typeface="맑은 고딕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BoardController.java</a:t>
                      </a:r>
                      <a:endParaRPr lang="ko-KR" altLang="en-US" sz="18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575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BoardService.java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BoardMapper.java</a:t>
                      </a:r>
                      <a:endParaRPr lang="en-US" sz="1800" b="0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BoardMapper.xml</a:t>
                      </a:r>
                      <a:endParaRPr lang="en-US" sz="1800" b="0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BoardVO.java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7319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9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54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 2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17374"/>
              </p:ext>
            </p:extLst>
          </p:nvPr>
        </p:nvGraphicFramePr>
        <p:xfrm>
          <a:off x="2754216" y="1478096"/>
          <a:ext cx="7179203" cy="443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i="0" u="none" strike="noStrike" noProof="0" dirty="0">
                          <a:latin typeface="맑은 고딕"/>
                        </a:rPr>
                        <a:t>자유게시판</a:t>
                      </a:r>
                      <a:r>
                        <a:rPr lang="en-US" altLang="ko-KR" sz="1800" b="1" i="0" u="none" strike="noStrike" noProof="0" dirty="0">
                          <a:latin typeface="맑은 고딕"/>
                        </a:rPr>
                        <a:t> JSP</a:t>
                      </a:r>
                      <a:endParaRPr lang="en-US" sz="1800" b="1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/WEB-INF/views/board/</a:t>
                      </a:r>
                      <a:r>
                        <a:rPr lang="en-US" sz="1800" b="0" i="0" u="none" strike="noStrike" noProof="0" dirty="0" err="1"/>
                        <a:t>list.jsp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575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/WEB-INF/views/board/</a:t>
                      </a:r>
                      <a:r>
                        <a:rPr lang="en-US" sz="1800" b="0" i="0" u="none" strike="noStrike" noProof="0" dirty="0" err="1"/>
                        <a:t>view.jsp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/WEB-INF/views/board/</a:t>
                      </a:r>
                      <a:r>
                        <a:rPr lang="en-US" sz="1800" b="0" i="0" u="none" strike="noStrike" noProof="0" dirty="0" err="1"/>
                        <a:t>write.jsp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/WEB-INF/views/board/</a:t>
                      </a:r>
                      <a:r>
                        <a:rPr lang="en-US" sz="1800" b="0" i="0" u="none" strike="noStrike" noProof="0" dirty="0" err="1"/>
                        <a:t>update.jsp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latin typeface="Malgun Gothic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7319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9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4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음원게시판</a:t>
            </a:r>
            <a:r>
              <a:rPr lang="en-US" altLang="ko-KR" sz="2800" b="1" dirty="0">
                <a:latin typeface="Chalkboard"/>
                <a:ea typeface="맑은 고딕"/>
              </a:rPr>
              <a:t> 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06028"/>
              </p:ext>
            </p:extLst>
          </p:nvPr>
        </p:nvGraphicFramePr>
        <p:xfrm>
          <a:off x="2754216" y="1478096"/>
          <a:ext cx="7179203" cy="443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맑은 고딕"/>
                        </a:rPr>
                        <a:t>java</a:t>
                      </a:r>
                      <a:endParaRPr lang="en-US" altLang="ko-KR" sz="1800" b="1" i="0" u="none" strike="noStrike" noProof="0" dirty="0" err="1">
                        <a:latin typeface="맑은 고딕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LatestController.java</a:t>
                      </a:r>
                      <a:endParaRPr lang="ko-KR" altLang="en-US" sz="1800" b="1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575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LatestService.java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LatestMapper.java</a:t>
                      </a:r>
                      <a:endParaRPr lang="en-US" sz="1800" b="0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LatestMapper.xml</a:t>
                      </a:r>
                      <a:endParaRPr lang="en-US" sz="1800" b="0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LatestVO.java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7319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9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3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음원게시판</a:t>
            </a:r>
            <a:r>
              <a:rPr lang="en-US" altLang="ko-KR" sz="2800" b="1" dirty="0">
                <a:latin typeface="Chalkboard"/>
                <a:ea typeface="맑은 고딕"/>
              </a:rPr>
              <a:t> 2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97743"/>
              </p:ext>
            </p:extLst>
          </p:nvPr>
        </p:nvGraphicFramePr>
        <p:xfrm>
          <a:off x="2754216" y="1478096"/>
          <a:ext cx="7179203" cy="493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i="0" u="none" strike="noStrike" noProof="0" dirty="0">
                          <a:latin typeface="맑은 고딕"/>
                        </a:rPr>
                        <a:t>음원게시판</a:t>
                      </a:r>
                      <a:r>
                        <a:rPr lang="en-US" altLang="ko-KR" sz="1800" b="1" i="0" u="none" strike="noStrike" noProof="0" dirty="0">
                          <a:latin typeface="맑은 고딕"/>
                        </a:rPr>
                        <a:t> JSP</a:t>
                      </a:r>
                      <a:endParaRPr lang="en-US" sz="1800" b="1" i="0" u="none" strike="noStrike" noProof="0" dirty="0">
                        <a:latin typeface="맑은 고딕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/WEB-INF/views/latest/</a:t>
                      </a:r>
                      <a:r>
                        <a:rPr lang="en-US" sz="1800" b="0" i="0" u="none" strike="noStrike" noProof="0" dirty="0" err="1"/>
                        <a:t>list.jsp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575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latest</a:t>
                      </a:r>
                      <a:r>
                        <a:rPr lang="en-US" sz="1800" b="0" i="0" u="none" strike="noStrike" noProof="0" dirty="0"/>
                        <a:t>/</a:t>
                      </a:r>
                      <a:r>
                        <a:rPr lang="en-US" sz="1800" b="0" i="0" u="none" strike="noStrike" noProof="0" dirty="0" err="1"/>
                        <a:t>view.jsp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latest</a:t>
                      </a:r>
                      <a:r>
                        <a:rPr lang="en-US" sz="1800" b="0" i="0" u="none" strike="noStrike" noProof="0" dirty="0"/>
                        <a:t>/</a:t>
                      </a:r>
                      <a:r>
                        <a:rPr lang="en-US" sz="1800" b="0" i="0" u="none" strike="noStrike" noProof="0" dirty="0" err="1"/>
                        <a:t>write.jsp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/WEB-INF/views/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latest</a:t>
                      </a:r>
                      <a:r>
                        <a:rPr lang="en-US" sz="1800" b="0" i="0" u="none" strike="noStrike" noProof="0" dirty="0"/>
                        <a:t>/</a:t>
                      </a:r>
                      <a:r>
                        <a:rPr lang="en-US" sz="1800" b="0" i="0" u="none" strike="noStrike" noProof="0" dirty="0" err="1"/>
                        <a:t>update.jsp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</a:rPr>
                        <a:t>음원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</a:rPr>
                        <a:t>이미지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</a:rPr>
                        <a:t> 및 </a:t>
                      </a: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</a:rPr>
                        <a:t>음원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/</a:t>
                      </a:r>
                      <a:r>
                        <a:rPr lang="en-US" altLang="ko-KR" sz="1800" b="0" i="0" u="none" strike="noStrike" noProof="0" dirty="0" err="1"/>
                        <a:t>src</a:t>
                      </a:r>
                      <a:r>
                        <a:rPr lang="en-US" altLang="ko-KR" sz="1800" b="0" i="0" u="none" strike="noStrike" noProof="0" dirty="0"/>
                        <a:t>/main/webapp/upload/image</a:t>
                      </a:r>
                      <a:endParaRPr lang="ko-KR" altLang="en-US" sz="1800" b="0" i="0" u="none" strike="noStrike" noProof="0" dirty="0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08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/</a:t>
                      </a:r>
                      <a:r>
                        <a:rPr lang="en-US" altLang="ko-KR" sz="1800" b="0" i="0" u="none" strike="noStrike" noProof="0" dirty="0" err="1"/>
                        <a:t>src</a:t>
                      </a:r>
                      <a:r>
                        <a:rPr lang="en-US" altLang="ko-KR" sz="1800" b="0" i="0" u="none" strike="noStrike" noProof="0" dirty="0"/>
                        <a:t>/main/webapp/upload/song</a:t>
                      </a:r>
                      <a:endParaRPr lang="ko-KR" dirty="0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97319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92909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8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3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인기차트</a:t>
            </a:r>
            <a:endParaRPr lang="en-US" altLang="ko-KR" sz="2800" b="1" dirty="0">
              <a:latin typeface="Chalkboard"/>
              <a:ea typeface="맑은 고딕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47150"/>
              </p:ext>
            </p:extLst>
          </p:nvPr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인기차트 JSP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/WEB-INF/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views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chart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list.jsp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java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ChartController.java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LatestService.java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LatestMapper.java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LatestService.xml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6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회원관리</a:t>
            </a:r>
            <a:r>
              <a:rPr lang="en-US" altLang="ko-KR" sz="2800" b="1" dirty="0">
                <a:latin typeface="Chalkboard"/>
                <a:ea typeface="맑은 고딕"/>
              </a:rPr>
              <a:t> 1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6921"/>
              </p:ext>
            </p:extLst>
          </p:nvPr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회원 JSP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/WEB-INF/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views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/member/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list.jsp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/WEB-INF/</a:t>
                      </a: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views</a:t>
                      </a:r>
                      <a:r>
                        <a:rPr lang="en-US" altLang="ko-KR" sz="1800" b="0" i="0" u="none" strike="noStrike" noProof="0" dirty="0">
                          <a:latin typeface="Malgun Gothic"/>
                          <a:ea typeface="맑은 고딕"/>
                        </a:rPr>
                        <a:t>/member/view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.</a:t>
                      </a: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jsp</a:t>
                      </a:r>
                      <a:endParaRPr lang="ko-KR" sz="1800" b="0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/WEB-INF/views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/member/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write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.jsp</a:t>
                      </a:r>
                      <a:endParaRPr lang="en-US" sz="1800" b="0" i="0" u="none" strike="noStrike" noProof="0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>
                          <a:latin typeface="Malgun Gothic"/>
                          <a:ea typeface="Malgun Gothic"/>
                        </a:rPr>
                        <a:t>/WEB-INF/views</a:t>
                      </a:r>
                      <a:r>
                        <a:rPr lang="en-US" sz="1800" b="0" i="0" u="none" strike="noStrike" noProof="0" dirty="0">
                          <a:latin typeface="Malgun Gothic"/>
                        </a:rPr>
                        <a:t>/member/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update</a:t>
                      </a:r>
                      <a:r>
                        <a:rPr lang="en-US" altLang="ko-KR" sz="1800" b="0" i="0" u="none" strike="noStrike" noProof="0" dirty="0" err="1">
                          <a:latin typeface="Malgun Gothic"/>
                          <a:ea typeface="Malgun Gothic"/>
                        </a:rPr>
                        <a:t>.jsp</a:t>
                      </a:r>
                      <a:endParaRPr lang="en-US" sz="1800" b="0" i="0" u="none" strike="noStrike" noProof="0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AJAX </a:t>
                      </a:r>
                      <a:r>
                        <a:rPr lang="en-US" altLang="ko-KR" sz="1800" b="1" i="0" u="none" strike="noStrike" noProof="0" dirty="0" err="1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중복체크용</a:t>
                      </a:r>
                      <a:r>
                        <a:rPr lang="en-US" altLang="ko-KR" sz="1800" b="1" i="0" u="none" strike="noStrike" noProof="0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</a:rPr>
                        <a:t> JSP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/WEB-INF/views/member/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idCheck.jsp</a:t>
                      </a:r>
                      <a:endParaRPr lang="en-US" altLang="ko-KR" sz="1800" b="0" i="0" u="none" strike="noStrike" noProof="0" dirty="0" err="1">
                        <a:latin typeface="Malgun Gothic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/WEB-INF/views/member/</a:t>
                      </a:r>
                      <a:r>
                        <a:rPr lang="en-US" sz="1800" b="0" i="0" u="none" strike="noStrike" noProof="0" dirty="0" err="1">
                          <a:latin typeface="Malgun Gothic"/>
                        </a:rPr>
                        <a:t>nickCheck.jsp</a:t>
                      </a: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9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내용</a:t>
            </a:r>
            <a:r>
              <a:rPr lang="en-US" altLang="ko-KR" sz="2800" b="1" dirty="0">
                <a:latin typeface="Chalkboard"/>
                <a:ea typeface="맑은 고딕"/>
              </a:rPr>
              <a:t> - (</a:t>
            </a:r>
            <a:r>
              <a:rPr lang="en-US" sz="2800" b="1" dirty="0" err="1">
                <a:ea typeface="+mn-lt"/>
                <a:cs typeface="+mn-lt"/>
              </a:rPr>
              <a:t>모듈</a:t>
            </a:r>
            <a:r>
              <a:rPr lang="en-US" altLang="ko-KR" sz="2800" b="1" dirty="0">
                <a:latin typeface="Chalkboard"/>
                <a:ea typeface="맑은 고딕"/>
              </a:rPr>
              <a:t>) </a:t>
            </a:r>
            <a:r>
              <a:rPr lang="en-US" altLang="ko-KR" sz="2800" b="1" dirty="0" err="1">
                <a:latin typeface="Chalkboard"/>
                <a:ea typeface="맑은 고딕"/>
              </a:rPr>
              <a:t>회원관리</a:t>
            </a:r>
            <a:r>
              <a:rPr lang="en-US" altLang="ko-KR" sz="2800" b="1" dirty="0">
                <a:latin typeface="Chalkboard"/>
                <a:ea typeface="맑은 고딕"/>
              </a:rPr>
              <a:t> 2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FE42D4-46F3-469A-9235-EA665055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62011"/>
              </p:ext>
            </p:extLst>
          </p:nvPr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1" i="0" u="none" strike="noStrike" noProof="0" dirty="0">
                          <a:latin typeface="맑은 고딕"/>
                          <a:ea typeface="맑은 고딕"/>
                        </a:rPr>
                        <a:t>java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/>
                        <a:t>MemberController</a:t>
                      </a:r>
                      <a:r>
                        <a:rPr lang="ko-KR" sz="1800" b="0" i="0" u="none" strike="noStrike" noProof="0" dirty="0"/>
                        <a:t>.</a:t>
                      </a:r>
                      <a:r>
                        <a:rPr lang="en-US" altLang="ko-KR" sz="1800" b="0" i="0" u="none" strike="noStrike" noProof="0" dirty="0"/>
                        <a:t>java</a:t>
                      </a:r>
                      <a:endParaRPr lang="ko-KR" sz="1800" b="0" i="0" u="none" strike="noStrike" noProof="0" dirty="0" err="1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 err="1"/>
                        <a:t>MemberMapper</a:t>
                      </a:r>
                      <a:r>
                        <a:rPr lang="ko-KR" sz="1800" b="0" i="0" u="none" strike="noStrike" noProof="0" dirty="0"/>
                        <a:t>.</a:t>
                      </a:r>
                      <a:r>
                        <a:rPr lang="en-US" altLang="ko-KR" sz="1800" b="0" i="0" u="none" strike="noStrike" noProof="0" dirty="0"/>
                        <a:t>java</a:t>
                      </a:r>
                      <a:endParaRPr lang="ko-KR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MemberService.java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MemberMapper.xml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MemberVO.java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Malgun Gothic"/>
                        </a:rPr>
                        <a:t>LoginVO.java</a:t>
                      </a:r>
                      <a:endParaRPr lang="en-US" sz="1800" b="0" i="0" u="none" strike="noStrike" noProof="0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800" b="0" i="0" u="none" strike="noStrike" noProof="0" dirty="0">
                        <a:latin typeface="Malgun Gothic"/>
                      </a:endParaRP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 err="1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7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소요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자원</a:t>
            </a:r>
          </a:p>
        </p:txBody>
      </p:sp>
    </p:spTree>
    <p:extLst>
      <p:ext uri="{BB962C8B-B14F-4D97-AF65-F5344CB8AC3E}">
        <p14:creationId xmlns:p14="http://schemas.microsoft.com/office/powerpoint/2010/main" val="28190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소요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자원</a:t>
            </a:r>
            <a:r>
              <a:rPr lang="en-US" altLang="ko-KR" sz="2800" b="1" dirty="0">
                <a:latin typeface="Chalkboard"/>
                <a:ea typeface="맑은 고딕"/>
              </a:rPr>
              <a:t> - HW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07425"/>
              </p:ext>
            </p:extLst>
          </p:nvPr>
        </p:nvGraphicFramePr>
        <p:xfrm>
          <a:off x="2754216" y="1478096"/>
          <a:ext cx="7179202" cy="330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601">
                  <a:extLst>
                    <a:ext uri="{9D8B030D-6E8A-4147-A177-3AD203B41FA5}">
                      <a16:colId xmlns:a16="http://schemas.microsoft.com/office/drawing/2014/main" val="2848528232"/>
                    </a:ext>
                  </a:extLst>
                </a:gridCol>
                <a:gridCol w="3589601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자원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및 구성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CPU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Intel(</a:t>
                      </a: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R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) </a:t>
                      </a:r>
                      <a:r>
                        <a:rPr lang="ko-KR" sz="1800" b="0" i="0" u="none" strike="noStrike" noProof="0" dirty="0" err="1">
                          <a:latin typeface="Malgun Gothic"/>
                          <a:ea typeface="Malgun Gothic"/>
                        </a:rPr>
                        <a:t>Core</a:t>
                      </a:r>
                      <a:r>
                        <a:rPr lang="ko-KR" sz="1800" b="0" i="0" u="none" strike="noStrike" noProof="0" dirty="0">
                          <a:latin typeface="Malgun Gothic"/>
                          <a:ea typeface="Malgun Gothic"/>
                        </a:rPr>
                        <a:t>(TM) i5-9400 CPU @ 2.90GHz, 2904Mhz, 6 코어, 6 논리 프로세서</a:t>
                      </a:r>
                      <a:endParaRPr lang="ko-KR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RAM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설치된 실제 메모리(RAM)    8.00GB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그래픽카드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NVIDIA </a:t>
                      </a:r>
                      <a:r>
                        <a:rPr lang="ko-KR" altLang="en-US" dirty="0" err="1"/>
                        <a:t>GeForce</a:t>
                      </a:r>
                      <a:r>
                        <a:rPr lang="ko-KR" altLang="en-US" dirty="0"/>
                        <a:t> GTX 1660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SSD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223GB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03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소요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자원</a:t>
            </a:r>
            <a:r>
              <a:rPr lang="en-US" altLang="ko-KR" sz="2800" b="1" dirty="0">
                <a:latin typeface="Chalkboard"/>
                <a:ea typeface="맑은 고딕"/>
              </a:rPr>
              <a:t> - SW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51891"/>
              </p:ext>
            </p:extLst>
          </p:nvPr>
        </p:nvGraphicFramePr>
        <p:xfrm>
          <a:off x="2754216" y="1478096"/>
          <a:ext cx="7179202" cy="4393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601">
                  <a:extLst>
                    <a:ext uri="{9D8B030D-6E8A-4147-A177-3AD203B41FA5}">
                      <a16:colId xmlns:a16="http://schemas.microsoft.com/office/drawing/2014/main" val="2848528232"/>
                    </a:ext>
                  </a:extLst>
                </a:gridCol>
                <a:gridCol w="3589601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자원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및 구성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JAVA</a:t>
                      </a:r>
                    </a:p>
                  </a:txBody>
                  <a:tcPr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JAVA </a:t>
                      </a:r>
                      <a:r>
                        <a:rPr lang="en-US" altLang="ko-KR" sz="1800" b="0" i="0" u="none" strike="noStrike" noProof="0" dirty="0" err="1"/>
                        <a:t>jdk</a:t>
                      </a:r>
                      <a:r>
                        <a:rPr lang="en-US" altLang="ko-KR" sz="1800" b="0" i="0" u="none" strike="noStrike" noProof="0" dirty="0"/>
                        <a:t> 1.8</a:t>
                      </a: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Oracle</a:t>
                      </a:r>
                      <a:endParaRPr lang="ko-KR"/>
                    </a:p>
                  </a:txBody>
                  <a:tcPr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11.2.0</a:t>
                      </a:r>
                      <a:endParaRPr lang="ko-KR" altLang="en-US"/>
                    </a:p>
                  </a:txBody>
                  <a:tcPr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SQL </a:t>
                      </a:r>
                      <a:r>
                        <a:rPr lang="ko-KR" altLang="en-US" dirty="0" err="1"/>
                        <a:t>Developer</a:t>
                      </a:r>
                      <a:endParaRPr lang="ko-KR"/>
                    </a:p>
                  </a:txBody>
                  <a:tcPr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i="0" u="none" strike="noStrike" noProof="0" dirty="0"/>
                        <a:t>버전 </a:t>
                      </a:r>
                      <a:r>
                        <a:rPr lang="en-US" altLang="ko-KR" sz="1800" b="0" i="0" u="none" strike="noStrike" noProof="0" dirty="0"/>
                        <a:t>21.2.1.204</a:t>
                      </a:r>
                      <a:endParaRPr lang="ko-KR"/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Spring</a:t>
                      </a:r>
                      <a:r>
                        <a:rPr lang="ko-KR" altLang="en-US" dirty="0"/>
                        <a:t> Tool </a:t>
                      </a:r>
                      <a:r>
                        <a:rPr lang="ko-KR" altLang="en-US" dirty="0" err="1"/>
                        <a:t>Suite</a:t>
                      </a:r>
                      <a:endParaRPr lang="ko-KR"/>
                    </a:p>
                  </a:txBody>
                  <a:tcPr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sts-4.12.0.RELEASE</a:t>
                      </a:r>
                      <a:endParaRPr lang="ko-KR" altLang="en-US"/>
                    </a:p>
                  </a:txBody>
                  <a:tcPr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Tomcat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server</a:t>
                      </a:r>
                    </a:p>
                  </a:txBody>
                  <a:tcPr>
                    <a:solidFill>
                      <a:srgbClr val="BC99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tomcat9</a:t>
                      </a:r>
                    </a:p>
                  </a:txBody>
                  <a:tcPr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912657"/>
                  </a:ext>
                </a:extLst>
              </a:tr>
              <a:tr h="4832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Browser</a:t>
                      </a:r>
                      <a:endParaRPr lang="ko-KR"/>
                    </a:p>
                  </a:txBody>
                  <a:tcPr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chrome</a:t>
                      </a:r>
                      <a:endParaRPr lang="ko-KR" altLang="en-US"/>
                    </a:p>
                  </a:txBody>
                  <a:tcPr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62639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lib</a:t>
                      </a:r>
                      <a:endParaRPr lang="ko-KR"/>
                    </a:p>
                  </a:txBody>
                  <a:tcPr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FileUtil.jar</a:t>
                      </a:r>
                      <a:endParaRPr lang="ko-KR" altLang="en-US"/>
                    </a:p>
                  </a:txBody>
                  <a:tcPr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57065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lib</a:t>
                      </a:r>
                      <a:endParaRPr lang="ko-KR"/>
                    </a:p>
                  </a:txBody>
                  <a:tcPr>
                    <a:solidFill>
                      <a:srgbClr val="EBD8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PageObject.jar</a:t>
                      </a:r>
                      <a:endParaRPr lang="ko-KR" altLang="en-US"/>
                    </a:p>
                  </a:txBody>
                  <a:tcPr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78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8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주제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5FF730-E8E9-45CD-B645-21ED70184F79}"/>
              </a:ext>
            </a:extLst>
          </p:cNvPr>
          <p:cNvGrpSpPr/>
          <p:nvPr/>
        </p:nvGrpSpPr>
        <p:grpSpPr>
          <a:xfrm>
            <a:off x="1015388" y="1667218"/>
            <a:ext cx="8269993" cy="4473680"/>
            <a:chOff x="877677" y="1961001"/>
            <a:chExt cx="8269993" cy="44736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E1EB7E-F2F8-4A89-9E7B-9CA089811842}"/>
                </a:ext>
              </a:extLst>
            </p:cNvPr>
            <p:cNvSpPr txBox="1"/>
            <p:nvPr/>
          </p:nvSpPr>
          <p:spPr>
            <a:xfrm>
              <a:off x="877677" y="1961001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음악 스트리밍 사이트</a:t>
              </a:r>
              <a:endParaRPr lang="ko-K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70365D-928D-41A2-A997-D67D09EC1107}"/>
                </a:ext>
              </a:extLst>
            </p:cNvPr>
            <p:cNvSpPr txBox="1"/>
            <p:nvPr/>
          </p:nvSpPr>
          <p:spPr>
            <a:xfrm>
              <a:off x="1079652" y="2741362"/>
              <a:ext cx="8068018" cy="36933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사운드 클라우드처럼 본인이 만든 음원을 등록할 수 있는 사이트입니다.</a:t>
              </a:r>
              <a:r>
                <a:rPr lang="ko-KR" altLang="en-US" dirty="0">
                  <a:ea typeface="+mn-lt"/>
                  <a:cs typeface="+mn-lt"/>
                </a:rPr>
                <a:t> </a:t>
              </a:r>
              <a:endParaRPr lang="ko-KR">
                <a:ea typeface="맑은 고딕"/>
              </a:endParaRPr>
            </a:p>
            <a:p>
              <a:pPr>
                <a:buFont typeface="Arial"/>
                <a:buChar char="•"/>
              </a:pPr>
              <a:endParaRPr lang="ko-KR" altLang="en-US" dirty="0">
                <a:ea typeface="+mn-lt"/>
                <a:cs typeface="+mn-lt"/>
              </a:endParaRPr>
            </a:p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제공하는 서비스는 인기차트, </a:t>
              </a:r>
              <a:r>
                <a:rPr lang="ko-KR" dirty="0" err="1">
                  <a:ea typeface="+mn-lt"/>
                  <a:cs typeface="+mn-lt"/>
                </a:rPr>
                <a:t>최신음원</a:t>
              </a:r>
              <a:r>
                <a:rPr lang="ko-KR" dirty="0">
                  <a:ea typeface="+mn-lt"/>
                  <a:cs typeface="+mn-lt"/>
                </a:rPr>
                <a:t>, 자유게시판 입니다.</a:t>
              </a:r>
              <a:endParaRPr lang="ko-KR" dirty="0"/>
            </a:p>
            <a:p>
              <a:pPr>
                <a:buFont typeface="Arial"/>
                <a:buChar char="•"/>
              </a:pPr>
              <a:endParaRPr lang="ko-KR"/>
            </a:p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음원 등록은 회원만 할 수 있으며, 음원의 조회수가 높으면 인기 차트의 상단에 올라 갈 수 있습니다.</a:t>
              </a:r>
              <a:endParaRPr lang="ko-KR" dirty="0"/>
            </a:p>
            <a:p>
              <a:pPr>
                <a:buFont typeface="Arial"/>
                <a:buChar char="•"/>
              </a:pPr>
              <a:endParaRPr lang="ko-KR"/>
            </a:p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자유게시판에 카테고리를 [홍보] [잡담] [정보] 로 나눌 수 있습니다.</a:t>
              </a:r>
              <a:endParaRPr lang="ko-KR"/>
            </a:p>
            <a:p>
              <a:pPr>
                <a:buFont typeface="Arial"/>
                <a:buChar char="•"/>
              </a:pPr>
              <a:endParaRPr lang="ko-KR" dirty="0">
                <a:ea typeface="+mn-lt"/>
                <a:cs typeface="+mn-lt"/>
              </a:endParaRPr>
            </a:p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자유게시판을 통해 음원을 홍보하고 또한 음악정보를 공유하여 소통할 수 있습니다.</a:t>
              </a:r>
              <a:endParaRPr lang="ko-KR" dirty="0"/>
            </a:p>
            <a:p>
              <a:pPr>
                <a:buFont typeface="Arial"/>
                <a:buChar char="•"/>
              </a:pPr>
              <a:endParaRPr lang="ko-KR"/>
            </a:p>
            <a:p>
              <a:pPr marL="285750" indent="-285750">
                <a:buFont typeface="Arial"/>
                <a:buChar char="•"/>
              </a:pPr>
              <a:endParaRPr lang="ko-KR" altLang="en-US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4153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249684" y="3041832"/>
            <a:ext cx="3698448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와이어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192942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메인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384F2-6C90-4C33-AEAB-DD030DAE9917}"/>
              </a:ext>
            </a:extLst>
          </p:cNvPr>
          <p:cNvSpPr/>
          <p:nvPr/>
        </p:nvSpPr>
        <p:spPr>
          <a:xfrm>
            <a:off x="2370460" y="2365871"/>
            <a:ext cx="2607324" cy="1312843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메인</a:t>
            </a:r>
          </a:p>
          <a:p>
            <a:pPr algn="ctr"/>
            <a:r>
              <a:rPr lang="ko-KR" altLang="en-US" dirty="0">
                <a:ea typeface="맑은 고딕"/>
              </a:rPr>
              <a:t>음원 게시판 리스트</a:t>
            </a:r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F3F0C5-335F-4802-B1CF-416CE99399B3}"/>
              </a:ext>
            </a:extLst>
          </p:cNvPr>
          <p:cNvSpPr/>
          <p:nvPr/>
        </p:nvSpPr>
        <p:spPr>
          <a:xfrm>
            <a:off x="2342918" y="5138447"/>
            <a:ext cx="2763396" cy="1285301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게시판 </a:t>
            </a:r>
            <a:r>
              <a:rPr lang="ko-KR" altLang="en-US" dirty="0" err="1">
                <a:ea typeface="맑은 고딕"/>
              </a:rPr>
              <a:t>글보기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CD42D80-F5CF-EF53-1DDF-B6F5AEAD5A60}"/>
              </a:ext>
            </a:extLst>
          </p:cNvPr>
          <p:cNvSpPr/>
          <p:nvPr/>
        </p:nvSpPr>
        <p:spPr>
          <a:xfrm>
            <a:off x="3324968" y="3853849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5B5C95-D29B-9199-D4ED-FF6F5D7DD572}"/>
              </a:ext>
            </a:extLst>
          </p:cNvPr>
          <p:cNvSpPr/>
          <p:nvPr/>
        </p:nvSpPr>
        <p:spPr>
          <a:xfrm>
            <a:off x="6896556" y="2402593"/>
            <a:ext cx="2607324" cy="1312843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메인</a:t>
            </a:r>
          </a:p>
          <a:p>
            <a:pPr algn="ctr"/>
            <a:r>
              <a:rPr lang="ko-KR" altLang="en-US" dirty="0">
                <a:ea typeface="맑은 고딕"/>
              </a:rPr>
              <a:t>자유게시판 리스트</a:t>
            </a:r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FDF23D-49C3-BE5A-D40B-9757CBBE6189}"/>
              </a:ext>
            </a:extLst>
          </p:cNvPr>
          <p:cNvSpPr/>
          <p:nvPr/>
        </p:nvSpPr>
        <p:spPr>
          <a:xfrm>
            <a:off x="6869014" y="5175169"/>
            <a:ext cx="2763396" cy="1285301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자유게시판 </a:t>
            </a:r>
            <a:r>
              <a:rPr lang="ko-KR" altLang="en-US" dirty="0" err="1">
                <a:ea typeface="맑은 고딕"/>
              </a:rPr>
              <a:t>글보기</a:t>
            </a:r>
            <a:endParaRPr lang="ko-KR" altLang="en-US" dirty="0">
              <a:ea typeface="맑은 고딕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737BFBD-AB83-1B8C-2655-32AB62B59878}"/>
              </a:ext>
            </a:extLst>
          </p:cNvPr>
          <p:cNvSpPr/>
          <p:nvPr/>
        </p:nvSpPr>
        <p:spPr>
          <a:xfrm>
            <a:off x="7851064" y="3890571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BF99F8B-BFBC-7AC8-5485-168D5A7E1096}"/>
              </a:ext>
            </a:extLst>
          </p:cNvPr>
          <p:cNvSpPr/>
          <p:nvPr/>
        </p:nvSpPr>
        <p:spPr>
          <a:xfrm rot="2280000">
            <a:off x="4086967" y="1329150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41E501-CAAF-B40D-616C-0C89FC5A7B9D}"/>
              </a:ext>
            </a:extLst>
          </p:cNvPr>
          <p:cNvSpPr/>
          <p:nvPr/>
        </p:nvSpPr>
        <p:spPr>
          <a:xfrm rot="-2400000">
            <a:off x="7364485" y="1246523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E894-1D32-2E33-0AAB-4A9B085BCE0C}"/>
              </a:ext>
            </a:extLst>
          </p:cNvPr>
          <p:cNvSpPr/>
          <p:nvPr/>
        </p:nvSpPr>
        <p:spPr>
          <a:xfrm>
            <a:off x="5170580" y="887774"/>
            <a:ext cx="1753517" cy="826265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52855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인기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차트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384F2-6C90-4C33-AEAB-DD030DAE9917}"/>
              </a:ext>
            </a:extLst>
          </p:cNvPr>
          <p:cNvSpPr/>
          <p:nvPr/>
        </p:nvSpPr>
        <p:spPr>
          <a:xfrm>
            <a:off x="2150123" y="2980980"/>
            <a:ext cx="2901107" cy="1569903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인기 차트 리스트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C54A4207-0EA2-477C-A8D8-3DDE35215828}"/>
              </a:ext>
            </a:extLst>
          </p:cNvPr>
          <p:cNvSpPr/>
          <p:nvPr/>
        </p:nvSpPr>
        <p:spPr>
          <a:xfrm>
            <a:off x="2605144" y="1232626"/>
            <a:ext cx="1992215" cy="1294481"/>
          </a:xfrm>
          <a:prstGeom prst="down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F3F0C5-335F-4802-B1CF-416CE99399B3}"/>
              </a:ext>
            </a:extLst>
          </p:cNvPr>
          <p:cNvSpPr/>
          <p:nvPr/>
        </p:nvSpPr>
        <p:spPr>
          <a:xfrm>
            <a:off x="6712942" y="2999339"/>
            <a:ext cx="3075540" cy="1542361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게시판 </a:t>
            </a:r>
            <a:r>
              <a:rPr lang="ko-KR" altLang="en-US" dirty="0" err="1">
                <a:ea typeface="맑은 고딕"/>
              </a:rPr>
              <a:t>글보기</a:t>
            </a:r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00B0575-8E84-4A54-A4F5-08735DC56CBB}"/>
              </a:ext>
            </a:extLst>
          </p:cNvPr>
          <p:cNvSpPr/>
          <p:nvPr/>
        </p:nvSpPr>
        <p:spPr>
          <a:xfrm rot="5400000">
            <a:off x="5670071" y="3316680"/>
            <a:ext cx="422313" cy="899712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최신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endParaRPr lang="en-US" altLang="ko-KR" sz="2400" b="1" dirty="0" err="1">
              <a:latin typeface="Chalkboard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384F2-6C90-4C33-AEAB-DD030DAE9917}"/>
              </a:ext>
            </a:extLst>
          </p:cNvPr>
          <p:cNvSpPr/>
          <p:nvPr/>
        </p:nvSpPr>
        <p:spPr>
          <a:xfrm>
            <a:off x="2012412" y="2632113"/>
            <a:ext cx="2350264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게시판 리스트</a:t>
            </a:r>
            <a:endParaRPr lang="ko-KR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C54A4207-0EA2-477C-A8D8-3DDE35215828}"/>
              </a:ext>
            </a:extLst>
          </p:cNvPr>
          <p:cNvSpPr/>
          <p:nvPr/>
        </p:nvSpPr>
        <p:spPr>
          <a:xfrm>
            <a:off x="2403168" y="1177542"/>
            <a:ext cx="1450553" cy="1074144"/>
          </a:xfrm>
          <a:prstGeom prst="down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F3F0C5-335F-4802-B1CF-416CE99399B3}"/>
              </a:ext>
            </a:extLst>
          </p:cNvPr>
          <p:cNvSpPr/>
          <p:nvPr/>
        </p:nvSpPr>
        <p:spPr>
          <a:xfrm>
            <a:off x="5345015" y="2632111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게시판 </a:t>
            </a:r>
            <a:r>
              <a:rPr lang="ko-KR" altLang="en-US" dirty="0" err="1">
                <a:ea typeface="맑은 고딕"/>
              </a:rPr>
              <a:t>글보기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E4FB2-82E0-4463-B4E2-7FD4EA77A78E}"/>
              </a:ext>
            </a:extLst>
          </p:cNvPr>
          <p:cNvSpPr/>
          <p:nvPr/>
        </p:nvSpPr>
        <p:spPr>
          <a:xfrm>
            <a:off x="2370460" y="4202013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</a:t>
            </a:r>
            <a:r>
              <a:rPr lang="ko-KR" altLang="en-US" dirty="0" err="1">
                <a:ea typeface="맑은 고딕"/>
              </a:rPr>
              <a:t>글등록</a:t>
            </a:r>
            <a:r>
              <a:rPr lang="ko-KR" altLang="en-US" dirty="0">
                <a:ea typeface="맑은 고딕"/>
              </a:rPr>
              <a:t> 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FA734-65E9-47EB-A99C-0C194EC608B4}"/>
              </a:ext>
            </a:extLst>
          </p:cNvPr>
          <p:cNvSpPr/>
          <p:nvPr/>
        </p:nvSpPr>
        <p:spPr>
          <a:xfrm>
            <a:off x="2370463" y="5808642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음원 </a:t>
            </a:r>
            <a:r>
              <a:rPr lang="ko-KR" altLang="en-US" dirty="0" err="1">
                <a:ea typeface="맑은 고딕"/>
              </a:rPr>
              <a:t>글등록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FA734-65E9-47EB-A99C-0C194EC608B4}"/>
              </a:ext>
            </a:extLst>
          </p:cNvPr>
          <p:cNvSpPr/>
          <p:nvPr/>
        </p:nvSpPr>
        <p:spPr>
          <a:xfrm>
            <a:off x="5744952" y="5804624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음원 </a:t>
            </a:r>
            <a:r>
              <a:rPr lang="ko-KR" altLang="en-US" dirty="0" err="1">
                <a:ea typeface="맑은 고딕"/>
              </a:rPr>
              <a:t>글수정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EAFC6-E7EA-4185-9E22-75D66F110AC1}"/>
              </a:ext>
            </a:extLst>
          </p:cNvPr>
          <p:cNvSpPr/>
          <p:nvPr/>
        </p:nvSpPr>
        <p:spPr>
          <a:xfrm>
            <a:off x="5744952" y="4253083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음원 </a:t>
            </a:r>
            <a:r>
              <a:rPr lang="ko-KR" altLang="en-US" dirty="0" err="1">
                <a:ea typeface="맑은 고딕"/>
              </a:rPr>
              <a:t>글수정</a:t>
            </a:r>
            <a:r>
              <a:rPr lang="ko-KR" altLang="en-US" dirty="0">
                <a:ea typeface="맑은 고딕"/>
              </a:rPr>
              <a:t> 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2DBE9-AD6A-42D6-9D0F-D26C91397929}"/>
              </a:ext>
            </a:extLst>
          </p:cNvPr>
          <p:cNvSpPr/>
          <p:nvPr/>
        </p:nvSpPr>
        <p:spPr>
          <a:xfrm>
            <a:off x="8842872" y="2632111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음원 게시글 삭제</a:t>
            </a:r>
          </a:p>
        </p:txBody>
      </p:sp>
      <p:sp>
        <p:nvSpPr>
          <p:cNvPr id="3" name="설명선: 왼쪽 화살표 2">
            <a:extLst>
              <a:ext uri="{FF2B5EF4-FFF2-40B4-BE49-F238E27FC236}">
                <a16:creationId xmlns:a16="http://schemas.microsoft.com/office/drawing/2014/main" id="{B60C3FEB-E519-483B-938A-5F9A05D14653}"/>
              </a:ext>
            </a:extLst>
          </p:cNvPr>
          <p:cNvSpPr/>
          <p:nvPr/>
        </p:nvSpPr>
        <p:spPr>
          <a:xfrm>
            <a:off x="4362678" y="1181559"/>
            <a:ext cx="2065662" cy="716097"/>
          </a:xfrm>
          <a:prstGeom prst="left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로그인</a:t>
            </a:r>
            <a:endParaRPr lang="ko-KR" altLang="en-US" dirty="0"/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8DE71261-2C60-4E7A-8204-B6A81409EDFF}"/>
              </a:ext>
            </a:extLst>
          </p:cNvPr>
          <p:cNvSpPr/>
          <p:nvPr/>
        </p:nvSpPr>
        <p:spPr>
          <a:xfrm flipV="1">
            <a:off x="1264391" y="3220859"/>
            <a:ext cx="569204" cy="2634867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D6050CA-4573-4D94-965C-8F958D3ABE83}"/>
              </a:ext>
            </a:extLst>
          </p:cNvPr>
          <p:cNvSpPr/>
          <p:nvPr/>
        </p:nvSpPr>
        <p:spPr>
          <a:xfrm>
            <a:off x="3071926" y="3610464"/>
            <a:ext cx="238699" cy="459037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F55C0A6-A2B4-4111-9609-546ECB76A392}"/>
              </a:ext>
            </a:extLst>
          </p:cNvPr>
          <p:cNvSpPr/>
          <p:nvPr/>
        </p:nvSpPr>
        <p:spPr>
          <a:xfrm>
            <a:off x="6496335" y="3610463"/>
            <a:ext cx="238699" cy="459037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CE13E3-CEA1-4620-8320-D7E69BF76ABE}"/>
              </a:ext>
            </a:extLst>
          </p:cNvPr>
          <p:cNvSpPr/>
          <p:nvPr/>
        </p:nvSpPr>
        <p:spPr>
          <a:xfrm>
            <a:off x="3049547" y="5276862"/>
            <a:ext cx="275422" cy="41313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1D92DB0-4BFF-4AF3-A564-5619800CA45D}"/>
              </a:ext>
            </a:extLst>
          </p:cNvPr>
          <p:cNvSpPr/>
          <p:nvPr/>
        </p:nvSpPr>
        <p:spPr>
          <a:xfrm>
            <a:off x="6473956" y="5276861"/>
            <a:ext cx="275422" cy="41313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00B0575-8E84-4A54-A4F5-08735DC56CBB}"/>
              </a:ext>
            </a:extLst>
          </p:cNvPr>
          <p:cNvSpPr/>
          <p:nvPr/>
        </p:nvSpPr>
        <p:spPr>
          <a:xfrm rot="5400000">
            <a:off x="4761179" y="2857645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04B5FCC2-900B-4DE3-9152-20E971A98128}"/>
              </a:ext>
            </a:extLst>
          </p:cNvPr>
          <p:cNvSpPr/>
          <p:nvPr/>
        </p:nvSpPr>
        <p:spPr>
          <a:xfrm rot="5400000">
            <a:off x="8277395" y="2857644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7CCE0402-3930-422B-A856-5122AE4BF3B8}"/>
              </a:ext>
            </a:extLst>
          </p:cNvPr>
          <p:cNvSpPr/>
          <p:nvPr/>
        </p:nvSpPr>
        <p:spPr>
          <a:xfrm rot="5400000">
            <a:off x="6511173" y="-373394"/>
            <a:ext cx="413131" cy="5389084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360D4B74-19D0-436F-8EFE-70FA90D45258}"/>
              </a:ext>
            </a:extLst>
          </p:cNvPr>
          <p:cNvSpPr/>
          <p:nvPr/>
        </p:nvSpPr>
        <p:spPr>
          <a:xfrm flipH="1" flipV="1">
            <a:off x="8122390" y="3487100"/>
            <a:ext cx="486578" cy="2634867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9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자유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endParaRPr lang="en-US" altLang="ko-KR" sz="2400" b="1" dirty="0" err="1">
              <a:latin typeface="Chalkboard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384F2-6C90-4C33-AEAB-DD030DAE9917}"/>
              </a:ext>
            </a:extLst>
          </p:cNvPr>
          <p:cNvSpPr/>
          <p:nvPr/>
        </p:nvSpPr>
        <p:spPr>
          <a:xfrm>
            <a:off x="2012412" y="2632113"/>
            <a:ext cx="2350264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자유 게시판 리스트</a:t>
            </a:r>
            <a:endParaRPr lang="ko-KR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C54A4207-0EA2-477C-A8D8-3DDE35215828}"/>
              </a:ext>
            </a:extLst>
          </p:cNvPr>
          <p:cNvSpPr/>
          <p:nvPr/>
        </p:nvSpPr>
        <p:spPr>
          <a:xfrm>
            <a:off x="2403168" y="1177542"/>
            <a:ext cx="1450553" cy="1074144"/>
          </a:xfrm>
          <a:prstGeom prst="down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F3F0C5-335F-4802-B1CF-416CE99399B3}"/>
              </a:ext>
            </a:extLst>
          </p:cNvPr>
          <p:cNvSpPr/>
          <p:nvPr/>
        </p:nvSpPr>
        <p:spPr>
          <a:xfrm>
            <a:off x="5345015" y="2632111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</a:rPr>
              <a:t>자유 게시판 </a:t>
            </a:r>
            <a:r>
              <a:rPr lang="ko-KR" altLang="en-US" dirty="0" err="1">
                <a:latin typeface="Malgun Gothic"/>
                <a:ea typeface="Malgun Gothic"/>
              </a:rPr>
              <a:t>글보기</a:t>
            </a:r>
            <a:endParaRPr lang="ko-KR" altLang="en-US" dirty="0" err="1">
              <a:latin typeface="Malgun Gothic"/>
              <a:ea typeface="Malgun Gothic"/>
              <a:cs typeface="+mn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E4FB2-82E0-4463-B4E2-7FD4EA77A78E}"/>
              </a:ext>
            </a:extLst>
          </p:cNvPr>
          <p:cNvSpPr/>
          <p:nvPr/>
        </p:nvSpPr>
        <p:spPr>
          <a:xfrm>
            <a:off x="2370460" y="4202013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</a:rPr>
              <a:t>자유 게시판</a:t>
            </a:r>
          </a:p>
          <a:p>
            <a:pPr algn="ctr"/>
            <a:r>
              <a:rPr lang="ko-KR" dirty="0">
                <a:latin typeface="Malgun Gothic"/>
                <a:ea typeface="Malgun Gothic"/>
              </a:rPr>
              <a:t>글 등록 폼</a:t>
            </a:r>
            <a:endParaRPr lang="ko-KR" altLang="en-US" dirty="0"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4FA734-65E9-47EB-A99C-0C194EC608B4}"/>
              </a:ext>
            </a:extLst>
          </p:cNvPr>
          <p:cNvSpPr/>
          <p:nvPr/>
        </p:nvSpPr>
        <p:spPr>
          <a:xfrm>
            <a:off x="2370463" y="5808642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dirty="0">
                <a:latin typeface="Malgun Gothic"/>
                <a:ea typeface="Malgun Gothic"/>
              </a:rPr>
              <a:t>자유 게시판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 dirty="0">
                <a:latin typeface="Malgun Gothic"/>
                <a:ea typeface="Malgun Gothic"/>
              </a:rPr>
              <a:t>글 등록 </a:t>
            </a:r>
            <a:endParaRPr lang="ko-KR" dirty="0">
              <a:ea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4FA734-65E9-47EB-A99C-0C194EC608B4}"/>
              </a:ext>
            </a:extLst>
          </p:cNvPr>
          <p:cNvSpPr/>
          <p:nvPr/>
        </p:nvSpPr>
        <p:spPr>
          <a:xfrm>
            <a:off x="5744952" y="5804624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dirty="0">
                <a:latin typeface="Malgun Gothic"/>
                <a:ea typeface="Malgun Gothic"/>
              </a:rPr>
              <a:t>자유 게시판</a:t>
            </a:r>
            <a:endParaRPr lang="en-US" altLang="ko-KR">
              <a:ea typeface="+mn-lt"/>
              <a:cs typeface="+mn-lt"/>
            </a:endParaRPr>
          </a:p>
          <a:p>
            <a:pPr algn="ctr"/>
            <a:r>
              <a:rPr lang="ko-KR" dirty="0">
                <a:latin typeface="Malgun Gothic"/>
                <a:ea typeface="Malgun Gothic"/>
              </a:rPr>
              <a:t>글 수정</a:t>
            </a:r>
            <a:endParaRPr lang="ko-KR" dirty="0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8EAFC6-E7EA-4185-9E22-75D66F110AC1}"/>
              </a:ext>
            </a:extLst>
          </p:cNvPr>
          <p:cNvSpPr/>
          <p:nvPr/>
        </p:nvSpPr>
        <p:spPr>
          <a:xfrm>
            <a:off x="5744952" y="4253083"/>
            <a:ext cx="1735156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dirty="0">
                <a:latin typeface="Malgun Gothic"/>
                <a:ea typeface="Malgun Gothic"/>
              </a:rPr>
              <a:t>자유 게시판</a:t>
            </a:r>
            <a:endParaRPr lang="en-US" altLang="ko-KR" dirty="0">
              <a:ea typeface="+mn-lt"/>
              <a:cs typeface="+mn-lt"/>
            </a:endParaRPr>
          </a:p>
          <a:p>
            <a:pPr algn="ctr"/>
            <a:r>
              <a:rPr lang="ko-KR" dirty="0">
                <a:latin typeface="Malgun Gothic"/>
                <a:ea typeface="Malgun Gothic"/>
              </a:rPr>
              <a:t>글 </a:t>
            </a:r>
            <a:r>
              <a:rPr lang="ko-KR" altLang="en-US" dirty="0">
                <a:latin typeface="Malgun Gothic"/>
                <a:ea typeface="Malgun Gothic"/>
              </a:rPr>
              <a:t>수정 </a:t>
            </a:r>
            <a:r>
              <a:rPr lang="ko-KR" dirty="0">
                <a:latin typeface="Malgun Gothic"/>
                <a:ea typeface="Malgun Gothic"/>
              </a:rPr>
              <a:t>폼</a:t>
            </a:r>
            <a:endParaRPr lang="ko-KR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A2DBE9-AD6A-42D6-9D0F-D26C91397929}"/>
              </a:ext>
            </a:extLst>
          </p:cNvPr>
          <p:cNvSpPr/>
          <p:nvPr/>
        </p:nvSpPr>
        <p:spPr>
          <a:xfrm>
            <a:off x="8842872" y="2632111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</a:rPr>
              <a:t>자유 게시판 글 삭제</a:t>
            </a:r>
            <a:endParaRPr lang="ko-KR" dirty="0">
              <a:ea typeface="맑은 고딕"/>
            </a:endParaRPr>
          </a:p>
        </p:txBody>
      </p:sp>
      <p:sp>
        <p:nvSpPr>
          <p:cNvPr id="3" name="설명선: 왼쪽 화살표 2">
            <a:extLst>
              <a:ext uri="{FF2B5EF4-FFF2-40B4-BE49-F238E27FC236}">
                <a16:creationId xmlns:a16="http://schemas.microsoft.com/office/drawing/2014/main" id="{B60C3FEB-E519-483B-938A-5F9A05D14653}"/>
              </a:ext>
            </a:extLst>
          </p:cNvPr>
          <p:cNvSpPr/>
          <p:nvPr/>
        </p:nvSpPr>
        <p:spPr>
          <a:xfrm>
            <a:off x="4362678" y="1181559"/>
            <a:ext cx="2065662" cy="716097"/>
          </a:xfrm>
          <a:prstGeom prst="left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로그인</a:t>
            </a:r>
            <a:endParaRPr lang="ko-KR" altLang="en-US" dirty="0"/>
          </a:p>
        </p:txBody>
      </p:sp>
      <p:sp>
        <p:nvSpPr>
          <p:cNvPr id="4" name="화살표: 오른쪽으로 구부러짐 3">
            <a:extLst>
              <a:ext uri="{FF2B5EF4-FFF2-40B4-BE49-F238E27FC236}">
                <a16:creationId xmlns:a16="http://schemas.microsoft.com/office/drawing/2014/main" id="{8DE71261-2C60-4E7A-8204-B6A81409EDFF}"/>
              </a:ext>
            </a:extLst>
          </p:cNvPr>
          <p:cNvSpPr/>
          <p:nvPr/>
        </p:nvSpPr>
        <p:spPr>
          <a:xfrm flipV="1">
            <a:off x="1264391" y="3220859"/>
            <a:ext cx="569204" cy="2634867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D6050CA-4573-4D94-965C-8F958D3ABE83}"/>
              </a:ext>
            </a:extLst>
          </p:cNvPr>
          <p:cNvSpPr/>
          <p:nvPr/>
        </p:nvSpPr>
        <p:spPr>
          <a:xfrm>
            <a:off x="3071926" y="3610464"/>
            <a:ext cx="238699" cy="459037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CF55C0A6-A2B4-4111-9609-546ECB76A392}"/>
              </a:ext>
            </a:extLst>
          </p:cNvPr>
          <p:cNvSpPr/>
          <p:nvPr/>
        </p:nvSpPr>
        <p:spPr>
          <a:xfrm>
            <a:off x="6496335" y="3610463"/>
            <a:ext cx="238699" cy="459037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1CE13E3-CEA1-4620-8320-D7E69BF76ABE}"/>
              </a:ext>
            </a:extLst>
          </p:cNvPr>
          <p:cNvSpPr/>
          <p:nvPr/>
        </p:nvSpPr>
        <p:spPr>
          <a:xfrm>
            <a:off x="3049547" y="5276862"/>
            <a:ext cx="275422" cy="41313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1D92DB0-4BFF-4AF3-A564-5619800CA45D}"/>
              </a:ext>
            </a:extLst>
          </p:cNvPr>
          <p:cNvSpPr/>
          <p:nvPr/>
        </p:nvSpPr>
        <p:spPr>
          <a:xfrm>
            <a:off x="6473956" y="5276861"/>
            <a:ext cx="275422" cy="41313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00B0575-8E84-4A54-A4F5-08735DC56CBB}"/>
              </a:ext>
            </a:extLst>
          </p:cNvPr>
          <p:cNvSpPr/>
          <p:nvPr/>
        </p:nvSpPr>
        <p:spPr>
          <a:xfrm rot="5400000">
            <a:off x="4761179" y="2857645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04B5FCC2-900B-4DE3-9152-20E971A98128}"/>
              </a:ext>
            </a:extLst>
          </p:cNvPr>
          <p:cNvSpPr/>
          <p:nvPr/>
        </p:nvSpPr>
        <p:spPr>
          <a:xfrm rot="5400000">
            <a:off x="8277395" y="2857644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7CCE0402-3930-422B-A856-5122AE4BF3B8}"/>
              </a:ext>
            </a:extLst>
          </p:cNvPr>
          <p:cNvSpPr/>
          <p:nvPr/>
        </p:nvSpPr>
        <p:spPr>
          <a:xfrm rot="5400000">
            <a:off x="6511173" y="-373394"/>
            <a:ext cx="413131" cy="5389084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360D4B74-19D0-436F-8EFE-70FA90D45258}"/>
              </a:ext>
            </a:extLst>
          </p:cNvPr>
          <p:cNvSpPr/>
          <p:nvPr/>
        </p:nvSpPr>
        <p:spPr>
          <a:xfrm flipH="1" flipV="1">
            <a:off x="8122390" y="3487100"/>
            <a:ext cx="486578" cy="2634867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45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656076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5B5C95-D29B-9199-D4ED-FF6F5D7DD572}"/>
              </a:ext>
            </a:extLst>
          </p:cNvPr>
          <p:cNvSpPr/>
          <p:nvPr/>
        </p:nvSpPr>
        <p:spPr>
          <a:xfrm>
            <a:off x="5161399" y="3054424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회원가입 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737BFBD-AB83-1B8C-2655-32AB62B59878}"/>
              </a:ext>
            </a:extLst>
          </p:cNvPr>
          <p:cNvSpPr/>
          <p:nvPr/>
        </p:nvSpPr>
        <p:spPr>
          <a:xfrm rot="16200000">
            <a:off x="7924510" y="3128571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41E501-CAAF-B40D-616C-0C89FC5A7B9D}"/>
              </a:ext>
            </a:extLst>
          </p:cNvPr>
          <p:cNvSpPr/>
          <p:nvPr/>
        </p:nvSpPr>
        <p:spPr>
          <a:xfrm rot="16200000">
            <a:off x="3812175" y="3086623"/>
            <a:ext cx="633470" cy="918072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E894-1D32-2E33-0AAB-4A9B085BCE0C}"/>
              </a:ext>
            </a:extLst>
          </p:cNvPr>
          <p:cNvSpPr/>
          <p:nvPr/>
        </p:nvSpPr>
        <p:spPr>
          <a:xfrm>
            <a:off x="1351399" y="3137051"/>
            <a:ext cx="1753517" cy="826265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F407C0-3128-75DE-6539-F9A0651DC3C9}"/>
              </a:ext>
            </a:extLst>
          </p:cNvPr>
          <p:cNvSpPr/>
          <p:nvPr/>
        </p:nvSpPr>
        <p:spPr>
          <a:xfrm>
            <a:off x="9035664" y="3054423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51934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656076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로그인</a:t>
            </a:r>
            <a:r>
              <a:rPr lang="en-US" altLang="ko-KR" sz="2800" b="1" dirty="0">
                <a:latin typeface="Chalkboard"/>
                <a:ea typeface="맑은 고딕"/>
              </a:rPr>
              <a:t> &amp; </a:t>
            </a:r>
            <a:r>
              <a:rPr lang="en-US" altLang="ko-KR" sz="2800" b="1" dirty="0" err="1">
                <a:latin typeface="Chalkboard"/>
                <a:ea typeface="맑은 고딕"/>
              </a:rPr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5B5C95-D29B-9199-D4ED-FF6F5D7DD572}"/>
              </a:ext>
            </a:extLst>
          </p:cNvPr>
          <p:cNvSpPr/>
          <p:nvPr/>
        </p:nvSpPr>
        <p:spPr>
          <a:xfrm>
            <a:off x="5042050" y="2558665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로그인 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737BFBD-AB83-1B8C-2655-32AB62B59878}"/>
              </a:ext>
            </a:extLst>
          </p:cNvPr>
          <p:cNvSpPr/>
          <p:nvPr/>
        </p:nvSpPr>
        <p:spPr>
          <a:xfrm rot="-5400000">
            <a:off x="7896968" y="2660354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41E501-CAAF-B40D-616C-0C89FC5A7B9D}"/>
              </a:ext>
            </a:extLst>
          </p:cNvPr>
          <p:cNvSpPr/>
          <p:nvPr/>
        </p:nvSpPr>
        <p:spPr>
          <a:xfrm rot="16200000">
            <a:off x="3802994" y="2590864"/>
            <a:ext cx="633470" cy="918072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E894-1D32-2E33-0AAB-4A9B085BCE0C}"/>
              </a:ext>
            </a:extLst>
          </p:cNvPr>
          <p:cNvSpPr/>
          <p:nvPr/>
        </p:nvSpPr>
        <p:spPr>
          <a:xfrm>
            <a:off x="1333038" y="2641292"/>
            <a:ext cx="1753517" cy="826265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F407C0-3128-75DE-6539-F9A0651DC3C9}"/>
              </a:ext>
            </a:extLst>
          </p:cNvPr>
          <p:cNvSpPr/>
          <p:nvPr/>
        </p:nvSpPr>
        <p:spPr>
          <a:xfrm>
            <a:off x="9044845" y="2558664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메인 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DFE11-B636-64FC-C5C7-F0DBF7FDE5A9}"/>
              </a:ext>
            </a:extLst>
          </p:cNvPr>
          <p:cNvSpPr/>
          <p:nvPr/>
        </p:nvSpPr>
        <p:spPr>
          <a:xfrm>
            <a:off x="1333038" y="4734496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064FDB-73CD-5BDB-1278-24EEBA143EC1}"/>
              </a:ext>
            </a:extLst>
          </p:cNvPr>
          <p:cNvSpPr/>
          <p:nvPr/>
        </p:nvSpPr>
        <p:spPr>
          <a:xfrm>
            <a:off x="5381736" y="4734495"/>
            <a:ext cx="2322722" cy="991518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메인 페이지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DCD236A-9E23-097C-4C59-8E2FAE42DA09}"/>
              </a:ext>
            </a:extLst>
          </p:cNvPr>
          <p:cNvSpPr/>
          <p:nvPr/>
        </p:nvSpPr>
        <p:spPr>
          <a:xfrm rot="-5400000">
            <a:off x="4160413" y="4781100"/>
            <a:ext cx="697735" cy="853807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6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BC9CA-9092-814A-9E25-61C63909931A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와이어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프레임</a:t>
            </a:r>
            <a:r>
              <a:rPr lang="en-US" altLang="ko-KR" sz="2800" b="1" dirty="0">
                <a:latin typeface="Chalkboard"/>
                <a:ea typeface="맑은 고딕"/>
              </a:rPr>
              <a:t> 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 </a:t>
            </a:r>
            <a:r>
              <a:rPr lang="en-US" altLang="ko-KR" sz="2800" b="1" dirty="0" err="1">
                <a:latin typeface="Chalkboard"/>
                <a:ea typeface="맑은 고딕"/>
              </a:rPr>
              <a:t>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7384F2-6C90-4C33-AEAB-DD030DAE9917}"/>
              </a:ext>
            </a:extLst>
          </p:cNvPr>
          <p:cNvSpPr/>
          <p:nvPr/>
        </p:nvSpPr>
        <p:spPr>
          <a:xfrm>
            <a:off x="1920605" y="2191439"/>
            <a:ext cx="2350264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회원 리스트</a:t>
            </a:r>
            <a:endParaRPr lang="ko-KR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C54A4207-0EA2-477C-A8D8-3DDE35215828}"/>
              </a:ext>
            </a:extLst>
          </p:cNvPr>
          <p:cNvSpPr/>
          <p:nvPr/>
        </p:nvSpPr>
        <p:spPr>
          <a:xfrm>
            <a:off x="2274638" y="938843"/>
            <a:ext cx="1450553" cy="1074144"/>
          </a:xfrm>
          <a:prstGeom prst="down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관리자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F3F0C5-335F-4802-B1CF-416CE99399B3}"/>
              </a:ext>
            </a:extLst>
          </p:cNvPr>
          <p:cNvSpPr/>
          <p:nvPr/>
        </p:nvSpPr>
        <p:spPr>
          <a:xfrm>
            <a:off x="5234847" y="2191437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  <a:cs typeface="+mn-lt"/>
              </a:rPr>
              <a:t>회원 정보 보기</a:t>
            </a:r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F00B0575-8E84-4A54-A4F5-08735DC56CBB}"/>
              </a:ext>
            </a:extLst>
          </p:cNvPr>
          <p:cNvSpPr/>
          <p:nvPr/>
        </p:nvSpPr>
        <p:spPr>
          <a:xfrm rot="5400000">
            <a:off x="4632649" y="2407790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B617D3-317E-C443-F514-C7499ABAA660}"/>
              </a:ext>
            </a:extLst>
          </p:cNvPr>
          <p:cNvSpPr/>
          <p:nvPr/>
        </p:nvSpPr>
        <p:spPr>
          <a:xfrm>
            <a:off x="8806147" y="2191436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  <a:cs typeface="+mn-lt"/>
              </a:rPr>
              <a:t>등급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변경</a:t>
            </a:r>
            <a:endParaRPr 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1EEF1E9-B92C-6F88-50B7-91A95FB96B48}"/>
              </a:ext>
            </a:extLst>
          </p:cNvPr>
          <p:cNvSpPr/>
          <p:nvPr/>
        </p:nvSpPr>
        <p:spPr>
          <a:xfrm rot="16200000">
            <a:off x="8150066" y="2421021"/>
            <a:ext cx="312145" cy="42231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설명선: 아래쪽 화살표 26">
            <a:extLst>
              <a:ext uri="{FF2B5EF4-FFF2-40B4-BE49-F238E27FC236}">
                <a16:creationId xmlns:a16="http://schemas.microsoft.com/office/drawing/2014/main" id="{F9BE4ED7-CFF6-AAFE-694C-50252008E715}"/>
              </a:ext>
            </a:extLst>
          </p:cNvPr>
          <p:cNvSpPr/>
          <p:nvPr/>
        </p:nvSpPr>
        <p:spPr>
          <a:xfrm>
            <a:off x="2366444" y="3637975"/>
            <a:ext cx="1450553" cy="1074144"/>
          </a:xfrm>
          <a:prstGeom prst="downArrowCallout">
            <a:avLst/>
          </a:prstGeom>
          <a:solidFill>
            <a:srgbClr val="BC99C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사용자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8E39391-4968-491D-5CC7-2CB52016BBA5}"/>
              </a:ext>
            </a:extLst>
          </p:cNvPr>
          <p:cNvSpPr/>
          <p:nvPr/>
        </p:nvSpPr>
        <p:spPr>
          <a:xfrm>
            <a:off x="2012412" y="4991557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  <a:cs typeface="+mn-lt"/>
              </a:rPr>
              <a:t>회원 정보 보기</a:t>
            </a:r>
          </a:p>
        </p:txBody>
      </p:sp>
      <p:sp>
        <p:nvSpPr>
          <p:cNvPr id="29" name="화살표: 위쪽/아래쪽 28">
            <a:extLst>
              <a:ext uri="{FF2B5EF4-FFF2-40B4-BE49-F238E27FC236}">
                <a16:creationId xmlns:a16="http://schemas.microsoft.com/office/drawing/2014/main" id="{4EFB801C-DC56-D89B-78AA-335D9606B71E}"/>
              </a:ext>
            </a:extLst>
          </p:cNvPr>
          <p:cNvSpPr/>
          <p:nvPr/>
        </p:nvSpPr>
        <p:spPr>
          <a:xfrm rot="5400000">
            <a:off x="4908070" y="5217091"/>
            <a:ext cx="220338" cy="440676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27116A-4784-F7B6-F1AB-4C659C3CD9F8}"/>
              </a:ext>
            </a:extLst>
          </p:cNvPr>
          <p:cNvSpPr/>
          <p:nvPr/>
        </p:nvSpPr>
        <p:spPr>
          <a:xfrm>
            <a:off x="5491906" y="4991557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latin typeface="Malgun Gothic"/>
                <a:ea typeface="Malgun Gothic"/>
                <a:cs typeface="+mn-lt"/>
              </a:rPr>
              <a:t>회원 탈퇴</a:t>
            </a:r>
            <a:endParaRPr lang="ko-KR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B9F995F-F3C8-578B-98F0-5F6BE92B06F5}"/>
              </a:ext>
            </a:extLst>
          </p:cNvPr>
          <p:cNvSpPr/>
          <p:nvPr/>
        </p:nvSpPr>
        <p:spPr>
          <a:xfrm rot="16200000">
            <a:off x="8315318" y="5230321"/>
            <a:ext cx="312145" cy="422313"/>
          </a:xfrm>
          <a:prstGeom prst="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B7F079-69EA-B5A4-A681-B64654A62CDE}"/>
              </a:ext>
            </a:extLst>
          </p:cNvPr>
          <p:cNvSpPr/>
          <p:nvPr/>
        </p:nvSpPr>
        <p:spPr>
          <a:xfrm>
            <a:off x="8998943" y="5000737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  <a:cs typeface="+mn-lt"/>
              </a:rPr>
              <a:t>메인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페이지</a:t>
            </a:r>
            <a:endParaRPr lang="ko-KR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63A15792-B3DD-46A2-BA29-20E934B3188E}"/>
              </a:ext>
            </a:extLst>
          </p:cNvPr>
          <p:cNvSpPr/>
          <p:nvPr/>
        </p:nvSpPr>
        <p:spPr>
          <a:xfrm rot="3780000">
            <a:off x="5360425" y="3856541"/>
            <a:ext cx="183616" cy="1615809"/>
          </a:xfrm>
          <a:prstGeom prst="upDown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F8CE0F-56BA-CE14-6C98-DBA8B417DD96}"/>
              </a:ext>
            </a:extLst>
          </p:cNvPr>
          <p:cNvSpPr/>
          <p:nvPr/>
        </p:nvSpPr>
        <p:spPr>
          <a:xfrm>
            <a:off x="6593592" y="3770520"/>
            <a:ext cx="2533878" cy="890530"/>
          </a:xfrm>
          <a:prstGeom prst="rect">
            <a:avLst/>
          </a:prstGeom>
          <a:solidFill>
            <a:srgbClr val="BC99C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>
                <a:latin typeface="Malgun Gothic"/>
                <a:ea typeface="Malgun Gothic"/>
                <a:cs typeface="+mn-lt"/>
              </a:rPr>
              <a:t>회원 정보 </a:t>
            </a:r>
            <a:r>
              <a:rPr lang="ko-KR" altLang="en-US" dirty="0">
                <a:latin typeface="Malgun Gothic"/>
                <a:ea typeface="Malgun Gothic"/>
                <a:cs typeface="+mn-lt"/>
              </a:rPr>
              <a:t>수정</a:t>
            </a:r>
            <a:endParaRPr lang="ko-KR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F5F851B5-F09D-AFFE-C05C-88CB7B8FFD63}"/>
              </a:ext>
            </a:extLst>
          </p:cNvPr>
          <p:cNvSpPr/>
          <p:nvPr/>
        </p:nvSpPr>
        <p:spPr>
          <a:xfrm rot="-7320000" flipH="1" flipV="1">
            <a:off x="4955441" y="2716071"/>
            <a:ext cx="431494" cy="2644047"/>
          </a:xfrm>
          <a:prstGeom prst="curvedRightArrow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77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3211367" y="3041832"/>
            <a:ext cx="577594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화면</a:t>
            </a:r>
            <a:r>
              <a:rPr lang="en-US" altLang="ko-KR" sz="4400" b="1" dirty="0">
                <a:latin typeface="Chalkboard"/>
                <a:ea typeface="맑은 고딕"/>
              </a:rPr>
              <a:t> </a:t>
            </a:r>
            <a:r>
              <a:rPr lang="en-US" altLang="ko-KR" sz="4400" b="1" dirty="0" err="1">
                <a:latin typeface="Chalkboard"/>
                <a:ea typeface="맑은 고딕"/>
              </a:rPr>
              <a:t>구현</a:t>
            </a:r>
            <a:r>
              <a:rPr lang="en-US" altLang="ko-KR" sz="4400" b="1" dirty="0">
                <a:latin typeface="Chalkboard"/>
                <a:ea typeface="맑은 고딕"/>
              </a:rPr>
              <a:t> 및 </a:t>
            </a:r>
            <a:r>
              <a:rPr lang="en-US" altLang="ko-KR" sz="4400" b="1" dirty="0" err="1">
                <a:latin typeface="Chalkboard"/>
                <a:ea typeface="맑은 고딕"/>
              </a:rPr>
              <a:t>기능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32927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sitemesh</a:t>
            </a:r>
            <a:r>
              <a:rPr lang="en-US" altLang="ko-KR" sz="2800" b="1" dirty="0">
                <a:latin typeface="Chalkboard"/>
                <a:ea typeface="맑은 고딕"/>
              </a:rPr>
              <a:t> 비 </a:t>
            </a:r>
            <a:r>
              <a:rPr lang="en-US" altLang="ko-KR" sz="2800" b="1" dirty="0" err="1">
                <a:latin typeface="Chalkboard"/>
                <a:ea typeface="맑은 고딕"/>
              </a:rPr>
              <a:t>로그인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A619E16-BE9F-367B-1736-0AA79920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3" y="1347813"/>
            <a:ext cx="10995101" cy="29661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C13BE26-6FFA-337A-B6EE-B5EDA1301053}"/>
              </a:ext>
            </a:extLst>
          </p:cNvPr>
          <p:cNvGrpSpPr/>
          <p:nvPr/>
        </p:nvGrpSpPr>
        <p:grpSpPr>
          <a:xfrm>
            <a:off x="964348" y="1823224"/>
            <a:ext cx="3830443" cy="1842919"/>
            <a:chOff x="964348" y="1823224"/>
            <a:chExt cx="3830443" cy="184291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B6C2BB9-2B79-CB20-B15F-62C81ADACE24}"/>
                </a:ext>
              </a:extLst>
            </p:cNvPr>
            <p:cNvCxnSpPr/>
            <p:nvPr/>
          </p:nvCxnSpPr>
          <p:spPr>
            <a:xfrm flipV="1">
              <a:off x="1289824" y="1823224"/>
              <a:ext cx="3717" cy="147381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0E5ADF-AAAD-B499-DC95-72BB96C6B6A6}"/>
                </a:ext>
              </a:extLst>
            </p:cNvPr>
            <p:cNvSpPr txBox="1"/>
            <p:nvPr/>
          </p:nvSpPr>
          <p:spPr>
            <a:xfrm>
              <a:off x="964348" y="3296811"/>
              <a:ext cx="38304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메인 로고. /main/main.do 로 이동.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09C0A1-69FC-2E7F-F4EA-A58A7B2178EF}"/>
              </a:ext>
            </a:extLst>
          </p:cNvPr>
          <p:cNvGrpSpPr/>
          <p:nvPr/>
        </p:nvGrpSpPr>
        <p:grpSpPr>
          <a:xfrm>
            <a:off x="1670591" y="1721004"/>
            <a:ext cx="2631687" cy="1432259"/>
            <a:chOff x="1670591" y="1721004"/>
            <a:chExt cx="2631687" cy="1432259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497EA7D-C17F-414C-3601-147F8C537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9604" y="1721004"/>
              <a:ext cx="3717" cy="7861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9D13A8-708B-EDF5-2D86-1DFDDAE7BB92}"/>
                </a:ext>
              </a:extLst>
            </p:cNvPr>
            <p:cNvSpPr txBox="1"/>
            <p:nvPr/>
          </p:nvSpPr>
          <p:spPr>
            <a:xfrm>
              <a:off x="1670591" y="2506932"/>
              <a:ext cx="2631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인기차트 게시판 이동.</a:t>
              </a:r>
            </a:p>
            <a:p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chart</a:t>
              </a:r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list.do로</a:t>
              </a:r>
              <a:r>
                <a:rPr lang="ko-KR" altLang="en-US" dirty="0">
                  <a:ea typeface="맑은 고딕"/>
                </a:rPr>
                <a:t> 이동.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AC1CB0-6EBF-34DC-DAA0-F113B7FA4B14}"/>
              </a:ext>
            </a:extLst>
          </p:cNvPr>
          <p:cNvGrpSpPr/>
          <p:nvPr/>
        </p:nvGrpSpPr>
        <p:grpSpPr>
          <a:xfrm>
            <a:off x="2521103" y="1682903"/>
            <a:ext cx="4190999" cy="3575384"/>
            <a:chOff x="2521103" y="1682903"/>
            <a:chExt cx="4190999" cy="35753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2A3A1E-189D-BFBA-EC25-FE0CC5834F64}"/>
                </a:ext>
              </a:extLst>
            </p:cNvPr>
            <p:cNvSpPr txBox="1"/>
            <p:nvPr/>
          </p:nvSpPr>
          <p:spPr>
            <a:xfrm>
              <a:off x="4080415" y="4611956"/>
              <a:ext cx="2631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음원 게시판 이동.</a:t>
              </a:r>
            </a:p>
            <a:p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latest</a:t>
              </a:r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list.do로</a:t>
              </a:r>
              <a:r>
                <a:rPr lang="ko-KR" altLang="en-US" dirty="0">
                  <a:ea typeface="맑은 고딕"/>
                </a:rPr>
                <a:t> 이동.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EE19FA4-96CA-BD14-1782-B98FDFEB7EB8}"/>
                </a:ext>
              </a:extLst>
            </p:cNvPr>
            <p:cNvGrpSpPr/>
            <p:nvPr/>
          </p:nvGrpSpPr>
          <p:grpSpPr>
            <a:xfrm>
              <a:off x="2521103" y="1682903"/>
              <a:ext cx="2889096" cy="2936722"/>
              <a:chOff x="2521103" y="1682903"/>
              <a:chExt cx="2889096" cy="2936722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8F5CF4A-E234-7276-3046-AB5ACAEA4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1103" y="1682903"/>
                <a:ext cx="3717" cy="53851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71B0D01-B904-3C0E-3673-C5A26C1104DD}"/>
                  </a:ext>
                </a:extLst>
              </p:cNvPr>
              <p:cNvCxnSpPr/>
              <p:nvPr/>
            </p:nvCxnSpPr>
            <p:spPr>
              <a:xfrm flipV="1">
                <a:off x="2524125" y="2219325"/>
                <a:ext cx="287655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3549BA4-1F4F-6310-3013-A92C1E72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674" y="2209800"/>
                <a:ext cx="9525" cy="2409825"/>
              </a:xfrm>
              <a:prstGeom prst="straightConnector1">
                <a:avLst/>
              </a:prstGeom>
              <a:ln>
                <a:solidFill>
                  <a:srgbClr val="7030A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14312-5A25-6B8D-950A-9652272C9F38}"/>
              </a:ext>
            </a:extLst>
          </p:cNvPr>
          <p:cNvGrpSpPr/>
          <p:nvPr/>
        </p:nvGrpSpPr>
        <p:grpSpPr>
          <a:xfrm>
            <a:off x="3140228" y="1644803"/>
            <a:ext cx="6581774" cy="3432509"/>
            <a:chOff x="3140228" y="1644803"/>
            <a:chExt cx="6581774" cy="3432509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B60A987-588F-EA1F-AFCB-679A26E17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0228" y="1644803"/>
              <a:ext cx="3717" cy="37658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674C516-2612-01A4-33D3-95DF8BF65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3250" y="2019300"/>
              <a:ext cx="4238625" cy="0"/>
            </a:xfrm>
            <a:prstGeom prst="straightConnector1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1FCA28D-D0E7-4FCD-4FEC-DFEFCA8C9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874" y="2019300"/>
              <a:ext cx="9525" cy="2409825"/>
            </a:xfrm>
            <a:prstGeom prst="straightConnector1">
              <a:avLst/>
            </a:prstGeom>
            <a:ln>
              <a:solidFill>
                <a:srgbClr val="7030A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0A2F41-FD52-F561-BEB7-E8714AAFBD9D}"/>
                </a:ext>
              </a:extLst>
            </p:cNvPr>
            <p:cNvSpPr txBox="1"/>
            <p:nvPr/>
          </p:nvSpPr>
          <p:spPr>
            <a:xfrm>
              <a:off x="7090315" y="4430981"/>
              <a:ext cx="2631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자유게시판 이동.</a:t>
              </a:r>
            </a:p>
            <a:p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board</a:t>
              </a:r>
              <a:r>
                <a:rPr lang="ko-KR" altLang="en-US" dirty="0">
                  <a:ea typeface="맑은 고딕"/>
                </a:rPr>
                <a:t>/</a:t>
              </a:r>
              <a:r>
                <a:rPr lang="ko-KR" altLang="en-US" dirty="0" err="1">
                  <a:ea typeface="맑은 고딕"/>
                </a:rPr>
                <a:t>list.do로</a:t>
              </a:r>
              <a:r>
                <a:rPr lang="ko-KR" altLang="en-US" dirty="0">
                  <a:ea typeface="맑은 고딕"/>
                </a:rPr>
                <a:t> 이동.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0D0DCD-9B1F-86A8-98EE-195ED1652464}"/>
              </a:ext>
            </a:extLst>
          </p:cNvPr>
          <p:cNvGrpSpPr/>
          <p:nvPr/>
        </p:nvGrpSpPr>
        <p:grpSpPr>
          <a:xfrm>
            <a:off x="8785765" y="1644803"/>
            <a:ext cx="2631687" cy="1422734"/>
            <a:chOff x="8785765" y="1644803"/>
            <a:chExt cx="2631687" cy="142273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3A32C0E-8091-0AB7-20FA-7061A91C4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8853" y="1644803"/>
              <a:ext cx="3717" cy="7861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378B5B-780C-B30A-60C2-14EE87A7F0D5}"/>
                </a:ext>
              </a:extLst>
            </p:cNvPr>
            <p:cNvSpPr txBox="1"/>
            <p:nvPr/>
          </p:nvSpPr>
          <p:spPr>
            <a:xfrm>
              <a:off x="8785765" y="2421206"/>
              <a:ext cx="2631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회원가입 폼으로 이동</a:t>
              </a:r>
            </a:p>
            <a:p>
              <a:r>
                <a:rPr lang="ko-KR" altLang="en-US" dirty="0">
                  <a:ea typeface="맑은 고딕"/>
                </a:rPr>
                <a:t>/member/write.do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5F2B2D1-8B8F-41EC-5E0E-09363ECB2088}"/>
              </a:ext>
            </a:extLst>
          </p:cNvPr>
          <p:cNvGrpSpPr/>
          <p:nvPr/>
        </p:nvGrpSpPr>
        <p:grpSpPr>
          <a:xfrm>
            <a:off x="9309640" y="1644803"/>
            <a:ext cx="2631687" cy="4518359"/>
            <a:chOff x="9309640" y="1644803"/>
            <a:chExt cx="2631687" cy="4518359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313C94F-2566-A3EB-F7AA-A77AD46DA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69878" y="1644803"/>
              <a:ext cx="3717" cy="38722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7C96A6-D383-B1FC-8D55-AF0BE0DA87EB}"/>
                </a:ext>
              </a:extLst>
            </p:cNvPr>
            <p:cNvSpPr txBox="1"/>
            <p:nvPr/>
          </p:nvSpPr>
          <p:spPr>
            <a:xfrm>
              <a:off x="9309640" y="5516831"/>
              <a:ext cx="2631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로그인 폼으로 이동</a:t>
              </a:r>
            </a:p>
            <a:p>
              <a:r>
                <a:rPr lang="ko-KR" altLang="en-US" dirty="0">
                  <a:ea typeface="맑은 고딕"/>
                </a:rPr>
                <a:t>/member/login.do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7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목적과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특징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45FF730-E8E9-45CD-B645-21ED70184F79}"/>
              </a:ext>
            </a:extLst>
          </p:cNvPr>
          <p:cNvGrpSpPr/>
          <p:nvPr/>
        </p:nvGrpSpPr>
        <p:grpSpPr>
          <a:xfrm>
            <a:off x="1015388" y="1667218"/>
            <a:ext cx="8269993" cy="1703691"/>
            <a:chOff x="877677" y="1961001"/>
            <a:chExt cx="8269993" cy="17036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E1EB7E-F2F8-4A89-9E7B-9CA089811842}"/>
                </a:ext>
              </a:extLst>
            </p:cNvPr>
            <p:cNvSpPr txBox="1"/>
            <p:nvPr/>
          </p:nvSpPr>
          <p:spPr>
            <a:xfrm>
              <a:off x="877677" y="1961001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목적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70365D-928D-41A2-A997-D67D09EC1107}"/>
                </a:ext>
              </a:extLst>
            </p:cNvPr>
            <p:cNvSpPr txBox="1"/>
            <p:nvPr/>
          </p:nvSpPr>
          <p:spPr>
            <a:xfrm>
              <a:off x="1079652" y="2741362"/>
              <a:ext cx="8068018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Arial"/>
                <a:buChar char="•"/>
              </a:pPr>
              <a:r>
                <a:rPr lang="ko-KR" altLang="en-US" dirty="0">
                  <a:ea typeface="맑은 고딕"/>
                </a:rPr>
                <a:t> 자기가 만든 음원을 다른 유저와 공유함으로써 본인을 알리고 공감대를 형성할 수 있도록 </a:t>
              </a:r>
              <a:r>
                <a:rPr lang="ko-KR" altLang="en-US" dirty="0" err="1">
                  <a:ea typeface="맑은 고딕"/>
                </a:rPr>
                <a:t>하는것이</a:t>
              </a:r>
              <a:r>
                <a:rPr lang="ko-KR" altLang="en-US" dirty="0">
                  <a:ea typeface="맑은 고딕"/>
                </a:rPr>
                <a:t> 목적입니다. </a:t>
              </a:r>
            </a:p>
            <a:p>
              <a:pPr marL="285750" indent="-285750">
                <a:buFont typeface="Arial"/>
                <a:buChar char="•"/>
              </a:pPr>
              <a:endParaRPr lang="ko-KR" altLang="en-US" dirty="0">
                <a:ea typeface="맑은 고딕" panose="020B0503020000020004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0FA32C-9D3D-3FBE-1684-6507B13EF6E7}"/>
              </a:ext>
            </a:extLst>
          </p:cNvPr>
          <p:cNvGrpSpPr/>
          <p:nvPr/>
        </p:nvGrpSpPr>
        <p:grpSpPr>
          <a:xfrm>
            <a:off x="1015387" y="3980760"/>
            <a:ext cx="8269993" cy="1980690"/>
            <a:chOff x="877677" y="1961001"/>
            <a:chExt cx="8269993" cy="198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5985E0-5B6D-43C6-9D75-D7CAC6371F66}"/>
                </a:ext>
              </a:extLst>
            </p:cNvPr>
            <p:cNvSpPr txBox="1"/>
            <p:nvPr/>
          </p:nvSpPr>
          <p:spPr>
            <a:xfrm>
              <a:off x="877677" y="1961001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특징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AC727B-D81E-7FAD-7BC2-357C027914D5}"/>
                </a:ext>
              </a:extLst>
            </p:cNvPr>
            <p:cNvSpPr txBox="1"/>
            <p:nvPr/>
          </p:nvSpPr>
          <p:spPr>
            <a:xfrm>
              <a:off x="1079652" y="2741362"/>
              <a:ext cx="806801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Arial"/>
                <a:buChar char="•"/>
              </a:pPr>
              <a:r>
                <a:rPr lang="ko-KR" altLang="en-US" dirty="0">
                  <a:ea typeface="맑은 고딕"/>
                </a:rPr>
                <a:t> 기존의 음악 스트리밍 사이트들은 인기 아티스트들의 위주로 혹은 프로, 아마추어 아티스트들의 음원이 대부분이지만 저희 사이트 같은 경우는 취미로 작업하는 일반인분들도 쉽게 음원을 올리고 교류할 수 있습니다. </a:t>
              </a:r>
            </a:p>
            <a:p>
              <a:pPr marL="285750" indent="-285750">
                <a:buFont typeface="Arial"/>
                <a:buChar char="•"/>
              </a:pPr>
              <a:endParaRPr lang="ko-KR" altLang="en-US" dirty="0">
                <a:ea typeface="맑은 고딕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5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sitemesh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로그인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A619E16-BE9F-367B-1736-0AA799206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3" y="1347813"/>
            <a:ext cx="10995101" cy="2966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0A2F41-FD52-F561-BEB7-E8714AAFBD9D}"/>
              </a:ext>
            </a:extLst>
          </p:cNvPr>
          <p:cNvSpPr txBox="1"/>
          <p:nvPr/>
        </p:nvSpPr>
        <p:spPr>
          <a:xfrm>
            <a:off x="2184940" y="2430731"/>
            <a:ext cx="26316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관리자만 보이는 메뉴.</a:t>
            </a:r>
          </a:p>
          <a:p>
            <a:r>
              <a:rPr lang="ko-KR" altLang="en-US" dirty="0">
                <a:ea typeface="맑은 고딕"/>
              </a:rPr>
              <a:t>회원 관리 리스트로 들어간다.</a:t>
            </a:r>
          </a:p>
          <a:p>
            <a:r>
              <a:rPr lang="ko-KR" altLang="en-US" dirty="0">
                <a:ea typeface="맑은 고딕"/>
              </a:rPr>
              <a:t>/member/list.do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A32C0E-8091-0AB7-20FA-7061A91C4AA8}"/>
              </a:ext>
            </a:extLst>
          </p:cNvPr>
          <p:cNvCxnSpPr>
            <a:cxnSpLocks/>
          </p:cNvCxnSpPr>
          <p:nvPr/>
        </p:nvCxnSpPr>
        <p:spPr>
          <a:xfrm flipV="1">
            <a:off x="11188853" y="1644803"/>
            <a:ext cx="3717" cy="7861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378B5B-780C-B30A-60C2-14EE87A7F0D5}"/>
              </a:ext>
            </a:extLst>
          </p:cNvPr>
          <p:cNvSpPr txBox="1"/>
          <p:nvPr/>
        </p:nvSpPr>
        <p:spPr>
          <a:xfrm>
            <a:off x="8795290" y="2421206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내정보</a:t>
            </a:r>
            <a:r>
              <a:rPr lang="ko-KR" altLang="en-US" dirty="0">
                <a:ea typeface="맑은 고딕"/>
              </a:rPr>
              <a:t> 보기로 이동</a:t>
            </a:r>
          </a:p>
          <a:p>
            <a:r>
              <a:rPr lang="ko-KR" altLang="en-US" dirty="0">
                <a:ea typeface="맑은 고딕"/>
              </a:rPr>
              <a:t>/member/view.do</a:t>
            </a:r>
          </a:p>
          <a:p>
            <a:r>
              <a:rPr lang="ko-KR" altLang="en-US" dirty="0">
                <a:ea typeface="맑은 고딕"/>
              </a:rPr>
              <a:t>보여지는 데이터는</a:t>
            </a:r>
          </a:p>
          <a:p>
            <a:r>
              <a:rPr lang="ko-KR" altLang="en-US" dirty="0">
                <a:ea typeface="맑은 고딕"/>
              </a:rPr>
              <a:t>왼쪽에서 </a:t>
            </a:r>
            <a:r>
              <a:rPr lang="ko-KR" altLang="en-US" dirty="0" err="1">
                <a:ea typeface="맑은 고딕"/>
              </a:rPr>
              <a:t>부터</a:t>
            </a:r>
          </a:p>
          <a:p>
            <a:r>
              <a:rPr lang="ko-KR" altLang="en-US" dirty="0">
                <a:ea typeface="맑은 고딕"/>
              </a:rPr>
              <a:t>이미지, 이름, </a:t>
            </a:r>
            <a:r>
              <a:rPr lang="ko-KR" altLang="en-US" dirty="0" err="1">
                <a:ea typeface="맑은 고딕"/>
              </a:rPr>
              <a:t>등급명</a:t>
            </a:r>
          </a:p>
          <a:p>
            <a:r>
              <a:rPr lang="ko-KR" altLang="en-US" dirty="0">
                <a:ea typeface="맑은 고딕"/>
              </a:rPr>
              <a:t>이다.</a:t>
            </a:r>
            <a:endParaRPr 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313C94F-2566-A3EB-F7AA-A77AD46DA9E1}"/>
              </a:ext>
            </a:extLst>
          </p:cNvPr>
          <p:cNvCxnSpPr>
            <a:cxnSpLocks/>
          </p:cNvCxnSpPr>
          <p:nvPr/>
        </p:nvCxnSpPr>
        <p:spPr>
          <a:xfrm flipV="1">
            <a:off x="11769878" y="1644803"/>
            <a:ext cx="3717" cy="38722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7C96A6-D383-B1FC-8D55-AF0BE0DA87EB}"/>
              </a:ext>
            </a:extLst>
          </p:cNvPr>
          <p:cNvSpPr txBox="1"/>
          <p:nvPr/>
        </p:nvSpPr>
        <p:spPr>
          <a:xfrm>
            <a:off x="9309640" y="5516831"/>
            <a:ext cx="26316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로그아웃을 진행하고 메인 페이지로 이동한다.</a:t>
            </a:r>
            <a:endParaRPr lang="ko-KR" dirty="0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7CECF7BF-2C8D-FA7C-4985-0C1DEDF8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351688"/>
            <a:ext cx="11020425" cy="29699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11EE11-5EC1-2F58-9E53-5649F79A0F1C}"/>
              </a:ext>
            </a:extLst>
          </p:cNvPr>
          <p:cNvCxnSpPr>
            <a:cxnSpLocks/>
          </p:cNvCxnSpPr>
          <p:nvPr/>
        </p:nvCxnSpPr>
        <p:spPr>
          <a:xfrm flipV="1">
            <a:off x="3626003" y="1654328"/>
            <a:ext cx="3717" cy="7861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1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메인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페이지</a:t>
            </a:r>
            <a:r>
              <a:rPr lang="en-US" altLang="ko-KR" sz="2800" b="1" dirty="0">
                <a:latin typeface="Chalkboard"/>
                <a:ea typeface="맑은 고딕"/>
              </a:rPr>
              <a:t> (위)</a:t>
            </a:r>
          </a:p>
        </p:txBody>
      </p:sp>
      <p:pic>
        <p:nvPicPr>
          <p:cNvPr id="4" name="그림 5" descr="텍스트, 조류, 명금류, 앵무새이(가) 표시된 사진&#10;&#10;자동 생성된 설명">
            <a:extLst>
              <a:ext uri="{FF2B5EF4-FFF2-40B4-BE49-F238E27FC236}">
                <a16:creationId xmlns:a16="http://schemas.microsoft.com/office/drawing/2014/main" id="{B8EFFFB5-941E-C333-3468-9BE0CAD6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58051"/>
            <a:ext cx="8162925" cy="4370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F0E86-B9A6-A614-B450-E8ECA33DA546}"/>
              </a:ext>
            </a:extLst>
          </p:cNvPr>
          <p:cNvSpPr txBox="1"/>
          <p:nvPr/>
        </p:nvSpPr>
        <p:spPr>
          <a:xfrm>
            <a:off x="7823740" y="1602056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클릭 시 해당 곡의 정보 보기로 들어간다.</a:t>
            </a:r>
          </a:p>
          <a:p>
            <a:r>
              <a:rPr lang="ko-KR" altLang="en-US" dirty="0">
                <a:ea typeface="맑은 고딕"/>
              </a:rPr>
              <a:t>데이터는 위에서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이미지, </a:t>
            </a:r>
            <a:r>
              <a:rPr lang="ko-KR" altLang="en-US" dirty="0" err="1">
                <a:ea typeface="맑은 고딕"/>
              </a:rPr>
              <a:t>음원명</a:t>
            </a:r>
            <a:r>
              <a:rPr lang="ko-KR" altLang="en-US" dirty="0">
                <a:ea typeface="맑은 고딕"/>
              </a:rPr>
              <a:t>, 작성자 이다.</a:t>
            </a: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821DBCED-B869-E6C0-29EF-DD17F3FC6A90}"/>
              </a:ext>
            </a:extLst>
          </p:cNvPr>
          <p:cNvSpPr/>
          <p:nvPr/>
        </p:nvSpPr>
        <p:spPr>
          <a:xfrm rot="-1140000">
            <a:off x="6787895" y="2186558"/>
            <a:ext cx="981075" cy="485775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5BDC0-D667-635A-FAEB-660B1D0E498E}"/>
              </a:ext>
            </a:extLst>
          </p:cNvPr>
          <p:cNvSpPr txBox="1"/>
          <p:nvPr/>
        </p:nvSpPr>
        <p:spPr>
          <a:xfrm>
            <a:off x="8566690" y="3459431"/>
            <a:ext cx="26316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클릭 시 다음 장면으로 넘어간다.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968533-99AE-9B61-CC2A-308D5D95A3AD}"/>
              </a:ext>
            </a:extLst>
          </p:cNvPr>
          <p:cNvCxnSpPr>
            <a:cxnSpLocks/>
          </p:cNvCxnSpPr>
          <p:nvPr/>
        </p:nvCxnSpPr>
        <p:spPr>
          <a:xfrm flipH="1" flipV="1">
            <a:off x="5287070" y="4788053"/>
            <a:ext cx="4587333" cy="2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E9E11DA-DC80-1FB6-3B8D-689BDA0EF481}"/>
              </a:ext>
            </a:extLst>
          </p:cNvPr>
          <p:cNvCxnSpPr>
            <a:cxnSpLocks/>
          </p:cNvCxnSpPr>
          <p:nvPr/>
        </p:nvCxnSpPr>
        <p:spPr>
          <a:xfrm flipH="1" flipV="1">
            <a:off x="6553895" y="3692678"/>
            <a:ext cx="2015583" cy="14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E710CEF-A5A9-7C55-B8ED-79C3C90667A3}"/>
                  </a:ext>
                </a:extLst>
              </p14:cNvPr>
              <p14:cNvContentPartPr/>
              <p14:nvPr/>
            </p14:nvContentPartPr>
            <p14:xfrm>
              <a:off x="6285816" y="3542660"/>
              <a:ext cx="304800" cy="3048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E710CEF-A5A9-7C55-B8ED-79C3C9066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7950" y="3524773"/>
                <a:ext cx="340175" cy="340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9E5EAB5-7DAC-BD14-3A2A-703A578077A8}"/>
                  </a:ext>
                </a:extLst>
              </p14:cNvPr>
              <p14:cNvContentPartPr/>
              <p14:nvPr/>
            </p14:nvContentPartPr>
            <p14:xfrm>
              <a:off x="4285924" y="4762095"/>
              <a:ext cx="857250" cy="180975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9E5EAB5-7DAC-BD14-3A2A-703A578077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8297" y="4744535"/>
                <a:ext cx="892864" cy="216453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ADED890-4B4B-C292-AC27-EA45D9C782FC}"/>
              </a:ext>
            </a:extLst>
          </p:cNvPr>
          <p:cNvCxnSpPr>
            <a:cxnSpLocks/>
          </p:cNvCxnSpPr>
          <p:nvPr/>
        </p:nvCxnSpPr>
        <p:spPr>
          <a:xfrm flipH="1" flipV="1">
            <a:off x="9877425" y="4133850"/>
            <a:ext cx="0" cy="68580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99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659D28A-DDAC-1437-F132-272A0E37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2070"/>
            <a:ext cx="8162925" cy="43624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메인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페이지</a:t>
            </a:r>
            <a:r>
              <a:rPr lang="en-US" altLang="ko-KR" sz="2800" b="1" dirty="0">
                <a:latin typeface="Chalkboard"/>
                <a:ea typeface="맑은 고딕"/>
              </a:rPr>
              <a:t> (</a:t>
            </a:r>
            <a:r>
              <a:rPr lang="en-US" altLang="ko-KR" sz="2800" b="1" dirty="0" err="1">
                <a:latin typeface="Chalkboard"/>
                <a:ea typeface="맑은 고딕"/>
              </a:rPr>
              <a:t>아래</a:t>
            </a:r>
            <a:r>
              <a:rPr lang="en-US" altLang="ko-KR" sz="2800" b="1" dirty="0">
                <a:latin typeface="Chalkboard"/>
                <a:ea typeface="맑은 고딕"/>
              </a:rPr>
              <a:t>)</a:t>
            </a: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5388A35-5056-CE60-E4BC-0B4C4EF5C852}"/>
              </a:ext>
            </a:extLst>
          </p:cNvPr>
          <p:cNvSpPr/>
          <p:nvPr/>
        </p:nvSpPr>
        <p:spPr>
          <a:xfrm rot="-1860000">
            <a:off x="8235695" y="3986783"/>
            <a:ext cx="923925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D495B-39A1-B526-9ED8-8369E8CCB507}"/>
              </a:ext>
            </a:extLst>
          </p:cNvPr>
          <p:cNvSpPr txBox="1"/>
          <p:nvPr/>
        </p:nvSpPr>
        <p:spPr>
          <a:xfrm>
            <a:off x="9252490" y="3459431"/>
            <a:ext cx="2631687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게시글을 클릭 시 해당 글의 정보 보기로 넘어간다.</a:t>
            </a:r>
          </a:p>
          <a:p>
            <a:r>
              <a:rPr lang="ko-KR" altLang="en-US" dirty="0">
                <a:ea typeface="맑은 고딕"/>
              </a:rPr>
              <a:t>데이터는 왼쪽에서부터</a:t>
            </a:r>
          </a:p>
          <a:p>
            <a:r>
              <a:rPr lang="ko-KR" altLang="en-US" dirty="0" err="1">
                <a:ea typeface="맑은 고딕"/>
              </a:rPr>
              <a:t>글번호</a:t>
            </a:r>
            <a:r>
              <a:rPr lang="ko-KR" altLang="en-US" dirty="0">
                <a:ea typeface="맑은 고딕"/>
              </a:rPr>
              <a:t>, 주제, 제목, 작성자, 작성일, 조회수이다.</a:t>
            </a:r>
          </a:p>
        </p:txBody>
      </p:sp>
    </p:spTree>
    <p:extLst>
      <p:ext uri="{BB962C8B-B14F-4D97-AF65-F5344CB8AC3E}">
        <p14:creationId xmlns:p14="http://schemas.microsoft.com/office/powerpoint/2010/main" val="124313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71E4901-3FAC-33AF-9A09-D68FB768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5093"/>
            <a:ext cx="8162925" cy="43754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인기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차트</a:t>
            </a:r>
            <a:r>
              <a:rPr lang="en-US" altLang="ko-KR" sz="2800" b="1" dirty="0">
                <a:latin typeface="Chalkboard"/>
                <a:ea typeface="맑은 고딕"/>
              </a:rPr>
              <a:t> list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180BF8D-03E9-6B9B-F61D-E01D5D932D6B}"/>
              </a:ext>
            </a:extLst>
          </p:cNvPr>
          <p:cNvCxnSpPr>
            <a:cxnSpLocks/>
          </p:cNvCxnSpPr>
          <p:nvPr/>
        </p:nvCxnSpPr>
        <p:spPr>
          <a:xfrm flipH="1">
            <a:off x="5810945" y="1230813"/>
            <a:ext cx="3320508" cy="1090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6DAE9-F4BD-8E57-4D70-E25042F86587}"/>
              </a:ext>
            </a:extLst>
          </p:cNvPr>
          <p:cNvSpPr txBox="1"/>
          <p:nvPr/>
        </p:nvSpPr>
        <p:spPr>
          <a:xfrm>
            <a:off x="9109615" y="459056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조회수를 누르면 조회수 높은 순의 차트로 바뀌고, </a:t>
            </a:r>
            <a:r>
              <a:rPr lang="ko-KR" altLang="en-US" dirty="0" err="1">
                <a:ea typeface="맑은 고딕"/>
              </a:rPr>
              <a:t>추천수를</a:t>
            </a:r>
            <a:r>
              <a:rPr lang="ko-KR" altLang="en-US" dirty="0">
                <a:ea typeface="맑은 고딕"/>
              </a:rPr>
              <a:t> 누르면 추천이 높은 순의 차트로 바뀐다.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EDB44747-C97C-E465-B3FD-C1C386BADF95}"/>
              </a:ext>
            </a:extLst>
          </p:cNvPr>
          <p:cNvSpPr/>
          <p:nvPr/>
        </p:nvSpPr>
        <p:spPr>
          <a:xfrm>
            <a:off x="8451369" y="3126793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612D6-51E7-8029-8154-EFEB790CD80D}"/>
              </a:ext>
            </a:extLst>
          </p:cNvPr>
          <p:cNvSpPr txBox="1"/>
          <p:nvPr/>
        </p:nvSpPr>
        <p:spPr>
          <a:xfrm>
            <a:off x="9271540" y="2916506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게시글 클릭 시 해당 곡의 정보로 넘어간다.</a:t>
            </a:r>
          </a:p>
          <a:p>
            <a:r>
              <a:rPr lang="ko-KR" altLang="en-US" dirty="0">
                <a:ea typeface="맑은 고딕"/>
              </a:rPr>
              <a:t>데이터는 왼쪽에서부터</a:t>
            </a:r>
          </a:p>
          <a:p>
            <a:r>
              <a:rPr lang="ko-KR" altLang="en-US" dirty="0">
                <a:ea typeface="맑은 고딕"/>
              </a:rPr>
              <a:t>순위번호, 이미지, 제목, 작성자, </a:t>
            </a:r>
            <a:r>
              <a:rPr lang="ko-KR" altLang="en-US" dirty="0" err="1">
                <a:ea typeface="맑은 고딕"/>
              </a:rPr>
              <a:t>추천수</a:t>
            </a:r>
            <a:r>
              <a:rPr lang="ko-KR" altLang="en-US" dirty="0">
                <a:ea typeface="맑은 고딕"/>
              </a:rPr>
              <a:t>, 조회수 이다.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869895F-7BEA-7373-BD9D-D4BBA65A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250439"/>
            <a:ext cx="7162800" cy="1586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53CA29-067C-D838-168A-03842DD49545}"/>
              </a:ext>
            </a:extLst>
          </p:cNvPr>
          <p:cNvCxnSpPr>
            <a:cxnSpLocks/>
          </p:cNvCxnSpPr>
          <p:nvPr/>
        </p:nvCxnSpPr>
        <p:spPr>
          <a:xfrm flipH="1" flipV="1">
            <a:off x="5620445" y="5388127"/>
            <a:ext cx="2215608" cy="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2B74A1-73C8-42FE-ACA3-B3EC631ECD30}"/>
              </a:ext>
            </a:extLst>
          </p:cNvPr>
          <p:cNvSpPr txBox="1"/>
          <p:nvPr/>
        </p:nvSpPr>
        <p:spPr>
          <a:xfrm>
            <a:off x="7842790" y="5050106"/>
            <a:ext cx="376516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한페이지당 20개까지 보여지고 그 이상의 데이터는 다음페이지로 넘어 </a:t>
            </a:r>
            <a:r>
              <a:rPr lang="ko-KR" altLang="en-US" dirty="0" err="1">
                <a:ea typeface="맑은 고딕"/>
              </a:rPr>
              <a:t>가게된다</a:t>
            </a:r>
            <a:r>
              <a:rPr lang="ko-KR" altLang="en-US" dirty="0">
                <a:ea typeface="맑은 고딕"/>
              </a:rPr>
              <a:t>. 해당 버튼을 클릭시 다음페이지로 넘어간다.</a:t>
            </a:r>
          </a:p>
        </p:txBody>
      </p:sp>
    </p:spTree>
    <p:extLst>
      <p:ext uri="{BB962C8B-B14F-4D97-AF65-F5344CB8AC3E}">
        <p14:creationId xmlns:p14="http://schemas.microsoft.com/office/powerpoint/2010/main" val="3364483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9CB2BD1C-F795-239C-A47F-CBBB2E6F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7789"/>
            <a:ext cx="8162925" cy="43700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r>
              <a:rPr lang="en-US" altLang="ko-KR" sz="2800" b="1" dirty="0">
                <a:latin typeface="Chalkboard"/>
                <a:ea typeface="맑은 고딕"/>
              </a:rPr>
              <a:t> list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8B6A5F-4A37-F27D-EB76-C23A2987C9DF}"/>
              </a:ext>
            </a:extLst>
          </p:cNvPr>
          <p:cNvCxnSpPr>
            <a:cxnSpLocks/>
          </p:cNvCxnSpPr>
          <p:nvPr/>
        </p:nvCxnSpPr>
        <p:spPr>
          <a:xfrm flipH="1">
            <a:off x="5468045" y="1249863"/>
            <a:ext cx="2244183" cy="1004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CC0E23-64C2-77DB-5295-5A6DA114A390}"/>
              </a:ext>
            </a:extLst>
          </p:cNvPr>
          <p:cNvSpPr txBox="1"/>
          <p:nvPr/>
        </p:nvSpPr>
        <p:spPr>
          <a:xfrm>
            <a:off x="7242715" y="601931"/>
            <a:ext cx="26316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카테고리에 따른 페이지로 이동한다.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A03CF3-60EB-6098-1C36-72953779AAAA}"/>
              </a:ext>
            </a:extLst>
          </p:cNvPr>
          <p:cNvCxnSpPr>
            <a:cxnSpLocks/>
          </p:cNvCxnSpPr>
          <p:nvPr/>
        </p:nvCxnSpPr>
        <p:spPr>
          <a:xfrm flipH="1">
            <a:off x="8106470" y="2516687"/>
            <a:ext cx="1272633" cy="547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2E729-00B0-A9FB-6612-A58340912C1C}"/>
              </a:ext>
            </a:extLst>
          </p:cNvPr>
          <p:cNvSpPr txBox="1"/>
          <p:nvPr/>
        </p:nvSpPr>
        <p:spPr>
          <a:xfrm>
            <a:off x="9290590" y="1868756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맑은 고딕"/>
              </a:rPr>
              <a:t>사진 클릭 시 해당 곡의 정보로 </a:t>
            </a:r>
            <a:r>
              <a:rPr lang="ko-KR" altLang="en-US" dirty="0">
                <a:ea typeface="맑은 고딕"/>
              </a:rPr>
              <a:t>넘어간다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데이터는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이미지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음원명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작성자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이다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1578ED8-9A85-DEEE-1199-CDFF037932F9}"/>
              </a:ext>
            </a:extLst>
          </p:cNvPr>
          <p:cNvCxnSpPr>
            <a:cxnSpLocks/>
          </p:cNvCxnSpPr>
          <p:nvPr/>
        </p:nvCxnSpPr>
        <p:spPr>
          <a:xfrm flipH="1">
            <a:off x="2258120" y="2316662"/>
            <a:ext cx="139158" cy="46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FA69DB-AE52-04FD-776D-3DDD7260EDDC}"/>
              </a:ext>
            </a:extLst>
          </p:cNvPr>
          <p:cNvSpPr txBox="1"/>
          <p:nvPr/>
        </p:nvSpPr>
        <p:spPr>
          <a:xfrm>
            <a:off x="822865" y="1382981"/>
            <a:ext cx="30603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왼쪽 카테고리를 선택하고 </a:t>
            </a:r>
            <a:r>
              <a:rPr lang="ko-KR" altLang="en-US" dirty="0" err="1">
                <a:ea typeface="맑은 고딕"/>
              </a:rPr>
              <a:t>검색시</a:t>
            </a:r>
            <a:r>
              <a:rPr lang="ko-KR" altLang="en-US" dirty="0">
                <a:ea typeface="맑은 고딕"/>
              </a:rPr>
              <a:t> 카테고리 내에서 입력한 문자열을 찾는다.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9A0D33B-0D99-ED66-8B27-0CDCCD6A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700438"/>
            <a:ext cx="6296025" cy="1095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68283E-B5A6-67BA-C841-8E19F8398D6F}"/>
              </a:ext>
            </a:extLst>
          </p:cNvPr>
          <p:cNvCxnSpPr>
            <a:cxnSpLocks/>
          </p:cNvCxnSpPr>
          <p:nvPr/>
        </p:nvCxnSpPr>
        <p:spPr>
          <a:xfrm flipH="1" flipV="1">
            <a:off x="1391345" y="5664352"/>
            <a:ext cx="482058" cy="281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757A79-A57D-4194-AB80-4AB01E862A61}"/>
              </a:ext>
            </a:extLst>
          </p:cNvPr>
          <p:cNvSpPr txBox="1"/>
          <p:nvPr/>
        </p:nvSpPr>
        <p:spPr>
          <a:xfrm>
            <a:off x="908590" y="5869256"/>
            <a:ext cx="36984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관리자나 회원인 경우에만 보인다.</a:t>
            </a:r>
            <a:endParaRPr 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글 등록페이지로 넘어간다.</a:t>
            </a:r>
          </a:p>
          <a:p>
            <a:r>
              <a:rPr lang="ko-KR" altLang="en-US" dirty="0">
                <a:ea typeface="맑은 고딕"/>
              </a:rPr>
              <a:t>/latest/write.do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AC0DAE-22AB-C77D-F79B-6E8F48644B83}"/>
              </a:ext>
            </a:extLst>
          </p:cNvPr>
          <p:cNvCxnSpPr>
            <a:cxnSpLocks/>
          </p:cNvCxnSpPr>
          <p:nvPr/>
        </p:nvCxnSpPr>
        <p:spPr>
          <a:xfrm flipH="1" flipV="1">
            <a:off x="4801295" y="5435752"/>
            <a:ext cx="1415508" cy="24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36E105-682F-05E3-E4D9-2C0B1A124CC8}"/>
              </a:ext>
            </a:extLst>
          </p:cNvPr>
          <p:cNvSpPr txBox="1"/>
          <p:nvPr/>
        </p:nvSpPr>
        <p:spPr>
          <a:xfrm>
            <a:off x="6223540" y="5231081"/>
            <a:ext cx="36984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한 페이지당 12개 까지 보이고 그 다음 데이터는 다음페이지로 넘어간다.</a:t>
            </a:r>
          </a:p>
        </p:txBody>
      </p:sp>
    </p:spTree>
    <p:extLst>
      <p:ext uri="{BB962C8B-B14F-4D97-AF65-F5344CB8AC3E}">
        <p14:creationId xmlns:p14="http://schemas.microsoft.com/office/powerpoint/2010/main" val="11562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17542E8-2D1A-6065-92D0-2F5499A3D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0630"/>
            <a:ext cx="8162925" cy="43653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r>
              <a:rPr lang="en-US" altLang="ko-KR" sz="2800" b="1" dirty="0">
                <a:latin typeface="Chalkboard"/>
                <a:ea typeface="맑은 고딕"/>
              </a:rPr>
              <a:t> view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D0BED7D-3D97-E3FF-282D-CAFB4781BD4B}"/>
              </a:ext>
            </a:extLst>
          </p:cNvPr>
          <p:cNvCxnSpPr>
            <a:cxnSpLocks/>
          </p:cNvCxnSpPr>
          <p:nvPr/>
        </p:nvCxnSpPr>
        <p:spPr>
          <a:xfrm flipH="1">
            <a:off x="2591495" y="1154613"/>
            <a:ext cx="5320758" cy="222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D75154-E047-1822-342C-66EEA515BD9F}"/>
              </a:ext>
            </a:extLst>
          </p:cNvPr>
          <p:cNvSpPr txBox="1"/>
          <p:nvPr/>
        </p:nvSpPr>
        <p:spPr>
          <a:xfrm>
            <a:off x="7890415" y="173306"/>
            <a:ext cx="26316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본인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글인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경우에만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수정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삭제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버튼이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보인다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/latest/update.do</a:t>
            </a:r>
          </a:p>
          <a:p>
            <a:r>
              <a:rPr lang="en-US" altLang="ko-KR" dirty="0">
                <a:ea typeface="맑은 고딕"/>
              </a:rPr>
              <a:t>/latest/delete.do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95EB6911-EC34-BAA5-1822-C6FB5C502FAF}"/>
              </a:ext>
            </a:extLst>
          </p:cNvPr>
          <p:cNvSpPr/>
          <p:nvPr/>
        </p:nvSpPr>
        <p:spPr>
          <a:xfrm>
            <a:off x="7289319" y="2345743"/>
            <a:ext cx="21336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7213B-6BC9-A93E-7079-BCB5C510950C}"/>
              </a:ext>
            </a:extLst>
          </p:cNvPr>
          <p:cNvSpPr txBox="1"/>
          <p:nvPr/>
        </p:nvSpPr>
        <p:spPr>
          <a:xfrm>
            <a:off x="9376315" y="1925906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이미지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음원명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아티스트</a:t>
            </a:r>
            <a:r>
              <a:rPr lang="en-US" altLang="ko-KR" dirty="0">
                <a:ea typeface="맑은 고딕"/>
              </a:rPr>
              <a:t>(</a:t>
            </a:r>
            <a:r>
              <a:rPr lang="en-US" altLang="ko-KR" dirty="0" err="1">
                <a:ea typeface="맑은 고딕"/>
              </a:rPr>
              <a:t>작성자</a:t>
            </a:r>
            <a:r>
              <a:rPr lang="en-US" altLang="ko-KR" dirty="0">
                <a:ea typeface="맑은 고딕"/>
              </a:rPr>
              <a:t>), </a:t>
            </a:r>
            <a:r>
              <a:rPr lang="en-US" altLang="ko-KR" dirty="0" err="1">
                <a:ea typeface="맑은 고딕"/>
              </a:rPr>
              <a:t>장르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등록일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조회수가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보인다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049812DE-DB20-504A-33BE-7FABDFA1A7FD}"/>
              </a:ext>
            </a:extLst>
          </p:cNvPr>
          <p:cNvSpPr/>
          <p:nvPr/>
        </p:nvSpPr>
        <p:spPr>
          <a:xfrm>
            <a:off x="3355493" y="3850692"/>
            <a:ext cx="1228725" cy="276225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6C6F74-6740-B244-3832-22BB710012F5}"/>
              </a:ext>
            </a:extLst>
          </p:cNvPr>
          <p:cNvSpPr txBox="1"/>
          <p:nvPr/>
        </p:nvSpPr>
        <p:spPr>
          <a:xfrm>
            <a:off x="4518565" y="3430856"/>
            <a:ext cx="29555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음원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재생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플레이어가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마련되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재생버튼을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누르면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음악이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나온다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9427B1B8-BB5D-2914-850C-EC18859D8308}"/>
              </a:ext>
            </a:extLst>
          </p:cNvPr>
          <p:cNvSpPr/>
          <p:nvPr/>
        </p:nvSpPr>
        <p:spPr>
          <a:xfrm>
            <a:off x="8594243" y="4755567"/>
            <a:ext cx="1228725" cy="276225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5A1728-08BA-25A1-9A4C-8F953E074A7D}"/>
              </a:ext>
            </a:extLst>
          </p:cNvPr>
          <p:cNvSpPr txBox="1"/>
          <p:nvPr/>
        </p:nvSpPr>
        <p:spPr>
          <a:xfrm>
            <a:off x="9309640" y="4497656"/>
            <a:ext cx="25935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음원에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설명이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나와있다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480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0CAAD06-2E97-4ADD-D95D-521A9EB3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0966"/>
            <a:ext cx="8162925" cy="43646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r>
              <a:rPr lang="en-US" altLang="ko-KR" sz="2800" b="1" dirty="0">
                <a:latin typeface="Chalkboard"/>
                <a:ea typeface="맑은 고딕"/>
              </a:rPr>
              <a:t> write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993D24-9B9C-13F6-A324-1C4C39583B11}"/>
              </a:ext>
            </a:extLst>
          </p:cNvPr>
          <p:cNvCxnSpPr>
            <a:cxnSpLocks/>
          </p:cNvCxnSpPr>
          <p:nvPr/>
        </p:nvCxnSpPr>
        <p:spPr>
          <a:xfrm flipH="1" flipV="1">
            <a:off x="2343845" y="4559453"/>
            <a:ext cx="434433" cy="49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C667AB-3192-992E-8F92-B60DD6C82614}"/>
              </a:ext>
            </a:extLst>
          </p:cNvPr>
          <p:cNvSpPr txBox="1"/>
          <p:nvPr/>
        </p:nvSpPr>
        <p:spPr>
          <a:xfrm>
            <a:off x="2242090" y="5021531"/>
            <a:ext cx="50034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등록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버튼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클릭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등록을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완료한</a:t>
            </a:r>
            <a:r>
              <a:rPr lang="en-US" altLang="ko-KR" dirty="0">
                <a:ea typeface="맑은 고딕"/>
              </a:rPr>
              <a:t> 후 </a:t>
            </a:r>
            <a:r>
              <a:rPr lang="en-US" altLang="ko-KR" dirty="0" err="1">
                <a:ea typeface="맑은 고딕"/>
              </a:rPr>
              <a:t>리스트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페이지로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새로입력은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새페이지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취소버튼은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페이지로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넘어간다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83B2F272-E420-D3DD-5E9D-B9D0A24E9610}"/>
              </a:ext>
            </a:extLst>
          </p:cNvPr>
          <p:cNvSpPr/>
          <p:nvPr/>
        </p:nvSpPr>
        <p:spPr>
          <a:xfrm>
            <a:off x="8441844" y="3479218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17917-0EED-3E5E-DF88-29AAED9EBDA2}"/>
              </a:ext>
            </a:extLst>
          </p:cNvPr>
          <p:cNvSpPr txBox="1"/>
          <p:nvPr/>
        </p:nvSpPr>
        <p:spPr>
          <a:xfrm>
            <a:off x="9242965" y="2964131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회원만 음원 등록이 가능하며, 입력 가능 데이터는 </a:t>
            </a:r>
            <a:r>
              <a:rPr lang="ko-KR" altLang="en-US" dirty="0" err="1">
                <a:ea typeface="맑은 고딕"/>
              </a:rPr>
              <a:t>음원명</a:t>
            </a:r>
            <a:r>
              <a:rPr lang="ko-KR" altLang="en-US" dirty="0">
                <a:ea typeface="맑은 고딕"/>
              </a:rPr>
              <a:t>, 장르, 내용, 음원, 이미지 이다.</a:t>
            </a:r>
          </a:p>
          <a:p>
            <a:r>
              <a:rPr lang="ko-KR" altLang="en-US" dirty="0">
                <a:ea typeface="맑은 고딕"/>
              </a:rPr>
              <a:t>이미지는 등록하지 않아도 된다.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8D7234-80E5-8014-581E-D033B4F8B928}"/>
              </a:ext>
            </a:extLst>
          </p:cNvPr>
          <p:cNvCxnSpPr>
            <a:cxnSpLocks/>
          </p:cNvCxnSpPr>
          <p:nvPr/>
        </p:nvCxnSpPr>
        <p:spPr>
          <a:xfrm flipH="1">
            <a:off x="5810945" y="2116638"/>
            <a:ext cx="2834733" cy="794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1225C9-0E7B-D8A4-B694-E1C3D609E055}"/>
              </a:ext>
            </a:extLst>
          </p:cNvPr>
          <p:cNvSpPr txBox="1"/>
          <p:nvPr/>
        </p:nvSpPr>
        <p:spPr>
          <a:xfrm>
            <a:off x="8614315" y="1392506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장르는 기본으로 제공된 카테고리 에서 선택하여 입력할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1164553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1F42A5-8C98-B9B3-532F-7A82CDFA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1087"/>
            <a:ext cx="8162925" cy="43644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  <a:r>
              <a:rPr lang="en-US" altLang="ko-KR" sz="2800" b="1" dirty="0">
                <a:latin typeface="Chalkboard"/>
                <a:ea typeface="맑은 고딕"/>
              </a:rPr>
              <a:t> update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993D24-9B9C-13F6-A324-1C4C39583B11}"/>
              </a:ext>
            </a:extLst>
          </p:cNvPr>
          <p:cNvCxnSpPr>
            <a:cxnSpLocks/>
          </p:cNvCxnSpPr>
          <p:nvPr/>
        </p:nvCxnSpPr>
        <p:spPr>
          <a:xfrm flipH="1" flipV="1">
            <a:off x="2343845" y="4559453"/>
            <a:ext cx="434433" cy="49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795E0-6B84-1481-E120-A6A8C03B2616}"/>
              </a:ext>
            </a:extLst>
          </p:cNvPr>
          <p:cNvSpPr txBox="1"/>
          <p:nvPr/>
        </p:nvSpPr>
        <p:spPr>
          <a:xfrm>
            <a:off x="2242090" y="5021531"/>
            <a:ext cx="50034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수정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버튼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클릭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수정을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완료한</a:t>
            </a:r>
            <a:r>
              <a:rPr lang="en-US" altLang="ko-KR" dirty="0">
                <a:ea typeface="맑은 고딕"/>
              </a:rPr>
              <a:t> 후 </a:t>
            </a:r>
            <a:r>
              <a:rPr lang="en-US" altLang="ko-KR" dirty="0" err="1">
                <a:ea typeface="맑은 고딕"/>
              </a:rPr>
              <a:t>글보기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페이지로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새로입력은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새페이지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취소버튼은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페이지로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넘어간다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DABE99-DA48-7DA3-18A0-E8DC75A58CFF}"/>
              </a:ext>
            </a:extLst>
          </p:cNvPr>
          <p:cNvSpPr/>
          <p:nvPr/>
        </p:nvSpPr>
        <p:spPr>
          <a:xfrm>
            <a:off x="8079894" y="2860093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45865-E475-13B6-D9A1-5CAF292BE129}"/>
              </a:ext>
            </a:extLst>
          </p:cNvPr>
          <p:cNvSpPr txBox="1"/>
          <p:nvPr/>
        </p:nvSpPr>
        <p:spPr>
          <a:xfrm>
            <a:off x="8957215" y="2306906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본인이 올린 음원만 수정 가능하며,</a:t>
            </a:r>
          </a:p>
          <a:p>
            <a:r>
              <a:rPr lang="ko-KR" altLang="en-US" dirty="0">
                <a:ea typeface="맑은 고딕"/>
              </a:rPr>
              <a:t> 수정할 수 있는 데이터는 </a:t>
            </a:r>
            <a:r>
              <a:rPr lang="ko-KR" altLang="en-US" dirty="0" err="1">
                <a:ea typeface="맑은 고딕"/>
              </a:rPr>
              <a:t>음원명</a:t>
            </a:r>
            <a:r>
              <a:rPr lang="ko-KR" altLang="en-US" dirty="0">
                <a:ea typeface="맑은 고딕"/>
              </a:rPr>
              <a:t>, 장르, 내용, 이미지, 음원 이다.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92091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70CCCFD-7992-05FA-BD56-ACE5FCCD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0759"/>
            <a:ext cx="8162925" cy="43651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 list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B75088-EEED-8346-6E7F-C5C3B0B409BC}"/>
              </a:ext>
            </a:extLst>
          </p:cNvPr>
          <p:cNvCxnSpPr>
            <a:cxnSpLocks/>
          </p:cNvCxnSpPr>
          <p:nvPr/>
        </p:nvCxnSpPr>
        <p:spPr>
          <a:xfrm flipH="1">
            <a:off x="5268020" y="1335588"/>
            <a:ext cx="2844258" cy="775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F87AD8-B8A5-4D9C-957B-527AB3BB54A9}"/>
              </a:ext>
            </a:extLst>
          </p:cNvPr>
          <p:cNvSpPr txBox="1"/>
          <p:nvPr/>
        </p:nvSpPr>
        <p:spPr>
          <a:xfrm>
            <a:off x="8080915" y="573356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클릭 시 카테고리에 해당하는 페이지를 보여준다.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CED017-4887-F4F5-8529-633C79AE1A12}"/>
              </a:ext>
            </a:extLst>
          </p:cNvPr>
          <p:cNvCxnSpPr>
            <a:cxnSpLocks/>
          </p:cNvCxnSpPr>
          <p:nvPr/>
        </p:nvCxnSpPr>
        <p:spPr>
          <a:xfrm flipH="1">
            <a:off x="7973120" y="2469062"/>
            <a:ext cx="853533" cy="118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8F4100-5F62-F88E-9538-84CE35F08856}"/>
              </a:ext>
            </a:extLst>
          </p:cNvPr>
          <p:cNvSpPr txBox="1"/>
          <p:nvPr/>
        </p:nvSpPr>
        <p:spPr>
          <a:xfrm>
            <a:off x="8833390" y="1935431"/>
            <a:ext cx="26316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페이지당 보여질 글 </a:t>
            </a:r>
            <a:r>
              <a:rPr lang="ko-KR" altLang="en-US" dirty="0" err="1">
                <a:ea typeface="맑은 고딕"/>
              </a:rPr>
              <a:t>갯수를</a:t>
            </a:r>
            <a:r>
              <a:rPr lang="ko-KR" altLang="en-US" dirty="0">
                <a:ea typeface="맑은 고딕"/>
              </a:rPr>
              <a:t> 정할 수 있다.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ACC734-483A-DAAD-ACC2-14A56AA21B12}"/>
              </a:ext>
            </a:extLst>
          </p:cNvPr>
          <p:cNvCxnSpPr>
            <a:cxnSpLocks/>
          </p:cNvCxnSpPr>
          <p:nvPr/>
        </p:nvCxnSpPr>
        <p:spPr>
          <a:xfrm>
            <a:off x="3016403" y="2173787"/>
            <a:ext cx="60867" cy="318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934EDC-149D-37C7-F4A2-D6E6524C20F2}"/>
              </a:ext>
            </a:extLst>
          </p:cNvPr>
          <p:cNvSpPr txBox="1"/>
          <p:nvPr/>
        </p:nvSpPr>
        <p:spPr>
          <a:xfrm>
            <a:off x="1165765" y="1249631"/>
            <a:ext cx="30603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왼쪽 카테고리를 선택하고 </a:t>
            </a:r>
            <a:r>
              <a:rPr lang="ko-KR" altLang="en-US" dirty="0" err="1">
                <a:ea typeface="맑은 고딕"/>
              </a:rPr>
              <a:t>검색시</a:t>
            </a:r>
            <a:r>
              <a:rPr lang="ko-KR" altLang="en-US" dirty="0">
                <a:ea typeface="맑은 고딕"/>
              </a:rPr>
              <a:t> 카테고리 내에서 입력한 문자열을 찾는다.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68B32-2FCF-8FC8-7440-147607F1E69F}"/>
              </a:ext>
            </a:extLst>
          </p:cNvPr>
          <p:cNvSpPr txBox="1"/>
          <p:nvPr/>
        </p:nvSpPr>
        <p:spPr>
          <a:xfrm>
            <a:off x="918115" y="5269181"/>
            <a:ext cx="26316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관리자 및 회원만 글 버튼이 보인다.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B17003-10E2-D343-B19F-DE89CB648266}"/>
              </a:ext>
            </a:extLst>
          </p:cNvPr>
          <p:cNvCxnSpPr>
            <a:cxnSpLocks/>
          </p:cNvCxnSpPr>
          <p:nvPr/>
        </p:nvCxnSpPr>
        <p:spPr>
          <a:xfrm flipV="1">
            <a:off x="2349653" y="4626127"/>
            <a:ext cx="127542" cy="643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DEDC5-1CFF-6889-9347-42D6C5DA1063}"/>
              </a:ext>
            </a:extLst>
          </p:cNvPr>
          <p:cNvCxnSpPr>
            <a:cxnSpLocks/>
          </p:cNvCxnSpPr>
          <p:nvPr/>
        </p:nvCxnSpPr>
        <p:spPr>
          <a:xfrm flipH="1" flipV="1">
            <a:off x="5248970" y="4454676"/>
            <a:ext cx="5808" cy="624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8AE420-FCBD-80DC-6349-BBE4B350CFE3}"/>
              </a:ext>
            </a:extLst>
          </p:cNvPr>
          <p:cNvSpPr txBox="1"/>
          <p:nvPr/>
        </p:nvSpPr>
        <p:spPr>
          <a:xfrm>
            <a:off x="4185190" y="5078681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정해진 글 </a:t>
            </a:r>
            <a:r>
              <a:rPr lang="ko-KR" altLang="en-US" dirty="0" err="1">
                <a:ea typeface="맑은 고딕"/>
              </a:rPr>
              <a:t>갯수를</a:t>
            </a:r>
            <a:r>
              <a:rPr lang="ko-KR" altLang="en-US" dirty="0">
                <a:ea typeface="맑은 고딕"/>
              </a:rPr>
              <a:t> 초과하면 다음 페이지 버튼이 생긴다.</a:t>
            </a: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1E12C554-E8CD-87DA-499F-66304CB66E61}"/>
              </a:ext>
            </a:extLst>
          </p:cNvPr>
          <p:cNvSpPr/>
          <p:nvPr/>
        </p:nvSpPr>
        <p:spPr>
          <a:xfrm>
            <a:off x="7556019" y="3212518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1E8F18-B16C-6797-ED94-FA44FD2BC7F1}"/>
              </a:ext>
            </a:extLst>
          </p:cNvPr>
          <p:cNvSpPr txBox="1"/>
          <p:nvPr/>
        </p:nvSpPr>
        <p:spPr>
          <a:xfrm>
            <a:off x="8404765" y="2887931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게시글 </a:t>
            </a:r>
            <a:r>
              <a:rPr lang="ko-KR" altLang="en-US" dirty="0" err="1">
                <a:ea typeface="맑은 고딕"/>
              </a:rPr>
              <a:t>클릭시</a:t>
            </a:r>
            <a:r>
              <a:rPr lang="ko-KR" altLang="en-US" dirty="0">
                <a:ea typeface="맑은 고딕"/>
              </a:rPr>
              <a:t> 해당 게시글 정보로 들어간다.</a:t>
            </a:r>
          </a:p>
          <a:p>
            <a:r>
              <a:rPr lang="ko-KR" altLang="en-US" dirty="0">
                <a:ea typeface="맑은 고딕"/>
              </a:rPr>
              <a:t>보여지는 데이터는</a:t>
            </a:r>
          </a:p>
          <a:p>
            <a:r>
              <a:rPr lang="ko-KR" altLang="en-US" dirty="0">
                <a:ea typeface="맑은 고딕"/>
              </a:rPr>
              <a:t>왼쪽부터 </a:t>
            </a:r>
            <a:r>
              <a:rPr lang="ko-KR" altLang="en-US" dirty="0" err="1">
                <a:ea typeface="맑은 고딕"/>
              </a:rPr>
              <a:t>글번호</a:t>
            </a:r>
            <a:r>
              <a:rPr lang="ko-KR" altLang="en-US" dirty="0">
                <a:ea typeface="맑은 고딕"/>
              </a:rPr>
              <a:t>, 주제, 제목, 작성자, 작성일, 조회수 이다.</a:t>
            </a:r>
          </a:p>
        </p:txBody>
      </p:sp>
    </p:spTree>
    <p:extLst>
      <p:ext uri="{BB962C8B-B14F-4D97-AF65-F5344CB8AC3E}">
        <p14:creationId xmlns:p14="http://schemas.microsoft.com/office/powerpoint/2010/main" val="2751314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8065EF-B0C5-6C90-D41A-BB418B58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3663"/>
            <a:ext cx="8162925" cy="43783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 view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BDA231-B28D-FBF9-2888-D9FB4EC9892F}"/>
              </a:ext>
            </a:extLst>
          </p:cNvPr>
          <p:cNvCxnSpPr>
            <a:cxnSpLocks/>
          </p:cNvCxnSpPr>
          <p:nvPr/>
        </p:nvCxnSpPr>
        <p:spPr>
          <a:xfrm flipH="1" flipV="1">
            <a:off x="2067620" y="3197377"/>
            <a:ext cx="24858" cy="94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53B52-2E0A-4F14-3FA1-586AD401BF24}"/>
              </a:ext>
            </a:extLst>
          </p:cNvPr>
          <p:cNvSpPr txBox="1"/>
          <p:nvPr/>
        </p:nvSpPr>
        <p:spPr>
          <a:xfrm>
            <a:off x="946690" y="4145231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본인 글인 경우에만 수정과 삭제 버튼이 보인다.</a:t>
            </a:r>
          </a:p>
          <a:p>
            <a:r>
              <a:rPr lang="ko-KR" altLang="en-US" dirty="0">
                <a:ea typeface="맑은 고딕"/>
              </a:rPr>
              <a:t>리스트는 </a:t>
            </a:r>
            <a:r>
              <a:rPr lang="ko-KR" altLang="en-US" dirty="0" err="1">
                <a:ea typeface="맑은 고딕"/>
              </a:rPr>
              <a:t>클릭시</a:t>
            </a:r>
            <a:r>
              <a:rPr lang="ko-KR" altLang="en-US" dirty="0">
                <a:ea typeface="맑은 고딕"/>
              </a:rPr>
              <a:t> 리스트페이지로 이동.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1E19BC6C-199A-9838-AF1C-AA7A48A39004}"/>
              </a:ext>
            </a:extLst>
          </p:cNvPr>
          <p:cNvSpPr/>
          <p:nvPr/>
        </p:nvSpPr>
        <p:spPr>
          <a:xfrm>
            <a:off x="8384694" y="1983793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E325D-CA55-01AE-2836-A4052A58224B}"/>
              </a:ext>
            </a:extLst>
          </p:cNvPr>
          <p:cNvSpPr txBox="1"/>
          <p:nvPr/>
        </p:nvSpPr>
        <p:spPr>
          <a:xfrm>
            <a:off x="9233440" y="1611581"/>
            <a:ext cx="26316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보여지는 데이터는 위에서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번호, 제목, 주제, 내용, 작성자, 작성일, 조회수 이다.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4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참고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자료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0B123A-1DC9-4032-916D-6B81446AF788}"/>
              </a:ext>
            </a:extLst>
          </p:cNvPr>
          <p:cNvGrpSpPr/>
          <p:nvPr/>
        </p:nvGrpSpPr>
        <p:grpSpPr>
          <a:xfrm>
            <a:off x="1015388" y="1841650"/>
            <a:ext cx="3101246" cy="966419"/>
            <a:chOff x="1015388" y="1667216"/>
            <a:chExt cx="3101246" cy="9664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E1EB7E-F2F8-4A89-9E7B-9CA089811842}"/>
                </a:ext>
              </a:extLst>
            </p:cNvPr>
            <p:cNvSpPr txBox="1"/>
            <p:nvPr/>
          </p:nvSpPr>
          <p:spPr>
            <a:xfrm>
              <a:off x="1015388" y="1667216"/>
              <a:ext cx="2844187" cy="3581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 err="1">
                  <a:ea typeface="맑은 고딕"/>
                </a:rPr>
                <a:t>SoundCloud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70365D-928D-41A2-A997-D67D09EC1107}"/>
                </a:ext>
              </a:extLst>
            </p:cNvPr>
            <p:cNvSpPr txBox="1"/>
            <p:nvPr/>
          </p:nvSpPr>
          <p:spPr>
            <a:xfrm>
              <a:off x="1272447" y="2264303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ea typeface="+mn-lt"/>
                  <a:cs typeface="+mn-lt"/>
                  <a:hlinkClick r:id="rId2"/>
                </a:rPr>
                <a:t>https://soundcloud.com/</a:t>
              </a:r>
              <a:endParaRPr lang="ko-KR" altLang="en-US">
                <a:ea typeface="맑은 고딕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3BC30D-BF76-4BCF-8888-85A0B9383C8E}"/>
              </a:ext>
            </a:extLst>
          </p:cNvPr>
          <p:cNvGrpSpPr/>
          <p:nvPr/>
        </p:nvGrpSpPr>
        <p:grpSpPr>
          <a:xfrm>
            <a:off x="987845" y="3246300"/>
            <a:ext cx="3101246" cy="975600"/>
            <a:chOff x="987845" y="3246300"/>
            <a:chExt cx="3101246" cy="9756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1595F-F101-4179-8096-9CE4822D5599}"/>
                </a:ext>
              </a:extLst>
            </p:cNvPr>
            <p:cNvSpPr txBox="1"/>
            <p:nvPr/>
          </p:nvSpPr>
          <p:spPr>
            <a:xfrm>
              <a:off x="987845" y="3246300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 err="1">
                  <a:ea typeface="맑은 고딕"/>
                </a:rPr>
                <a:t>Bugs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8E7517-A532-4FF8-A489-4F1953D31CB5}"/>
                </a:ext>
              </a:extLst>
            </p:cNvPr>
            <p:cNvSpPr txBox="1"/>
            <p:nvPr/>
          </p:nvSpPr>
          <p:spPr>
            <a:xfrm>
              <a:off x="1244904" y="3852568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ea typeface="+mn-lt"/>
                  <a:cs typeface="+mn-lt"/>
                  <a:hlinkClick r:id="rId3"/>
                </a:rPr>
                <a:t>https://</a:t>
              </a:r>
              <a:r>
                <a:rPr lang="en-US" altLang="ko-KR" dirty="0">
                  <a:ea typeface="+mn-lt"/>
                  <a:cs typeface="+mn-lt"/>
                  <a:hlinkClick r:id="rId3"/>
                </a:rPr>
                <a:t>music.bugs.co</a:t>
              </a:r>
              <a:r>
                <a:rPr lang="ko-KR" dirty="0">
                  <a:ea typeface="+mn-lt"/>
                  <a:cs typeface="+mn-lt"/>
                  <a:hlinkClick r:id="rId3"/>
                </a:rPr>
                <a:t>.</a:t>
              </a:r>
              <a:r>
                <a:rPr lang="en-US" altLang="ko-KR" dirty="0">
                  <a:ea typeface="+mn-lt"/>
                  <a:cs typeface="+mn-lt"/>
                  <a:hlinkClick r:id="rId3"/>
                </a:rPr>
                <a:t>kr</a:t>
              </a:r>
              <a:r>
                <a:rPr lang="ko-KR" dirty="0">
                  <a:ea typeface="+mn-lt"/>
                  <a:cs typeface="+mn-lt"/>
                  <a:hlinkClick r:id="rId3"/>
                </a:rPr>
                <a:t>/</a:t>
              </a:r>
              <a:endParaRPr lang="ko-KR" dirty="0">
                <a:ea typeface="+mn-lt"/>
                <a:cs typeface="+mn-lt"/>
              </a:endParaRPr>
            </a:p>
          </p:txBody>
        </p:sp>
      </p:grp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75F09E2-4868-471E-BBCF-66287BDE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73" y="681033"/>
            <a:ext cx="4551802" cy="2842704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69E5A5DB-401E-41B2-B448-29635DB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72" y="3686712"/>
            <a:ext cx="4551802" cy="276209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FCB0BE-B891-4B72-956F-7113F87556FF}"/>
              </a:ext>
            </a:extLst>
          </p:cNvPr>
          <p:cNvGrpSpPr/>
          <p:nvPr/>
        </p:nvGrpSpPr>
        <p:grpSpPr>
          <a:xfrm>
            <a:off x="1015387" y="4751938"/>
            <a:ext cx="3101246" cy="1003142"/>
            <a:chOff x="987845" y="5073264"/>
            <a:chExt cx="3101246" cy="10031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7BDEC8-BF6A-4425-9042-09228B66EADC}"/>
                </a:ext>
              </a:extLst>
            </p:cNvPr>
            <p:cNvSpPr txBox="1"/>
            <p:nvPr/>
          </p:nvSpPr>
          <p:spPr>
            <a:xfrm>
              <a:off x="987845" y="5073264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 err="1">
                  <a:ea typeface="맑은 고딕"/>
                </a:rPr>
                <a:t>melon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97BAD3-94DB-4267-9AB5-6181F68EE2CF}"/>
                </a:ext>
              </a:extLst>
            </p:cNvPr>
            <p:cNvSpPr txBox="1"/>
            <p:nvPr/>
          </p:nvSpPr>
          <p:spPr>
            <a:xfrm>
              <a:off x="1244904" y="5707074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ea typeface="+mn-lt"/>
                  <a:cs typeface="+mn-lt"/>
                  <a:hlinkClick r:id="rId6"/>
                </a:rPr>
                <a:t>https://</a:t>
              </a:r>
              <a:r>
                <a:rPr lang="en-US" altLang="ko-KR" dirty="0">
                  <a:ea typeface="+mn-lt"/>
                  <a:cs typeface="+mn-lt"/>
                  <a:hlinkClick r:id="rId6"/>
                </a:rPr>
                <a:t>www.melon</a:t>
              </a:r>
              <a:r>
                <a:rPr lang="ko-KR" dirty="0">
                  <a:ea typeface="+mn-lt"/>
                  <a:cs typeface="+mn-lt"/>
                  <a:hlinkClick r:id="rId6"/>
                </a:rPr>
                <a:t>.</a:t>
              </a:r>
              <a:r>
                <a:rPr lang="en-US" altLang="ko-KR" dirty="0">
                  <a:ea typeface="+mn-lt"/>
                  <a:cs typeface="+mn-lt"/>
                  <a:hlinkClick r:id="rId6"/>
                </a:rPr>
                <a:t>com</a:t>
              </a:r>
              <a:r>
                <a:rPr lang="ko-KR" dirty="0">
                  <a:ea typeface="+mn-lt"/>
                  <a:cs typeface="+mn-lt"/>
                  <a:hlinkClick r:id="rId6"/>
                </a:rPr>
                <a:t>/</a:t>
              </a:r>
              <a:endParaRPr lang="ko-KR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9461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22D4E3D-75DE-A820-F2C7-80249D0B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59676"/>
            <a:ext cx="8162925" cy="43672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 write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B0D478-63E9-9364-3A0D-97B792ED060F}"/>
              </a:ext>
            </a:extLst>
          </p:cNvPr>
          <p:cNvCxnSpPr>
            <a:cxnSpLocks/>
          </p:cNvCxnSpPr>
          <p:nvPr/>
        </p:nvCxnSpPr>
        <p:spPr>
          <a:xfrm flipH="1" flipV="1">
            <a:off x="1981895" y="3997477"/>
            <a:ext cx="15333" cy="643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19BAC5-230E-BF3B-972D-9699E5A7ABB3}"/>
              </a:ext>
            </a:extLst>
          </p:cNvPr>
          <p:cNvSpPr txBox="1"/>
          <p:nvPr/>
        </p:nvSpPr>
        <p:spPr>
          <a:xfrm>
            <a:off x="1013365" y="4592906"/>
            <a:ext cx="52605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등록 버튼 클릭 시 등록 후 리스트페이지로 이동하며, </a:t>
            </a:r>
            <a:r>
              <a:rPr lang="ko-KR" altLang="en-US" dirty="0" err="1">
                <a:ea typeface="맑은 고딕"/>
              </a:rPr>
              <a:t>새로입력은</a:t>
            </a:r>
            <a:r>
              <a:rPr lang="ko-KR" altLang="en-US" dirty="0">
                <a:ea typeface="맑은 고딕"/>
              </a:rPr>
              <a:t> 새 페이지로 이동, 취소는 이전페이지로 이동한다.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639EF5F3-5D77-BC67-3BE9-775C4A9F2AA7}"/>
              </a:ext>
            </a:extLst>
          </p:cNvPr>
          <p:cNvSpPr/>
          <p:nvPr/>
        </p:nvSpPr>
        <p:spPr>
          <a:xfrm>
            <a:off x="8651394" y="2288593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54B2F-68BA-3130-0692-FCAB100E45D7}"/>
              </a:ext>
            </a:extLst>
          </p:cNvPr>
          <p:cNvSpPr txBox="1"/>
          <p:nvPr/>
        </p:nvSpPr>
        <p:spPr>
          <a:xfrm>
            <a:off x="9442990" y="1935431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입력 가능한 데이터는 제목, 주제, 내용이다.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8796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698968F-E159-4279-F583-588A5DCE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1465304"/>
            <a:ext cx="8160833" cy="43827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  <a:r>
              <a:rPr lang="en-US" altLang="ko-KR" sz="2800" b="1" dirty="0">
                <a:latin typeface="Chalkboard"/>
                <a:ea typeface="맑은 고딕"/>
              </a:rPr>
              <a:t> update</a:t>
            </a:r>
            <a:endParaRPr lang="ko-KR" altLang="en-US" dirty="0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6DA5AE5-A5A4-FA0C-6B3C-AFC689E8EEFE}"/>
              </a:ext>
            </a:extLst>
          </p:cNvPr>
          <p:cNvSpPr/>
          <p:nvPr/>
        </p:nvSpPr>
        <p:spPr>
          <a:xfrm>
            <a:off x="8400492" y="2195666"/>
            <a:ext cx="87630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052B8-4043-7A44-8D54-0CF6DE7B5648}"/>
              </a:ext>
            </a:extLst>
          </p:cNvPr>
          <p:cNvSpPr txBox="1"/>
          <p:nvPr/>
        </p:nvSpPr>
        <p:spPr>
          <a:xfrm>
            <a:off x="9275722" y="1954016"/>
            <a:ext cx="26316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입력 가능한 데이터는 제목, 주제, 내용이다.</a:t>
            </a: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F49098-7705-71BA-4DAD-5FD03C02719A}"/>
              </a:ext>
            </a:extLst>
          </p:cNvPr>
          <p:cNvCxnSpPr>
            <a:cxnSpLocks/>
          </p:cNvCxnSpPr>
          <p:nvPr/>
        </p:nvCxnSpPr>
        <p:spPr>
          <a:xfrm flipH="1" flipV="1">
            <a:off x="1972602" y="4257672"/>
            <a:ext cx="15333" cy="643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6F100C-4271-17B5-42A8-3658F739C48B}"/>
              </a:ext>
            </a:extLst>
          </p:cNvPr>
          <p:cNvSpPr txBox="1"/>
          <p:nvPr/>
        </p:nvSpPr>
        <p:spPr>
          <a:xfrm>
            <a:off x="1004072" y="4853101"/>
            <a:ext cx="526058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수정 버튼 클릭 시 수정 후 해당 게시글 정보 페이지로 이동하며, </a:t>
            </a:r>
            <a:r>
              <a:rPr lang="ko-KR" altLang="en-US" dirty="0" err="1">
                <a:ea typeface="맑은 고딕"/>
              </a:rPr>
              <a:t>새로입력은</a:t>
            </a:r>
            <a:r>
              <a:rPr lang="ko-KR" altLang="en-US" dirty="0">
                <a:ea typeface="맑은 고딕"/>
              </a:rPr>
              <a:t> 새 페이지로 이동, 취소는 이전페이지로 이동한다.</a:t>
            </a:r>
          </a:p>
        </p:txBody>
      </p:sp>
    </p:spTree>
    <p:extLst>
      <p:ext uri="{BB962C8B-B14F-4D97-AF65-F5344CB8AC3E}">
        <p14:creationId xmlns:p14="http://schemas.microsoft.com/office/powerpoint/2010/main" val="763448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ECE54F-F0D2-CF1F-DC1D-4CDB240F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0" y="1505639"/>
            <a:ext cx="8162925" cy="4345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로그인</a:t>
            </a:r>
            <a:r>
              <a:rPr lang="en-US" altLang="ko-KR" sz="2800" b="1" dirty="0">
                <a:latin typeface="Chalkboard"/>
                <a:ea typeface="맑은 고딕"/>
              </a:rPr>
              <a:t> 폼</a:t>
            </a:r>
            <a:endParaRPr lang="ko-KR" altLang="en-US" dirty="0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198ACAA0-0D91-2982-996E-43D6B5CC1E6C}"/>
              </a:ext>
            </a:extLst>
          </p:cNvPr>
          <p:cNvSpPr/>
          <p:nvPr/>
        </p:nvSpPr>
        <p:spPr>
          <a:xfrm>
            <a:off x="7978179" y="2067136"/>
            <a:ext cx="139042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B5336-3C26-0C68-6358-07FAC822FCE0}"/>
              </a:ext>
            </a:extLst>
          </p:cNvPr>
          <p:cNvSpPr txBox="1"/>
          <p:nvPr/>
        </p:nvSpPr>
        <p:spPr>
          <a:xfrm>
            <a:off x="9312445" y="1825486"/>
            <a:ext cx="26316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입력할 수 있는 데이터는 아이디와 비밀번호를 입력할 수 있다.</a:t>
            </a: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99AD89-F913-592D-CAF0-969F2554641F}"/>
              </a:ext>
            </a:extLst>
          </p:cNvPr>
          <p:cNvCxnSpPr>
            <a:cxnSpLocks/>
          </p:cNvCxnSpPr>
          <p:nvPr/>
        </p:nvCxnSpPr>
        <p:spPr>
          <a:xfrm flipH="1" flipV="1">
            <a:off x="1954241" y="2788756"/>
            <a:ext cx="15333" cy="643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3DC114-8D9F-0C9F-C84D-7AACD3BD4F72}"/>
              </a:ext>
            </a:extLst>
          </p:cNvPr>
          <p:cNvSpPr txBox="1"/>
          <p:nvPr/>
        </p:nvSpPr>
        <p:spPr>
          <a:xfrm>
            <a:off x="1095697" y="3432112"/>
            <a:ext cx="459636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데이터 입력완료 후 로그인 버튼 클릭 시 로그인이 되며 </a:t>
            </a:r>
            <a:r>
              <a:rPr lang="ko-KR" altLang="en-US" dirty="0" err="1">
                <a:ea typeface="맑은 고딕"/>
              </a:rPr>
              <a:t>메인페이지로</a:t>
            </a:r>
            <a:r>
              <a:rPr lang="ko-KR" altLang="en-US" dirty="0">
                <a:ea typeface="맑은 고딕"/>
              </a:rPr>
              <a:t> 이동.</a:t>
            </a:r>
          </a:p>
          <a:p>
            <a:r>
              <a:rPr lang="ko-KR" altLang="en-US" dirty="0" err="1">
                <a:ea typeface="맑은 고딕"/>
              </a:rPr>
              <a:t>새로입력은</a:t>
            </a:r>
            <a:r>
              <a:rPr lang="ko-KR" altLang="en-US" dirty="0">
                <a:ea typeface="맑은 고딕"/>
              </a:rPr>
              <a:t> 새 페이지로 이동하고, 취소는 이전 페이지로 이동한다.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9412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ECE54F-F0D2-CF1F-DC1D-4CDB240F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0" y="1505639"/>
            <a:ext cx="8162925" cy="4345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가입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F945FAB-DBE1-9C08-43A6-51CD5FAD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7" y="1501259"/>
            <a:ext cx="8160833" cy="4354823"/>
          </a:xfrm>
          <a:prstGeom prst="rect">
            <a:avLst/>
          </a:prstGeom>
        </p:spPr>
      </p:pic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EAE12219-26F5-CC7C-5D41-928FEDD46E9F}"/>
              </a:ext>
            </a:extLst>
          </p:cNvPr>
          <p:cNvSpPr/>
          <p:nvPr/>
        </p:nvSpPr>
        <p:spPr>
          <a:xfrm>
            <a:off x="7216179" y="2345917"/>
            <a:ext cx="139042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B7B1E-5782-150A-F50E-C46C79311703}"/>
              </a:ext>
            </a:extLst>
          </p:cNvPr>
          <p:cNvSpPr txBox="1"/>
          <p:nvPr/>
        </p:nvSpPr>
        <p:spPr>
          <a:xfrm>
            <a:off x="8596908" y="1769729"/>
            <a:ext cx="26316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보여지는 정보로는 위에서부터 아이디, 비밀번호, 비밀번호 확인, 닉네임, 이름, 성별, 생년월일, 연락처, 이메일, 사진이다.</a:t>
            </a:r>
          </a:p>
          <a:p>
            <a:r>
              <a:rPr lang="ko-KR" altLang="en-US" dirty="0">
                <a:ea typeface="맑은 고딕"/>
              </a:rPr>
              <a:t> 사진은 첨부하지 않아도 된다.</a:t>
            </a: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C462B6-CA5F-8E58-29BD-A7FCB661469A}"/>
              </a:ext>
            </a:extLst>
          </p:cNvPr>
          <p:cNvCxnSpPr>
            <a:cxnSpLocks/>
          </p:cNvCxnSpPr>
          <p:nvPr/>
        </p:nvCxnSpPr>
        <p:spPr>
          <a:xfrm flipH="1" flipV="1">
            <a:off x="1907778" y="5409291"/>
            <a:ext cx="1706601" cy="578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8DAD22-B7BD-A90B-7E8F-681439E500D0}"/>
              </a:ext>
            </a:extLst>
          </p:cNvPr>
          <p:cNvSpPr txBox="1"/>
          <p:nvPr/>
        </p:nvSpPr>
        <p:spPr>
          <a:xfrm>
            <a:off x="3550981" y="5654070"/>
            <a:ext cx="405346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데이터 입력 후 가입 클릭 시 회원가입이 완료 후 </a:t>
            </a:r>
            <a:r>
              <a:rPr lang="ko-KR" altLang="en-US" dirty="0" err="1">
                <a:ea typeface="맑은 고딕"/>
              </a:rPr>
              <a:t>메인페이지로</a:t>
            </a:r>
            <a:r>
              <a:rPr lang="ko-KR" altLang="en-US" dirty="0">
                <a:ea typeface="맑은 고딕"/>
              </a:rPr>
              <a:t> 이동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2545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ECE54F-F0D2-CF1F-DC1D-4CDB240F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0" y="1505639"/>
            <a:ext cx="8162925" cy="4345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939223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보기</a:t>
            </a:r>
            <a:r>
              <a:rPr lang="en-US" altLang="ko-KR" sz="2800" b="1" dirty="0">
                <a:latin typeface="Chalkboard"/>
                <a:ea typeface="맑은 고딕"/>
              </a:rPr>
              <a:t> ( 내 </a:t>
            </a:r>
            <a:r>
              <a:rPr lang="en-US" altLang="ko-KR" sz="2800" b="1" dirty="0" err="1">
                <a:latin typeface="Chalkboard"/>
                <a:ea typeface="맑은 고딕"/>
              </a:rPr>
              <a:t>계정</a:t>
            </a:r>
            <a:r>
              <a:rPr lang="en-US" altLang="ko-KR" sz="2800" b="1" dirty="0">
                <a:latin typeface="Chalkboard"/>
                <a:ea typeface="맑은 고딕"/>
              </a:rPr>
              <a:t> )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F945FAB-DBE1-9C08-43A6-51CD5FAD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7" y="1501259"/>
            <a:ext cx="8160833" cy="4354823"/>
          </a:xfrm>
          <a:prstGeom prst="rect">
            <a:avLst/>
          </a:prstGeom>
        </p:spPr>
      </p:pic>
      <p:pic>
        <p:nvPicPr>
          <p:cNvPr id="14" name="그림 16">
            <a:extLst>
              <a:ext uri="{FF2B5EF4-FFF2-40B4-BE49-F238E27FC236}">
                <a16:creationId xmlns:a16="http://schemas.microsoft.com/office/drawing/2014/main" id="{298BB28B-BCC3-46C1-44D5-8AB02C44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29" y="1501444"/>
            <a:ext cx="8160834" cy="4356918"/>
          </a:xfrm>
          <a:prstGeom prst="rect">
            <a:avLst/>
          </a:prstGeom>
        </p:spPr>
      </p:pic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EAE12219-26F5-CC7C-5D41-928FEDD46E9F}"/>
              </a:ext>
            </a:extLst>
          </p:cNvPr>
          <p:cNvSpPr/>
          <p:nvPr/>
        </p:nvSpPr>
        <p:spPr>
          <a:xfrm>
            <a:off x="7216179" y="2345917"/>
            <a:ext cx="1390420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B7B1E-5782-150A-F50E-C46C79311703}"/>
              </a:ext>
            </a:extLst>
          </p:cNvPr>
          <p:cNvSpPr txBox="1"/>
          <p:nvPr/>
        </p:nvSpPr>
        <p:spPr>
          <a:xfrm>
            <a:off x="8596908" y="1769729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보여지는 정보로는 위에서부터 아이디, 이름, 닉네임, 성별, 생년월일, 연락처, 이메일, 가입일, 사진, </a:t>
            </a:r>
            <a:r>
              <a:rPr lang="ko-KR" altLang="en-US" dirty="0" err="1">
                <a:ea typeface="맑은 고딕"/>
              </a:rPr>
              <a:t>등급명</a:t>
            </a:r>
            <a:r>
              <a:rPr lang="ko-KR" altLang="en-US" dirty="0">
                <a:ea typeface="맑은 고딕"/>
              </a:rPr>
              <a:t> 이다.</a:t>
            </a: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C462B6-CA5F-8E58-29BD-A7FCB661469A}"/>
              </a:ext>
            </a:extLst>
          </p:cNvPr>
          <p:cNvCxnSpPr>
            <a:cxnSpLocks/>
          </p:cNvCxnSpPr>
          <p:nvPr/>
        </p:nvCxnSpPr>
        <p:spPr>
          <a:xfrm flipH="1" flipV="1">
            <a:off x="2251607" y="5028291"/>
            <a:ext cx="1743771" cy="457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8DAD22-B7BD-A90B-7E8F-681439E500D0}"/>
              </a:ext>
            </a:extLst>
          </p:cNvPr>
          <p:cNvSpPr txBox="1"/>
          <p:nvPr/>
        </p:nvSpPr>
        <p:spPr>
          <a:xfrm>
            <a:off x="3978444" y="4984997"/>
            <a:ext cx="405346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본인 계정인 경우에만 수정과 탈퇴가 가능하다. </a:t>
            </a:r>
            <a:endParaRPr lang="ko-KR"/>
          </a:p>
          <a:p>
            <a:r>
              <a:rPr lang="ko-KR" altLang="en-US" dirty="0">
                <a:ea typeface="맑은 고딕"/>
              </a:rPr>
              <a:t>탈퇴는 아이디와 비밀번호를 </a:t>
            </a:r>
            <a:r>
              <a:rPr lang="ko-KR" altLang="en-US" dirty="0" err="1">
                <a:ea typeface="맑은 고딕"/>
              </a:rPr>
              <a:t>입력후</a:t>
            </a:r>
            <a:r>
              <a:rPr lang="ko-KR" altLang="en-US" dirty="0">
                <a:ea typeface="맑은 고딕"/>
              </a:rPr>
              <a:t> 탈퇴가 가능하다.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89796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ECE54F-F0D2-CF1F-DC1D-4CDB240F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0" y="1505639"/>
            <a:ext cx="8162925" cy="4345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7589710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보기</a:t>
            </a:r>
            <a:r>
              <a:rPr lang="en-US" altLang="ko-KR" sz="2800" b="1" dirty="0">
                <a:latin typeface="Chalkboard"/>
                <a:ea typeface="맑은 고딕"/>
              </a:rPr>
              <a:t> ( </a:t>
            </a:r>
            <a:r>
              <a:rPr lang="en-US" altLang="ko-KR" sz="2800" b="1" dirty="0" err="1">
                <a:latin typeface="Chalkboard"/>
                <a:ea typeface="맑은 고딕"/>
              </a:rPr>
              <a:t>관리자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시점</a:t>
            </a:r>
            <a:r>
              <a:rPr lang="en-US" altLang="ko-KR" sz="2800" b="1" dirty="0">
                <a:latin typeface="Chalkboard"/>
                <a:ea typeface="맑은 고딕"/>
              </a:rPr>
              <a:t> )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F945FAB-DBE1-9C08-43A6-51CD5FAD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7" y="1501259"/>
            <a:ext cx="8160833" cy="4354823"/>
          </a:xfrm>
          <a:prstGeom prst="rect">
            <a:avLst/>
          </a:prstGeom>
        </p:spPr>
      </p:pic>
      <p:pic>
        <p:nvPicPr>
          <p:cNvPr id="14" name="그림 16">
            <a:extLst>
              <a:ext uri="{FF2B5EF4-FFF2-40B4-BE49-F238E27FC236}">
                <a16:creationId xmlns:a16="http://schemas.microsoft.com/office/drawing/2014/main" id="{298BB28B-BCC3-46C1-44D5-8AB02C44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29" y="1501444"/>
            <a:ext cx="8160834" cy="4356918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4C078F22-CE2F-3B9B-114B-870BCC33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29" y="1496833"/>
            <a:ext cx="8160833" cy="434755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1A1B066-C62E-68C2-4296-2FA32618EC80}"/>
              </a:ext>
            </a:extLst>
          </p:cNvPr>
          <p:cNvCxnSpPr>
            <a:cxnSpLocks/>
          </p:cNvCxnSpPr>
          <p:nvPr/>
        </p:nvCxnSpPr>
        <p:spPr>
          <a:xfrm flipH="1" flipV="1">
            <a:off x="3199461" y="5576559"/>
            <a:ext cx="1743771" cy="457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E437CB-763C-7A39-9A28-4749D47F08B0}"/>
              </a:ext>
            </a:extLst>
          </p:cNvPr>
          <p:cNvSpPr txBox="1"/>
          <p:nvPr/>
        </p:nvSpPr>
        <p:spPr>
          <a:xfrm>
            <a:off x="4889127" y="5774876"/>
            <a:ext cx="405346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관리자는 회원의 등급 및 상태를 변경할 수 있다.</a:t>
            </a:r>
          </a:p>
        </p:txBody>
      </p:sp>
    </p:spTree>
    <p:extLst>
      <p:ext uri="{BB962C8B-B14F-4D97-AF65-F5344CB8AC3E}">
        <p14:creationId xmlns:p14="http://schemas.microsoft.com/office/powerpoint/2010/main" val="3817391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4ECE54F-F0D2-CF1F-DC1D-4CDB240F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0" y="1505639"/>
            <a:ext cx="8162925" cy="43458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7589710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화면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캡처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리스트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4F945FAB-DBE1-9C08-43A6-51CD5FAD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7" y="1501259"/>
            <a:ext cx="8160833" cy="4354823"/>
          </a:xfrm>
          <a:prstGeom prst="rect">
            <a:avLst/>
          </a:prstGeom>
        </p:spPr>
      </p:pic>
      <p:pic>
        <p:nvPicPr>
          <p:cNvPr id="14" name="그림 16">
            <a:extLst>
              <a:ext uri="{FF2B5EF4-FFF2-40B4-BE49-F238E27FC236}">
                <a16:creationId xmlns:a16="http://schemas.microsoft.com/office/drawing/2014/main" id="{298BB28B-BCC3-46C1-44D5-8AB02C44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29" y="1501444"/>
            <a:ext cx="8160834" cy="4356918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4C078F22-CE2F-3B9B-114B-870BCC33D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29" y="1496833"/>
            <a:ext cx="8160833" cy="434755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56712D0-ADF7-4A15-41A3-B95EBFE96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29" y="1494350"/>
            <a:ext cx="8160833" cy="4352517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0059E93-6CB2-F497-AB8B-AEB79362846C}"/>
              </a:ext>
            </a:extLst>
          </p:cNvPr>
          <p:cNvSpPr/>
          <p:nvPr/>
        </p:nvSpPr>
        <p:spPr>
          <a:xfrm rot="1920000">
            <a:off x="8403295" y="3051287"/>
            <a:ext cx="572665" cy="4381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A2FA-9DE7-2A50-E405-33AD5C773ECA}"/>
              </a:ext>
            </a:extLst>
          </p:cNvPr>
          <p:cNvSpPr txBox="1"/>
          <p:nvPr/>
        </p:nvSpPr>
        <p:spPr>
          <a:xfrm>
            <a:off x="8847810" y="2968485"/>
            <a:ext cx="26316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보여지는 데이터로는 사진, 아이디, 닉네임, 이름, 생년월일, 성별, 연락처, 이메일, 상태, 등급번호, </a:t>
            </a:r>
            <a:r>
              <a:rPr lang="ko-KR" altLang="en-US" dirty="0" err="1">
                <a:ea typeface="맑은 고딕"/>
              </a:rPr>
              <a:t>등급명</a:t>
            </a:r>
            <a:r>
              <a:rPr lang="ko-KR" altLang="en-US" dirty="0">
                <a:ea typeface="맑은 고딕"/>
              </a:rPr>
              <a:t> 이 있다.</a:t>
            </a:r>
          </a:p>
          <a:p>
            <a:endParaRPr lang="ko-KR" altLang="en-US" dirty="0">
              <a:ea typeface="맑은 고딕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C1E68C-CB2F-8996-88F6-DF6DC84D80BE}"/>
              </a:ext>
            </a:extLst>
          </p:cNvPr>
          <p:cNvCxnSpPr>
            <a:cxnSpLocks/>
          </p:cNvCxnSpPr>
          <p:nvPr/>
        </p:nvCxnSpPr>
        <p:spPr>
          <a:xfrm flipH="1" flipV="1">
            <a:off x="2223729" y="3513583"/>
            <a:ext cx="619357" cy="420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05BCAA-1822-B7C9-E252-CBF27ADD674F}"/>
              </a:ext>
            </a:extLst>
          </p:cNvPr>
          <p:cNvSpPr txBox="1"/>
          <p:nvPr/>
        </p:nvSpPr>
        <p:spPr>
          <a:xfrm>
            <a:off x="2807566" y="3479582"/>
            <a:ext cx="311490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latin typeface="Malgun Gothic"/>
                <a:ea typeface="Malgun Gothic"/>
              </a:rPr>
              <a:t>정해진 </a:t>
            </a:r>
            <a:r>
              <a:rPr lang="ko-KR" altLang="en-US" dirty="0">
                <a:latin typeface="Malgun Gothic"/>
                <a:ea typeface="Malgun Gothic"/>
              </a:rPr>
              <a:t>데이터 </a:t>
            </a:r>
            <a:r>
              <a:rPr lang="ko-KR" dirty="0" err="1">
                <a:latin typeface="Malgun Gothic"/>
                <a:ea typeface="Malgun Gothic"/>
              </a:rPr>
              <a:t>갯수를</a:t>
            </a:r>
            <a:r>
              <a:rPr lang="ko-KR" dirty="0">
                <a:latin typeface="Malgun Gothic"/>
                <a:ea typeface="Malgun Gothic"/>
              </a:rPr>
              <a:t> 초과하면 다음 페이지 버튼이 생긴다.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23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113079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>
                <a:latin typeface="Chalkboard"/>
                <a:ea typeface="맑은 고딕"/>
              </a:rPr>
              <a:t>DB </a:t>
            </a:r>
            <a:r>
              <a:rPr lang="en-US" altLang="ko-KR" sz="4400" b="1" dirty="0" err="1">
                <a:latin typeface="Chalkboard"/>
                <a:ea typeface="맑은 고딕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9733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>
                <a:latin typeface="Chalkboard"/>
                <a:ea typeface="맑은 고딕"/>
              </a:rPr>
              <a:t>DB </a:t>
            </a:r>
            <a:r>
              <a:rPr lang="en-US" altLang="ko-KR" sz="2800" b="1" dirty="0" err="1">
                <a:latin typeface="Chalkboard"/>
                <a:ea typeface="맑은 고딕"/>
              </a:rPr>
              <a:t>구현</a:t>
            </a:r>
            <a:r>
              <a:rPr lang="en-US" altLang="ko-KR" sz="2800" b="1" dirty="0">
                <a:latin typeface="Chalkboard"/>
                <a:ea typeface="맑은 고딕"/>
              </a:rPr>
              <a:t> - SONG TABLE</a:t>
            </a:r>
            <a:endParaRPr lang="ko-KR" altLang="en-US" dirty="0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6823B7-203C-3A11-B3EE-40DE106B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78" y="1258625"/>
            <a:ext cx="4972050" cy="51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78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40D3AEF1-B942-8278-3E13-C1F9837D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256067"/>
            <a:ext cx="4972050" cy="51459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>
                <a:latin typeface="Chalkboard"/>
                <a:ea typeface="맑은 고딕"/>
              </a:rPr>
              <a:t>DB </a:t>
            </a:r>
            <a:r>
              <a:rPr lang="en-US" altLang="ko-KR" sz="2800" b="1" dirty="0" err="1">
                <a:latin typeface="Chalkboard"/>
                <a:ea typeface="맑은 고딕"/>
              </a:rPr>
              <a:t>구현</a:t>
            </a:r>
            <a:r>
              <a:rPr lang="en-US" altLang="ko-KR" sz="2800" b="1" dirty="0">
                <a:latin typeface="Chalkboard"/>
                <a:ea typeface="맑은 고딕"/>
              </a:rPr>
              <a:t> - 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2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3965082" y="3041832"/>
            <a:ext cx="4262705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요구사항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정의서</a:t>
            </a:r>
          </a:p>
        </p:txBody>
      </p:sp>
    </p:spTree>
    <p:extLst>
      <p:ext uri="{BB962C8B-B14F-4D97-AF65-F5344CB8AC3E}">
        <p14:creationId xmlns:p14="http://schemas.microsoft.com/office/powerpoint/2010/main" val="34838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40D3AEF1-B942-8278-3E13-C1F9837D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256067"/>
            <a:ext cx="4972050" cy="51459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>
                <a:latin typeface="Chalkboard"/>
                <a:ea typeface="맑은 고딕"/>
              </a:rPr>
              <a:t>DB </a:t>
            </a:r>
            <a:r>
              <a:rPr lang="en-US" altLang="ko-KR" sz="2800" b="1" dirty="0" err="1">
                <a:latin typeface="Chalkboard"/>
                <a:ea typeface="맑은 고딕"/>
              </a:rPr>
              <a:t>구현</a:t>
            </a:r>
            <a:r>
              <a:rPr lang="en-US" altLang="ko-KR" sz="2800" b="1" dirty="0">
                <a:latin typeface="Chalkboard"/>
                <a:ea typeface="맑은 고딕"/>
              </a:rPr>
              <a:t> - MEMBER TABLE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589610F-DCA0-8A43-1028-B30DE49C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1257102"/>
            <a:ext cx="4972050" cy="51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1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>
            <a:extLst>
              <a:ext uri="{FF2B5EF4-FFF2-40B4-BE49-F238E27FC236}">
                <a16:creationId xmlns:a16="http://schemas.microsoft.com/office/drawing/2014/main" id="{2D8F6357-77D5-F8EE-7D50-945C00A1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78" y="1252567"/>
            <a:ext cx="4973443" cy="51799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>
                <a:latin typeface="Chalkboard"/>
                <a:ea typeface="맑은 고딕"/>
              </a:rPr>
              <a:t>DB </a:t>
            </a:r>
            <a:r>
              <a:rPr lang="en-US" altLang="ko-KR" sz="2800" b="1" dirty="0" err="1">
                <a:latin typeface="Chalkboard"/>
                <a:ea typeface="맑은 고딕"/>
              </a:rPr>
              <a:t>구현</a:t>
            </a:r>
            <a:r>
              <a:rPr lang="en-US" altLang="ko-KR" sz="2800" b="1" dirty="0">
                <a:latin typeface="Chalkboard"/>
                <a:ea typeface="맑은 고딕"/>
              </a:rPr>
              <a:t> - MEMBER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77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핵심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02281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핵심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코드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9D74E3E-0166-D476-BD97-E0BB7A87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61" y="2360394"/>
            <a:ext cx="8894956" cy="2388112"/>
          </a:xfrm>
          <a:prstGeom prst="rect">
            <a:avLst/>
          </a:prstGeom>
        </p:spPr>
      </p:pic>
      <p:pic>
        <p:nvPicPr>
          <p:cNvPr id="8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C469119-A0CF-B71E-1F79-36452CC8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78" y="2119531"/>
            <a:ext cx="5781907" cy="2776913"/>
          </a:xfrm>
          <a:prstGeom prst="rect">
            <a:avLst/>
          </a:prstGeom>
        </p:spPr>
      </p:pic>
      <p:pic>
        <p:nvPicPr>
          <p:cNvPr id="6" name="그림 3" descr="텍스트, 스크린샷, 서류이(가) 표시된 사진&#10;&#10;자동 생성된 설명">
            <a:extLst>
              <a:ext uri="{FF2B5EF4-FFF2-40B4-BE49-F238E27FC236}">
                <a16:creationId xmlns:a16="http://schemas.microsoft.com/office/drawing/2014/main" id="{F639FD38-CAD9-4376-204C-6D0F3826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378" y="1606054"/>
            <a:ext cx="4137102" cy="3949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7D3E9-7595-87CF-F79E-90AA2D779A1B}"/>
              </a:ext>
            </a:extLst>
          </p:cNvPr>
          <p:cNvSpPr txBox="1"/>
          <p:nvPr/>
        </p:nvSpPr>
        <p:spPr>
          <a:xfrm>
            <a:off x="1694985" y="5746596"/>
            <a:ext cx="2873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카테고리에 따라서 타이틀을 바꿔주는 소스 코드.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E2F70-29B7-ECEB-9EC0-3906BB408913}"/>
              </a:ext>
            </a:extLst>
          </p:cNvPr>
          <p:cNvSpPr txBox="1"/>
          <p:nvPr/>
        </p:nvSpPr>
        <p:spPr>
          <a:xfrm>
            <a:off x="7354229" y="5058937"/>
            <a:ext cx="28732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 버튼에 따른 </a:t>
            </a:r>
            <a:r>
              <a:rPr lang="ko-KR" altLang="en-US" dirty="0" err="1">
                <a:ea typeface="맑은 고딕"/>
              </a:rPr>
              <a:t>url을</a:t>
            </a:r>
            <a:r>
              <a:rPr lang="ko-KR" altLang="en-US" dirty="0">
                <a:ea typeface="맑은 고딕"/>
              </a:rPr>
              <a:t> 지정해준 소스코드. </a:t>
            </a:r>
            <a:endParaRPr lang="ko-KR"/>
          </a:p>
          <a:p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Period</a:t>
            </a:r>
            <a:r>
              <a:rPr lang="ko-KR" altLang="en-US" dirty="0">
                <a:ea typeface="맑은 고딕"/>
              </a:rPr>
              <a:t>(장르)에 따라서 그에 맞는 리스트를 뿌려줄 수 있다.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448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핵심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코드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8E1E2C-57C2-8D24-16B5-F12E56C4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27" y="1434610"/>
            <a:ext cx="5093465" cy="3566468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3F0B34-EC7B-9F5E-C0FD-259011BC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3" y="1801352"/>
            <a:ext cx="5020019" cy="2392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818CA-CF3A-FB25-61C7-27A348A5F340}"/>
              </a:ext>
            </a:extLst>
          </p:cNvPr>
          <p:cNvSpPr txBox="1"/>
          <p:nvPr/>
        </p:nvSpPr>
        <p:spPr>
          <a:xfrm>
            <a:off x="1079652" y="4476520"/>
            <a:ext cx="4845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PageObject는</a:t>
            </a:r>
            <a:r>
              <a:rPr lang="ko-KR" altLang="en-US" dirty="0">
                <a:ea typeface="맑은 고딕"/>
              </a:rPr>
              <a:t> 처음 </a:t>
            </a:r>
            <a:r>
              <a:rPr lang="ko-KR" altLang="en-US" dirty="0" err="1">
                <a:ea typeface="맑은 고딕"/>
              </a:rPr>
              <a:t>세팅당시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period</a:t>
            </a:r>
            <a:r>
              <a:rPr lang="ko-KR" altLang="en-US" dirty="0">
                <a:ea typeface="맑은 고딕"/>
              </a:rPr>
              <a:t> 값에 </a:t>
            </a:r>
            <a:r>
              <a:rPr lang="ko-KR" altLang="en-US" dirty="0" err="1">
                <a:ea typeface="맑은 고딕"/>
              </a:rPr>
              <a:t>pre</a:t>
            </a:r>
            <a:r>
              <a:rPr lang="ko-KR" altLang="en-US" dirty="0">
                <a:ea typeface="맑은 고딕"/>
              </a:rPr>
              <a:t> 가 기본으로 </a:t>
            </a:r>
            <a:r>
              <a:rPr lang="ko-KR" altLang="en-US" dirty="0" err="1">
                <a:ea typeface="맑은 고딕"/>
              </a:rPr>
              <a:t>세팅되있기</a:t>
            </a:r>
            <a:r>
              <a:rPr lang="ko-KR" altLang="en-US" dirty="0">
                <a:ea typeface="맑은 고딕"/>
              </a:rPr>
              <a:t> 때문에 리스트 </a:t>
            </a:r>
            <a:r>
              <a:rPr lang="ko-KR" altLang="en-US" dirty="0" err="1">
                <a:ea typeface="맑은 고딕"/>
              </a:rPr>
              <a:t>진입시</a:t>
            </a:r>
            <a:r>
              <a:rPr lang="ko-KR" altLang="en-US" dirty="0">
                <a:ea typeface="맑은 고딕"/>
              </a:rPr>
              <a:t> 기본값을 </a:t>
            </a:r>
            <a:r>
              <a:rPr lang="ko-KR" altLang="en-US" dirty="0" err="1">
                <a:ea typeface="맑은 고딕"/>
              </a:rPr>
              <a:t>all로</a:t>
            </a:r>
            <a:r>
              <a:rPr lang="ko-KR" altLang="en-US" dirty="0">
                <a:ea typeface="맑은 고딕"/>
              </a:rPr>
              <a:t> 바꿔준다.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C5E10-A256-F899-CA97-A21237703CF3}"/>
              </a:ext>
            </a:extLst>
          </p:cNvPr>
          <p:cNvSpPr txBox="1"/>
          <p:nvPr/>
        </p:nvSpPr>
        <p:spPr>
          <a:xfrm>
            <a:off x="6275941" y="5275242"/>
            <a:ext cx="48455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PageObject로</a:t>
            </a:r>
            <a:r>
              <a:rPr lang="ko-KR" altLang="en-US" dirty="0">
                <a:ea typeface="맑은 고딕"/>
              </a:rPr>
              <a:t> 넘어온 </a:t>
            </a:r>
            <a:r>
              <a:rPr lang="ko-KR" altLang="en-US" dirty="0" err="1">
                <a:ea typeface="맑은 고딕"/>
              </a:rPr>
              <a:t>period</a:t>
            </a:r>
            <a:r>
              <a:rPr lang="ko-KR" altLang="en-US" dirty="0">
                <a:ea typeface="맑은 고딕"/>
              </a:rPr>
              <a:t> 의 값에 따라 </a:t>
            </a:r>
            <a:r>
              <a:rPr lang="ko-KR" altLang="en-US" dirty="0" err="1">
                <a:ea typeface="맑은 고딕"/>
              </a:rPr>
              <a:t>select</a:t>
            </a:r>
            <a:r>
              <a:rPr lang="ko-KR" altLang="en-US" dirty="0">
                <a:ea typeface="맑은 고딕"/>
              </a:rPr>
              <a:t> 쿼리문에 알맞은 </a:t>
            </a:r>
            <a:r>
              <a:rPr lang="ko-KR" altLang="en-US" dirty="0" err="1">
                <a:ea typeface="맑은 고딕"/>
              </a:rPr>
              <a:t>where</a:t>
            </a:r>
            <a:r>
              <a:rPr lang="ko-KR" altLang="en-US" dirty="0">
                <a:ea typeface="맑은 고딕"/>
              </a:rPr>
              <a:t> 문을 넣어준다.</a:t>
            </a:r>
          </a:p>
        </p:txBody>
      </p:sp>
    </p:spTree>
    <p:extLst>
      <p:ext uri="{BB962C8B-B14F-4D97-AF65-F5344CB8AC3E}">
        <p14:creationId xmlns:p14="http://schemas.microsoft.com/office/powerpoint/2010/main" val="13483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오류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2319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오류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수정</a:t>
            </a:r>
            <a:r>
              <a:rPr lang="en-US" altLang="ko-KR" sz="2800" b="1" dirty="0">
                <a:latin typeface="Chalkboard"/>
                <a:ea typeface="맑은 고딕"/>
              </a:rPr>
              <a:t> - </a:t>
            </a:r>
            <a:r>
              <a:rPr lang="en-US" altLang="ko-KR" sz="2800" b="1" dirty="0" err="1">
                <a:latin typeface="Chalkboard"/>
                <a:ea typeface="맑은 고딕"/>
              </a:rPr>
              <a:t>내용과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원인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484A71-F921-35CE-CF2A-F3FBEB749285}"/>
              </a:ext>
            </a:extLst>
          </p:cNvPr>
          <p:cNvGrpSpPr/>
          <p:nvPr/>
        </p:nvGrpSpPr>
        <p:grpSpPr>
          <a:xfrm>
            <a:off x="1015387" y="1318351"/>
            <a:ext cx="9224788" cy="2387795"/>
            <a:chOff x="1015387" y="1933459"/>
            <a:chExt cx="9224788" cy="23877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7190C9-E78D-9990-F4FE-4BEC696A3E51}"/>
                </a:ext>
              </a:extLst>
            </p:cNvPr>
            <p:cNvSpPr txBox="1"/>
            <p:nvPr/>
          </p:nvSpPr>
          <p:spPr>
            <a:xfrm>
              <a:off x="1015388" y="1933459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오류 내용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7AE1CA-9848-A4F9-EBA3-A84270E52B42}"/>
                </a:ext>
              </a:extLst>
            </p:cNvPr>
            <p:cNvSpPr txBox="1"/>
            <p:nvPr/>
          </p:nvSpPr>
          <p:spPr>
            <a:xfrm>
              <a:off x="1015387" y="2566928"/>
              <a:ext cx="9224788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발생일 : 22-03-23</a:t>
              </a:r>
            </a:p>
            <a:p>
              <a:r>
                <a:rPr lang="ko-KR" altLang="en-US" dirty="0">
                  <a:ea typeface="맑은 고딕"/>
                </a:rPr>
                <a:t>발생 장소 : /member/update.do</a:t>
              </a:r>
            </a:p>
            <a:p>
              <a:endParaRPr lang="ko-KR" altLang="en-US" dirty="0">
                <a:ea typeface="맑은 고딕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altLang="en-US" dirty="0">
                  <a:ea typeface="맑은 고딕"/>
                </a:rPr>
                <a:t>회원 정보 </a:t>
              </a:r>
              <a:r>
                <a:rPr lang="ko-KR" altLang="en-US" dirty="0" err="1">
                  <a:ea typeface="맑은 고딕"/>
                </a:rPr>
                <a:t>수정시</a:t>
              </a:r>
              <a:r>
                <a:rPr lang="ko-KR" altLang="en-US" dirty="0">
                  <a:ea typeface="맑은 고딕"/>
                </a:rPr>
                <a:t> 이미지 파일을 수정하지 않은 경우 noImage.jpg 파일로 대체되는 오류. 원래는 수정하지 않은 경우 원래 이미지 그대로 나와야 정상이지만. 원래 이미지가 noImage.jpg 가 </a:t>
              </a:r>
              <a:r>
                <a:rPr lang="ko-KR" altLang="en-US" dirty="0" err="1">
                  <a:ea typeface="맑은 고딕"/>
                </a:rPr>
                <a:t>아닌경우에도</a:t>
              </a:r>
              <a:r>
                <a:rPr lang="ko-KR" altLang="en-US" dirty="0">
                  <a:ea typeface="맑은 고딕"/>
                </a:rPr>
                <a:t> noImage.jpg 로 바뀌어서 나왔다.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F5AB59-5791-575F-3D76-FA12DE604087}"/>
              </a:ext>
            </a:extLst>
          </p:cNvPr>
          <p:cNvGrpSpPr/>
          <p:nvPr/>
        </p:nvGrpSpPr>
        <p:grpSpPr>
          <a:xfrm>
            <a:off x="1015387" y="3953217"/>
            <a:ext cx="9224788" cy="1325704"/>
            <a:chOff x="1015387" y="1887555"/>
            <a:chExt cx="9224788" cy="13257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4A3EA8-B330-D3C7-F044-B5DDB674D6C2}"/>
                </a:ext>
              </a:extLst>
            </p:cNvPr>
            <p:cNvSpPr txBox="1"/>
            <p:nvPr/>
          </p:nvSpPr>
          <p:spPr>
            <a:xfrm>
              <a:off x="1015388" y="1887555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오류 원인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07EBFC-F050-190B-785D-8A186F23F7BF}"/>
                </a:ext>
              </a:extLst>
            </p:cNvPr>
            <p:cNvSpPr txBox="1"/>
            <p:nvPr/>
          </p:nvSpPr>
          <p:spPr>
            <a:xfrm>
              <a:off x="1015387" y="2566928"/>
              <a:ext cx="9224788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Arial"/>
                <a:buChar char="•"/>
              </a:pPr>
              <a:r>
                <a:rPr lang="ko-KR" altLang="en-US" dirty="0">
                  <a:ea typeface="+mn-lt"/>
                  <a:cs typeface="+mn-lt"/>
                </a:rPr>
                <a:t> </a:t>
              </a:r>
              <a:r>
                <a:rPr lang="ko-KR" dirty="0">
                  <a:ea typeface="+mn-lt"/>
                  <a:cs typeface="+mn-lt"/>
                </a:rPr>
                <a:t>이전 </a:t>
              </a:r>
              <a:r>
                <a:rPr lang="en-US" altLang="ko-KR" dirty="0">
                  <a:ea typeface="+mn-lt"/>
                  <a:cs typeface="+mn-lt"/>
                </a:rPr>
                <a:t>Image</a:t>
              </a:r>
              <a:r>
                <a:rPr lang="ko-KR" dirty="0">
                  <a:ea typeface="+mn-lt"/>
                  <a:cs typeface="+mn-lt"/>
                </a:rPr>
                <a:t>가 </a:t>
              </a:r>
              <a:r>
                <a:rPr lang="ko-KR" dirty="0" err="1">
                  <a:ea typeface="+mn-lt"/>
                  <a:cs typeface="+mn-lt"/>
                </a:rPr>
                <a:t>null</a:t>
              </a:r>
              <a:r>
                <a:rPr lang="ko-KR" altLang="en-US" dirty="0" err="1">
                  <a:ea typeface="+mn-lt"/>
                  <a:cs typeface="+mn-lt"/>
                </a:rPr>
                <a:t>인</a:t>
              </a:r>
              <a:r>
                <a:rPr lang="ko-KR" altLang="en-US" dirty="0">
                  <a:ea typeface="+mn-lt"/>
                  <a:cs typeface="+mn-lt"/>
                </a:rPr>
                <a:t> 경우 수정</a:t>
              </a:r>
              <a:r>
                <a:rPr lang="ko-KR" dirty="0">
                  <a:ea typeface="+mn-lt"/>
                  <a:cs typeface="+mn-lt"/>
                </a:rPr>
                <a:t> 처리가 안된다고 판단하여 조건을 처리했지만 수정 하든 </a:t>
              </a:r>
              <a:r>
                <a:rPr lang="ko-KR" dirty="0" err="1">
                  <a:ea typeface="+mn-lt"/>
                  <a:cs typeface="+mn-lt"/>
                </a:rPr>
                <a:t>안하든</a:t>
              </a:r>
              <a:r>
                <a:rPr lang="ko-KR" dirty="0">
                  <a:ea typeface="+mn-lt"/>
                  <a:cs typeface="+mn-lt"/>
                </a:rPr>
                <a:t> </a:t>
              </a:r>
              <a:r>
                <a:rPr lang="ko-KR" dirty="0" err="1">
                  <a:ea typeface="+mn-lt"/>
                  <a:cs typeface="+mn-lt"/>
                </a:rPr>
                <a:t>null이</a:t>
              </a:r>
              <a:r>
                <a:rPr lang="ko-KR" dirty="0">
                  <a:ea typeface="+mn-lt"/>
                  <a:cs typeface="+mn-lt"/>
                </a:rPr>
                <a:t> </a:t>
              </a:r>
              <a:r>
                <a:rPr lang="ko-KR" altLang="en-US" dirty="0" err="1">
                  <a:ea typeface="+mn-lt"/>
                  <a:cs typeface="+mn-lt"/>
                </a:rPr>
                <a:t>항상떴기에</a:t>
              </a:r>
              <a:r>
                <a:rPr lang="ko-KR" altLang="en-US" dirty="0">
                  <a:ea typeface="+mn-lt"/>
                  <a:cs typeface="+mn-lt"/>
                </a:rPr>
                <a:t> 조건식이</a:t>
              </a:r>
              <a:r>
                <a:rPr lang="ko-KR" dirty="0">
                  <a:ea typeface="+mn-lt"/>
                  <a:cs typeface="+mn-lt"/>
                </a:rPr>
                <a:t> </a:t>
              </a:r>
              <a:r>
                <a:rPr lang="ko-KR" altLang="en-US" dirty="0">
                  <a:ea typeface="+mn-lt"/>
                  <a:cs typeface="+mn-lt"/>
                </a:rPr>
                <a:t>무용지물이 </a:t>
              </a:r>
              <a:r>
                <a:rPr lang="ko-KR" altLang="en-US" dirty="0" err="1">
                  <a:ea typeface="+mn-lt"/>
                  <a:cs typeface="+mn-lt"/>
                </a:rPr>
                <a:t>되었었다</a:t>
              </a:r>
              <a:r>
                <a:rPr lang="ko-KR" altLang="en-US" dirty="0">
                  <a:ea typeface="+mn-lt"/>
                  <a:cs typeface="+mn-lt"/>
                </a:rPr>
                <a:t>.</a:t>
              </a:r>
              <a:endParaRPr lang="ko-KR" dirty="0"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458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오류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수정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해결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D2A73B-CFB8-C2A0-821C-0F459085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5" y="2149149"/>
            <a:ext cx="5140712" cy="274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DF71A-86BF-2ED5-0B1B-F795AE131826}"/>
              </a:ext>
            </a:extLst>
          </p:cNvPr>
          <p:cNvSpPr txBox="1"/>
          <p:nvPr/>
        </p:nvSpPr>
        <p:spPr>
          <a:xfrm>
            <a:off x="6981288" y="1603176"/>
            <a:ext cx="3955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 </a:t>
            </a:r>
            <a:r>
              <a:rPr lang="en-US" altLang="ko-KR" dirty="0" err="1">
                <a:ea typeface="+mn-lt"/>
                <a:cs typeface="+mn-lt"/>
              </a:rPr>
              <a:t>FileUtil.upload를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조건문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밖에다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빼서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먼저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처리를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시킨</a:t>
            </a:r>
            <a:r>
              <a:rPr lang="en-US" altLang="ko-KR" dirty="0">
                <a:ea typeface="+mn-lt"/>
                <a:cs typeface="+mn-lt"/>
              </a:rPr>
              <a:t> 후 </a:t>
            </a:r>
            <a:r>
              <a:rPr lang="en-US" altLang="ko-KR" dirty="0">
                <a:ea typeface="맑은 고딕"/>
              </a:rPr>
              <a:t>그 </a:t>
            </a:r>
            <a:r>
              <a:rPr lang="en-US" altLang="ko-KR" dirty="0" err="1">
                <a:ea typeface="맑은 고딕"/>
              </a:rPr>
              <a:t>결과값에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조건문을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작성하였다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1AFE3-33BD-A491-ED32-019BB3122AB1}"/>
              </a:ext>
            </a:extLst>
          </p:cNvPr>
          <p:cNvSpPr txBox="1"/>
          <p:nvPr/>
        </p:nvSpPr>
        <p:spPr>
          <a:xfrm>
            <a:off x="6535239" y="2987784"/>
            <a:ext cx="485722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ImageFile</a:t>
            </a:r>
            <a:r>
              <a:rPr lang="en-US" altLang="ko-KR" dirty="0">
                <a:ea typeface="맑은 고딕"/>
              </a:rPr>
              <a:t> = "upload/member/noImage.jpg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9F6FD-5C76-2D3A-D411-1F9C6AE18024}"/>
              </a:ext>
            </a:extLst>
          </p:cNvPr>
          <p:cNvSpPr txBox="1"/>
          <p:nvPr/>
        </p:nvSpPr>
        <p:spPr>
          <a:xfrm>
            <a:off x="6870112" y="3648459"/>
            <a:ext cx="418815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수정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이미지를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바꾸지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않은경우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DAF3-8165-ABBC-6447-8591E5BB51EF}"/>
              </a:ext>
            </a:extLst>
          </p:cNvPr>
          <p:cNvSpPr txBox="1"/>
          <p:nvPr/>
        </p:nvSpPr>
        <p:spPr>
          <a:xfrm>
            <a:off x="7532266" y="4535653"/>
            <a:ext cx="28650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ImageFile</a:t>
            </a:r>
            <a:r>
              <a:rPr lang="en-US" altLang="ko-KR" dirty="0">
                <a:ea typeface="맑은 고딕"/>
              </a:rPr>
              <a:t>  = 그 </a:t>
            </a:r>
            <a:r>
              <a:rPr lang="en-US" altLang="ko-KR" dirty="0" err="1">
                <a:ea typeface="맑은 고딕"/>
              </a:rPr>
              <a:t>외의</a:t>
            </a:r>
            <a:r>
              <a:rPr lang="en-US" altLang="ko-KR" dirty="0">
                <a:ea typeface="맑은 고딕"/>
              </a:rPr>
              <a:t> 값.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D1624-EE41-F1D3-93C5-4A11C07AC75E}"/>
              </a:ext>
            </a:extLst>
          </p:cNvPr>
          <p:cNvSpPr txBox="1"/>
          <p:nvPr/>
        </p:nvSpPr>
        <p:spPr>
          <a:xfrm>
            <a:off x="6870112" y="5190821"/>
            <a:ext cx="418815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수정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이미지를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변경한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경우</a:t>
            </a:r>
          </a:p>
        </p:txBody>
      </p:sp>
    </p:spTree>
    <p:extLst>
      <p:ext uri="{BB962C8B-B14F-4D97-AF65-F5344CB8AC3E}">
        <p14:creationId xmlns:p14="http://schemas.microsoft.com/office/powerpoint/2010/main" val="81177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9" grpId="0" animBg="1"/>
      <p:bldP spid="15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,Sans-Serif"/>
              <a:buChar char="§"/>
            </a:pPr>
            <a:r>
              <a:rPr lang="en-US" sz="2800" b="1" dirty="0" err="1">
                <a:ea typeface="+mn-lt"/>
                <a:cs typeface="+mn-lt"/>
              </a:rPr>
              <a:t>오류</a:t>
            </a:r>
            <a:r>
              <a:rPr lang="en-US" sz="2800" b="1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수정</a:t>
            </a:r>
            <a:r>
              <a:rPr lang="en-US" sz="2800" b="1" dirty="0">
                <a:ea typeface="+mn-lt"/>
                <a:cs typeface="+mn-lt"/>
              </a:rPr>
              <a:t> - </a:t>
            </a:r>
            <a:r>
              <a:rPr lang="en-US" sz="2800" b="1" dirty="0" err="1">
                <a:ea typeface="+mn-lt"/>
                <a:cs typeface="+mn-lt"/>
              </a:rPr>
              <a:t>해결</a:t>
            </a:r>
            <a:endParaRPr lang="en-US" sz="2800" dirty="0" err="1">
              <a:ea typeface="+mn-lt"/>
              <a:cs typeface="+mn-lt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83E534-92B0-7FA2-363F-17B5C9F9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01" y="1856471"/>
            <a:ext cx="6729760" cy="37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62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5443178" y="3041832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5498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8B141-2F43-48E4-964A-09A7A43BA89B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최신음원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게시판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31071"/>
              </p:ext>
            </p:extLst>
          </p:nvPr>
        </p:nvGraphicFramePr>
        <p:xfrm>
          <a:off x="2754216" y="1478096"/>
          <a:ext cx="7179203" cy="442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최신 음원 게시판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리스트에서는 이미지와 음원 명, 작성자가 간단하게 보여집니다.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리스트페이지 상단에 장르에 따른 카테고리들이 있습니다.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음원 정보에는 음원에 대한 정보가 자세히 표시 됩니다.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음원 등록은 관리자 및 회원인 경우에만 가능합니다.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음원 수정 및 삭제는 작성한 본인만 가능합니다.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37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BF1B8-0BED-6247-9C4C-EC37B2E73E86}"/>
              </a:ext>
            </a:extLst>
          </p:cNvPr>
          <p:cNvSpPr txBox="1"/>
          <p:nvPr/>
        </p:nvSpPr>
        <p:spPr>
          <a:xfrm>
            <a:off x="4809708" y="3041832"/>
            <a:ext cx="256993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400" b="1" dirty="0" err="1">
                <a:latin typeface="Chalkboard"/>
                <a:ea typeface="맑은 고딕"/>
              </a:rPr>
              <a:t>개발</a:t>
            </a:r>
            <a:r>
              <a:rPr lang="en-US" altLang="ko-KR" sz="4400" b="1" dirty="0">
                <a:latin typeface="Chalkboard"/>
                <a:ea typeface="맑은 고딕"/>
              </a:rPr>
              <a:t> </a:t>
            </a:r>
            <a:r>
              <a:rPr lang="en-US" altLang="ko-KR" sz="4400" b="1" dirty="0" err="1">
                <a:latin typeface="Chalkboard"/>
                <a:ea typeface="맑은 고딕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25103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개발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후기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818F3F-0685-1C0C-E278-7683D71F693D}"/>
              </a:ext>
            </a:extLst>
          </p:cNvPr>
          <p:cNvGrpSpPr/>
          <p:nvPr/>
        </p:nvGrpSpPr>
        <p:grpSpPr>
          <a:xfrm>
            <a:off x="877677" y="2346591"/>
            <a:ext cx="8269993" cy="1980690"/>
            <a:chOff x="877677" y="1961001"/>
            <a:chExt cx="8269993" cy="198069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CAFFFD-ED1F-02E4-3921-53D5408F1E4B}"/>
                </a:ext>
              </a:extLst>
            </p:cNvPr>
            <p:cNvSpPr txBox="1"/>
            <p:nvPr/>
          </p:nvSpPr>
          <p:spPr>
            <a:xfrm>
              <a:off x="877677" y="1961001"/>
              <a:ext cx="28441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ko-KR" altLang="en-US" dirty="0">
                  <a:ea typeface="맑은 고딕"/>
                </a:rPr>
                <a:t>개발자 : 임영빈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25E6B0-2AD5-67E4-C682-CCE28C59F7C9}"/>
                </a:ext>
              </a:extLst>
            </p:cNvPr>
            <p:cNvSpPr txBox="1"/>
            <p:nvPr/>
          </p:nvSpPr>
          <p:spPr>
            <a:xfrm>
              <a:off x="1079652" y="2741362"/>
              <a:ext cx="806801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buFont typeface="Arial"/>
                <a:buChar char="•"/>
              </a:pPr>
              <a:r>
                <a:rPr lang="ko-KR" altLang="en-US" dirty="0">
                  <a:ea typeface="맑은 고딕"/>
                </a:rPr>
                <a:t> 스프링으로 만든 첫 프로젝트라 </a:t>
              </a:r>
              <a:r>
                <a:rPr lang="ko-KR" altLang="en-US" dirty="0" err="1">
                  <a:ea typeface="맑은 고딕"/>
                </a:rPr>
                <a:t>익숙해지기</a:t>
              </a:r>
              <a:r>
                <a:rPr lang="ko-KR" altLang="en-US" dirty="0">
                  <a:ea typeface="맑은 고딕"/>
                </a:rPr>
                <a:t> 까지 꽤 </a:t>
              </a:r>
              <a:r>
                <a:rPr lang="ko-KR" altLang="en-US" dirty="0" err="1">
                  <a:ea typeface="맑은 고딕"/>
                </a:rPr>
                <a:t>오랜시간이</a:t>
              </a:r>
              <a:r>
                <a:rPr lang="ko-KR" altLang="en-US" dirty="0">
                  <a:ea typeface="맑은 고딕"/>
                </a:rPr>
                <a:t> 걸려 고생하였지만 </a:t>
              </a:r>
              <a:r>
                <a:rPr lang="ko-KR" altLang="en-US" dirty="0" err="1">
                  <a:ea typeface="맑은 고딕"/>
                </a:rPr>
                <a:t>만들다보니</a:t>
              </a:r>
              <a:r>
                <a:rPr lang="ko-KR" altLang="en-US" dirty="0">
                  <a:ea typeface="맑은 고딕"/>
                </a:rPr>
                <a:t> 확실히 스프링이 </a:t>
              </a:r>
              <a:r>
                <a:rPr lang="ko-KR" altLang="en-US" dirty="0" err="1">
                  <a:ea typeface="맑은 고딕"/>
                </a:rPr>
                <a:t>편하다는것을</a:t>
              </a:r>
              <a:r>
                <a:rPr lang="ko-KR" altLang="en-US" dirty="0">
                  <a:ea typeface="맑은 고딕"/>
                </a:rPr>
                <a:t> 느꼈습니다. 결과물은 조금 미숙하지만 </a:t>
              </a:r>
              <a:r>
                <a:rPr lang="ko-KR" dirty="0">
                  <a:latin typeface="Malgun Gothic"/>
                  <a:ea typeface="Malgun Gothic"/>
                </a:rPr>
                <a:t>이번 </a:t>
              </a:r>
              <a:r>
                <a:rPr lang="ko-KR" altLang="en-US" dirty="0">
                  <a:latin typeface="Malgun Gothic"/>
                  <a:ea typeface="Malgun Gothic"/>
                </a:rPr>
                <a:t>경험이 </a:t>
              </a:r>
              <a:r>
                <a:rPr lang="ko-KR" altLang="en-US" dirty="0">
                  <a:ea typeface="맑은 고딕"/>
                </a:rPr>
                <a:t>앞으로 만들 프로젝트에 좋은 양식이 될 </a:t>
              </a:r>
              <a:r>
                <a:rPr lang="ko-KR" altLang="en-US" dirty="0" err="1">
                  <a:ea typeface="맑은 고딕"/>
                </a:rPr>
                <a:t>것같아서</a:t>
              </a:r>
              <a:r>
                <a:rPr lang="ko-KR" altLang="en-US" dirty="0">
                  <a:ea typeface="맑은 고딕"/>
                </a:rPr>
                <a:t> 마음이 </a:t>
              </a:r>
              <a:r>
                <a:rPr lang="ko-KR" altLang="en-US" dirty="0" err="1">
                  <a:ea typeface="맑은 고딕"/>
                </a:rPr>
                <a:t>뿌듯해졌습니다</a:t>
              </a:r>
              <a:r>
                <a:rPr lang="ko-KR" altLang="en-US" dirty="0">
                  <a:ea typeface="맑은 고딕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330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F6C5-2C75-A644-8F16-FD82F7299615}"/>
              </a:ext>
            </a:extLst>
          </p:cNvPr>
          <p:cNvSpPr txBox="1"/>
          <p:nvPr/>
        </p:nvSpPr>
        <p:spPr>
          <a:xfrm>
            <a:off x="4964633" y="3198167"/>
            <a:ext cx="2262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Chalkboard" panose="03050602040202020205" pitchFamily="66" charset="0"/>
              </a:rPr>
              <a:t>THANK YOU </a:t>
            </a:r>
            <a:r>
              <a:rPr kumimoji="1" lang="en-US" altLang="ko-KR" sz="2400" b="1" dirty="0">
                <a:latin typeface="Chalkboard" panose="03050602040202020205" pitchFamily="66" charset="0"/>
                <a:sym typeface="Wingdings" pitchFamily="2" charset="2"/>
              </a:rPr>
              <a:t></a:t>
            </a:r>
            <a:endParaRPr kumimoji="1" lang="ko-KR" altLang="en-US" sz="2400" b="1" dirty="0">
              <a:latin typeface="Chalkboard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48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8B141-2F43-48E4-964A-09A7A43BA89B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인기차트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60856"/>
              </p:ext>
            </p:extLst>
          </p:nvPr>
        </p:nvGraphicFramePr>
        <p:xfrm>
          <a:off x="2754216" y="1478096"/>
          <a:ext cx="7179203" cy="488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인기 차트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인기차트는 20위까지 보여지고 그 다음 데이터는 다음페이지로 넘어갑니다.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조회수별 차트와 </a:t>
                      </a:r>
                      <a:r>
                        <a:rPr lang="ko-KR" altLang="en-US" dirty="0" err="1"/>
                        <a:t>추천수별</a:t>
                      </a:r>
                      <a:r>
                        <a:rPr lang="ko-KR" altLang="en-US" dirty="0"/>
                        <a:t> 차트가 </a:t>
                      </a:r>
                      <a:r>
                        <a:rPr lang="ko-KR" altLang="en-US" dirty="0" err="1"/>
                        <a:t>나뉘어져있고</a:t>
                      </a:r>
                      <a:r>
                        <a:rPr lang="ko-KR" altLang="en-US" dirty="0"/>
                        <a:t>, 상단에 카테고리들이 </a:t>
                      </a:r>
                      <a:r>
                        <a:rPr lang="ko-KR" altLang="en-US" dirty="0" err="1"/>
                        <a:t>마련되</a:t>
                      </a:r>
                      <a:r>
                        <a:rPr lang="ko-KR" altLang="en-US" dirty="0"/>
                        <a:t> 있습니다.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리스트에는 순위, 이미지, </a:t>
                      </a:r>
                      <a:r>
                        <a:rPr lang="ko-KR" altLang="en-US" dirty="0" err="1"/>
                        <a:t>음원명</a:t>
                      </a:r>
                      <a:r>
                        <a:rPr lang="ko-KR" altLang="en-US" dirty="0"/>
                        <a:t>, 아티스트, </a:t>
                      </a:r>
                      <a:r>
                        <a:rPr lang="ko-KR" altLang="en-US" dirty="0" err="1"/>
                        <a:t>추천수</a:t>
                      </a:r>
                      <a:r>
                        <a:rPr lang="ko-KR" altLang="en-US" dirty="0"/>
                        <a:t>, 조회수가 보여집니다.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음원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해당 곡 정보로 들어갑니다.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9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66A1E29-E3E3-4C78-8742-2809FCEF97C0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8B141-2F43-48E4-964A-09A7A43BA89B}"/>
              </a:ext>
            </a:extLst>
          </p:cNvPr>
          <p:cNvSpPr/>
          <p:nvPr/>
        </p:nvSpPr>
        <p:spPr>
          <a:xfrm>
            <a:off x="876148" y="277152"/>
            <a:ext cx="6298028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  <a:buChar char="§"/>
            </a:pPr>
            <a:r>
              <a:rPr lang="en-US" altLang="ko-KR" sz="2800" b="1" dirty="0" err="1">
                <a:latin typeface="Chalkboard"/>
                <a:ea typeface="맑은 고딕"/>
              </a:rPr>
              <a:t>요구사항</a:t>
            </a:r>
            <a:r>
              <a:rPr lang="en-US" altLang="ko-KR" sz="2800" b="1" dirty="0">
                <a:latin typeface="Chalkboard"/>
                <a:ea typeface="맑은 고딕"/>
              </a:rPr>
              <a:t> </a:t>
            </a:r>
            <a:r>
              <a:rPr lang="en-US" altLang="ko-KR" sz="2800" b="1" dirty="0" err="1">
                <a:latin typeface="Chalkboard"/>
                <a:ea typeface="맑은 고딕"/>
              </a:rPr>
              <a:t>정의서</a:t>
            </a:r>
            <a:r>
              <a:rPr lang="en-US" altLang="ko-KR" sz="2800" b="1" dirty="0">
                <a:latin typeface="Chalkboard"/>
                <a:ea typeface="맑은 고딕"/>
              </a:rPr>
              <a:t> - </a:t>
            </a:r>
            <a:r>
              <a:rPr lang="en-US" altLang="ko-KR" sz="2800" b="1" dirty="0" err="1">
                <a:latin typeface="Chalkboard"/>
                <a:ea typeface="맑은 고딕"/>
              </a:rPr>
              <a:t>자유게시판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3C1ADCB9-DC8F-45C5-B6C4-78E57499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18012"/>
              </p:ext>
            </p:extLst>
          </p:nvPr>
        </p:nvGraphicFramePr>
        <p:xfrm>
          <a:off x="2754216" y="1478096"/>
          <a:ext cx="7179203" cy="458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9203">
                  <a:extLst>
                    <a:ext uri="{9D8B030D-6E8A-4147-A177-3AD203B41FA5}">
                      <a16:colId xmlns:a16="http://schemas.microsoft.com/office/drawing/2014/main" val="925149513"/>
                    </a:ext>
                  </a:extLst>
                </a:gridCol>
              </a:tblGrid>
              <a:tr h="504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69776"/>
                  </a:ext>
                </a:extLst>
              </a:tr>
              <a:tr h="4784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관리자나 회원만 </a:t>
                      </a:r>
                      <a:r>
                        <a:rPr lang="ko-KR" altLang="en-US" dirty="0" err="1"/>
                        <a:t>글등록</a:t>
                      </a:r>
                      <a:r>
                        <a:rPr lang="ko-KR" altLang="en-US" dirty="0"/>
                        <a:t> 및 </a:t>
                      </a:r>
                      <a:r>
                        <a:rPr lang="ko-KR" altLang="en-US" dirty="0" err="1"/>
                        <a:t>글수정</a:t>
                      </a:r>
                      <a:r>
                        <a:rPr lang="ko-KR" altLang="en-US" dirty="0"/>
                        <a:t>, 글삭제를 할 수 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77390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한페이지 당 기본 20개가 보여진다. 조절이 가능하다.</a:t>
                      </a: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338210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[홍보], [잡담], [정보] 등으로 글의 주제를 분류할 수 있다.</a:t>
                      </a:r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20691"/>
                  </a:ext>
                </a:extLst>
              </a:tr>
              <a:tr h="4864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게시판 리스트에서 주제별로 링크가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마련되있다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. 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클릭시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 해당 주제의 글만 표시된다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.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87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20105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65045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BC9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76618"/>
                  </a:ext>
                </a:extLst>
              </a:tr>
              <a:tr h="494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EB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4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488</Words>
  <Application>Microsoft Office PowerPoint</Application>
  <PresentationFormat>와이드스크린</PresentationFormat>
  <Paragraphs>40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CHOI</cp:lastModifiedBy>
  <cp:revision>2230</cp:revision>
  <dcterms:created xsi:type="dcterms:W3CDTF">2021-11-08T03:07:06Z</dcterms:created>
  <dcterms:modified xsi:type="dcterms:W3CDTF">2022-03-31T02:01:18Z</dcterms:modified>
</cp:coreProperties>
</file>