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5" r:id="rId3"/>
    <p:sldId id="333" r:id="rId4"/>
    <p:sldId id="290" r:id="rId5"/>
    <p:sldId id="274" r:id="rId6"/>
    <p:sldId id="266" r:id="rId7"/>
    <p:sldId id="269" r:id="rId8"/>
    <p:sldId id="279" r:id="rId9"/>
    <p:sldId id="289" r:id="rId10"/>
    <p:sldId id="332" r:id="rId11"/>
    <p:sldId id="293" r:id="rId12"/>
    <p:sldId id="30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5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28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88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25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2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65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81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5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9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4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3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4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6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0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0DFC1A-14FF-4F87-BB92-D7A4BBCDD329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F69ED3-02D2-4172-8A93-8BC8F9FFE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5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94711" y="1330452"/>
            <a:ext cx="8825658" cy="2677648"/>
          </a:xfrm>
        </p:spPr>
        <p:txBody>
          <a:bodyPr/>
          <a:lstStyle/>
          <a:p>
            <a:r>
              <a:rPr lang="en-US" altLang="ko-KR" sz="8000" dirty="0"/>
              <a:t>EZENPARTY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1792" y="987552"/>
            <a:ext cx="10948416" cy="685800"/>
          </a:xfrm>
        </p:spPr>
        <p:txBody>
          <a:bodyPr>
            <a:normAutofit/>
          </a:bodyPr>
          <a:lstStyle/>
          <a:p>
            <a:r>
              <a:rPr lang="ko-KR" altLang="en-US" sz="2800" b="1" i="1" dirty="0"/>
              <a:t>파티용품 쇼핑몰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1892D43-E5BE-499C-A3DD-A1521A79FC5B}"/>
              </a:ext>
            </a:extLst>
          </p:cNvPr>
          <p:cNvSpPr txBox="1">
            <a:spLocks/>
          </p:cNvSpPr>
          <p:nvPr/>
        </p:nvSpPr>
        <p:spPr bwMode="gray">
          <a:xfrm>
            <a:off x="1194711" y="3616452"/>
            <a:ext cx="8825658" cy="267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6000" dirty="0" err="1"/>
              <a:t>권오윤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42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A4827-9136-4A41-AAD8-41B426AD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587121"/>
            <a:ext cx="11191875" cy="960120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맑은 고딕"/>
              </a:rPr>
              <a:t>와이어 프레임 - 장바구니 리스트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0BB225-9D23-4DA2-B5FE-66E8C0E0D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34" y="1710611"/>
            <a:ext cx="94297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3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C7324-9195-43DE-AF8E-CBD6EDFA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DB 모델링 -  장바구니</a:t>
            </a:r>
            <a:endParaRPr lang="ko-KR" altLang="en-US" dirty="0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7D75CA9-62C0-4865-BA29-D5C73FDA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108855"/>
            <a:ext cx="4865225" cy="3990672"/>
          </a:xfrm>
          <a:prstGeom prst="rect">
            <a:avLst/>
          </a:prstGeom>
        </p:spPr>
      </p:pic>
      <p:pic>
        <p:nvPicPr>
          <p:cNvPr id="3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A5B2997-821F-4ED7-BFAF-F36FAE7C7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070685"/>
            <a:ext cx="5337858" cy="35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285FB-9680-4C48-9A7C-57019970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개발후기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4E203-9897-4BF7-8025-2CA5ECC1A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657351"/>
            <a:ext cx="109728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ko-KR" b="1" dirty="0">
              <a:ea typeface="맑은 고딕"/>
            </a:endParaRPr>
          </a:p>
          <a:p>
            <a:pPr marL="0" indent="0">
              <a:buNone/>
            </a:pPr>
            <a:r>
              <a:rPr lang="ko-KR" altLang="en-US" b="1" dirty="0">
                <a:ea typeface="맑은 고딕"/>
              </a:rPr>
              <a:t>개발자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권오윤</a:t>
            </a:r>
            <a:endParaRPr lang="en-US" altLang="ko-KR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>
              <a:buFontTx/>
              <a:buChar char="-"/>
            </a:pPr>
            <a:r>
              <a:rPr lang="ko-KR" altLang="en-US" sz="2400" dirty="0">
                <a:ea typeface="맑은 고딕"/>
              </a:rPr>
              <a:t>처음으로 팀 프로젝트를 했는데 계속 아파서 같이 잘 만들지도 못하고 끝까지 만들지 못해서 팀원들에게 미안한 마음이 들었습니다</a:t>
            </a:r>
            <a:r>
              <a:rPr lang="en-US" altLang="ko-KR" sz="2400" dirty="0">
                <a:ea typeface="맑은 고딕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400" dirty="0">
                <a:ea typeface="맑은 고딕"/>
              </a:rPr>
              <a:t>팀원들에게 많은 도움을 받아 죄송하고 감사할 따름입니다</a:t>
            </a:r>
            <a:r>
              <a:rPr lang="en-US" altLang="ko-KR" sz="2400" dirty="0">
                <a:ea typeface="맑은 고딕"/>
              </a:rPr>
              <a:t>.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74872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파티용품 쇼핑몰</a:t>
            </a: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457200" indent="-457200">
              <a:buAutoNum type="arabicParenR"/>
            </a:pPr>
            <a:endParaRPr lang="en-US" altLang="ko-KR" sz="2000" dirty="0">
              <a:ea typeface="맑은 고딕"/>
            </a:endParaRPr>
          </a:p>
          <a:p>
            <a:pPr marL="457200" indent="-457200">
              <a:buAutoNum type="arabicParenR"/>
            </a:pPr>
            <a:r>
              <a:rPr lang="en-US" altLang="ko-KR" sz="2000" dirty="0" err="1">
                <a:ea typeface="맑은 고딕"/>
              </a:rPr>
              <a:t>원하는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상품을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장바구니에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담을</a:t>
            </a:r>
            <a:r>
              <a:rPr lang="en-US" altLang="ko-KR" sz="2000" dirty="0">
                <a:ea typeface="맑은 고딕"/>
              </a:rPr>
              <a:t> 수 </a:t>
            </a:r>
            <a:r>
              <a:rPr lang="en-US" altLang="ko-KR" sz="2000" dirty="0" err="1">
                <a:ea typeface="맑은 고딕"/>
              </a:rPr>
              <a:t>있다</a:t>
            </a:r>
            <a:r>
              <a:rPr lang="en-US" altLang="ko-KR" sz="2000" dirty="0">
                <a:ea typeface="맑은 고딕"/>
              </a:rPr>
              <a:t>.</a:t>
            </a:r>
          </a:p>
          <a:p>
            <a:pPr marL="457200" indent="-457200">
              <a:buFont typeface="Tw Cen MT"/>
              <a:buAutoNum type="arabicParenR"/>
            </a:pPr>
            <a:endParaRPr lang="en-US" altLang="ko-KR" sz="2000" dirty="0">
              <a:ea typeface="맑은 고딕" panose="020B0503020000020004" pitchFamily="34" charset="-127"/>
            </a:endParaRPr>
          </a:p>
          <a:p>
            <a:pPr marL="457200" indent="-457200">
              <a:buAutoNum type="arabicParenR"/>
            </a:pPr>
            <a:endParaRPr lang="en-US" altLang="ko-KR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032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소요 자원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258959" y="1847459"/>
          <a:ext cx="9674082" cy="361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694">
                  <a:extLst>
                    <a:ext uri="{9D8B030D-6E8A-4147-A177-3AD203B41FA5}">
                      <a16:colId xmlns:a16="http://schemas.microsoft.com/office/drawing/2014/main" val="546858292"/>
                    </a:ext>
                  </a:extLst>
                </a:gridCol>
                <a:gridCol w="3224694">
                  <a:extLst>
                    <a:ext uri="{9D8B030D-6E8A-4147-A177-3AD203B41FA5}">
                      <a16:colId xmlns:a16="http://schemas.microsoft.com/office/drawing/2014/main" val="3318372064"/>
                    </a:ext>
                  </a:extLst>
                </a:gridCol>
                <a:gridCol w="3224694">
                  <a:extLst>
                    <a:ext uri="{9D8B030D-6E8A-4147-A177-3AD203B41FA5}">
                      <a16:colId xmlns:a16="http://schemas.microsoft.com/office/drawing/2014/main" val="3004842960"/>
                    </a:ext>
                  </a:extLst>
                </a:gridCol>
              </a:tblGrid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자원종류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84672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프로그래밍 언어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 1.8, JDK "1.8.0_311"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328476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소스 개발 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Eclipse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2021-09 (4.21.0)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881575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Oracle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11g XE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891670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DBMS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SQL Developer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버전 </a:t>
                      </a:r>
                      <a:r>
                        <a:rPr lang="en-US" altLang="ko-KR" dirty="0"/>
                        <a:t>21.2.1.204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488480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Tomcat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Tomcat 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208876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 CDN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Bootstrap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Bootstrap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3.3.7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005744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en-US" altLang="ko-K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CDN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jQuery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3.1.1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49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74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소요 자원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258959" y="1847459"/>
          <a:ext cx="9674082" cy="361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694">
                  <a:extLst>
                    <a:ext uri="{9D8B030D-6E8A-4147-A177-3AD203B41FA5}">
                      <a16:colId xmlns:a16="http://schemas.microsoft.com/office/drawing/2014/main" val="546858292"/>
                    </a:ext>
                  </a:extLst>
                </a:gridCol>
                <a:gridCol w="3224694">
                  <a:extLst>
                    <a:ext uri="{9D8B030D-6E8A-4147-A177-3AD203B41FA5}">
                      <a16:colId xmlns:a16="http://schemas.microsoft.com/office/drawing/2014/main" val="3318372064"/>
                    </a:ext>
                  </a:extLst>
                </a:gridCol>
                <a:gridCol w="3224694">
                  <a:extLst>
                    <a:ext uri="{9D8B030D-6E8A-4147-A177-3AD203B41FA5}">
                      <a16:colId xmlns:a16="http://schemas.microsoft.com/office/drawing/2014/main" val="3004842960"/>
                    </a:ext>
                  </a:extLst>
                </a:gridCol>
              </a:tblGrid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자원종류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84672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라이브러리 </a:t>
                      </a:r>
                      <a:r>
                        <a:rPr lang="ko-KR" altLang="en-US" dirty="0" err="1"/>
                        <a:t>jar</a:t>
                      </a:r>
                      <a:r>
                        <a:rPr lang="ko-KR" altLang="en-US" dirty="0"/>
                        <a:t> 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cos.jar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328476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라이브러리 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jar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 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jstl-1.2.jar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881575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라이브러리 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jar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 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ojdbc6.jar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891670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라이브러리 </a:t>
                      </a:r>
                      <a:r>
                        <a:rPr lang="en-US" altLang="ko-KR" sz="1800" b="0" i="0" u="none" strike="noStrike" noProof="0" dirty="0">
                          <a:latin typeface="Tw Cen MT"/>
                        </a:rPr>
                        <a:t>jar</a:t>
                      </a:r>
                      <a:r>
                        <a:rPr lang="ko-KR" altLang="en-US" sz="1800" b="0" i="0" u="none" strike="noStrike" noProof="0" dirty="0">
                          <a:latin typeface="Tw Cen MT"/>
                        </a:rPr>
                        <a:t> 파일</a:t>
                      </a:r>
                      <a:endParaRPr lang="en-US" sz="1800" b="0" i="0" u="none" strike="noStrike" noProof="0" dirty="0">
                        <a:latin typeface="Tw Cen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pageObject.jar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488480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라이브러리 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jar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 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sitemesh-2.4.2.jar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208876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005744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49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06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소요 자원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258959" y="1847459"/>
          <a:ext cx="9674082" cy="3799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694">
                  <a:extLst>
                    <a:ext uri="{9D8B030D-6E8A-4147-A177-3AD203B41FA5}">
                      <a16:colId xmlns:a16="http://schemas.microsoft.com/office/drawing/2014/main" val="546858292"/>
                    </a:ext>
                  </a:extLst>
                </a:gridCol>
                <a:gridCol w="3224694">
                  <a:extLst>
                    <a:ext uri="{9D8B030D-6E8A-4147-A177-3AD203B41FA5}">
                      <a16:colId xmlns:a16="http://schemas.microsoft.com/office/drawing/2014/main" val="3318372064"/>
                    </a:ext>
                  </a:extLst>
                </a:gridCol>
                <a:gridCol w="3224694">
                  <a:extLst>
                    <a:ext uri="{9D8B030D-6E8A-4147-A177-3AD203B41FA5}">
                      <a16:colId xmlns:a16="http://schemas.microsoft.com/office/drawing/2014/main" val="3004842960"/>
                    </a:ext>
                  </a:extLst>
                </a:gridCol>
              </a:tblGrid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자원종류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84672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Intel® core™</a:t>
                      </a:r>
                      <a:r>
                        <a:rPr lang="en-US" altLang="ko-KR" baseline="0" dirty="0"/>
                        <a:t> i5-3550 3.30GHz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328476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8.00GB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881575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소프트웨어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Windows 10 Pro 64bit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891670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그래픽카드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GeForce GTX 760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488480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208876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005744"/>
                  </a:ext>
                </a:extLst>
              </a:tr>
              <a:tr h="451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49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36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및 역할 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권오윤</a:t>
            </a:r>
            <a:endParaRPr lang="en-US" altLang="ko-KR" dirty="0" err="1">
              <a:ea typeface="맑은 고딕"/>
            </a:endParaRPr>
          </a:p>
          <a:p>
            <a:pPr>
              <a:buFontTx/>
              <a:buChar char="-"/>
            </a:pPr>
            <a:r>
              <a:rPr lang="ko-KR" altLang="en-US" sz="2800" b="1" dirty="0">
                <a:ea typeface="맑은 고딕"/>
              </a:rPr>
              <a:t>장바구니 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sz="2400" b="1" dirty="0">
                <a:ea typeface="맑은 고딕"/>
              </a:rPr>
              <a:t>cart</a:t>
            </a:r>
          </a:p>
          <a:p>
            <a:pPr>
              <a:buFontTx/>
              <a:buChar char="-"/>
            </a:pPr>
            <a:r>
              <a:rPr lang="en-US" altLang="ko-KR" sz="3600" b="1" dirty="0" err="1">
                <a:ea typeface="맑은 고딕"/>
              </a:rPr>
              <a:t>Sitemesh</a:t>
            </a:r>
            <a:r>
              <a:rPr lang="en-US" altLang="ko-KR" dirty="0">
                <a:ea typeface="맑은 고딕"/>
              </a:rPr>
              <a:t>  </a:t>
            </a:r>
            <a:r>
              <a:rPr lang="en-US" altLang="ko-KR" sz="2400" b="1" dirty="0" err="1">
                <a:ea typeface="맑은 고딕"/>
              </a:rPr>
              <a:t>default_decorator</a:t>
            </a:r>
            <a:r>
              <a:rPr lang="en-US" altLang="ko-KR" sz="2400" b="1" dirty="0">
                <a:ea typeface="맑은 고딕"/>
              </a:rPr>
              <a:t> , web.xml , decorator.xml</a:t>
            </a:r>
          </a:p>
        </p:txBody>
      </p:sp>
    </p:spTree>
    <p:extLst>
      <p:ext uri="{BB962C8B-B14F-4D97-AF65-F5344CB8AC3E}">
        <p14:creationId xmlns:p14="http://schemas.microsoft.com/office/powerpoint/2010/main" val="286812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장바구니</a:t>
            </a:r>
            <a:r>
              <a:rPr lang="en-US" altLang="ko-KR" b="1" dirty="0"/>
              <a:t> </a:t>
            </a:r>
            <a:r>
              <a:rPr lang="ko-KR" altLang="en-US" dirty="0"/>
              <a:t>요구사항 정의서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1492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한컴 윤체 L"/>
              </a:rPr>
              <a:t>요구사항 정의서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79834" y="1741763"/>
          <a:ext cx="7632332" cy="4455868"/>
        </p:xfrm>
        <a:graphic>
          <a:graphicData uri="http://schemas.openxmlformats.org/drawingml/2006/table">
            <a:tbl>
              <a:tblPr/>
              <a:tblGrid>
                <a:gridCol w="799268">
                  <a:extLst>
                    <a:ext uri="{9D8B030D-6E8A-4147-A177-3AD203B41FA5}">
                      <a16:colId xmlns:a16="http://schemas.microsoft.com/office/drawing/2014/main" val="304691619"/>
                    </a:ext>
                  </a:extLst>
                </a:gridCol>
                <a:gridCol w="1352939">
                  <a:extLst>
                    <a:ext uri="{9D8B030D-6E8A-4147-A177-3AD203B41FA5}">
                      <a16:colId xmlns:a16="http://schemas.microsoft.com/office/drawing/2014/main" val="3982496853"/>
                    </a:ext>
                  </a:extLst>
                </a:gridCol>
                <a:gridCol w="5480125">
                  <a:extLst>
                    <a:ext uri="{9D8B030D-6E8A-4147-A177-3AD203B41FA5}">
                      <a16:colId xmlns:a16="http://schemas.microsoft.com/office/drawing/2014/main" val="4121715661"/>
                    </a:ext>
                  </a:extLst>
                </a:gridCol>
              </a:tblGrid>
              <a:tr h="320302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  <a:ea typeface="한컴 윤체 L"/>
                        </a:rPr>
                        <a:t>3.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한컴 윤체 L"/>
                          <a:ea typeface="한컴 윤체 L"/>
                        </a:rPr>
                        <a:t>장바구니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52283"/>
                  </a:ext>
                </a:extLst>
              </a:tr>
              <a:tr h="3937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요구사항명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상세내용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19348"/>
                  </a:ext>
                </a:extLst>
              </a:tr>
              <a:tr h="33040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장바구니 리스트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일반 화원은 입력정보를 전부 볼 수 있게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908336"/>
                  </a:ext>
                </a:extLst>
              </a:tr>
              <a:tr h="5628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일반 사용자가 볼 수 있는 정보는 상품번호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상품이름과 수량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금액으로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389391"/>
                  </a:ext>
                </a:extLst>
              </a:tr>
              <a:tr h="33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일반 사용자는 게시판을 제목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내용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작성자로 검색할 수 있어야 한다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543548"/>
                  </a:ext>
                </a:extLst>
              </a:tr>
              <a:tr h="330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최근 작성한 게시글이 제일 위에 보이게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949429"/>
                  </a:ext>
                </a:extLst>
              </a:tr>
              <a:tr h="33040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장바구니 담기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일반 회원은 상품 보기에서 보고 있는 상품을 담을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536046"/>
                  </a:ext>
                </a:extLst>
              </a:tr>
              <a:tr h="608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일반사용자가 입력 할 수 있는 장바구니 보기의 내용은 상품 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상품 이름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금액으로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142452"/>
                  </a:ext>
                </a:extLst>
              </a:tr>
              <a:tr h="3937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3-3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장바구니 수정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일반 회원은 자신이 구매할 상품 ‘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수량’을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수정할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095013"/>
                  </a:ext>
                </a:extLst>
              </a:tr>
              <a:tr h="8554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3-4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장바구니 삭제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일반 회원은 자신이 구매할 상품을 삭제할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일반 회원은 장바구니 리스트 전체를 삭제할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관리자는 상품의 번호로 장바구니 목록을 삭제할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43338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9138" y="2193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9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개발내용 </a:t>
            </a:r>
            <a:r>
              <a:rPr lang="en-US" altLang="ko-KR" dirty="0">
                <a:ea typeface="맑은 고딕"/>
              </a:rPr>
              <a:t>– </a:t>
            </a:r>
            <a:r>
              <a:rPr lang="ko-KR" altLang="en-US" dirty="0">
                <a:ea typeface="맑은 고딕"/>
              </a:rPr>
              <a:t>장바구니</a:t>
            </a:r>
            <a:endParaRPr lang="en-US" altLang="ko-KR" dirty="0">
              <a:ea typeface="맑은 고딕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8249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1140173715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3965165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사용자</a:t>
                      </a:r>
                      <a:endParaRPr lang="en-US" altLang="ko-KR" dirty="0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64315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장바구니 리스트</a:t>
                      </a:r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장바구니 리스트</a:t>
                      </a:r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105563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장바구니 담기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개발중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dirty="0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장바구니 담기(</a:t>
                      </a:r>
                      <a:r>
                        <a:rPr lang="ko-KR" altLang="en-US" dirty="0" err="1"/>
                        <a:t>개발중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383820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장바구니 수정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개발중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dirty="0">
                        <a:latin typeface="맑은 고딕"/>
                        <a:ea typeface="맑은 고딕"/>
                      </a:endParaRPr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장바구니 수정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개발중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dirty="0"/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420371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장바구니 삭제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개발중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dirty="0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장바구니 삭제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개발중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dirty="0"/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424004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239009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362629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3541" marR="735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3541" marR="73541"/>
                </a:tc>
                <a:extLst>
                  <a:ext uri="{0D108BD9-81ED-4DB2-BD59-A6C34878D82A}">
                    <a16:rowId xmlns:a16="http://schemas.microsoft.com/office/drawing/2014/main" val="98541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9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개발내용 상세 파일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580663" y="2835556"/>
          <a:ext cx="10516548" cy="358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664">
                  <a:extLst>
                    <a:ext uri="{9D8B030D-6E8A-4147-A177-3AD203B41FA5}">
                      <a16:colId xmlns:a16="http://schemas.microsoft.com/office/drawing/2014/main" val="1140173715"/>
                    </a:ext>
                  </a:extLst>
                </a:gridCol>
                <a:gridCol w="3510925">
                  <a:extLst>
                    <a:ext uri="{9D8B030D-6E8A-4147-A177-3AD203B41FA5}">
                      <a16:colId xmlns:a16="http://schemas.microsoft.com/office/drawing/2014/main" val="4184261052"/>
                    </a:ext>
                  </a:extLst>
                </a:gridCol>
                <a:gridCol w="3483959">
                  <a:extLst>
                    <a:ext uri="{9D8B030D-6E8A-4147-A177-3AD203B41FA5}">
                      <a16:colId xmlns:a16="http://schemas.microsoft.com/office/drawing/2014/main" val="1822419209"/>
                    </a:ext>
                  </a:extLst>
                </a:gridCol>
              </a:tblGrid>
              <a:tr h="870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  <a:p>
                      <a:pPr lvl="0" algn="ctr">
                        <a:buNone/>
                      </a:pPr>
                      <a:r>
                        <a:rPr lang="ko-KR" sz="1400" b="1" i="0" u="none" strike="noStrike" noProof="0" dirty="0" err="1">
                          <a:latin typeface="맑은 고딕"/>
                          <a:ea typeface="맑은 고딕"/>
                        </a:rPr>
                        <a:t>src</a:t>
                      </a:r>
                      <a:r>
                        <a:rPr lang="ko-KR" sz="1400" b="1" i="0" u="none" strike="noStrike" noProof="0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400" b="1" i="0" u="none" strike="noStrike" noProof="0" dirty="0" err="1">
                          <a:latin typeface="맑은 고딕"/>
                          <a:ea typeface="맑은 고딕"/>
                        </a:rPr>
                        <a:t>main</a:t>
                      </a:r>
                      <a:r>
                        <a:rPr lang="ko-KR" sz="1400" b="1" i="0" u="none" strike="noStrike" noProof="0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400" b="1" i="0" u="none" strike="noStrike" noProof="0" dirty="0" err="1">
                          <a:latin typeface="맑은 고딕"/>
                          <a:ea typeface="맑은 고딕"/>
                        </a:rPr>
                        <a:t>webapp</a:t>
                      </a:r>
                      <a:r>
                        <a:rPr lang="ko-KR" sz="1400" b="1" i="0" u="none" strike="noStrike" noProof="0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en-US" altLang="ko-KR" sz="1400" b="1" i="0" u="none" strike="noStrike" noProof="0" dirty="0">
                          <a:latin typeface="맑은 고딕"/>
                          <a:ea typeface="맑은 고딕"/>
                        </a:rPr>
                        <a:t>cart</a:t>
                      </a:r>
                      <a:endParaRPr lang="ko-KR" altLang="en-US" sz="1400" b="1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데이터 처리 객체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com.ezenparty.cart.service</a:t>
                      </a:r>
                      <a:endParaRPr lang="ko-KR" sz="1400" b="1" i="0" u="none" strike="noStrike" noProof="0" dirty="0" err="1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1" i="0" u="none" strike="noStrike" noProof="0" dirty="0">
                          <a:latin typeface="맑은 고딕"/>
                          <a:ea typeface="맑은 고딕"/>
                        </a:rPr>
                        <a:t>데이터 처리 객체</a:t>
                      </a:r>
                      <a:endParaRPr lang="en-US" altLang="ko-KR" sz="1400" b="1" i="0" u="none" strike="noStrike" noProof="0" dirty="0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1400" b="1" i="0" u="none" strike="noStrike" noProof="0" dirty="0">
                          <a:latin typeface="맑은 고딕"/>
                          <a:ea typeface="맑은 고딕"/>
                        </a:rPr>
                        <a:t>com</a:t>
                      </a:r>
                      <a:r>
                        <a:rPr lang="ko-KR" sz="1400" b="1" i="0" u="none" strike="noStrike" noProof="0" dirty="0"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sz="1400" b="1" i="0" u="none" strike="noStrike" noProof="0" dirty="0" err="1">
                          <a:latin typeface="맑은 고딕"/>
                          <a:ea typeface="맑은 고딕"/>
                        </a:rPr>
                        <a:t>ezenparty</a:t>
                      </a:r>
                      <a:r>
                        <a:rPr lang="en-US" altLang="ko-KR" sz="1400" b="1" i="0" u="none" strike="noStrike" noProof="0" dirty="0"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en-US" altLang="ko-KR" sz="1400" b="1" i="0" u="none" strike="noStrike" noProof="0" dirty="0" err="1">
                          <a:latin typeface="맑은 고딕"/>
                          <a:ea typeface="맑은 고딕"/>
                        </a:rPr>
                        <a:t>cart.dao</a:t>
                      </a:r>
                      <a:endParaRPr lang="ko-KR" altLang="en-US" sz="1400" b="1" i="0" u="none" strike="noStrike" noProof="0" dirty="0" err="1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1400" dirty="0"/>
                    </a:p>
                  </a:txBody>
                  <a:tcPr marL="182880" marT="182879" anchor="ctr"/>
                </a:tc>
                <a:extLst>
                  <a:ext uri="{0D108BD9-81ED-4DB2-BD59-A6C34878D82A}">
                    <a16:rowId xmlns:a16="http://schemas.microsoft.com/office/drawing/2014/main" val="1055636832"/>
                  </a:ext>
                </a:extLst>
              </a:tr>
              <a:tr h="3080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List.jsp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0" i="0" u="none" strike="noStrike" noProof="0" dirty="0">
                          <a:latin typeface="Malgun Gothic"/>
                          <a:ea typeface="맑은 고딕"/>
                        </a:rPr>
                        <a:t>CartListService.java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0" i="0" u="none" strike="noStrike" noProof="0" dirty="0">
                          <a:latin typeface="맑은 고딕"/>
                          <a:ea typeface="맑은 고딕"/>
                        </a:rPr>
                        <a:t>CartDAO.java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201433"/>
                  </a:ext>
                </a:extLst>
              </a:tr>
              <a:tr h="52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데이터 처리 객체</a:t>
                      </a:r>
                      <a:endParaRPr lang="en-US" altLang="ko-KR" sz="1400" b="1" i="0" u="none" strike="noStrike" noProof="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14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com</a:t>
                      </a:r>
                      <a:r>
                        <a:rPr lang="ko-KR" sz="14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sz="1400" b="1" i="0" u="none" strike="noStrike" noProof="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ezenparty.cart</a:t>
                      </a:r>
                      <a:r>
                        <a:rPr lang="ko-KR" sz="14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en-US" altLang="ko-KR" sz="1400" b="1" i="0" u="none" strike="noStrike" noProof="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vo</a:t>
                      </a:r>
                      <a:endParaRPr lang="ko-KR" altLang="en-US" sz="1400" b="1" i="0" u="none" strike="noStrike" noProof="0" dirty="0" err="1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</a:rPr>
                        <a:t>공통모듈</a:t>
                      </a:r>
                      <a:r>
                        <a:rPr lang="en-US" altLang="ko-KR" sz="1400" b="1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 - </a:t>
                      </a:r>
                      <a:r>
                        <a:rPr lang="en-US" altLang="ko-KR" sz="1400" b="1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</a:rPr>
                        <a:t>SiteMesh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</a:rPr>
                        <a:t>src</a:t>
                      </a:r>
                      <a:r>
                        <a:rPr lang="en-US" altLang="ko-KR" sz="1400" b="1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/main/webapp/WEB-INF/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i="0" u="none" strike="noStrike" noProof="0" dirty="0">
                          <a:solidFill>
                            <a:schemeClr val="bg1"/>
                          </a:solidFill>
                          <a:latin typeface="Malgun Gothic"/>
                        </a:rPr>
                        <a:t>views/decorator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공통모듈</a:t>
                      </a:r>
                      <a:r>
                        <a:rPr lang="en-US" altLang="ko-KR" sz="1400" b="1" i="0" u="none" strike="noStrike" noProof="0" dirty="0">
                          <a:solidFill>
                            <a:schemeClr val="bg1"/>
                          </a:solidFill>
                          <a:latin typeface="Malgun Gothic"/>
                          <a:ea typeface="맑은 고딕"/>
                        </a:rPr>
                        <a:t> - </a:t>
                      </a:r>
                      <a:r>
                        <a:rPr lang="en-US" altLang="ko-KR" sz="1400" b="1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  <a:ea typeface="맑은 고딕"/>
                        </a:rPr>
                        <a:t>SiteMesh</a:t>
                      </a:r>
                      <a:endParaRPr lang="en-US" altLang="ko-KR" sz="1400" b="0" i="0" u="none" strike="noStrike" noProof="0" dirty="0" err="1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  <a:ea typeface="맑은 고딕"/>
                        </a:rPr>
                        <a:t>src</a:t>
                      </a:r>
                      <a:r>
                        <a:rPr lang="en-US" altLang="ko-KR" sz="1400" b="1" i="0" u="none" strike="noStrike" noProof="0" dirty="0">
                          <a:solidFill>
                            <a:schemeClr val="bg1"/>
                          </a:solidFill>
                          <a:latin typeface="Malgun Gothic"/>
                          <a:ea typeface="맑은 고딕"/>
                        </a:rPr>
                        <a:t>/main/webapp/WEB-INF</a:t>
                      </a:r>
                      <a:endParaRPr lang="en-US" altLang="ko-KR" sz="1400" b="0" i="0" u="none" strike="noStrike" noProof="0" dirty="0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0" marT="9144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716494"/>
                  </a:ext>
                </a:extLst>
              </a:tr>
              <a:tr h="61608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CartVO.java</a:t>
                      </a:r>
                      <a:endParaRPr lang="ko-KR" altLang="en-US" sz="1400" b="0" i="0" u="none" strike="noStrike" noProof="0" dirty="0" err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 err="1">
                          <a:latin typeface="Malgun Gothic"/>
                        </a:rPr>
                        <a:t>Default_decorator.jsp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Decorators.xml</a:t>
                      </a:r>
                    </a:p>
                  </a:txBody>
                  <a:tcPr marL="182880" marT="91440" marB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047821"/>
                  </a:ext>
                </a:extLst>
              </a:tr>
              <a:tr h="52945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400" b="1" i="0" u="none" strike="noStrike" noProof="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0" i="0" u="none" strike="noStrike" noProof="0" dirty="0">
                        <a:latin typeface="Malgun Goth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Sitemesh.xml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099720"/>
                  </a:ext>
                </a:extLst>
              </a:tr>
              <a:tr h="5294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0" i="0" u="none" strike="noStrike" noProof="0" dirty="0" err="1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400" b="1" i="0" u="none" strike="noStrike" noProof="0" dirty="0">
                        <a:solidFill>
                          <a:schemeClr val="bg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Web.xml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297705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5E55972E-5A01-40C1-AA0E-41DE56122DF5}"/>
              </a:ext>
            </a:extLst>
          </p:cNvPr>
          <p:cNvGraphicFramePr>
            <a:graphicFrameLocks noGrp="1"/>
          </p:cNvGraphicFramePr>
          <p:nvPr/>
        </p:nvGraphicFramePr>
        <p:xfrm>
          <a:off x="611143" y="1792311"/>
          <a:ext cx="4348888" cy="73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444">
                  <a:extLst>
                    <a:ext uri="{9D8B030D-6E8A-4147-A177-3AD203B41FA5}">
                      <a16:colId xmlns:a16="http://schemas.microsoft.com/office/drawing/2014/main" val="3407588548"/>
                    </a:ext>
                  </a:extLst>
                </a:gridCol>
                <a:gridCol w="2174444">
                  <a:extLst>
                    <a:ext uri="{9D8B030D-6E8A-4147-A177-3AD203B41FA5}">
                      <a16:colId xmlns:a16="http://schemas.microsoft.com/office/drawing/2014/main" val="1891441803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개별 모듈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4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권오윤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장바구니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975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391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236</TotalTime>
  <Words>464</Words>
  <Application>Microsoft Office PowerPoint</Application>
  <PresentationFormat>와이드스크린</PresentationFormat>
  <Paragraphs>143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Malgun Gothic</vt:lpstr>
      <vt:lpstr>Malgun Gothic</vt:lpstr>
      <vt:lpstr>한컴 윤체 L</vt:lpstr>
      <vt:lpstr>함초롬바탕</vt:lpstr>
      <vt:lpstr>Arial</vt:lpstr>
      <vt:lpstr>Century Gothic</vt:lpstr>
      <vt:lpstr>Tw Cen MT</vt:lpstr>
      <vt:lpstr>Wingdings</vt:lpstr>
      <vt:lpstr>Wingdings 3</vt:lpstr>
      <vt:lpstr>이온(회의실)</vt:lpstr>
      <vt:lpstr>EZENPARTY</vt:lpstr>
      <vt:lpstr>주제</vt:lpstr>
      <vt:lpstr>소요 자원</vt:lpstr>
      <vt:lpstr>소요 자원</vt:lpstr>
      <vt:lpstr>소요 자원</vt:lpstr>
      <vt:lpstr>팀원 및 역할 배정</vt:lpstr>
      <vt:lpstr>장바구니 요구사항 정의서</vt:lpstr>
      <vt:lpstr>개발내용 – 장바구니</vt:lpstr>
      <vt:lpstr>개발내용 상세 파일</vt:lpstr>
      <vt:lpstr>와이어 프레임 - 장바구니 리스트</vt:lpstr>
      <vt:lpstr>DB 모델링 -  장바구니</vt:lpstr>
      <vt:lpstr>개발후기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EZENPARTY</dc:title>
  <dc:creator>admins</dc:creator>
  <cp:lastModifiedBy>admins</cp:lastModifiedBy>
  <cp:revision>7</cp:revision>
  <dcterms:created xsi:type="dcterms:W3CDTF">2022-02-17T04:25:13Z</dcterms:created>
  <dcterms:modified xsi:type="dcterms:W3CDTF">2022-02-17T08:23:46Z</dcterms:modified>
</cp:coreProperties>
</file>