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82" r:id="rId15"/>
    <p:sldId id="283" r:id="rId16"/>
    <p:sldId id="284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7B5"/>
    <a:srgbClr val="E9F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F3220-D680-44CB-8B47-ED34C3083DAF}" v="39" dt="2022-02-17T04:53:02.355"/>
    <p1510:client id="{E538AB9D-7E13-4E03-BD8F-95B0B3133ED2}" v="1198" dt="2022-02-17T04:33:26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EFB0AA1-B59C-48AF-91E0-DD15ADF2E1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D9AE2-D5DC-4C75-811F-261D9A8624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335CD-99A4-4FB6-ABDD-6265C14FDDDF}" type="datetimeFigureOut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2/16/2022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E51523-8F87-4492-A49A-C5C36B59A1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85C950-0588-42D2-8C27-940D25AF4A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31D08-081F-435C-AFC2-65D0CED2ACA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8056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94E7A-5D48-4442-8357-33C8E5322195}" type="datetimeFigureOut">
              <a:rPr lang="en-US" altLang="ko-KR" noProof="0" smtClean="0"/>
              <a:t>2/16/2022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D7C68-3197-403C-9F9A-2BD66B20F681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96137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78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7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6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09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7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1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0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4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72A77-46FD-4E39-B057-077351927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ea typeface="맑은 고딕"/>
              </a:rPr>
              <a:t>팀 프로젝트 [3팀]</a:t>
            </a:r>
            <a:br>
              <a:rPr lang="ko-KR" altLang="en-US" dirty="0">
                <a:ea typeface="맑은 고딕"/>
              </a:rPr>
            </a:br>
            <a:r>
              <a:rPr lang="ko-KR" altLang="en-US" sz="4800" dirty="0">
                <a:ea typeface="맑은 고딕"/>
              </a:rPr>
              <a:t>개발내용 개별 PPT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79BB04-138D-4F47-9274-95F2C1EFF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b="1" dirty="0">
                <a:ea typeface="맑은 고딕"/>
              </a:rPr>
              <a:t>작성자 : 임영빈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973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4C87A-EEB6-4C74-8FF8-53D0646A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24" y="330820"/>
            <a:ext cx="9875520" cy="135636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개발내용 - 상품리스트 ( 코스프레 의상 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72491B-358D-4EE3-B3B9-5F5006D9D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00826"/>
              </p:ext>
            </p:extLst>
          </p:nvPr>
        </p:nvGraphicFramePr>
        <p:xfrm>
          <a:off x="581722" y="2114643"/>
          <a:ext cx="10972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87771053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84562776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일반 사용자​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관리자​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724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상품 리스트​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상품 리스트​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5828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상품 보기​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상품 보기​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00522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할로윈 의상 리스트​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상품 등록​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8441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생일파티</a:t>
                      </a:r>
                      <a:r>
                        <a:rPr lang="en-US" altLang="ko-KR" sz="1800">
                          <a:effectLst/>
                        </a:rPr>
                        <a:t>/</a:t>
                      </a:r>
                      <a:r>
                        <a:rPr lang="ko-KR" altLang="en-US" sz="1800">
                          <a:effectLst/>
                        </a:rPr>
                        <a:t>반티 의상 리스트​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상품 수정​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68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 sz="18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상품 삭제​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2293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 sz="18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할로윈 의상 리스트​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1808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 sz="18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생일파티</a:t>
                      </a:r>
                      <a:r>
                        <a:rPr lang="en-US" altLang="ko-KR" sz="1800">
                          <a:effectLst/>
                        </a:rPr>
                        <a:t>/</a:t>
                      </a:r>
                      <a:r>
                        <a:rPr lang="ko-KR" altLang="en-US" sz="1800">
                          <a:effectLst/>
                        </a:rPr>
                        <a:t>반티 의상 리스트​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46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88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4C87A-EEB6-4C74-8FF8-53D0646A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24" y="330820"/>
            <a:ext cx="9875520" cy="135636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개발내용 상세파일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FE31ACC-1935-4445-92E7-49EC4928F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7974"/>
              </p:ext>
            </p:extLst>
          </p:nvPr>
        </p:nvGraphicFramePr>
        <p:xfrm>
          <a:off x="807215" y="2230618"/>
          <a:ext cx="10706100" cy="423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50">
                  <a:extLst>
                    <a:ext uri="{9D8B030D-6E8A-4147-A177-3AD203B41FA5}">
                      <a16:colId xmlns:a16="http://schemas.microsoft.com/office/drawing/2014/main" val="4144549301"/>
                    </a:ext>
                  </a:extLst>
                </a:gridCol>
                <a:gridCol w="3590925">
                  <a:extLst>
                    <a:ext uri="{9D8B030D-6E8A-4147-A177-3AD203B41FA5}">
                      <a16:colId xmlns:a16="http://schemas.microsoft.com/office/drawing/2014/main" val="3587690808"/>
                    </a:ext>
                  </a:extLst>
                </a:gridCol>
                <a:gridCol w="3514725">
                  <a:extLst>
                    <a:ext uri="{9D8B030D-6E8A-4147-A177-3AD203B41FA5}">
                      <a16:colId xmlns:a16="http://schemas.microsoft.com/office/drawing/2014/main" val="692785464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화면​</a:t>
                      </a:r>
                      <a:endParaRPr lang="ko-KR" altLang="en-US">
                        <a:effectLst/>
                      </a:endParaRPr>
                    </a:p>
                    <a:p>
                      <a:pPr algn="ctr" fontAlgn="base"/>
                      <a:r>
                        <a:rPr lang="af-ZA" altLang="ko-KR" sz="1800">
                          <a:effectLst/>
                        </a:rPr>
                        <a:t>src/main/webapp/</a:t>
                      </a:r>
                      <a:r>
                        <a:rPr lang="af-ZA" sz="1800">
                          <a:effectLst/>
                        </a:rPr>
                        <a:t>product</a:t>
                      </a:r>
                      <a:r>
                        <a:rPr lang="af-ZA" altLang="ko-KR" sz="1800">
                          <a:effectLst/>
                        </a:rPr>
                        <a:t>​</a:t>
                      </a:r>
                      <a:endParaRPr lang="af-ZA" altLang="ko-KR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데이터 처리 객체​</a:t>
                      </a:r>
                      <a:endParaRPr lang="ko-KR" altLang="en-US">
                        <a:effectLst/>
                      </a:endParaRPr>
                    </a:p>
                    <a:p>
                      <a:pPr algn="ctr" fontAlgn="base"/>
                      <a:r>
                        <a:rPr lang="af-ZA" altLang="ko-KR" sz="1800">
                          <a:effectLst/>
                        </a:rPr>
                        <a:t>com.ezenparty.product.service</a:t>
                      </a:r>
                      <a:r>
                        <a:rPr lang="af-ZA" sz="1800">
                          <a:effectLst/>
                        </a:rPr>
                        <a:t>​</a:t>
                      </a:r>
                      <a:endParaRPr lang="af-ZA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800">
                          <a:effectLst/>
                        </a:rPr>
                        <a:t>DB </a:t>
                      </a:r>
                      <a:r>
                        <a:rPr lang="ko-KR" altLang="en-US" sz="1800">
                          <a:effectLst/>
                        </a:rPr>
                        <a:t>처리 객체​</a:t>
                      </a:r>
                      <a:endParaRPr lang="ko-KR" altLang="en-US">
                        <a:effectLst/>
                      </a:endParaRPr>
                    </a:p>
                    <a:p>
                      <a:pPr algn="ctr" fontAlgn="base"/>
                      <a:r>
                        <a:rPr lang="af-ZA" sz="1800">
                          <a:effectLst/>
                        </a:rPr>
                        <a:t>com</a:t>
                      </a:r>
                      <a:r>
                        <a:rPr lang="af-ZA" altLang="ko-KR" sz="1800">
                          <a:effectLst/>
                        </a:rPr>
                        <a:t>.ezenparty</a:t>
                      </a:r>
                      <a:r>
                        <a:rPr lang="af-ZA" sz="1800">
                          <a:effectLst/>
                        </a:rPr>
                        <a:t>.product.dao</a:t>
                      </a:r>
                      <a:r>
                        <a:rPr lang="af-ZA" altLang="ko-KR" sz="1800">
                          <a:effectLst/>
                        </a:rPr>
                        <a:t>​</a:t>
                      </a:r>
                      <a:endParaRPr lang="af-ZA" altLang="ko-KR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98097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List.jsp</a:t>
                      </a:r>
                      <a:r>
                        <a:rPr lang="af-ZA" sz="16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ProductListService.java​</a:t>
                      </a:r>
                      <a:endParaRPr lang="af-ZA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ProductDAO.java​</a:t>
                      </a:r>
                      <a:endParaRPr lang="af-ZA" altLang="ko-K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2125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View.jsp</a:t>
                      </a:r>
                      <a:r>
                        <a:rPr lang="af-ZA" sz="16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ProductViewService.java​</a:t>
                      </a:r>
                      <a:endParaRPr lang="af-ZA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>
                          <a:effectLst/>
                        </a:rPr>
                        <a:t>공통모듈 </a:t>
                      </a: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권한처리​</a:t>
                      </a:r>
                      <a:endParaRPr lang="ko-KR" altLang="en-US">
                        <a:effectLst/>
                      </a:endParaRPr>
                    </a:p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com.ezenparty.util.filter</a:t>
                      </a:r>
                      <a:r>
                        <a:rPr lang="af-ZA" sz="16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64279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WriteForm.jsp</a:t>
                      </a:r>
                      <a:r>
                        <a:rPr lang="af-ZA" sz="16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​</a:t>
                      </a:r>
                      <a:endParaRPr lang="af-ZA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ProductWriteService.java​</a:t>
                      </a:r>
                      <a:endParaRPr lang="af-ZA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AuthorityFilter.java</a:t>
                      </a:r>
                      <a:r>
                        <a:rPr lang="af-ZA" sz="16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54676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UpdateForm.jsp</a:t>
                      </a:r>
                      <a:r>
                        <a:rPr lang="af-ZA" sz="16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​</a:t>
                      </a:r>
                      <a:endParaRPr lang="af-ZA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ProductUpdateService.java​</a:t>
                      </a:r>
                      <a:endParaRPr lang="af-ZA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>
                          <a:effectLst/>
                        </a:rPr>
                        <a:t>공통모듈 </a:t>
                      </a:r>
                      <a:r>
                        <a:rPr lang="en-US" altLang="ko-KR" sz="1600">
                          <a:effectLst/>
                        </a:rPr>
                        <a:t>- </a:t>
                      </a:r>
                      <a:r>
                        <a:rPr lang="ko-KR" altLang="en-US" sz="1600">
                          <a:effectLst/>
                        </a:rPr>
                        <a:t>권한처리​</a:t>
                      </a:r>
                      <a:endParaRPr lang="ko-KR" altLang="en-US">
                        <a:effectLst/>
                      </a:endParaRPr>
                    </a:p>
                    <a:p>
                      <a:pPr algn="ctr" fontAlgn="base"/>
                      <a:r>
                        <a:rPr lang="af-ZA" sz="1600">
                          <a:effectLst/>
                        </a:rPr>
                        <a:t>com.ezenparty.util.init</a:t>
                      </a:r>
                      <a:r>
                        <a:rPr lang="af-ZA" altLang="ko-KR" sz="1600">
                          <a:effectLst/>
                        </a:rPr>
                        <a:t>​</a:t>
                      </a:r>
                      <a:endParaRPr lang="af-ZA" altLang="ko-K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77135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>
                          <a:effectLst/>
                        </a:rPr>
                        <a:t>데이터 처리 객체​</a:t>
                      </a:r>
                      <a:endParaRPr lang="ko-KR" altLang="en-US">
                        <a:effectLst/>
                      </a:endParaRPr>
                    </a:p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src/main/webapp/</a:t>
                      </a:r>
                      <a:r>
                        <a:rPr lang="af-ZA" sz="1600">
                          <a:effectLst/>
                        </a:rPr>
                        <a:t>product</a:t>
                      </a:r>
                      <a:r>
                        <a:rPr lang="af-ZA" altLang="ko-KR" sz="1600">
                          <a:effectLst/>
                        </a:rPr>
                        <a:t>​</a:t>
                      </a:r>
                      <a:endParaRPr lang="af-ZA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ProductDeleteService.java​</a:t>
                      </a:r>
                      <a:endParaRPr lang="af-ZA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Init.java</a:t>
                      </a:r>
                      <a:r>
                        <a:rPr lang="af-ZA" sz="16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6911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Write.jsp , update.jsp , delete.jsp</a:t>
                      </a:r>
                      <a:r>
                        <a:rPr lang="af-ZA" sz="16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>
                          <a:effectLst/>
                        </a:rPr>
                        <a:t>데이터 처리 객체​</a:t>
                      </a:r>
                      <a:endParaRPr lang="ko-KR" altLang="en-US">
                        <a:effectLst/>
                      </a:endParaRPr>
                    </a:p>
                    <a:p>
                      <a:pPr algn="ctr" fontAlgn="base"/>
                      <a:r>
                        <a:rPr lang="af-ZA" sz="1600">
                          <a:effectLst/>
                        </a:rPr>
                        <a:t>com</a:t>
                      </a:r>
                      <a:r>
                        <a:rPr lang="af-ZA" altLang="ko-KR" sz="1600">
                          <a:effectLst/>
                        </a:rPr>
                        <a:t>.ezenparty</a:t>
                      </a:r>
                      <a:r>
                        <a:rPr lang="af-ZA" sz="1600">
                          <a:effectLst/>
                        </a:rPr>
                        <a:t>.product.vo​</a:t>
                      </a:r>
                      <a:endParaRPr lang="af-ZA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>
                          <a:effectLst/>
                        </a:rPr>
                        <a:t>공통모듈 </a:t>
                      </a:r>
                      <a:r>
                        <a:rPr lang="en-US" altLang="ko-KR" sz="1600">
                          <a:effectLst/>
                        </a:rPr>
                        <a:t>-</a:t>
                      </a:r>
                      <a:r>
                        <a:rPr lang="ko-KR" altLang="en-US" sz="1600">
                          <a:effectLst/>
                        </a:rPr>
                        <a:t> 권한처리​</a:t>
                      </a:r>
                      <a:endParaRPr lang="ko-KR" altLang="en-US">
                        <a:effectLst/>
                      </a:endParaRPr>
                    </a:p>
                    <a:p>
                      <a:pPr algn="ctr" fontAlgn="base"/>
                      <a:r>
                        <a:rPr lang="af-ZA" sz="1600">
                          <a:effectLst/>
                        </a:rPr>
                        <a:t>src/main/webapp/WEB-INF</a:t>
                      </a:r>
                      <a:r>
                        <a:rPr lang="af-ZA" altLang="ko-KR" sz="1600">
                          <a:effectLst/>
                        </a:rPr>
                        <a:t>​</a:t>
                      </a:r>
                      <a:endParaRPr lang="af-ZA" altLang="ko-K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72865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1600">
                          <a:effectLst/>
                        </a:rPr>
                        <a:t>​</a:t>
                      </a:r>
                      <a:endParaRPr lang="ko-KR" altLang="en-US" sz="16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ProductVO.java​</a:t>
                      </a:r>
                      <a:endParaRPr lang="af-ZA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f-ZA" altLang="ko-KR" sz="1600">
                          <a:effectLst/>
                        </a:rPr>
                        <a:t>Web.xml</a:t>
                      </a:r>
                      <a:r>
                        <a:rPr lang="af-ZA" sz="1600">
                          <a:effectLst/>
                        </a:rPr>
                        <a:t>​</a:t>
                      </a:r>
                      <a:endParaRPr lang="af-ZA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47369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05FCE94-EA2C-4B2E-A265-1C183ED8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86924"/>
              </p:ext>
            </p:extLst>
          </p:nvPr>
        </p:nvGraphicFramePr>
        <p:xfrm>
          <a:off x="821216" y="1467699"/>
          <a:ext cx="4343400" cy="72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19933845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59721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개발자​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개별 모듈​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5347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>
                          <a:effectLst/>
                        </a:rPr>
                        <a:t>임영빈​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>
                          <a:effectLst/>
                        </a:rPr>
                        <a:t>상품 리스트​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3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85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4C87A-EEB6-4C74-8FF8-53D0646A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9" y="294097"/>
            <a:ext cx="9875520" cy="1356360"/>
          </a:xfrm>
        </p:spPr>
        <p:txBody>
          <a:bodyPr/>
          <a:lstStyle/>
          <a:p>
            <a:r>
              <a:rPr lang="ko-KR" altLang="en-US" sz="3600" dirty="0">
                <a:ea typeface="맑은 고딕"/>
              </a:rPr>
              <a:t>와이어 프레임 </a:t>
            </a:r>
            <a:br>
              <a:rPr lang="ko-KR" altLang="en-US" sz="3600" dirty="0">
                <a:ea typeface="맑은 고딕"/>
              </a:rPr>
            </a:br>
            <a:r>
              <a:rPr lang="ko-KR" altLang="en-US" sz="3600" dirty="0">
                <a:ea typeface="맑은 고딕"/>
              </a:rPr>
              <a:t>전체구조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ACD948-C401-4F80-8905-DF5A507DA7F7}"/>
              </a:ext>
            </a:extLst>
          </p:cNvPr>
          <p:cNvSpPr/>
          <p:nvPr/>
        </p:nvSpPr>
        <p:spPr>
          <a:xfrm>
            <a:off x="5583716" y="795968"/>
            <a:ext cx="1019060" cy="74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main</a:t>
            </a:r>
            <a:endParaRPr lang="ko-KR" altLang="en-US" dirty="0" err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ACB116-7553-43E8-BE07-823E381D8F25}"/>
              </a:ext>
            </a:extLst>
          </p:cNvPr>
          <p:cNvSpPr/>
          <p:nvPr/>
        </p:nvSpPr>
        <p:spPr>
          <a:xfrm>
            <a:off x="2948848" y="2319968"/>
            <a:ext cx="2148288" cy="74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List.jsp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09F342-66D3-4780-8210-57ED9F7B8BC6}"/>
              </a:ext>
            </a:extLst>
          </p:cNvPr>
          <p:cNvSpPr/>
          <p:nvPr/>
        </p:nvSpPr>
        <p:spPr>
          <a:xfrm>
            <a:off x="5960124" y="2319968"/>
            <a:ext cx="2148288" cy="74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view.jsp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A0A9B3-5C9D-45A3-B369-BE4C2F85C3BB}"/>
              </a:ext>
            </a:extLst>
          </p:cNvPr>
          <p:cNvSpPr/>
          <p:nvPr/>
        </p:nvSpPr>
        <p:spPr>
          <a:xfrm>
            <a:off x="9054027" y="2319967"/>
            <a:ext cx="2148288" cy="74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delete.jsp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9C7112-856E-4E1B-A04F-24C36FB07940}"/>
              </a:ext>
            </a:extLst>
          </p:cNvPr>
          <p:cNvSpPr/>
          <p:nvPr/>
        </p:nvSpPr>
        <p:spPr>
          <a:xfrm>
            <a:off x="2948847" y="3596088"/>
            <a:ext cx="2148288" cy="74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writeForm.jsp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8CF725-8A1F-43E6-B8B6-AC3635237DEB}"/>
              </a:ext>
            </a:extLst>
          </p:cNvPr>
          <p:cNvSpPr/>
          <p:nvPr/>
        </p:nvSpPr>
        <p:spPr>
          <a:xfrm>
            <a:off x="2948846" y="4936473"/>
            <a:ext cx="2148288" cy="74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write.jsp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51BCBC-7F5D-47F7-971A-0FFC29492E97}"/>
              </a:ext>
            </a:extLst>
          </p:cNvPr>
          <p:cNvSpPr/>
          <p:nvPr/>
        </p:nvSpPr>
        <p:spPr>
          <a:xfrm>
            <a:off x="5960123" y="3632810"/>
            <a:ext cx="2148288" cy="74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updateForm.jsp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3BAF97-57B6-4D32-BCF7-BBA1B3F3FCC9}"/>
              </a:ext>
            </a:extLst>
          </p:cNvPr>
          <p:cNvSpPr/>
          <p:nvPr/>
        </p:nvSpPr>
        <p:spPr>
          <a:xfrm>
            <a:off x="5932580" y="5009918"/>
            <a:ext cx="2148288" cy="74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update.jsp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9686A8F-1D66-41E5-AD7E-08647CB09F2C}"/>
              </a:ext>
            </a:extLst>
          </p:cNvPr>
          <p:cNvCxnSpPr/>
          <p:nvPr/>
        </p:nvCxnSpPr>
        <p:spPr>
          <a:xfrm flipH="1">
            <a:off x="5022578" y="1526982"/>
            <a:ext cx="572879" cy="45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웃는 얼굴 17">
            <a:extLst>
              <a:ext uri="{FF2B5EF4-FFF2-40B4-BE49-F238E27FC236}">
                <a16:creationId xmlns:a16="http://schemas.microsoft.com/office/drawing/2014/main" id="{5BE6023D-90DD-41E4-9925-AB2135EFCA53}"/>
              </a:ext>
            </a:extLst>
          </p:cNvPr>
          <p:cNvSpPr/>
          <p:nvPr/>
        </p:nvSpPr>
        <p:spPr>
          <a:xfrm>
            <a:off x="7068124" y="572763"/>
            <a:ext cx="918072" cy="9180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5C095F-DE82-454D-A323-C55CBEB382CA}"/>
              </a:ext>
            </a:extLst>
          </p:cNvPr>
          <p:cNvSpPr txBox="1"/>
          <p:nvPr/>
        </p:nvSpPr>
        <p:spPr>
          <a:xfrm>
            <a:off x="6819900" y="292405"/>
            <a:ext cx="14670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일반 사용자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85F4B94E-59A9-4922-9950-54B4CD7FDE31}"/>
              </a:ext>
            </a:extLst>
          </p:cNvPr>
          <p:cNvSpPr/>
          <p:nvPr/>
        </p:nvSpPr>
        <p:spPr>
          <a:xfrm>
            <a:off x="9097063" y="618667"/>
            <a:ext cx="918072" cy="918072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1E93A-A947-4AFA-A806-B948D8DA6F74}"/>
              </a:ext>
            </a:extLst>
          </p:cNvPr>
          <p:cNvSpPr txBox="1"/>
          <p:nvPr/>
        </p:nvSpPr>
        <p:spPr>
          <a:xfrm>
            <a:off x="9096719" y="292405"/>
            <a:ext cx="14670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관리자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15F5CD-39E2-43AE-9F81-702EA090EB91}"/>
              </a:ext>
            </a:extLst>
          </p:cNvPr>
          <p:cNvCxnSpPr>
            <a:cxnSpLocks/>
          </p:cNvCxnSpPr>
          <p:nvPr/>
        </p:nvCxnSpPr>
        <p:spPr>
          <a:xfrm flipH="1">
            <a:off x="5362265" y="1572885"/>
            <a:ext cx="572879" cy="45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D0FC06C-F776-44AB-921D-670F396DA6FA}"/>
              </a:ext>
            </a:extLst>
          </p:cNvPr>
          <p:cNvCxnSpPr/>
          <p:nvPr/>
        </p:nvCxnSpPr>
        <p:spPr>
          <a:xfrm>
            <a:off x="5168862" y="2492679"/>
            <a:ext cx="721604" cy="5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B1BD631-073F-44A0-8045-8F84394A5756}"/>
              </a:ext>
            </a:extLst>
          </p:cNvPr>
          <p:cNvCxnSpPr>
            <a:cxnSpLocks/>
          </p:cNvCxnSpPr>
          <p:nvPr/>
        </p:nvCxnSpPr>
        <p:spPr>
          <a:xfrm>
            <a:off x="5168861" y="2768100"/>
            <a:ext cx="721604" cy="5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BFB3C8-858A-4536-98C0-17ED6DBCB23B}"/>
              </a:ext>
            </a:extLst>
          </p:cNvPr>
          <p:cNvCxnSpPr>
            <a:cxnSpLocks/>
          </p:cNvCxnSpPr>
          <p:nvPr/>
        </p:nvCxnSpPr>
        <p:spPr>
          <a:xfrm flipV="1">
            <a:off x="8110975" y="2735164"/>
            <a:ext cx="739963" cy="3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화살표: U자형 27">
            <a:extLst>
              <a:ext uri="{FF2B5EF4-FFF2-40B4-BE49-F238E27FC236}">
                <a16:creationId xmlns:a16="http://schemas.microsoft.com/office/drawing/2014/main" id="{068E1CBA-0357-4FB3-80A5-42F7D8A6A8CE}"/>
              </a:ext>
            </a:extLst>
          </p:cNvPr>
          <p:cNvSpPr/>
          <p:nvPr/>
        </p:nvSpPr>
        <p:spPr>
          <a:xfrm flipH="1">
            <a:off x="4192208" y="2098983"/>
            <a:ext cx="5820578" cy="192795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F4308DB-355E-4548-BBB4-989DA591CB0A}"/>
              </a:ext>
            </a:extLst>
          </p:cNvPr>
          <p:cNvCxnSpPr>
            <a:cxnSpLocks/>
          </p:cNvCxnSpPr>
          <p:nvPr/>
        </p:nvCxnSpPr>
        <p:spPr>
          <a:xfrm flipH="1">
            <a:off x="4072682" y="3107787"/>
            <a:ext cx="3673" cy="409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1E77E6-66B7-4E46-8AB7-147C38CBA4D0}"/>
              </a:ext>
            </a:extLst>
          </p:cNvPr>
          <p:cNvCxnSpPr>
            <a:cxnSpLocks/>
          </p:cNvCxnSpPr>
          <p:nvPr/>
        </p:nvCxnSpPr>
        <p:spPr>
          <a:xfrm flipH="1">
            <a:off x="7083959" y="3107786"/>
            <a:ext cx="3673" cy="409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화살표: U자형 30">
            <a:extLst>
              <a:ext uri="{FF2B5EF4-FFF2-40B4-BE49-F238E27FC236}">
                <a16:creationId xmlns:a16="http://schemas.microsoft.com/office/drawing/2014/main" id="{4DF2BBDE-5794-44B7-901E-AC653E62D29C}"/>
              </a:ext>
            </a:extLst>
          </p:cNvPr>
          <p:cNvSpPr/>
          <p:nvPr/>
        </p:nvSpPr>
        <p:spPr>
          <a:xfrm rot="16200000">
            <a:off x="1300279" y="3824959"/>
            <a:ext cx="2735856" cy="247879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3913884-2E4B-41D7-852E-D2534D50C839}"/>
              </a:ext>
            </a:extLst>
          </p:cNvPr>
          <p:cNvCxnSpPr>
            <a:cxnSpLocks/>
          </p:cNvCxnSpPr>
          <p:nvPr/>
        </p:nvCxnSpPr>
        <p:spPr>
          <a:xfrm flipH="1">
            <a:off x="4067782" y="4336282"/>
            <a:ext cx="3675" cy="492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73EB17D-92C5-41E8-99A3-A2576819FFEC}"/>
              </a:ext>
            </a:extLst>
          </p:cNvPr>
          <p:cNvCxnSpPr>
            <a:cxnSpLocks/>
          </p:cNvCxnSpPr>
          <p:nvPr/>
        </p:nvCxnSpPr>
        <p:spPr>
          <a:xfrm flipH="1">
            <a:off x="7088240" y="4373004"/>
            <a:ext cx="3675" cy="492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화살표: U자형 33">
            <a:extLst>
              <a:ext uri="{FF2B5EF4-FFF2-40B4-BE49-F238E27FC236}">
                <a16:creationId xmlns:a16="http://schemas.microsoft.com/office/drawing/2014/main" id="{5C2D8762-C465-4BFC-B3EB-B2987CC93EA8}"/>
              </a:ext>
            </a:extLst>
          </p:cNvPr>
          <p:cNvSpPr/>
          <p:nvPr/>
        </p:nvSpPr>
        <p:spPr>
          <a:xfrm rot="16200000" flipV="1">
            <a:off x="7006098" y="4141693"/>
            <a:ext cx="2745036" cy="211157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86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65420CB3-5FF6-478D-BF81-5E1077E8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91" y="1773165"/>
            <a:ext cx="6794809" cy="451042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EEF3AFD-C6B3-40E7-9EB4-D48E47950C18}"/>
              </a:ext>
            </a:extLst>
          </p:cNvPr>
          <p:cNvSpPr txBox="1">
            <a:spLocks/>
          </p:cNvSpPr>
          <p:nvPr/>
        </p:nvSpPr>
        <p:spPr>
          <a:xfrm>
            <a:off x="539759" y="294097"/>
            <a:ext cx="9875520" cy="135636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와이어 프레임 - </a:t>
            </a:r>
            <a:r>
              <a:rPr lang="ko-KR" altLang="en-US" dirty="0" err="1">
                <a:ea typeface="맑은 고딕"/>
              </a:rPr>
              <a:t>list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B4AFD4B-6E50-4B11-91A7-108D05A88C1E}"/>
              </a:ext>
            </a:extLst>
          </p:cNvPr>
          <p:cNvCxnSpPr/>
          <p:nvPr/>
        </p:nvCxnSpPr>
        <p:spPr>
          <a:xfrm>
            <a:off x="2367776" y="4328533"/>
            <a:ext cx="1304692" cy="126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8BF5053-BBE6-4236-A529-DF4010B1BD7C}"/>
              </a:ext>
            </a:extLst>
          </p:cNvPr>
          <p:cNvSpPr/>
          <p:nvPr/>
        </p:nvSpPr>
        <p:spPr>
          <a:xfrm>
            <a:off x="679992" y="3495675"/>
            <a:ext cx="2230242" cy="91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WriteForm.jsp</a:t>
            </a:r>
            <a:r>
              <a:rPr lang="ko-KR" altLang="en-US" dirty="0">
                <a:ea typeface="맑은 고딕"/>
              </a:rPr>
              <a:t>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42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65420CB3-5FF6-478D-BF81-5E1077E8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91" y="1773165"/>
            <a:ext cx="6794809" cy="451042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EEF3AFD-C6B3-40E7-9EB4-D48E47950C18}"/>
              </a:ext>
            </a:extLst>
          </p:cNvPr>
          <p:cNvSpPr txBox="1">
            <a:spLocks/>
          </p:cNvSpPr>
          <p:nvPr/>
        </p:nvSpPr>
        <p:spPr>
          <a:xfrm>
            <a:off x="539759" y="294097"/>
            <a:ext cx="9875520" cy="135636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와이어 프레임 - </a:t>
            </a:r>
            <a:r>
              <a:rPr lang="ko-KR" altLang="en-US" dirty="0" err="1">
                <a:ea typeface="맑은 고딕"/>
              </a:rPr>
              <a:t>view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81E08EB6-1B24-4F95-ACF1-12F70D8C2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90" y="1773164"/>
            <a:ext cx="6822687" cy="451042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372204-E4F8-40A9-B7DE-DC28877E83FB}"/>
              </a:ext>
            </a:extLst>
          </p:cNvPr>
          <p:cNvCxnSpPr/>
          <p:nvPr/>
        </p:nvCxnSpPr>
        <p:spPr>
          <a:xfrm>
            <a:off x="2665142" y="3315631"/>
            <a:ext cx="1304692" cy="126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1686985-8087-4615-8F30-A460A4F30647}"/>
              </a:ext>
            </a:extLst>
          </p:cNvPr>
          <p:cNvSpPr/>
          <p:nvPr/>
        </p:nvSpPr>
        <p:spPr>
          <a:xfrm>
            <a:off x="1163212" y="2891651"/>
            <a:ext cx="1923583" cy="473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ea typeface="맑은 고딕"/>
              </a:rPr>
              <a:t>UpdateForm.jsp</a:t>
            </a:r>
            <a:r>
              <a:rPr lang="ko-KR" altLang="en-US" sz="1400" dirty="0">
                <a:ea typeface="맑은 고딕"/>
              </a:rPr>
              <a:t> 이동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6D5F578-1336-4A2D-B6A6-9ED6066B41A3}"/>
              </a:ext>
            </a:extLst>
          </p:cNvPr>
          <p:cNvCxnSpPr>
            <a:cxnSpLocks/>
          </p:cNvCxnSpPr>
          <p:nvPr/>
        </p:nvCxnSpPr>
        <p:spPr>
          <a:xfrm flipV="1">
            <a:off x="3482898" y="4982738"/>
            <a:ext cx="1425496" cy="34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F68E50-D103-4972-BF9E-495CBE17AAA7}"/>
              </a:ext>
            </a:extLst>
          </p:cNvPr>
          <p:cNvSpPr/>
          <p:nvPr/>
        </p:nvSpPr>
        <p:spPr>
          <a:xfrm>
            <a:off x="1813700" y="5075431"/>
            <a:ext cx="1719145" cy="604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ea typeface="맑은 고딕"/>
              </a:rPr>
              <a:t>Delete.jsp</a:t>
            </a:r>
            <a:r>
              <a:rPr lang="ko-KR" altLang="en-US" sz="1400" dirty="0">
                <a:ea typeface="맑은 고딕"/>
              </a:rPr>
              <a:t> 이동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4F2122A-171E-4513-95B0-B5368EB2057E}"/>
              </a:ext>
            </a:extLst>
          </p:cNvPr>
          <p:cNvCxnSpPr>
            <a:cxnSpLocks/>
          </p:cNvCxnSpPr>
          <p:nvPr/>
        </p:nvCxnSpPr>
        <p:spPr>
          <a:xfrm flipH="1" flipV="1">
            <a:off x="6107150" y="4815471"/>
            <a:ext cx="1984918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42892CE-89BC-454F-BB36-66534B3FF72F}"/>
              </a:ext>
            </a:extLst>
          </p:cNvPr>
          <p:cNvSpPr/>
          <p:nvPr/>
        </p:nvSpPr>
        <p:spPr>
          <a:xfrm>
            <a:off x="7519407" y="4926749"/>
            <a:ext cx="1719145" cy="604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ea typeface="맑은 고딕"/>
              </a:rPr>
              <a:t>list.jsp</a:t>
            </a:r>
            <a:r>
              <a:rPr lang="ko-KR" altLang="en-US" sz="1400" dirty="0">
                <a:ea typeface="맑은 고딕"/>
              </a:rPr>
              <a:t>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449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65420CB3-5FF6-478D-BF81-5E1077E8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91" y="1773165"/>
            <a:ext cx="6794809" cy="451042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EEF3AFD-C6B3-40E7-9EB4-D48E47950C18}"/>
              </a:ext>
            </a:extLst>
          </p:cNvPr>
          <p:cNvSpPr txBox="1">
            <a:spLocks/>
          </p:cNvSpPr>
          <p:nvPr/>
        </p:nvSpPr>
        <p:spPr>
          <a:xfrm>
            <a:off x="539759" y="294097"/>
            <a:ext cx="9875520" cy="135636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와이어 프레임 - </a:t>
            </a:r>
            <a:r>
              <a:rPr lang="ko-KR" altLang="en-US" dirty="0" err="1">
                <a:ea typeface="맑은 고딕"/>
              </a:rPr>
              <a:t>writeForm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81E08EB6-1B24-4F95-ACF1-12F70D8C2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90" y="1773164"/>
            <a:ext cx="6822687" cy="4510427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C1C99F20-E310-4B6A-A994-9622B0473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790" y="1769197"/>
            <a:ext cx="6822687" cy="45555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777108-37EC-4090-95B9-31889C5A4CD7}"/>
              </a:ext>
            </a:extLst>
          </p:cNvPr>
          <p:cNvSpPr/>
          <p:nvPr/>
        </p:nvSpPr>
        <p:spPr>
          <a:xfrm>
            <a:off x="4421459" y="5480824"/>
            <a:ext cx="566853" cy="223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ea typeface="맑은 고딕"/>
              </a:rPr>
              <a:t>등록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9A8C90A-9FDF-4735-A060-A2DB91C84D1D}"/>
              </a:ext>
            </a:extLst>
          </p:cNvPr>
          <p:cNvCxnSpPr/>
          <p:nvPr/>
        </p:nvCxnSpPr>
        <p:spPr>
          <a:xfrm>
            <a:off x="2897459" y="4300655"/>
            <a:ext cx="1304692" cy="126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788F8A5-94A3-4766-9333-BE0E8408F06E}"/>
              </a:ext>
            </a:extLst>
          </p:cNvPr>
          <p:cNvSpPr/>
          <p:nvPr/>
        </p:nvSpPr>
        <p:spPr>
          <a:xfrm>
            <a:off x="1395529" y="3876675"/>
            <a:ext cx="1654096" cy="473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ea typeface="맑은 고딕"/>
              </a:rPr>
              <a:t>Write.jsp이동</a:t>
            </a:r>
            <a:endParaRPr lang="ko-KR" altLang="en-US" sz="1400" dirty="0" err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560C23C-62BD-4FE0-9378-41510F284C81}"/>
              </a:ext>
            </a:extLst>
          </p:cNvPr>
          <p:cNvCxnSpPr/>
          <p:nvPr/>
        </p:nvCxnSpPr>
        <p:spPr>
          <a:xfrm flipH="1">
            <a:off x="6534614" y="4226314"/>
            <a:ext cx="1771186" cy="113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C36B20B-2DF7-432E-9448-D15C4C3E9BCC}"/>
              </a:ext>
            </a:extLst>
          </p:cNvPr>
          <p:cNvSpPr/>
          <p:nvPr/>
        </p:nvSpPr>
        <p:spPr>
          <a:xfrm>
            <a:off x="7510114" y="3793041"/>
            <a:ext cx="1654096" cy="473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ea typeface="맑은 고딕"/>
              </a:rPr>
              <a:t>List.jsp</a:t>
            </a:r>
            <a:r>
              <a:rPr lang="ko-KR" altLang="en-US" sz="1400" dirty="0">
                <a:ea typeface="맑은 고딕"/>
              </a:rPr>
              <a:t>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805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65420CB3-5FF6-478D-BF81-5E1077E8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91" y="1773165"/>
            <a:ext cx="6794809" cy="451042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EEF3AFD-C6B3-40E7-9EB4-D48E47950C18}"/>
              </a:ext>
            </a:extLst>
          </p:cNvPr>
          <p:cNvSpPr txBox="1">
            <a:spLocks/>
          </p:cNvSpPr>
          <p:nvPr/>
        </p:nvSpPr>
        <p:spPr>
          <a:xfrm>
            <a:off x="539759" y="294097"/>
            <a:ext cx="9875520" cy="135636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와이어 프레임 - </a:t>
            </a:r>
            <a:r>
              <a:rPr lang="ko-KR" altLang="en-US" dirty="0" err="1">
                <a:ea typeface="맑은 고딕"/>
              </a:rPr>
              <a:t>updateForm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81E08EB6-1B24-4F95-ACF1-12F70D8C2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90" y="1773164"/>
            <a:ext cx="6822687" cy="4510427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B3479B23-918A-4785-B0EE-741D97825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790" y="1773164"/>
            <a:ext cx="6822687" cy="451042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F87973-AD4F-46CB-AD21-3B65EC4D930E}"/>
              </a:ext>
            </a:extLst>
          </p:cNvPr>
          <p:cNvCxnSpPr/>
          <p:nvPr/>
        </p:nvCxnSpPr>
        <p:spPr>
          <a:xfrm>
            <a:off x="3036849" y="4282070"/>
            <a:ext cx="1304692" cy="126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2AC505-C2FD-4E70-9269-EEBB47ECF650}"/>
              </a:ext>
            </a:extLst>
          </p:cNvPr>
          <p:cNvSpPr/>
          <p:nvPr/>
        </p:nvSpPr>
        <p:spPr>
          <a:xfrm>
            <a:off x="1534919" y="3858090"/>
            <a:ext cx="1654096" cy="473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ea typeface="맑은 고딕"/>
              </a:rPr>
              <a:t>update.jsp이동</a:t>
            </a:r>
            <a:endParaRPr lang="ko-KR" altLang="en-US" sz="1400" dirty="0" err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D4DEC5-75C7-4622-9CAD-8FD498269C93}"/>
              </a:ext>
            </a:extLst>
          </p:cNvPr>
          <p:cNvCxnSpPr/>
          <p:nvPr/>
        </p:nvCxnSpPr>
        <p:spPr>
          <a:xfrm flipH="1">
            <a:off x="6534614" y="4226314"/>
            <a:ext cx="1771186" cy="113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1AEC3B-1534-444A-A726-CBA6BEBB0FE8}"/>
              </a:ext>
            </a:extLst>
          </p:cNvPr>
          <p:cNvSpPr/>
          <p:nvPr/>
        </p:nvSpPr>
        <p:spPr>
          <a:xfrm>
            <a:off x="7510114" y="3793041"/>
            <a:ext cx="1654096" cy="473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ea typeface="맑은 고딕"/>
              </a:rPr>
              <a:t>view.jsp</a:t>
            </a:r>
            <a:r>
              <a:rPr lang="ko-KR" altLang="en-US" sz="1400" dirty="0">
                <a:ea typeface="맑은 고딕"/>
              </a:rPr>
              <a:t>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235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통형 4">
            <a:extLst>
              <a:ext uri="{FF2B5EF4-FFF2-40B4-BE49-F238E27FC236}">
                <a16:creationId xmlns:a16="http://schemas.microsoft.com/office/drawing/2014/main" id="{6413F7F2-C86F-49ED-8BD5-97144A832F32}"/>
              </a:ext>
            </a:extLst>
          </p:cNvPr>
          <p:cNvSpPr/>
          <p:nvPr/>
        </p:nvSpPr>
        <p:spPr>
          <a:xfrm>
            <a:off x="10596622" y="4788619"/>
            <a:ext cx="1311797" cy="1176759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맑은 고딕"/>
              </a:rPr>
              <a:t>Oracle</a:t>
            </a:r>
          </a:p>
          <a:p>
            <a:pPr algn="ctr"/>
            <a:r>
              <a:rPr lang="ko-KR" altLang="en-US" dirty="0">
                <a:ea typeface="맑은 고딕"/>
              </a:rPr>
              <a:t>DB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C89A53F9-893F-456A-8FD1-06245FFE03C8}"/>
              </a:ext>
            </a:extLst>
          </p:cNvPr>
          <p:cNvSpPr/>
          <p:nvPr/>
        </p:nvSpPr>
        <p:spPr>
          <a:xfrm>
            <a:off x="10525484" y="1411794"/>
            <a:ext cx="1446834" cy="181336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ea typeface="맑은 고딕"/>
              </a:rPr>
              <a:t>List</a:t>
            </a:r>
            <a:endParaRPr lang="ko-KR" altLang="en-US" sz="1600">
              <a:ea typeface="맑은 고딕"/>
            </a:endParaRPr>
          </a:p>
          <a:p>
            <a:pPr algn="ctr"/>
            <a:r>
              <a:rPr lang="ko-KR" altLang="en-US" sz="1600" dirty="0" err="1">
                <a:ea typeface="맑은 고딕"/>
              </a:rPr>
              <a:t>View</a:t>
            </a:r>
            <a:endParaRPr lang="ko-KR" altLang="en-US" sz="1600">
              <a:ea typeface="맑은 고딕"/>
            </a:endParaRPr>
          </a:p>
          <a:p>
            <a:pPr algn="ctr"/>
            <a:r>
              <a:rPr lang="ko-KR" altLang="en-US" sz="1600" dirty="0" err="1">
                <a:ea typeface="맑은 고딕"/>
              </a:rPr>
              <a:t>GetTotalRow</a:t>
            </a:r>
          </a:p>
          <a:p>
            <a:pPr algn="ctr"/>
            <a:r>
              <a:rPr lang="ko-KR" altLang="en-US" sz="1600" dirty="0" err="1">
                <a:ea typeface="맑은 고딕"/>
              </a:rPr>
              <a:t>Write</a:t>
            </a:r>
          </a:p>
          <a:p>
            <a:pPr algn="ctr"/>
            <a:r>
              <a:rPr lang="ko-KR" altLang="en-US" sz="1600" dirty="0" err="1">
                <a:ea typeface="맑은 고딕"/>
              </a:rPr>
              <a:t>Update</a:t>
            </a:r>
          </a:p>
          <a:p>
            <a:pPr algn="ctr"/>
            <a:r>
              <a:rPr lang="ko-KR" altLang="en-US" sz="1600" dirty="0" err="1">
                <a:ea typeface="맑은 고딕"/>
              </a:rPr>
              <a:t>delete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EF39D0-E486-44B2-B09C-A513BD931729}"/>
              </a:ext>
            </a:extLst>
          </p:cNvPr>
          <p:cNvGrpSpPr/>
          <p:nvPr/>
        </p:nvGrpSpPr>
        <p:grpSpPr>
          <a:xfrm>
            <a:off x="6974108" y="1413438"/>
            <a:ext cx="1842304" cy="3028709"/>
            <a:chOff x="6974108" y="1413437"/>
            <a:chExt cx="1832659" cy="269111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A6ED758-A50A-434A-AF43-59939904DF1F}"/>
                </a:ext>
              </a:extLst>
            </p:cNvPr>
            <p:cNvSpPr/>
            <p:nvPr/>
          </p:nvSpPr>
          <p:spPr>
            <a:xfrm>
              <a:off x="6974109" y="1413437"/>
              <a:ext cx="1832658" cy="5208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ea typeface="맑은 고딕"/>
                </a:rPr>
                <a:t>ProductList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EDB71F6-35AB-4686-A9BD-15263A59FEE4}"/>
                </a:ext>
              </a:extLst>
            </p:cNvPr>
            <p:cNvSpPr/>
            <p:nvPr/>
          </p:nvSpPr>
          <p:spPr>
            <a:xfrm>
              <a:off x="6974108" y="1963234"/>
              <a:ext cx="1832658" cy="5208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ea typeface="+mn-lt"/>
                  <a:cs typeface="+mn-lt"/>
                </a:rPr>
                <a:t>ProductView</a:t>
              </a:r>
              <a:endParaRPr lang="ko-KR" dirty="0" err="1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3E9B9DA-4E63-4B2C-A330-85EB085211E2}"/>
                </a:ext>
              </a:extLst>
            </p:cNvPr>
            <p:cNvSpPr/>
            <p:nvPr/>
          </p:nvSpPr>
          <p:spPr>
            <a:xfrm>
              <a:off x="6974109" y="2484095"/>
              <a:ext cx="1832658" cy="5208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err="1">
                  <a:ea typeface="+mn-lt"/>
                  <a:cs typeface="+mn-lt"/>
                </a:rPr>
                <a:t>ProductWrite</a:t>
              </a:r>
              <a:endParaRPr lang="ko-KR" dirty="0" err="1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666A8EA-9C27-4583-A3FF-2F161A89020F}"/>
                </a:ext>
              </a:extLst>
            </p:cNvPr>
            <p:cNvSpPr/>
            <p:nvPr/>
          </p:nvSpPr>
          <p:spPr>
            <a:xfrm>
              <a:off x="6974108" y="3033892"/>
              <a:ext cx="1832658" cy="5208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err="1">
                  <a:ea typeface="+mn-lt"/>
                  <a:cs typeface="+mn-lt"/>
                </a:rPr>
                <a:t>ProductUpdate</a:t>
              </a:r>
              <a:endParaRPr lang="ko-KR" dirty="0" err="1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EBC7D01-ABA4-4B37-B991-EF98FF3B476B}"/>
                </a:ext>
              </a:extLst>
            </p:cNvPr>
            <p:cNvSpPr/>
            <p:nvPr/>
          </p:nvSpPr>
          <p:spPr>
            <a:xfrm>
              <a:off x="6974109" y="3583690"/>
              <a:ext cx="1832658" cy="5208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err="1">
                  <a:ea typeface="+mn-lt"/>
                  <a:cs typeface="+mn-lt"/>
                </a:rPr>
                <a:t>ProductDelete</a:t>
              </a:r>
              <a:endParaRPr lang="ko-KR" dirty="0" err="1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28AC99-1977-4556-80AA-238C89B62C39}"/>
              </a:ext>
            </a:extLst>
          </p:cNvPr>
          <p:cNvSpPr/>
          <p:nvPr/>
        </p:nvSpPr>
        <p:spPr>
          <a:xfrm>
            <a:off x="3607803" y="1423082"/>
            <a:ext cx="1842303" cy="5862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ea typeface="맑은 고딕"/>
              </a:rPr>
              <a:t>List.jsp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04284D-D9C5-4BCA-B04C-5BFE87F6F6A9}"/>
              </a:ext>
            </a:extLst>
          </p:cNvPr>
          <p:cNvSpPr/>
          <p:nvPr/>
        </p:nvSpPr>
        <p:spPr>
          <a:xfrm>
            <a:off x="3607801" y="3691244"/>
            <a:ext cx="1842303" cy="5862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ea typeface="+mn-lt"/>
                <a:cs typeface="+mn-lt"/>
              </a:rPr>
              <a:t>View.jsp</a:t>
            </a:r>
            <a:endParaRPr lang="ko-KR" dirty="0" err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6E0D50-B1D3-4727-8E08-3606CBAC84B6}"/>
              </a:ext>
            </a:extLst>
          </p:cNvPr>
          <p:cNvSpPr/>
          <p:nvPr/>
        </p:nvSpPr>
        <p:spPr>
          <a:xfrm>
            <a:off x="3607804" y="5560305"/>
            <a:ext cx="1842303" cy="5862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ea typeface="+mn-lt"/>
                <a:cs typeface="+mn-lt"/>
              </a:rPr>
              <a:t>Delete.jsp</a:t>
            </a:r>
            <a:endParaRPr lang="en-US" altLang="ko-KR" dirty="0" err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D6B8FF-76E8-40C1-A82F-ABC4E9034EC3}"/>
              </a:ext>
            </a:extLst>
          </p:cNvPr>
          <p:cNvSpPr/>
          <p:nvPr/>
        </p:nvSpPr>
        <p:spPr>
          <a:xfrm>
            <a:off x="675548" y="1423806"/>
            <a:ext cx="1842303" cy="5862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ea typeface="맑은 고딕"/>
              </a:rPr>
              <a:t>WriteForm.jsp</a:t>
            </a:r>
            <a:endParaRPr lang="en-US" altLang="ko-KR" dirty="0" err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F18C88-991A-45F5-BC1C-B7DF86A4A768}"/>
              </a:ext>
            </a:extLst>
          </p:cNvPr>
          <p:cNvSpPr/>
          <p:nvPr/>
        </p:nvSpPr>
        <p:spPr>
          <a:xfrm>
            <a:off x="675551" y="3691970"/>
            <a:ext cx="1842303" cy="5862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ea typeface="맑은 고딕"/>
              </a:rPr>
              <a:t>UpdateForm.jsp</a:t>
            </a:r>
            <a:endParaRPr lang="en-US" altLang="ko-KR" dirty="0" err="1"/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B8B03386-DD08-4AAB-82FE-F858777AF825}"/>
              </a:ext>
            </a:extLst>
          </p:cNvPr>
          <p:cNvSpPr/>
          <p:nvPr/>
        </p:nvSpPr>
        <p:spPr>
          <a:xfrm rot="5400000">
            <a:off x="10727879" y="3700310"/>
            <a:ext cx="1109240" cy="569087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416B1189-D005-4AF1-8F81-74C7D451E83F}"/>
              </a:ext>
            </a:extLst>
          </p:cNvPr>
          <p:cNvSpPr/>
          <p:nvPr/>
        </p:nvSpPr>
        <p:spPr>
          <a:xfrm rot="10800000">
            <a:off x="9197851" y="2263842"/>
            <a:ext cx="1138177" cy="588378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A72361-9A01-45DD-8C16-B2C1B16FBEED}"/>
              </a:ext>
            </a:extLst>
          </p:cNvPr>
          <p:cNvSpPr/>
          <p:nvPr/>
        </p:nvSpPr>
        <p:spPr>
          <a:xfrm>
            <a:off x="2966116" y="4607572"/>
            <a:ext cx="1842303" cy="5862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ea typeface="+mn-lt"/>
                <a:cs typeface="+mn-lt"/>
              </a:rPr>
              <a:t>update.jsp</a:t>
            </a:r>
            <a:endParaRPr lang="ko-KR" dirty="0" err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BA2E38-33B2-4B98-8A05-37EFDDFE7092}"/>
              </a:ext>
            </a:extLst>
          </p:cNvPr>
          <p:cNvSpPr/>
          <p:nvPr/>
        </p:nvSpPr>
        <p:spPr>
          <a:xfrm>
            <a:off x="675549" y="2524130"/>
            <a:ext cx="1842303" cy="5958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ea typeface="+mn-lt"/>
                <a:cs typeface="+mn-lt"/>
              </a:rPr>
              <a:t>write.jsp</a:t>
            </a:r>
            <a:endParaRPr lang="ko-KR" dirty="0" err="1"/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920701B7-FBA1-4DC4-B7CA-8881DE490B99}"/>
              </a:ext>
            </a:extLst>
          </p:cNvPr>
          <p:cNvSpPr txBox="1"/>
          <p:nvPr/>
        </p:nvSpPr>
        <p:spPr>
          <a:xfrm>
            <a:off x="7433599" y="1028939"/>
            <a:ext cx="920187" cy="3789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ea typeface="맑은 고딕"/>
              </a:rPr>
              <a:t>Service</a:t>
            </a: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7449AF8B-9AA0-45A7-85D1-29AD08AE8A05}"/>
              </a:ext>
            </a:extLst>
          </p:cNvPr>
          <p:cNvSpPr txBox="1"/>
          <p:nvPr/>
        </p:nvSpPr>
        <p:spPr>
          <a:xfrm>
            <a:off x="10934941" y="1028938"/>
            <a:ext cx="66940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ea typeface="맑은 고딕"/>
              </a:rPr>
              <a:t>DAO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2DCED6E6-B9F2-4638-B1FE-2781C74D49E8}"/>
              </a:ext>
            </a:extLst>
          </p:cNvPr>
          <p:cNvSpPr txBox="1"/>
          <p:nvPr/>
        </p:nvSpPr>
        <p:spPr>
          <a:xfrm>
            <a:off x="2273452" y="919467"/>
            <a:ext cx="75423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ea typeface="맑은 고딕"/>
              </a:rPr>
              <a:t>JSP</a:t>
            </a: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D93E5FA9-8307-41D8-9625-22B0099FBCEB}"/>
              </a:ext>
            </a:extLst>
          </p:cNvPr>
          <p:cNvSpPr txBox="1"/>
          <p:nvPr/>
        </p:nvSpPr>
        <p:spPr>
          <a:xfrm>
            <a:off x="5687751" y="1395470"/>
            <a:ext cx="102628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pageObject</a:t>
            </a:r>
            <a:endParaRPr lang="ko-KR" altLang="en-US" sz="1200">
              <a:ea typeface="맑은 고딕"/>
            </a:endParaRP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BD67427F-3F7A-4F3C-9413-896971CDA99E}"/>
              </a:ext>
            </a:extLst>
          </p:cNvPr>
          <p:cNvSpPr txBox="1"/>
          <p:nvPr/>
        </p:nvSpPr>
        <p:spPr>
          <a:xfrm>
            <a:off x="5856166" y="2948406"/>
            <a:ext cx="47649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pno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3F520A-9F51-4664-AB6C-19A1CA0CA9A7}"/>
              </a:ext>
            </a:extLst>
          </p:cNvPr>
          <p:cNvCxnSpPr>
            <a:cxnSpLocks/>
          </p:cNvCxnSpPr>
          <p:nvPr/>
        </p:nvCxnSpPr>
        <p:spPr>
          <a:xfrm flipH="1">
            <a:off x="2720894" y="1608759"/>
            <a:ext cx="850741" cy="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9F4B4D-901C-42EB-95DC-9A881391A59A}"/>
              </a:ext>
            </a:extLst>
          </p:cNvPr>
          <p:cNvCxnSpPr>
            <a:cxnSpLocks/>
          </p:cNvCxnSpPr>
          <p:nvPr/>
        </p:nvCxnSpPr>
        <p:spPr>
          <a:xfrm flipV="1">
            <a:off x="2520268" y="1809388"/>
            <a:ext cx="933688" cy="1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E21BC17-3065-4915-8460-18E86F37D492}"/>
              </a:ext>
            </a:extLst>
          </p:cNvPr>
          <p:cNvCxnSpPr>
            <a:cxnSpLocks/>
          </p:cNvCxnSpPr>
          <p:nvPr/>
        </p:nvCxnSpPr>
        <p:spPr>
          <a:xfrm>
            <a:off x="2520267" y="2833747"/>
            <a:ext cx="4406092" cy="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8C067D-2D9F-49B7-985F-704BC27449CC}"/>
              </a:ext>
            </a:extLst>
          </p:cNvPr>
          <p:cNvCxnSpPr>
            <a:cxnSpLocks/>
          </p:cNvCxnSpPr>
          <p:nvPr/>
        </p:nvCxnSpPr>
        <p:spPr>
          <a:xfrm flipH="1">
            <a:off x="1592362" y="2004228"/>
            <a:ext cx="1932" cy="34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8">
            <a:extLst>
              <a:ext uri="{FF2B5EF4-FFF2-40B4-BE49-F238E27FC236}">
                <a16:creationId xmlns:a16="http://schemas.microsoft.com/office/drawing/2014/main" id="{6112B934-5909-4EA5-8282-27818D4112D3}"/>
              </a:ext>
            </a:extLst>
          </p:cNvPr>
          <p:cNvSpPr txBox="1"/>
          <p:nvPr/>
        </p:nvSpPr>
        <p:spPr>
          <a:xfrm>
            <a:off x="739572" y="2080305"/>
            <a:ext cx="900896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ProductVO</a:t>
            </a:r>
          </a:p>
        </p:txBody>
      </p:sp>
      <p:sp>
        <p:nvSpPr>
          <p:cNvPr id="27" name="TextBox 29">
            <a:extLst>
              <a:ext uri="{FF2B5EF4-FFF2-40B4-BE49-F238E27FC236}">
                <a16:creationId xmlns:a16="http://schemas.microsoft.com/office/drawing/2014/main" id="{48D29595-1714-496C-8E5F-970A07C226C8}"/>
              </a:ext>
            </a:extLst>
          </p:cNvPr>
          <p:cNvSpPr txBox="1"/>
          <p:nvPr/>
        </p:nvSpPr>
        <p:spPr>
          <a:xfrm>
            <a:off x="2851953" y="1289369"/>
            <a:ext cx="56330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>
                <a:ea typeface="맑은 고딕"/>
              </a:rPr>
              <a:t>a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tag</a:t>
            </a:r>
          </a:p>
        </p:txBody>
      </p:sp>
      <p:sp>
        <p:nvSpPr>
          <p:cNvPr id="28" name="TextBox 30">
            <a:extLst>
              <a:ext uri="{FF2B5EF4-FFF2-40B4-BE49-F238E27FC236}">
                <a16:creationId xmlns:a16="http://schemas.microsoft.com/office/drawing/2014/main" id="{0C87CE89-2DA3-479F-B09F-182A77DB3AD2}"/>
              </a:ext>
            </a:extLst>
          </p:cNvPr>
          <p:cNvSpPr txBox="1"/>
          <p:nvPr/>
        </p:nvSpPr>
        <p:spPr>
          <a:xfrm>
            <a:off x="2543295" y="1800584"/>
            <a:ext cx="102628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Histoty.back</a:t>
            </a:r>
            <a:r>
              <a:rPr lang="ko-KR" altLang="en-US" sz="1200" dirty="0">
                <a:ea typeface="맑은 고딕"/>
              </a:rPr>
              <a:t>()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A88F2A48-E22E-4BEF-ADB2-B462DEED466E}"/>
              </a:ext>
            </a:extLst>
          </p:cNvPr>
          <p:cNvSpPr txBox="1"/>
          <p:nvPr/>
        </p:nvSpPr>
        <p:spPr>
          <a:xfrm>
            <a:off x="2514356" y="2572229"/>
            <a:ext cx="900896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ProductVO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16CEFD-3DE1-4DB9-A0D1-FB4AC38FE3C7}"/>
              </a:ext>
            </a:extLst>
          </p:cNvPr>
          <p:cNvCxnSpPr>
            <a:cxnSpLocks/>
          </p:cNvCxnSpPr>
          <p:nvPr/>
        </p:nvCxnSpPr>
        <p:spPr>
          <a:xfrm flipH="1" flipV="1">
            <a:off x="2720891" y="3834957"/>
            <a:ext cx="850743" cy="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8521D68-C6BE-4E6C-84F8-866440F6BABD}"/>
              </a:ext>
            </a:extLst>
          </p:cNvPr>
          <p:cNvCxnSpPr>
            <a:cxnSpLocks/>
          </p:cNvCxnSpPr>
          <p:nvPr/>
        </p:nvCxnSpPr>
        <p:spPr>
          <a:xfrm flipV="1">
            <a:off x="2520267" y="4095387"/>
            <a:ext cx="885458" cy="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4">
            <a:extLst>
              <a:ext uri="{FF2B5EF4-FFF2-40B4-BE49-F238E27FC236}">
                <a16:creationId xmlns:a16="http://schemas.microsoft.com/office/drawing/2014/main" id="{7782AD32-FC75-40A9-B9BB-2A433B4E5C92}"/>
              </a:ext>
            </a:extLst>
          </p:cNvPr>
          <p:cNvSpPr txBox="1"/>
          <p:nvPr/>
        </p:nvSpPr>
        <p:spPr>
          <a:xfrm>
            <a:off x="2514357" y="4096229"/>
            <a:ext cx="102628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Histoty.back</a:t>
            </a:r>
            <a:r>
              <a:rPr lang="ko-KR" altLang="en-US" sz="1200" dirty="0">
                <a:ea typeface="맑은 고딕"/>
              </a:rPr>
              <a:t>()</a:t>
            </a: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0A610EF5-BD21-47E6-89FF-045A9E35988A}"/>
              </a:ext>
            </a:extLst>
          </p:cNvPr>
          <p:cNvSpPr txBox="1"/>
          <p:nvPr/>
        </p:nvSpPr>
        <p:spPr>
          <a:xfrm>
            <a:off x="2986989" y="3556076"/>
            <a:ext cx="47649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pno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47973F-6153-4B94-9269-E17F078FC8B9}"/>
              </a:ext>
            </a:extLst>
          </p:cNvPr>
          <p:cNvCxnSpPr/>
          <p:nvPr/>
        </p:nvCxnSpPr>
        <p:spPr>
          <a:xfrm flipV="1">
            <a:off x="2395478" y="2436952"/>
            <a:ext cx="4521841" cy="1159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7">
            <a:extLst>
              <a:ext uri="{FF2B5EF4-FFF2-40B4-BE49-F238E27FC236}">
                <a16:creationId xmlns:a16="http://schemas.microsoft.com/office/drawing/2014/main" id="{129FCEAA-3E8E-499C-A07F-C4605F7651B1}"/>
              </a:ext>
            </a:extLst>
          </p:cNvPr>
          <p:cNvSpPr txBox="1"/>
          <p:nvPr/>
        </p:nvSpPr>
        <p:spPr>
          <a:xfrm>
            <a:off x="3459621" y="2986987"/>
            <a:ext cx="47649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pno</a:t>
            </a:r>
          </a:p>
        </p:txBody>
      </p:sp>
      <p:sp>
        <p:nvSpPr>
          <p:cNvPr id="36" name="TextBox 38">
            <a:extLst>
              <a:ext uri="{FF2B5EF4-FFF2-40B4-BE49-F238E27FC236}">
                <a16:creationId xmlns:a16="http://schemas.microsoft.com/office/drawing/2014/main" id="{0DF355C7-4791-4C3B-BB76-98641CFDD2F0}"/>
              </a:ext>
            </a:extLst>
          </p:cNvPr>
          <p:cNvSpPr txBox="1"/>
          <p:nvPr/>
        </p:nvSpPr>
        <p:spPr>
          <a:xfrm>
            <a:off x="47755" y="5043906"/>
            <a:ext cx="900896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ProductVO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698D812-3EEB-4DCB-9295-8DBB8E40122D}"/>
              </a:ext>
            </a:extLst>
          </p:cNvPr>
          <p:cNvCxnSpPr/>
          <p:nvPr/>
        </p:nvCxnSpPr>
        <p:spPr>
          <a:xfrm>
            <a:off x="673268" y="4282740"/>
            <a:ext cx="2177715" cy="593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40">
            <a:extLst>
              <a:ext uri="{FF2B5EF4-FFF2-40B4-BE49-F238E27FC236}">
                <a16:creationId xmlns:a16="http://schemas.microsoft.com/office/drawing/2014/main" id="{4A3DE2F0-1154-400F-9336-4513F54E3370}"/>
              </a:ext>
            </a:extLst>
          </p:cNvPr>
          <p:cNvSpPr txBox="1"/>
          <p:nvPr/>
        </p:nvSpPr>
        <p:spPr>
          <a:xfrm>
            <a:off x="5893224" y="4577492"/>
            <a:ext cx="900896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ProductVO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0A3416B-3A0B-45B1-84D5-5B331B55E2A3}"/>
              </a:ext>
            </a:extLst>
          </p:cNvPr>
          <p:cNvCxnSpPr/>
          <p:nvPr/>
        </p:nvCxnSpPr>
        <p:spPr>
          <a:xfrm>
            <a:off x="5079833" y="4317833"/>
            <a:ext cx="2006" cy="120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2">
            <a:extLst>
              <a:ext uri="{FF2B5EF4-FFF2-40B4-BE49-F238E27FC236}">
                <a16:creationId xmlns:a16="http://schemas.microsoft.com/office/drawing/2014/main" id="{28EA85F1-467E-4F17-ABB1-11435462908F}"/>
              </a:ext>
            </a:extLst>
          </p:cNvPr>
          <p:cNvSpPr txBox="1"/>
          <p:nvPr/>
        </p:nvSpPr>
        <p:spPr>
          <a:xfrm>
            <a:off x="5083884" y="4330513"/>
            <a:ext cx="47649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pno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E2975253-A403-4F49-B80B-C2F26F51B253}"/>
              </a:ext>
            </a:extLst>
          </p:cNvPr>
          <p:cNvSpPr txBox="1"/>
          <p:nvPr/>
        </p:nvSpPr>
        <p:spPr>
          <a:xfrm>
            <a:off x="6136647" y="5473513"/>
            <a:ext cx="47649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pno</a:t>
            </a: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F3648515-4938-433F-9F9E-409CD0DBE153}"/>
              </a:ext>
            </a:extLst>
          </p:cNvPr>
          <p:cNvSpPr/>
          <p:nvPr/>
        </p:nvSpPr>
        <p:spPr>
          <a:xfrm>
            <a:off x="4392226" y="1006449"/>
            <a:ext cx="263717" cy="28552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TextBox 45">
            <a:extLst>
              <a:ext uri="{FF2B5EF4-FFF2-40B4-BE49-F238E27FC236}">
                <a16:creationId xmlns:a16="http://schemas.microsoft.com/office/drawing/2014/main" id="{3A4DE9A6-6411-4F15-9F4A-9153694AD09D}"/>
              </a:ext>
            </a:extLst>
          </p:cNvPr>
          <p:cNvSpPr txBox="1"/>
          <p:nvPr/>
        </p:nvSpPr>
        <p:spPr>
          <a:xfrm>
            <a:off x="8783375" y="1557395"/>
            <a:ext cx="102628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pageObject</a:t>
            </a:r>
            <a:endParaRPr lang="ko-KR" altLang="en-US" sz="1200">
              <a:ea typeface="맑은 고딕"/>
            </a:endParaRPr>
          </a:p>
        </p:txBody>
      </p:sp>
      <p:sp>
        <p:nvSpPr>
          <p:cNvPr id="44" name="TextBox 46">
            <a:extLst>
              <a:ext uri="{FF2B5EF4-FFF2-40B4-BE49-F238E27FC236}">
                <a16:creationId xmlns:a16="http://schemas.microsoft.com/office/drawing/2014/main" id="{1C52992C-5F18-4818-B5B0-E685D583575E}"/>
              </a:ext>
            </a:extLst>
          </p:cNvPr>
          <p:cNvSpPr txBox="1"/>
          <p:nvPr/>
        </p:nvSpPr>
        <p:spPr>
          <a:xfrm>
            <a:off x="8859575" y="2081270"/>
            <a:ext cx="51193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pno</a:t>
            </a:r>
          </a:p>
        </p:txBody>
      </p:sp>
      <p:sp>
        <p:nvSpPr>
          <p:cNvPr id="45" name="TextBox 47">
            <a:extLst>
              <a:ext uri="{FF2B5EF4-FFF2-40B4-BE49-F238E27FC236}">
                <a16:creationId xmlns:a16="http://schemas.microsoft.com/office/drawing/2014/main" id="{78E894A2-375E-42AA-B2FC-09D7BE038F39}"/>
              </a:ext>
            </a:extLst>
          </p:cNvPr>
          <p:cNvSpPr txBox="1"/>
          <p:nvPr/>
        </p:nvSpPr>
        <p:spPr>
          <a:xfrm>
            <a:off x="8821475" y="2852795"/>
            <a:ext cx="87388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ProductVO</a:t>
            </a:r>
          </a:p>
        </p:txBody>
      </p:sp>
      <p:sp>
        <p:nvSpPr>
          <p:cNvPr id="46" name="TextBox 48">
            <a:extLst>
              <a:ext uri="{FF2B5EF4-FFF2-40B4-BE49-F238E27FC236}">
                <a16:creationId xmlns:a16="http://schemas.microsoft.com/office/drawing/2014/main" id="{9445EB67-6C7C-4486-A1AD-1E41AE0C0307}"/>
              </a:ext>
            </a:extLst>
          </p:cNvPr>
          <p:cNvSpPr txBox="1"/>
          <p:nvPr/>
        </p:nvSpPr>
        <p:spPr>
          <a:xfrm>
            <a:off x="8821475" y="3414770"/>
            <a:ext cx="87388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ProductVO</a:t>
            </a:r>
          </a:p>
        </p:txBody>
      </p:sp>
      <p:sp>
        <p:nvSpPr>
          <p:cNvPr id="47" name="TextBox 49">
            <a:extLst>
              <a:ext uri="{FF2B5EF4-FFF2-40B4-BE49-F238E27FC236}">
                <a16:creationId xmlns:a16="http://schemas.microsoft.com/office/drawing/2014/main" id="{4B89EBEE-BB9F-4FCF-92E3-4C7B37BE0181}"/>
              </a:ext>
            </a:extLst>
          </p:cNvPr>
          <p:cNvSpPr txBox="1"/>
          <p:nvPr/>
        </p:nvSpPr>
        <p:spPr>
          <a:xfrm>
            <a:off x="8888150" y="4005320"/>
            <a:ext cx="51193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pno</a:t>
            </a:r>
          </a:p>
        </p:txBody>
      </p:sp>
      <p:sp>
        <p:nvSpPr>
          <p:cNvPr id="48" name="TextBox 50">
            <a:extLst>
              <a:ext uri="{FF2B5EF4-FFF2-40B4-BE49-F238E27FC236}">
                <a16:creationId xmlns:a16="http://schemas.microsoft.com/office/drawing/2014/main" id="{6E0B5E22-A353-4543-8960-84324D8F2D1A}"/>
              </a:ext>
            </a:extLst>
          </p:cNvPr>
          <p:cNvSpPr txBox="1"/>
          <p:nvPr/>
        </p:nvSpPr>
        <p:spPr>
          <a:xfrm>
            <a:off x="10393100" y="3262370"/>
            <a:ext cx="1207263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>
                <a:ea typeface="+mn-lt"/>
                <a:cs typeface="+mn-lt"/>
              </a:rPr>
              <a:t>ExecuteQuery</a:t>
            </a:r>
            <a:endParaRPr lang="en-US" altLang="ko-KR" sz="1200" dirty="0" err="1">
              <a:ea typeface="맑은 고딕" panose="020B0503020000020004" pitchFamily="34" charset="-127"/>
              <a:cs typeface="+mn-lt"/>
            </a:endParaRPr>
          </a:p>
          <a:p>
            <a:r>
              <a:rPr lang="en-US" altLang="ko-KR" sz="1200" dirty="0" err="1">
                <a:ea typeface="맑은 고딕"/>
              </a:rPr>
              <a:t>ExecuteUpdate</a:t>
            </a:r>
            <a:endParaRPr lang="en-US" altLang="ko-KR" sz="1200" dirty="0" err="1"/>
          </a:p>
        </p:txBody>
      </p:sp>
      <p:sp>
        <p:nvSpPr>
          <p:cNvPr id="49" name="TextBox 51">
            <a:extLst>
              <a:ext uri="{FF2B5EF4-FFF2-40B4-BE49-F238E27FC236}">
                <a16:creationId xmlns:a16="http://schemas.microsoft.com/office/drawing/2014/main" id="{8DF6BE38-1EFE-4565-9174-3E63A73B8BB4}"/>
              </a:ext>
            </a:extLst>
          </p:cNvPr>
          <p:cNvSpPr txBox="1"/>
          <p:nvPr/>
        </p:nvSpPr>
        <p:spPr>
          <a:xfrm>
            <a:off x="9926375" y="1538345"/>
            <a:ext cx="135966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List</a:t>
            </a:r>
            <a:r>
              <a:rPr lang="ko-KR" altLang="en-US" sz="1200" dirty="0">
                <a:ea typeface="맑은 고딕"/>
              </a:rPr>
              <a:t>&lt;</a:t>
            </a:r>
            <a:r>
              <a:rPr lang="ko-KR" altLang="en-US" sz="1200" dirty="0" err="1">
                <a:ea typeface="맑은 고딕"/>
              </a:rPr>
              <a:t>productVO</a:t>
            </a:r>
            <a:r>
              <a:rPr lang="ko-KR" altLang="en-US" sz="1200" dirty="0">
                <a:ea typeface="맑은 고딕"/>
              </a:rPr>
              <a:t>&gt;</a:t>
            </a:r>
          </a:p>
        </p:txBody>
      </p:sp>
      <p:sp>
        <p:nvSpPr>
          <p:cNvPr id="50" name="TextBox 52">
            <a:extLst>
              <a:ext uri="{FF2B5EF4-FFF2-40B4-BE49-F238E27FC236}">
                <a16:creationId xmlns:a16="http://schemas.microsoft.com/office/drawing/2014/main" id="{57A1DEA1-AEAC-414D-9431-A89AD8603A4D}"/>
              </a:ext>
            </a:extLst>
          </p:cNvPr>
          <p:cNvSpPr txBox="1"/>
          <p:nvPr/>
        </p:nvSpPr>
        <p:spPr>
          <a:xfrm>
            <a:off x="10078775" y="1805045"/>
            <a:ext cx="88341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productVO</a:t>
            </a:r>
          </a:p>
        </p:txBody>
      </p:sp>
      <p:sp>
        <p:nvSpPr>
          <p:cNvPr id="51" name="TextBox 53">
            <a:extLst>
              <a:ext uri="{FF2B5EF4-FFF2-40B4-BE49-F238E27FC236}">
                <a16:creationId xmlns:a16="http://schemas.microsoft.com/office/drawing/2014/main" id="{0D499745-AC62-4DE6-A2DF-71141B10AA79}"/>
              </a:ext>
            </a:extLst>
          </p:cNvPr>
          <p:cNvSpPr txBox="1"/>
          <p:nvPr/>
        </p:nvSpPr>
        <p:spPr>
          <a:xfrm>
            <a:off x="10193075" y="2319395"/>
            <a:ext cx="80721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>
                <a:ea typeface="맑은 고딕"/>
              </a:rPr>
              <a:t>Int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result</a:t>
            </a:r>
          </a:p>
        </p:txBody>
      </p:sp>
      <p:sp>
        <p:nvSpPr>
          <p:cNvPr id="52" name="TextBox 54">
            <a:extLst>
              <a:ext uri="{FF2B5EF4-FFF2-40B4-BE49-F238E27FC236}">
                <a16:creationId xmlns:a16="http://schemas.microsoft.com/office/drawing/2014/main" id="{A985651E-A195-4987-B56A-F9B8750802CF}"/>
              </a:ext>
            </a:extLst>
          </p:cNvPr>
          <p:cNvSpPr txBox="1"/>
          <p:nvPr/>
        </p:nvSpPr>
        <p:spPr>
          <a:xfrm>
            <a:off x="9878750" y="2081270"/>
            <a:ext cx="102628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ea typeface="맑은 고딕"/>
              </a:rPr>
              <a:t>pageObject</a:t>
            </a:r>
            <a:endParaRPr lang="ko-KR" altLang="en-US" sz="1200">
              <a:ea typeface="맑은 고딕"/>
            </a:endParaRPr>
          </a:p>
        </p:txBody>
      </p:sp>
      <p:sp>
        <p:nvSpPr>
          <p:cNvPr id="53" name="TextBox 55">
            <a:extLst>
              <a:ext uri="{FF2B5EF4-FFF2-40B4-BE49-F238E27FC236}">
                <a16:creationId xmlns:a16="http://schemas.microsoft.com/office/drawing/2014/main" id="{632BF8F5-CAB3-421E-84CA-F1B0BC76F073}"/>
              </a:ext>
            </a:extLst>
          </p:cNvPr>
          <p:cNvSpPr txBox="1"/>
          <p:nvPr/>
        </p:nvSpPr>
        <p:spPr>
          <a:xfrm>
            <a:off x="10202600" y="2576570"/>
            <a:ext cx="80721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>
                <a:ea typeface="맑은 고딕"/>
              </a:rPr>
              <a:t>Int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result</a:t>
            </a:r>
          </a:p>
        </p:txBody>
      </p:sp>
      <p:sp>
        <p:nvSpPr>
          <p:cNvPr id="54" name="TextBox 56">
            <a:extLst>
              <a:ext uri="{FF2B5EF4-FFF2-40B4-BE49-F238E27FC236}">
                <a16:creationId xmlns:a16="http://schemas.microsoft.com/office/drawing/2014/main" id="{7E92102B-0240-49AB-85B7-A0519C1128D0}"/>
              </a:ext>
            </a:extLst>
          </p:cNvPr>
          <p:cNvSpPr txBox="1"/>
          <p:nvPr/>
        </p:nvSpPr>
        <p:spPr>
          <a:xfrm>
            <a:off x="10193075" y="2833745"/>
            <a:ext cx="80721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>
                <a:ea typeface="맑은 고딕"/>
              </a:rPr>
              <a:t>Int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result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49DC379-68DA-4FCD-BD1C-4EF71685118A}"/>
              </a:ext>
            </a:extLst>
          </p:cNvPr>
          <p:cNvCxnSpPr/>
          <p:nvPr/>
        </p:nvCxnSpPr>
        <p:spPr>
          <a:xfrm flipV="1">
            <a:off x="5457825" y="1704975"/>
            <a:ext cx="1524000" cy="19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14B94E88-3B43-4902-B407-744E3BE3FACB}"/>
              </a:ext>
            </a:extLst>
          </p:cNvPr>
          <p:cNvCxnSpPr/>
          <p:nvPr/>
        </p:nvCxnSpPr>
        <p:spPr>
          <a:xfrm flipV="1">
            <a:off x="5448300" y="2352675"/>
            <a:ext cx="1524000" cy="16002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4F9891C3-8A9E-42C5-9994-EEEF854239F8}"/>
              </a:ext>
            </a:extLst>
          </p:cNvPr>
          <p:cNvCxnSpPr/>
          <p:nvPr/>
        </p:nvCxnSpPr>
        <p:spPr>
          <a:xfrm flipV="1">
            <a:off x="4867275" y="3457575"/>
            <a:ext cx="2066925" cy="14954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384A62B-8C2C-4EC5-B69C-5CFEE8ED1990}"/>
              </a:ext>
            </a:extLst>
          </p:cNvPr>
          <p:cNvCxnSpPr>
            <a:cxnSpLocks/>
          </p:cNvCxnSpPr>
          <p:nvPr/>
        </p:nvCxnSpPr>
        <p:spPr>
          <a:xfrm flipV="1">
            <a:off x="5472052" y="4513402"/>
            <a:ext cx="2312041" cy="1235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1">
            <a:extLst>
              <a:ext uri="{FF2B5EF4-FFF2-40B4-BE49-F238E27FC236}">
                <a16:creationId xmlns:a16="http://schemas.microsoft.com/office/drawing/2014/main" id="{EEAF4F96-A541-4449-BFB5-A325AD9E4CAB}"/>
              </a:ext>
            </a:extLst>
          </p:cNvPr>
          <p:cNvSpPr txBox="1"/>
          <p:nvPr/>
        </p:nvSpPr>
        <p:spPr>
          <a:xfrm>
            <a:off x="10459775" y="4233920"/>
            <a:ext cx="75006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ea typeface="맑은 고딕"/>
              </a:rPr>
              <a:t>DB </a:t>
            </a:r>
            <a:r>
              <a:rPr lang="ko-KR" altLang="en-US" sz="1200" dirty="0" err="1">
                <a:ea typeface="맑은 고딕"/>
              </a:rPr>
              <a:t>data</a:t>
            </a:r>
          </a:p>
        </p:txBody>
      </p:sp>
      <p:sp>
        <p:nvSpPr>
          <p:cNvPr id="60" name="TextBox 62">
            <a:extLst>
              <a:ext uri="{FF2B5EF4-FFF2-40B4-BE49-F238E27FC236}">
                <a16:creationId xmlns:a16="http://schemas.microsoft.com/office/drawing/2014/main" id="{1FDF75B7-0FCC-49A9-8BB5-57E3AE71A735}"/>
              </a:ext>
            </a:extLst>
          </p:cNvPr>
          <p:cNvSpPr txBox="1"/>
          <p:nvPr/>
        </p:nvSpPr>
        <p:spPr>
          <a:xfrm>
            <a:off x="10125315" y="5181838"/>
            <a:ext cx="66940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ea typeface="맑은 고딕"/>
              </a:rPr>
              <a:t>DB</a:t>
            </a:r>
          </a:p>
        </p:txBody>
      </p:sp>
      <p:sp>
        <p:nvSpPr>
          <p:cNvPr id="67" name="제목 1">
            <a:extLst>
              <a:ext uri="{FF2B5EF4-FFF2-40B4-BE49-F238E27FC236}">
                <a16:creationId xmlns:a16="http://schemas.microsoft.com/office/drawing/2014/main" id="{118F3D1F-3D10-42BA-88C7-B317E479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82" y="303278"/>
            <a:ext cx="1080389" cy="796337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DFD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C061CEE-E18B-4679-BB9F-71B4F77E7ACD}"/>
              </a:ext>
            </a:extLst>
          </p:cNvPr>
          <p:cNvSpPr/>
          <p:nvPr/>
        </p:nvSpPr>
        <p:spPr>
          <a:xfrm>
            <a:off x="3607802" y="330575"/>
            <a:ext cx="1842303" cy="5862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ea typeface="맑은 고딕"/>
              </a:rPr>
              <a:t>main.jsp</a:t>
            </a:r>
          </a:p>
        </p:txBody>
      </p:sp>
    </p:spTree>
    <p:extLst>
      <p:ext uri="{BB962C8B-B14F-4D97-AF65-F5344CB8AC3E}">
        <p14:creationId xmlns:p14="http://schemas.microsoft.com/office/powerpoint/2010/main" val="200992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380A10-F93D-4442-82C8-9E368FF35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80" y="1575183"/>
            <a:ext cx="8104741" cy="475423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6382D56-B6F4-43C6-9C25-090C1A1AF835}"/>
              </a:ext>
            </a:extLst>
          </p:cNvPr>
          <p:cNvCxnSpPr/>
          <p:nvPr/>
        </p:nvCxnSpPr>
        <p:spPr>
          <a:xfrm flipH="1">
            <a:off x="3899971" y="2549484"/>
            <a:ext cx="4667477" cy="23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2C41871-FA8A-4BF5-805F-058120FE2477}"/>
              </a:ext>
            </a:extLst>
          </p:cNvPr>
          <p:cNvSpPr/>
          <p:nvPr/>
        </p:nvSpPr>
        <p:spPr>
          <a:xfrm>
            <a:off x="8600157" y="2178241"/>
            <a:ext cx="3176531" cy="6977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카테고리클릭시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해당 종류의 풍선 페이지로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넘어감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6E0EEC-0CF8-47AA-8EEE-580C20B50475}"/>
              </a:ext>
            </a:extLst>
          </p:cNvPr>
          <p:cNvCxnSpPr>
            <a:cxnSpLocks/>
          </p:cNvCxnSpPr>
          <p:nvPr/>
        </p:nvCxnSpPr>
        <p:spPr>
          <a:xfrm flipH="1">
            <a:off x="6709271" y="3761339"/>
            <a:ext cx="2161140" cy="5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43244AA-13D4-4D80-9CDE-F6C6F76A2461}"/>
              </a:ext>
            </a:extLst>
          </p:cNvPr>
          <p:cNvSpPr/>
          <p:nvPr/>
        </p:nvSpPr>
        <p:spPr>
          <a:xfrm>
            <a:off x="8903120" y="3362554"/>
            <a:ext cx="3176531" cy="6977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이미지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해당 상품의 정보보기로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넘어감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E4274D7-EAA5-4E7B-9178-DDDF5D94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9" y="294097"/>
            <a:ext cx="9875520" cy="135636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화면 캡처 및 기능 설명 - </a:t>
            </a:r>
            <a:r>
              <a:rPr lang="ko-KR" altLang="en-US" sz="3600" b="1" dirty="0">
                <a:ea typeface="맑은 고딕"/>
              </a:rPr>
              <a:t>리스트 ( 풍선 )</a:t>
            </a:r>
          </a:p>
        </p:txBody>
      </p:sp>
    </p:spTree>
    <p:extLst>
      <p:ext uri="{BB962C8B-B14F-4D97-AF65-F5344CB8AC3E}">
        <p14:creationId xmlns:p14="http://schemas.microsoft.com/office/powerpoint/2010/main" val="952299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33924D-5A9C-4986-A5A8-5191E215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03" y="1455833"/>
            <a:ext cx="8104741" cy="47542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01D7CF-C44C-4EFE-A89F-B1A6F7EAE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02" y="1455833"/>
            <a:ext cx="8839199" cy="478177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E535577-18ED-4FA9-8ED4-B591F7AFEB85}"/>
              </a:ext>
            </a:extLst>
          </p:cNvPr>
          <p:cNvCxnSpPr/>
          <p:nvPr/>
        </p:nvCxnSpPr>
        <p:spPr>
          <a:xfrm flipH="1">
            <a:off x="3294043" y="5652569"/>
            <a:ext cx="4667477" cy="23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CA5C96D-2065-4534-A7B4-EC41DAB8DA3D}"/>
              </a:ext>
            </a:extLst>
          </p:cNvPr>
          <p:cNvSpPr/>
          <p:nvPr/>
        </p:nvSpPr>
        <p:spPr>
          <a:xfrm>
            <a:off x="7994229" y="5281326"/>
            <a:ext cx="3176531" cy="6977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새로고침버튼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해당 페이지를 다시 접속한다. (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새로고침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효과)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4D883B-17E3-4268-AD54-47B4E9DDF1F7}"/>
              </a:ext>
            </a:extLst>
          </p:cNvPr>
          <p:cNvCxnSpPr/>
          <p:nvPr/>
        </p:nvCxnSpPr>
        <p:spPr>
          <a:xfrm>
            <a:off x="1938966" y="4780401"/>
            <a:ext cx="464546" cy="868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F27E62B-722F-4E10-94C8-F8DCD1441C32}"/>
              </a:ext>
            </a:extLst>
          </p:cNvPr>
          <p:cNvSpPr/>
          <p:nvPr/>
        </p:nvSpPr>
        <p:spPr>
          <a:xfrm>
            <a:off x="309964" y="4087832"/>
            <a:ext cx="3176531" cy="6977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상품등록 버튼은 관리자만 볼 수 있으며,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상품등록 폼 화면으로 넘어간다.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463DE2-1FB0-41D8-95C0-6992E307357B}"/>
              </a:ext>
            </a:extLst>
          </p:cNvPr>
          <p:cNvCxnSpPr>
            <a:cxnSpLocks/>
          </p:cNvCxnSpPr>
          <p:nvPr/>
        </p:nvCxnSpPr>
        <p:spPr>
          <a:xfrm flipH="1">
            <a:off x="5469874" y="4174472"/>
            <a:ext cx="3024128" cy="1226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01D018-2193-4DEC-9B6F-DEB274A81D89}"/>
              </a:ext>
            </a:extLst>
          </p:cNvPr>
          <p:cNvSpPr/>
          <p:nvPr/>
        </p:nvSpPr>
        <p:spPr>
          <a:xfrm>
            <a:off x="8214566" y="3628794"/>
            <a:ext cx="3653928" cy="10098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리스트 한페이지에 12개가 표시되며, 해당 개수를 초과하면 다음 페이지가 생성된다.</a:t>
            </a: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다음 페이지로 넘어간다.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72C39B7-4ECC-4B86-AA5E-9C5A4D13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9" y="294097"/>
            <a:ext cx="10270291" cy="135636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화면 캡처 및 기능 설명 - </a:t>
            </a:r>
            <a:r>
              <a:rPr lang="ko-KR" altLang="en-US" sz="3600" b="1" dirty="0">
                <a:ea typeface="맑은 고딕"/>
              </a:rPr>
              <a:t>리스트 ( 풍선 )</a:t>
            </a:r>
          </a:p>
        </p:txBody>
      </p:sp>
    </p:spTree>
    <p:extLst>
      <p:ext uri="{BB962C8B-B14F-4D97-AF65-F5344CB8AC3E}">
        <p14:creationId xmlns:p14="http://schemas.microsoft.com/office/powerpoint/2010/main" val="87384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AA8C9-ED1F-459E-AAF2-A500B310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358698"/>
            <a:ext cx="9875520" cy="135636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EA12FD0-C5B5-4DDD-B39F-DA4F4F4004FD}"/>
              </a:ext>
            </a:extLst>
          </p:cNvPr>
          <p:cNvSpPr>
            <a:spLocks noGrp="1"/>
          </p:cNvSpPr>
          <p:nvPr/>
        </p:nvSpPr>
        <p:spPr>
          <a:xfrm>
            <a:off x="609600" y="1678026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ea typeface="맑은 고딕"/>
              </a:rPr>
              <a:t>주제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소요자원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요구사항 정의서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개발내용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개발내용 상세 파일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와이어 프레임</a:t>
            </a:r>
          </a:p>
          <a:p>
            <a:pPr marL="0" indent="0">
              <a:buNone/>
            </a:pPr>
            <a:endParaRPr lang="ko-KR" altLang="en-US" sz="1200" dirty="0">
              <a:ea typeface="맑은 고딕"/>
            </a:endParaRP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8B60DF7E-DF36-46BC-A5C4-CA22D62FE023}"/>
              </a:ext>
            </a:extLst>
          </p:cNvPr>
          <p:cNvSpPr>
            <a:spLocks noGrp="1"/>
          </p:cNvSpPr>
          <p:nvPr/>
        </p:nvSpPr>
        <p:spPr>
          <a:xfrm>
            <a:off x="6188419" y="1678026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ea typeface="+mn-lt"/>
              </a:rPr>
              <a:t>DFD</a:t>
            </a:r>
            <a:endParaRPr lang="ko-KR" sz="1800" dirty="0">
              <a:ea typeface="+mn-lt"/>
              <a:cs typeface="+mn-lt"/>
            </a:endParaRP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화면 캡쳐 및 기능 설명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en-US" altLang="ko-KR" sz="1800" dirty="0">
                <a:ea typeface="맑은 고딕"/>
              </a:rPr>
              <a:t>DB </a:t>
            </a:r>
            <a:r>
              <a:rPr lang="en-US" altLang="ko-KR" sz="1800" dirty="0" err="1">
                <a:ea typeface="맑은 고딕"/>
              </a:rPr>
              <a:t>모델링</a:t>
            </a:r>
            <a:endParaRPr lang="en-US" altLang="ko-KR" sz="1800" dirty="0">
              <a:ea typeface="맑은 고딕"/>
            </a:endParaRPr>
          </a:p>
          <a:p>
            <a:endParaRPr lang="en-US" altLang="ko-KR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핵심 코드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오류 수정</a:t>
            </a:r>
          </a:p>
          <a:p>
            <a:endParaRPr lang="ko-KR" altLang="en-US" sz="1800" dirty="0">
              <a:ea typeface="맑은 고딕"/>
            </a:endParaRPr>
          </a:p>
          <a:p>
            <a:r>
              <a:rPr lang="ko-KR" altLang="en-US" sz="1800" dirty="0">
                <a:ea typeface="맑은 고딕"/>
              </a:rPr>
              <a:t>개발 후기</a:t>
            </a:r>
          </a:p>
          <a:p>
            <a:endParaRPr lang="ko-KR" altLang="en-US" sz="1800" dirty="0">
              <a:ea typeface="맑은 고딕"/>
            </a:endParaRPr>
          </a:p>
          <a:p>
            <a:endParaRPr lang="ko-KR" altLang="en-US" sz="1800" dirty="0">
              <a:ea typeface="맑은 고딕"/>
            </a:endParaRPr>
          </a:p>
          <a:p>
            <a:endParaRPr lang="ko-KR" altLang="en-US" sz="1800" dirty="0">
              <a:ea typeface="맑은 고딕"/>
            </a:endParaRPr>
          </a:p>
          <a:p>
            <a:endParaRPr lang="ko-KR" altLang="en-US" sz="1800" dirty="0">
              <a:ea typeface="맑은 고딕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521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A95411-E49B-45C1-B091-C09C0095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1" y="1373207"/>
            <a:ext cx="8104741" cy="47542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7A9882-C7C9-42C5-87D9-FC02F2AA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60" y="1345664"/>
            <a:ext cx="8380164" cy="4781779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9CECE81-16F9-4185-AA0F-B6DD6A1C5884}"/>
              </a:ext>
            </a:extLst>
          </p:cNvPr>
          <p:cNvCxnSpPr/>
          <p:nvPr/>
        </p:nvCxnSpPr>
        <p:spPr>
          <a:xfrm flipH="1">
            <a:off x="3697995" y="2292424"/>
            <a:ext cx="4667477" cy="23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20D6DE-E414-4192-BF74-779F72A01ADB}"/>
              </a:ext>
            </a:extLst>
          </p:cNvPr>
          <p:cNvSpPr/>
          <p:nvPr/>
        </p:nvSpPr>
        <p:spPr>
          <a:xfrm>
            <a:off x="8398181" y="1921181"/>
            <a:ext cx="3176531" cy="6977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카테고리클릭시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해당 종류의 코스프레 의상 페이지로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넘어감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.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942234-296D-40C9-BBA9-377F8959DF66}"/>
              </a:ext>
            </a:extLst>
          </p:cNvPr>
          <p:cNvCxnSpPr>
            <a:cxnSpLocks/>
          </p:cNvCxnSpPr>
          <p:nvPr/>
        </p:nvCxnSpPr>
        <p:spPr>
          <a:xfrm flipH="1">
            <a:off x="6507295" y="3504279"/>
            <a:ext cx="2161140" cy="5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785FCD-79AD-4E39-871B-6BA682A17AC4}"/>
              </a:ext>
            </a:extLst>
          </p:cNvPr>
          <p:cNvSpPr/>
          <p:nvPr/>
        </p:nvSpPr>
        <p:spPr>
          <a:xfrm>
            <a:off x="8701144" y="3105494"/>
            <a:ext cx="3176531" cy="6977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이미지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해당 상품의 정보보기로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넘어감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CE1B7EF-F62E-4A91-B723-98D2F66C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9" y="294097"/>
            <a:ext cx="10270291" cy="135636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화면 캡처 및 기능 설명 - </a:t>
            </a:r>
            <a:r>
              <a:rPr lang="ko-KR" altLang="en-US" sz="3600" b="1" dirty="0">
                <a:ea typeface="맑은 고딕"/>
              </a:rPr>
              <a:t>리스트 ( 코스 의상 )</a:t>
            </a:r>
          </a:p>
        </p:txBody>
      </p:sp>
    </p:spTree>
    <p:extLst>
      <p:ext uri="{BB962C8B-B14F-4D97-AF65-F5344CB8AC3E}">
        <p14:creationId xmlns:p14="http://schemas.microsoft.com/office/powerpoint/2010/main" val="125102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825262-8225-4B23-9568-2723ACEB6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1" y="1373207"/>
            <a:ext cx="8104741" cy="47542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F26BADF-F6D3-4958-8CE0-AE34C40CB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60" y="1373207"/>
            <a:ext cx="8839199" cy="47817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10F23A-FADC-43BC-BB98-588043132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21" y="1373207"/>
            <a:ext cx="8839200" cy="478177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46A31D8-6ECD-4747-B2D6-25FA31E0B9A7}"/>
              </a:ext>
            </a:extLst>
          </p:cNvPr>
          <p:cNvCxnSpPr/>
          <p:nvPr/>
        </p:nvCxnSpPr>
        <p:spPr>
          <a:xfrm flipH="1">
            <a:off x="3229778" y="5551581"/>
            <a:ext cx="4667477" cy="23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25C46B9-65E0-42C9-9EB6-B8D8DB604668}"/>
              </a:ext>
            </a:extLst>
          </p:cNvPr>
          <p:cNvSpPr/>
          <p:nvPr/>
        </p:nvSpPr>
        <p:spPr>
          <a:xfrm>
            <a:off x="7929965" y="5180338"/>
            <a:ext cx="3176531" cy="6977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새로고침버튼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해당 페이지를 다시 접속한다. (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새로고침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효과)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C474EA8-0638-47E9-A2B3-DA0852DA4BF2}"/>
              </a:ext>
            </a:extLst>
          </p:cNvPr>
          <p:cNvCxnSpPr/>
          <p:nvPr/>
        </p:nvCxnSpPr>
        <p:spPr>
          <a:xfrm>
            <a:off x="1874702" y="4679414"/>
            <a:ext cx="464546" cy="868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ACBC7C7-5E77-4B12-8B76-FAFDCE8F6B57}"/>
              </a:ext>
            </a:extLst>
          </p:cNvPr>
          <p:cNvSpPr/>
          <p:nvPr/>
        </p:nvSpPr>
        <p:spPr>
          <a:xfrm>
            <a:off x="245699" y="3986843"/>
            <a:ext cx="3176531" cy="6977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상품등록 버튼은 관리자만 볼 수 있으며,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상품등록 폼 화면으로 넘어간다.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50C01D-5699-4853-B240-93EBA31AF031}"/>
              </a:ext>
            </a:extLst>
          </p:cNvPr>
          <p:cNvCxnSpPr>
            <a:cxnSpLocks/>
          </p:cNvCxnSpPr>
          <p:nvPr/>
        </p:nvCxnSpPr>
        <p:spPr>
          <a:xfrm flipH="1">
            <a:off x="5304621" y="4036762"/>
            <a:ext cx="3024128" cy="1226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F579759-8F86-4126-84F1-4BD5B0ADFC47}"/>
              </a:ext>
            </a:extLst>
          </p:cNvPr>
          <p:cNvSpPr/>
          <p:nvPr/>
        </p:nvSpPr>
        <p:spPr>
          <a:xfrm>
            <a:off x="8049313" y="3491084"/>
            <a:ext cx="3653928" cy="10098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리스트 한페이지에 12개가 표시되며, 해당 개수를 초과하면 다음 페이지가 생성된다.</a:t>
            </a: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다음 페이지로 넘어간다.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33C2778-0D77-4D7C-BFF7-71D63181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9" y="294097"/>
            <a:ext cx="10270291" cy="135636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화면 캡처 및 기능 설명 - </a:t>
            </a:r>
            <a:r>
              <a:rPr lang="ko-KR" altLang="en-US" sz="3600" b="1" dirty="0">
                <a:ea typeface="맑은 고딕"/>
              </a:rPr>
              <a:t>리스트 ( 코스 의상 )</a:t>
            </a:r>
          </a:p>
        </p:txBody>
      </p:sp>
    </p:spTree>
    <p:extLst>
      <p:ext uri="{BB962C8B-B14F-4D97-AF65-F5344CB8AC3E}">
        <p14:creationId xmlns:p14="http://schemas.microsoft.com/office/powerpoint/2010/main" val="599801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F6C12D-39AC-448D-AA21-170C6B33D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1" y="1373207"/>
            <a:ext cx="8104741" cy="47542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4824C4-8BAE-41E7-B8C8-BBF0B55E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60" y="1373207"/>
            <a:ext cx="8839199" cy="47817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5BBC07-D4DE-406D-BC10-359EEDA36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21" y="1373207"/>
            <a:ext cx="8839200" cy="47817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6F8572-F7D9-4BAB-A46B-CDEB5C644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21" y="1373207"/>
            <a:ext cx="8839200" cy="478177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4D55A8-49DB-42FA-BAC8-090296A13E44}"/>
              </a:ext>
            </a:extLst>
          </p:cNvPr>
          <p:cNvCxnSpPr/>
          <p:nvPr/>
        </p:nvCxnSpPr>
        <p:spPr>
          <a:xfrm flipH="1">
            <a:off x="6929610" y="2613750"/>
            <a:ext cx="2601815" cy="23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A7DEF0-8FA1-442B-904A-38A5C1949560}"/>
              </a:ext>
            </a:extLst>
          </p:cNvPr>
          <p:cNvSpPr/>
          <p:nvPr/>
        </p:nvSpPr>
        <p:spPr>
          <a:xfrm>
            <a:off x="9325434" y="2325133"/>
            <a:ext cx="2524700" cy="587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상품에 대한 정보가 나온다.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EF9F6-B608-4CCC-B5BC-3FB2AF5395AA}"/>
              </a:ext>
            </a:extLst>
          </p:cNvPr>
          <p:cNvSpPr/>
          <p:nvPr/>
        </p:nvSpPr>
        <p:spPr>
          <a:xfrm>
            <a:off x="2361282" y="1906836"/>
            <a:ext cx="4516915" cy="1707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70233DD-9304-4F92-BF4A-8714E8851974}"/>
              </a:ext>
            </a:extLst>
          </p:cNvPr>
          <p:cNvCxnSpPr>
            <a:cxnSpLocks/>
          </p:cNvCxnSpPr>
          <p:nvPr/>
        </p:nvCxnSpPr>
        <p:spPr>
          <a:xfrm flipH="1">
            <a:off x="6929609" y="3733799"/>
            <a:ext cx="1123719" cy="124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48344A1-E00A-48AD-B4F4-9F3A0504A7FA}"/>
              </a:ext>
            </a:extLst>
          </p:cNvPr>
          <p:cNvSpPr/>
          <p:nvPr/>
        </p:nvSpPr>
        <p:spPr>
          <a:xfrm>
            <a:off x="7994229" y="3243205"/>
            <a:ext cx="3249977" cy="10098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직접 수량을 입력하거나 화살표로 수량을 늘리고 줄일 수 있으며, 수량에 따라 총 상품금액이 계산되어 나온다.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65D9D53-70E6-40CA-9E55-1CC8330DA968}"/>
              </a:ext>
            </a:extLst>
          </p:cNvPr>
          <p:cNvCxnSpPr>
            <a:cxnSpLocks/>
          </p:cNvCxnSpPr>
          <p:nvPr/>
        </p:nvCxnSpPr>
        <p:spPr>
          <a:xfrm>
            <a:off x="1434026" y="4339727"/>
            <a:ext cx="1254087" cy="235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ED7D39E-30C3-49D9-BD49-CCF4EAF0B234}"/>
              </a:ext>
            </a:extLst>
          </p:cNvPr>
          <p:cNvSpPr/>
          <p:nvPr/>
        </p:nvSpPr>
        <p:spPr>
          <a:xfrm>
            <a:off x="153891" y="3325832"/>
            <a:ext cx="2800121" cy="1019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글수정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, 글삭제는 관리자한테만 보이며,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해당 페이지로 이동한다. 글삭제는 정말 삭제할 것인지 물어본다.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3FA651-4EF4-498A-B57A-E40F48E98CC6}"/>
              </a:ext>
            </a:extLst>
          </p:cNvPr>
          <p:cNvSpPr/>
          <p:nvPr/>
        </p:nvSpPr>
        <p:spPr>
          <a:xfrm>
            <a:off x="2792775" y="4468257"/>
            <a:ext cx="716096" cy="293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BF6671-9886-4FA9-8550-F162A5F1631C}"/>
              </a:ext>
            </a:extLst>
          </p:cNvPr>
          <p:cNvCxnSpPr>
            <a:cxnSpLocks/>
          </p:cNvCxnSpPr>
          <p:nvPr/>
        </p:nvCxnSpPr>
        <p:spPr>
          <a:xfrm flipH="1">
            <a:off x="6525655" y="5762738"/>
            <a:ext cx="1298153" cy="14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A1057AD-D991-4855-85FF-6EF263BBE56C}"/>
              </a:ext>
            </a:extLst>
          </p:cNvPr>
          <p:cNvSpPr/>
          <p:nvPr/>
        </p:nvSpPr>
        <p:spPr>
          <a:xfrm>
            <a:off x="7819795" y="5419036"/>
            <a:ext cx="3213254" cy="587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상품 설명이 담긴 이미지 파일이다.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60D6F-AA86-43EF-8DC4-F2DD670942F6}"/>
              </a:ext>
            </a:extLst>
          </p:cNvPr>
          <p:cNvCxnSpPr>
            <a:cxnSpLocks/>
          </p:cNvCxnSpPr>
          <p:nvPr/>
        </p:nvCxnSpPr>
        <p:spPr>
          <a:xfrm flipH="1">
            <a:off x="3881606" y="4615147"/>
            <a:ext cx="1298153" cy="14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CBD8FA7-B7FE-4797-833B-5927A07F56D6}"/>
              </a:ext>
            </a:extLst>
          </p:cNvPr>
          <p:cNvSpPr/>
          <p:nvPr/>
        </p:nvSpPr>
        <p:spPr>
          <a:xfrm>
            <a:off x="5175747" y="4510144"/>
            <a:ext cx="2965373" cy="495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클릭 시 이전페이지로 이동한다.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0E17E6C-E163-4587-AFB2-D83E2268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9" y="294097"/>
            <a:ext cx="10270291" cy="135636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화면 캡처 및 기능 설명 - </a:t>
            </a:r>
            <a:r>
              <a:rPr lang="ko-KR" altLang="en-US" sz="3600" b="1" dirty="0">
                <a:ea typeface="맑은 고딕"/>
              </a:rPr>
              <a:t>상품정보보기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68172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94A2A054-BE4E-46D0-B472-C5B2E50EB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0" y="1373206"/>
            <a:ext cx="8765753" cy="4745055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7D05B5B-D2C4-4D0F-9AF5-B95CC8EF5059}"/>
              </a:ext>
            </a:extLst>
          </p:cNvPr>
          <p:cNvCxnSpPr>
            <a:cxnSpLocks/>
          </p:cNvCxnSpPr>
          <p:nvPr/>
        </p:nvCxnSpPr>
        <p:spPr>
          <a:xfrm flipH="1">
            <a:off x="7507995" y="2439314"/>
            <a:ext cx="2161140" cy="5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8B00FDF-2661-457C-B1FF-A5E73E6843D1}"/>
              </a:ext>
            </a:extLst>
          </p:cNvPr>
          <p:cNvSpPr/>
          <p:nvPr/>
        </p:nvSpPr>
        <p:spPr>
          <a:xfrm>
            <a:off x="8673602" y="2132337"/>
            <a:ext cx="3176531" cy="6977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상품명 : 2 ~ 30자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가격 : 1 ~ 9 자리 수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수량 : 1 ~ 9 자리  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BE7CFD-AB88-40D7-91E8-B1C644465016}"/>
              </a:ext>
            </a:extLst>
          </p:cNvPr>
          <p:cNvSpPr/>
          <p:nvPr/>
        </p:nvSpPr>
        <p:spPr>
          <a:xfrm>
            <a:off x="2443909" y="2329148"/>
            <a:ext cx="5031035" cy="624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28E289E-0376-4FBF-9D80-60167B71A72F}"/>
              </a:ext>
            </a:extLst>
          </p:cNvPr>
          <p:cNvCxnSpPr>
            <a:cxnSpLocks/>
          </p:cNvCxnSpPr>
          <p:nvPr/>
        </p:nvCxnSpPr>
        <p:spPr>
          <a:xfrm flipH="1" flipV="1">
            <a:off x="7608982" y="3197642"/>
            <a:ext cx="1206344" cy="288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479734F-4622-4975-9AFE-25A53A5ABB59}"/>
              </a:ext>
            </a:extLst>
          </p:cNvPr>
          <p:cNvSpPr/>
          <p:nvPr/>
        </p:nvSpPr>
        <p:spPr>
          <a:xfrm>
            <a:off x="8453264" y="3096312"/>
            <a:ext cx="3552940" cy="6610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상품의 종류를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디테일하게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입력한다.</a:t>
            </a: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Dropdown으로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여러가지 종류가 나온다.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7F45E6-31C1-4EE1-B373-7CFA2E6F765B}"/>
              </a:ext>
            </a:extLst>
          </p:cNvPr>
          <p:cNvSpPr/>
          <p:nvPr/>
        </p:nvSpPr>
        <p:spPr>
          <a:xfrm>
            <a:off x="2443908" y="2953437"/>
            <a:ext cx="5031035" cy="257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319A7B5-24C9-4D06-B74D-4402256AEA61}"/>
              </a:ext>
            </a:extLst>
          </p:cNvPr>
          <p:cNvCxnSpPr>
            <a:cxnSpLocks/>
          </p:cNvCxnSpPr>
          <p:nvPr/>
        </p:nvCxnSpPr>
        <p:spPr>
          <a:xfrm flipV="1">
            <a:off x="2361278" y="3776027"/>
            <a:ext cx="620619" cy="563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55DFA4-A9B9-41C9-946B-3B14AE9C642C}"/>
              </a:ext>
            </a:extLst>
          </p:cNvPr>
          <p:cNvSpPr/>
          <p:nvPr/>
        </p:nvSpPr>
        <p:spPr>
          <a:xfrm>
            <a:off x="2196028" y="3247220"/>
            <a:ext cx="1882048" cy="514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4A6F29-83B2-4B20-A0DD-C724E04F94AA}"/>
              </a:ext>
            </a:extLst>
          </p:cNvPr>
          <p:cNvSpPr/>
          <p:nvPr/>
        </p:nvSpPr>
        <p:spPr>
          <a:xfrm>
            <a:off x="254878" y="3977660"/>
            <a:ext cx="2790941" cy="8813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상품 이미지와 상품설명 이미지를 등록할 수 있으며 필수로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입력해야한다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14CC92F-6896-4910-8D16-CE0214B389B6}"/>
              </a:ext>
            </a:extLst>
          </p:cNvPr>
          <p:cNvCxnSpPr>
            <a:cxnSpLocks/>
          </p:cNvCxnSpPr>
          <p:nvPr/>
        </p:nvCxnSpPr>
        <p:spPr>
          <a:xfrm flipH="1" flipV="1">
            <a:off x="5267897" y="3913737"/>
            <a:ext cx="1206344" cy="288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8141F3-1ADF-486A-8AB3-4972AEBD5B6A}"/>
              </a:ext>
            </a:extLst>
          </p:cNvPr>
          <p:cNvSpPr/>
          <p:nvPr/>
        </p:nvSpPr>
        <p:spPr>
          <a:xfrm>
            <a:off x="4074059" y="4152094"/>
            <a:ext cx="3975252" cy="8354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등록 : 상품을 등록하고 리스트로 넘어간다.</a:t>
            </a:r>
          </a:p>
          <a:p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다시입력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: 새 등록 페이지로 이동한다.</a:t>
            </a:r>
          </a:p>
          <a:p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취소 : 이전 페이지로 돌아간다.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51D913-59E5-4E6F-AEAD-BE40387E865F}"/>
              </a:ext>
            </a:extLst>
          </p:cNvPr>
          <p:cNvSpPr/>
          <p:nvPr/>
        </p:nvSpPr>
        <p:spPr>
          <a:xfrm>
            <a:off x="4160702" y="3531822"/>
            <a:ext cx="1156771" cy="302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878E480-573D-4C78-A1E5-14C92A76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9" y="294097"/>
            <a:ext cx="10270291" cy="135636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화면 캡처 및 기능 설명 - </a:t>
            </a:r>
            <a:r>
              <a:rPr lang="ko-KR" altLang="en-US" sz="3600" b="1" dirty="0">
                <a:ea typeface="맑은 고딕"/>
              </a:rPr>
              <a:t>상품 등록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87736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896D533-C678-4264-8A44-27C55D5C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1" y="1373207"/>
            <a:ext cx="8104741" cy="4754237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2A8ECB2-07FA-44FA-A2BE-2C2EA00E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60" y="1373207"/>
            <a:ext cx="8774934" cy="475423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9725CC4-7C66-45C8-8561-1245A6BC4FB1}"/>
              </a:ext>
            </a:extLst>
          </p:cNvPr>
          <p:cNvCxnSpPr>
            <a:cxnSpLocks/>
          </p:cNvCxnSpPr>
          <p:nvPr/>
        </p:nvCxnSpPr>
        <p:spPr>
          <a:xfrm flipH="1">
            <a:off x="7507995" y="2439314"/>
            <a:ext cx="2161140" cy="5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31A685D-752E-4DFE-9C6B-F88BB2922193}"/>
              </a:ext>
            </a:extLst>
          </p:cNvPr>
          <p:cNvSpPr/>
          <p:nvPr/>
        </p:nvSpPr>
        <p:spPr>
          <a:xfrm>
            <a:off x="8673602" y="2132337"/>
            <a:ext cx="3176531" cy="6977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상품명 : 2 ~ 30자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가격 : 1 ~ 9 자리 수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수량 : 1 ~ 9 자리  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F294FC-56BF-4DC5-A537-60CCA3F34A7F}"/>
              </a:ext>
            </a:extLst>
          </p:cNvPr>
          <p:cNvSpPr/>
          <p:nvPr/>
        </p:nvSpPr>
        <p:spPr>
          <a:xfrm>
            <a:off x="2443909" y="2329148"/>
            <a:ext cx="5031035" cy="624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FB80073-2A04-44E1-9323-72D8E922B3DD}"/>
              </a:ext>
            </a:extLst>
          </p:cNvPr>
          <p:cNvCxnSpPr>
            <a:cxnSpLocks/>
          </p:cNvCxnSpPr>
          <p:nvPr/>
        </p:nvCxnSpPr>
        <p:spPr>
          <a:xfrm flipH="1" flipV="1">
            <a:off x="7608982" y="3197642"/>
            <a:ext cx="1206344" cy="288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742E76-A42C-4743-BE24-F673BA003F69}"/>
              </a:ext>
            </a:extLst>
          </p:cNvPr>
          <p:cNvSpPr/>
          <p:nvPr/>
        </p:nvSpPr>
        <p:spPr>
          <a:xfrm>
            <a:off x="8453264" y="3096312"/>
            <a:ext cx="3552940" cy="6610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상품의 종류를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디테일하게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입력한다.</a:t>
            </a: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Dropdown으로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여러가지 종류가 나온다.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B9BDF-509B-427F-AAE8-321E0B2026C9}"/>
              </a:ext>
            </a:extLst>
          </p:cNvPr>
          <p:cNvSpPr/>
          <p:nvPr/>
        </p:nvSpPr>
        <p:spPr>
          <a:xfrm>
            <a:off x="2443908" y="2953437"/>
            <a:ext cx="5031035" cy="257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56F4F09-2165-405D-AB3B-9AE06045EC5F}"/>
              </a:ext>
            </a:extLst>
          </p:cNvPr>
          <p:cNvCxnSpPr>
            <a:cxnSpLocks/>
          </p:cNvCxnSpPr>
          <p:nvPr/>
        </p:nvCxnSpPr>
        <p:spPr>
          <a:xfrm flipV="1">
            <a:off x="2361278" y="3776027"/>
            <a:ext cx="620619" cy="563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88221B-F334-479B-9C3D-DD70F39352D0}"/>
              </a:ext>
            </a:extLst>
          </p:cNvPr>
          <p:cNvSpPr/>
          <p:nvPr/>
        </p:nvSpPr>
        <p:spPr>
          <a:xfrm>
            <a:off x="2196028" y="3247220"/>
            <a:ext cx="1882048" cy="514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951ACD2-40E6-467C-A076-132309546DDD}"/>
              </a:ext>
            </a:extLst>
          </p:cNvPr>
          <p:cNvSpPr/>
          <p:nvPr/>
        </p:nvSpPr>
        <p:spPr>
          <a:xfrm>
            <a:off x="254878" y="3977660"/>
            <a:ext cx="2790941" cy="8813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수정할 파일을 업로드할 수 있으며, 수정이 필요치 않을 경우에는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안넣어도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된다.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C44B195-C938-4DB0-8AC7-D10BD2A5D804}"/>
              </a:ext>
            </a:extLst>
          </p:cNvPr>
          <p:cNvCxnSpPr>
            <a:cxnSpLocks/>
          </p:cNvCxnSpPr>
          <p:nvPr/>
        </p:nvCxnSpPr>
        <p:spPr>
          <a:xfrm flipH="1" flipV="1">
            <a:off x="5267897" y="3913737"/>
            <a:ext cx="1206344" cy="288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13F35F6-364C-4A9E-B9F3-684F84261541}"/>
              </a:ext>
            </a:extLst>
          </p:cNvPr>
          <p:cNvSpPr/>
          <p:nvPr/>
        </p:nvSpPr>
        <p:spPr>
          <a:xfrm>
            <a:off x="4074059" y="4152094"/>
            <a:ext cx="3975252" cy="8354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수정 :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update가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되면서 해당 글보기로 이동.</a:t>
            </a:r>
            <a:endParaRPr lang="ko-KR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다시입력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: 새 수정페이지로 이동한다.</a:t>
            </a:r>
          </a:p>
          <a:p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취소 : 이전 페이지로 이동한다.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4F82E3-4B2C-48F6-B269-6F7A6554FA02}"/>
              </a:ext>
            </a:extLst>
          </p:cNvPr>
          <p:cNvSpPr/>
          <p:nvPr/>
        </p:nvSpPr>
        <p:spPr>
          <a:xfrm>
            <a:off x="4160702" y="3531822"/>
            <a:ext cx="1156771" cy="302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364D795-E0BC-44E3-9EB5-05F0183C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9" y="294097"/>
            <a:ext cx="10270291" cy="135636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화면 캡처 및 기능 설명 - </a:t>
            </a:r>
            <a:r>
              <a:rPr lang="ko-KR" altLang="en-US" sz="3600" b="1" dirty="0">
                <a:ea typeface="맑은 고딕"/>
              </a:rPr>
              <a:t>상품 수정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25252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2B3C3DF-FD38-45BC-92C9-2BA9BE2D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862" y="1858293"/>
            <a:ext cx="5465955" cy="435875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E299058-E2F7-46FB-B8E0-86D0AB1F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9" y="294097"/>
            <a:ext cx="2427267" cy="1179800"/>
          </a:xfrm>
        </p:spPr>
        <p:txBody>
          <a:bodyPr/>
          <a:lstStyle/>
          <a:p>
            <a:r>
              <a:rPr lang="ko-KR" altLang="en-US" sz="3600" b="1" dirty="0">
                <a:ea typeface="맑은 고딕"/>
              </a:rPr>
              <a:t>DB 모델링</a:t>
            </a:r>
          </a:p>
        </p:txBody>
      </p:sp>
    </p:spTree>
    <p:extLst>
      <p:ext uri="{BB962C8B-B14F-4D97-AF65-F5344CB8AC3E}">
        <p14:creationId xmlns:p14="http://schemas.microsoft.com/office/powerpoint/2010/main" val="988904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13DAA-3583-4757-AF0D-31B1A4C277C6}"/>
              </a:ext>
            </a:extLst>
          </p:cNvPr>
          <p:cNvSpPr txBox="1"/>
          <p:nvPr/>
        </p:nvSpPr>
        <p:spPr>
          <a:xfrm>
            <a:off x="613611" y="4423611"/>
            <a:ext cx="10503566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b="1" dirty="0" err="1">
                <a:ea typeface="맑은 고딕"/>
              </a:rPr>
              <a:t>JQuery</a:t>
            </a:r>
            <a:r>
              <a:rPr lang="ko-KR" altLang="en-US" b="1" dirty="0">
                <a:ea typeface="맑은 고딕"/>
              </a:rPr>
              <a:t> UI </a:t>
            </a:r>
            <a:r>
              <a:rPr lang="ko-KR" altLang="en-US" b="1" dirty="0" err="1">
                <a:ea typeface="맑은 고딕"/>
              </a:rPr>
              <a:t>를</a:t>
            </a:r>
            <a:r>
              <a:rPr lang="ko-KR" altLang="en-US" b="1" dirty="0">
                <a:ea typeface="맑은 고딕"/>
              </a:rPr>
              <a:t> 이용하여 사용자가 상품 보기에서 수량 입력을 할 때 좀 더 편리한 </a:t>
            </a:r>
            <a:r>
              <a:rPr lang="ko-KR" altLang="en-US" b="1" dirty="0" err="1">
                <a:ea typeface="맑은 고딕"/>
              </a:rPr>
              <a:t>UI를</a:t>
            </a:r>
            <a:r>
              <a:rPr lang="ko-KR" altLang="en-US" b="1" dirty="0">
                <a:ea typeface="맑은 고딕"/>
              </a:rPr>
              <a:t> 제공받을 수 있도록 만들었다.</a:t>
            </a:r>
          </a:p>
          <a:p>
            <a:pPr marL="342900" indent="-342900">
              <a:buAutoNum type="arabicPeriod"/>
            </a:pPr>
            <a:endParaRPr lang="ko-KR" altLang="en-US" b="1" dirty="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b="1" dirty="0" err="1">
                <a:ea typeface="맑은 고딕"/>
              </a:rPr>
              <a:t>PageObject는</a:t>
            </a:r>
            <a:r>
              <a:rPr lang="ko-KR" altLang="en-US" b="1" dirty="0">
                <a:ea typeface="맑은 고딕"/>
              </a:rPr>
              <a:t> 기본적으로 리스트 한 페이지에 10개를 기본으로 뿌리도록 </a:t>
            </a:r>
            <a:r>
              <a:rPr lang="ko-KR" altLang="en-US" b="1" dirty="0" err="1">
                <a:ea typeface="맑은 고딕"/>
              </a:rPr>
              <a:t>설정되있다</a:t>
            </a:r>
            <a:r>
              <a:rPr lang="ko-KR" altLang="en-US" b="1" dirty="0">
                <a:ea typeface="맑은 고딕"/>
              </a:rPr>
              <a:t>.</a:t>
            </a:r>
          </a:p>
          <a:p>
            <a:r>
              <a:rPr lang="ko-KR" altLang="en-US" b="1" dirty="0">
                <a:ea typeface="맑은 고딕"/>
              </a:rPr>
              <a:t>그래서 한 페이지에 임의의 수만큼 뿌리고 </a:t>
            </a:r>
            <a:r>
              <a:rPr lang="ko-KR" altLang="en-US" b="1" dirty="0" err="1">
                <a:ea typeface="맑은 고딕"/>
              </a:rPr>
              <a:t>싶을때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pageObject.setPerPageNum</a:t>
            </a:r>
            <a:r>
              <a:rPr lang="ko-KR" altLang="en-US" b="1" dirty="0">
                <a:ea typeface="맑은 고딕"/>
              </a:rPr>
              <a:t>() 메소드의 파라미터 값에 임의의 값을 넣어주면 원하는 수의 페이지를 뿌릴 수 있다.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24EAE6D-5B02-4031-BF0B-526B71B6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29" y="1191242"/>
            <a:ext cx="3866147" cy="2101236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B82B877-305D-4AE6-AC60-DD55F7F1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795" y="1854888"/>
            <a:ext cx="6312567" cy="11529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00A278D-4F9B-4F75-BA81-29A9B1C8EF14}"/>
              </a:ext>
            </a:extLst>
          </p:cNvPr>
          <p:cNvSpPr/>
          <p:nvPr/>
        </p:nvSpPr>
        <p:spPr>
          <a:xfrm>
            <a:off x="407570" y="1981701"/>
            <a:ext cx="411079" cy="45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맑은 고딕"/>
              </a:rPr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E7B03B-EC33-4B02-8258-F8B897AFED5A}"/>
              </a:ext>
            </a:extLst>
          </p:cNvPr>
          <p:cNvSpPr/>
          <p:nvPr/>
        </p:nvSpPr>
        <p:spPr>
          <a:xfrm>
            <a:off x="5230227" y="2533148"/>
            <a:ext cx="411079" cy="45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맑은 고딕"/>
              </a:rPr>
              <a:t>2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C0164EC-6A1F-4965-869A-63DDCD3C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9" y="294097"/>
            <a:ext cx="4778315" cy="1179800"/>
          </a:xfrm>
        </p:spPr>
        <p:txBody>
          <a:bodyPr/>
          <a:lstStyle/>
          <a:p>
            <a:r>
              <a:rPr lang="ko-KR" altLang="en-US" sz="3600" b="1" dirty="0">
                <a:ea typeface="맑은 고딕"/>
              </a:rPr>
              <a:t>개발 핵심 코드</a:t>
            </a:r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E6EEB3C-5EAD-435F-9D48-A17B01A0F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19" y="3387089"/>
            <a:ext cx="5335858" cy="81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18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2F8578-A188-4FA0-9C6E-CC000DAE3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384937"/>
            <a:ext cx="5657850" cy="4592951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5B4F8717-1F9E-4719-95F8-C89ED3ED7967}"/>
              </a:ext>
            </a:extLst>
          </p:cNvPr>
          <p:cNvSpPr txBox="1"/>
          <p:nvPr/>
        </p:nvSpPr>
        <p:spPr>
          <a:xfrm>
            <a:off x="6477000" y="1381125"/>
            <a:ext cx="9144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b="1" dirty="0">
                <a:ea typeface="맑은 고딕"/>
              </a:rPr>
              <a:t>오류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83B670B-8BFB-423E-9E14-1EBFC9349621}"/>
              </a:ext>
            </a:extLst>
          </p:cNvPr>
          <p:cNvSpPr txBox="1"/>
          <p:nvPr/>
        </p:nvSpPr>
        <p:spPr>
          <a:xfrm>
            <a:off x="6477000" y="1762124"/>
            <a:ext cx="4295775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ea typeface="맑은 고딕"/>
              </a:rPr>
              <a:t>이미지 리스트를 4 * 3 만큼 총 12개의 이미지를 </a:t>
            </a:r>
            <a:r>
              <a:rPr lang="ko-KR" altLang="en-US" sz="1600" b="1" dirty="0" err="1">
                <a:ea typeface="맑은 고딕"/>
              </a:rPr>
              <a:t>뿌린뒤</a:t>
            </a:r>
            <a:r>
              <a:rPr lang="ko-KR" altLang="en-US" sz="1600" b="1" dirty="0">
                <a:ea typeface="맑은 고딕"/>
              </a:rPr>
              <a:t> 그 이상의 이미지는 다음페이지로 넘기도록 소스를 만들어 봤지만 10개만 나오고 다음페이지로 넘어가버렸다.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F66D24D2-6698-43FE-AE9B-D73A0EABC466}"/>
              </a:ext>
            </a:extLst>
          </p:cNvPr>
          <p:cNvSpPr txBox="1"/>
          <p:nvPr/>
        </p:nvSpPr>
        <p:spPr>
          <a:xfrm>
            <a:off x="6477000" y="2838449"/>
            <a:ext cx="82867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b="1" dirty="0">
                <a:ea typeface="맑은 고딕"/>
              </a:rPr>
              <a:t>원인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B4EBE7B0-9A36-49D7-BD09-A10FD8BE3C3A}"/>
              </a:ext>
            </a:extLst>
          </p:cNvPr>
          <p:cNvSpPr txBox="1"/>
          <p:nvPr/>
        </p:nvSpPr>
        <p:spPr>
          <a:xfrm>
            <a:off x="6477000" y="3295649"/>
            <a:ext cx="429577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err="1">
                <a:ea typeface="맑은 고딕"/>
              </a:rPr>
              <a:t>PageObject에서</a:t>
            </a:r>
            <a:r>
              <a:rPr lang="ko-KR" altLang="en-US" sz="1600" b="1" dirty="0">
                <a:ea typeface="맑은 고딕"/>
              </a:rPr>
              <a:t> 한 페이지에 10개가 기본적으로 표시되도록 </a:t>
            </a:r>
            <a:r>
              <a:rPr lang="ko-KR" altLang="en-US" sz="1600" b="1" dirty="0" err="1">
                <a:ea typeface="맑은 고딕"/>
              </a:rPr>
              <a:t>세팅되있었다</a:t>
            </a:r>
            <a:r>
              <a:rPr lang="ko-KR" altLang="en-US" sz="1600" b="1" dirty="0">
                <a:ea typeface="맑은 고딕"/>
              </a:rPr>
              <a:t>.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AFE27F6-7CF7-4963-B729-0AEC98A98C89}"/>
              </a:ext>
            </a:extLst>
          </p:cNvPr>
          <p:cNvSpPr txBox="1"/>
          <p:nvPr/>
        </p:nvSpPr>
        <p:spPr>
          <a:xfrm>
            <a:off x="6477000" y="3943349"/>
            <a:ext cx="9144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b="1" dirty="0">
                <a:ea typeface="맑은 고딕"/>
              </a:rPr>
              <a:t>해결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44E33378-005D-410F-AB1F-150F57F81612}"/>
              </a:ext>
            </a:extLst>
          </p:cNvPr>
          <p:cNvSpPr txBox="1"/>
          <p:nvPr/>
        </p:nvSpPr>
        <p:spPr>
          <a:xfrm>
            <a:off x="6477000" y="4324349"/>
            <a:ext cx="4905375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err="1">
                <a:ea typeface="맑은 고딕"/>
              </a:rPr>
              <a:t>List.jsp</a:t>
            </a:r>
            <a:r>
              <a:rPr lang="ko-KR" altLang="en-US" sz="1600" b="1" dirty="0">
                <a:ea typeface="맑은 고딕"/>
              </a:rPr>
              <a:t> 에서 </a:t>
            </a:r>
            <a:r>
              <a:rPr lang="ko-KR" altLang="en-US" sz="1600" b="1" dirty="0" err="1">
                <a:ea typeface="맑은 고딕"/>
              </a:rPr>
              <a:t>service의</a:t>
            </a:r>
            <a:r>
              <a:rPr lang="ko-KR" altLang="en-US" sz="1600" b="1" dirty="0">
                <a:ea typeface="맑은 고딕"/>
              </a:rPr>
              <a:t> 파라미터에 </a:t>
            </a:r>
            <a:r>
              <a:rPr lang="ko-KR" altLang="en-US" sz="1600" b="1" dirty="0" err="1">
                <a:ea typeface="맑은 고딕"/>
              </a:rPr>
              <a:t>pageObject를</a:t>
            </a:r>
            <a:endParaRPr lang="en-US" altLang="ko-KR" sz="1600" b="1" dirty="0" err="1">
              <a:ea typeface="맑은 고딕"/>
            </a:endParaRPr>
          </a:p>
          <a:p>
            <a:r>
              <a:rPr lang="ko-KR" altLang="en-US" sz="1600" b="1" dirty="0" err="1">
                <a:ea typeface="맑은 고딕"/>
              </a:rPr>
              <a:t>넘기기전에</a:t>
            </a:r>
            <a:r>
              <a:rPr lang="ko-KR" altLang="en-US" sz="1600" b="1" dirty="0">
                <a:ea typeface="맑은 고딕"/>
              </a:rPr>
              <a:t> </a:t>
            </a:r>
            <a:r>
              <a:rPr lang="ko-KR" altLang="en-US" sz="1600" b="1" dirty="0" err="1">
                <a:ea typeface="맑은 고딕"/>
              </a:rPr>
              <a:t>pageObject.</a:t>
            </a:r>
            <a:r>
              <a:rPr lang="ko-KR" sz="1600" b="1" dirty="0" err="1">
                <a:ea typeface="+mn-lt"/>
                <a:cs typeface="+mn-lt"/>
              </a:rPr>
              <a:t>setPerPageNum</a:t>
            </a:r>
            <a:r>
              <a:rPr lang="en-US" altLang="ko-KR" sz="1600" b="1" dirty="0">
                <a:ea typeface="+mn-lt"/>
                <a:cs typeface="+mn-lt"/>
              </a:rPr>
              <a:t>() </a:t>
            </a:r>
            <a:r>
              <a:rPr lang="en-US" altLang="ko-KR" sz="1600" b="1" dirty="0" err="1">
                <a:ea typeface="+mn-lt"/>
                <a:cs typeface="+mn-lt"/>
              </a:rPr>
              <a:t>파라미터에</a:t>
            </a:r>
            <a:r>
              <a:rPr lang="en-US" altLang="ko-KR" sz="1600" b="1" dirty="0">
                <a:ea typeface="+mn-lt"/>
                <a:cs typeface="+mn-lt"/>
              </a:rPr>
              <a:t> </a:t>
            </a:r>
            <a:endParaRPr lang="en-US" altLang="ko-KR" sz="1600" b="1">
              <a:ea typeface="맑은 고딕"/>
              <a:cs typeface="+mn-lt"/>
            </a:endParaRPr>
          </a:p>
          <a:p>
            <a:r>
              <a:rPr lang="en-US" altLang="ko-KR" sz="1600" b="1" dirty="0">
                <a:ea typeface="+mn-lt"/>
                <a:cs typeface="+mn-lt"/>
              </a:rPr>
              <a:t>한 </a:t>
            </a:r>
            <a:r>
              <a:rPr lang="en-US" altLang="ko-KR" sz="1600" b="1" dirty="0" err="1">
                <a:ea typeface="+mn-lt"/>
                <a:cs typeface="+mn-lt"/>
              </a:rPr>
              <a:t>페이지</a:t>
            </a:r>
            <a:r>
              <a:rPr lang="en-US" altLang="ko-KR" sz="1600" b="1" dirty="0">
                <a:ea typeface="+mn-lt"/>
                <a:cs typeface="+mn-lt"/>
              </a:rPr>
              <a:t> 당 </a:t>
            </a:r>
            <a:r>
              <a:rPr lang="en-US" altLang="ko-KR" sz="1600" b="1" dirty="0" err="1">
                <a:ea typeface="+mn-lt"/>
                <a:cs typeface="+mn-lt"/>
              </a:rPr>
              <a:t>얼만큼</a:t>
            </a:r>
            <a:r>
              <a:rPr lang="en-US" altLang="ko-KR" sz="1600" b="1" dirty="0">
                <a:ea typeface="+mn-lt"/>
                <a:cs typeface="+mn-lt"/>
              </a:rPr>
              <a:t> </a:t>
            </a:r>
            <a:r>
              <a:rPr lang="en-US" altLang="ko-KR" sz="1600" b="1" dirty="0" err="1">
                <a:ea typeface="+mn-lt"/>
                <a:cs typeface="+mn-lt"/>
              </a:rPr>
              <a:t>표시할</a:t>
            </a:r>
            <a:r>
              <a:rPr lang="en-US" altLang="ko-KR" sz="1600" b="1" dirty="0">
                <a:ea typeface="+mn-lt"/>
                <a:cs typeface="+mn-lt"/>
              </a:rPr>
              <a:t> </a:t>
            </a:r>
            <a:r>
              <a:rPr lang="en-US" altLang="ko-KR" sz="1600" b="1" dirty="0" err="1">
                <a:ea typeface="+mn-lt"/>
                <a:cs typeface="+mn-lt"/>
              </a:rPr>
              <a:t>것인지</a:t>
            </a:r>
            <a:r>
              <a:rPr lang="en-US" altLang="ko-KR" sz="1600" b="1" dirty="0">
                <a:ea typeface="+mn-lt"/>
                <a:cs typeface="+mn-lt"/>
              </a:rPr>
              <a:t> long </a:t>
            </a:r>
            <a:r>
              <a:rPr lang="en-US" altLang="ko-KR" sz="1600" b="1" dirty="0" err="1">
                <a:ea typeface="+mn-lt"/>
                <a:cs typeface="+mn-lt"/>
              </a:rPr>
              <a:t>타입의</a:t>
            </a:r>
            <a:r>
              <a:rPr lang="en-US" altLang="ko-KR" sz="1600" b="1" dirty="0">
                <a:ea typeface="+mn-lt"/>
                <a:cs typeface="+mn-lt"/>
              </a:rPr>
              <a:t> </a:t>
            </a:r>
            <a:r>
              <a:rPr lang="en-US" altLang="ko-KR" sz="1600" b="1" dirty="0" err="1">
                <a:ea typeface="+mn-lt"/>
                <a:cs typeface="+mn-lt"/>
              </a:rPr>
              <a:t>데이터로</a:t>
            </a:r>
            <a:r>
              <a:rPr lang="en-US" altLang="ko-KR" sz="1600" b="1" dirty="0">
                <a:ea typeface="+mn-lt"/>
                <a:cs typeface="+mn-lt"/>
              </a:rPr>
              <a:t> </a:t>
            </a:r>
            <a:r>
              <a:rPr lang="en-US" altLang="ko-KR" sz="1600" b="1" dirty="0" err="1">
                <a:ea typeface="+mn-lt"/>
                <a:cs typeface="+mn-lt"/>
              </a:rPr>
              <a:t>세팅하여</a:t>
            </a:r>
            <a:r>
              <a:rPr lang="en-US" altLang="ko-KR" sz="1600" b="1" dirty="0">
                <a:ea typeface="+mn-lt"/>
                <a:cs typeface="+mn-lt"/>
              </a:rPr>
              <a:t> </a:t>
            </a:r>
            <a:r>
              <a:rPr lang="en-US" altLang="ko-KR" sz="1600" b="1" dirty="0" err="1">
                <a:ea typeface="+mn-lt"/>
                <a:cs typeface="+mn-lt"/>
              </a:rPr>
              <a:t>해결하였다</a:t>
            </a:r>
            <a:r>
              <a:rPr lang="en-US" altLang="ko-KR" sz="1600" b="1" dirty="0">
                <a:ea typeface="+mn-lt"/>
                <a:cs typeface="+mn-lt"/>
              </a:rPr>
              <a:t>.</a:t>
            </a:r>
            <a:endParaRPr lang="en-US" altLang="ko-KR" sz="1600" b="1" dirty="0">
              <a:ea typeface="맑은 고딕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2C8FE20-07AF-4307-82FB-48A921B1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9" y="294097"/>
            <a:ext cx="4778315" cy="1179800"/>
          </a:xfrm>
        </p:spPr>
        <p:txBody>
          <a:bodyPr/>
          <a:lstStyle/>
          <a:p>
            <a:r>
              <a:rPr lang="ko-KR" altLang="en-US" sz="3600" b="1" dirty="0">
                <a:ea typeface="맑은 고딕"/>
              </a:rPr>
              <a:t>오류수정</a:t>
            </a:r>
          </a:p>
        </p:txBody>
      </p:sp>
    </p:spTree>
    <p:extLst>
      <p:ext uri="{BB962C8B-B14F-4D97-AF65-F5344CB8AC3E}">
        <p14:creationId xmlns:p14="http://schemas.microsoft.com/office/powerpoint/2010/main" val="3435455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8105BEB1-8BEE-4530-B736-7B3BB1A3D79F}"/>
              </a:ext>
            </a:extLst>
          </p:cNvPr>
          <p:cNvSpPr>
            <a:spLocks noGrp="1"/>
          </p:cNvSpPr>
          <p:nvPr/>
        </p:nvSpPr>
        <p:spPr>
          <a:xfrm>
            <a:off x="676275" y="165735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>
                <a:ea typeface="맑은 고딕"/>
              </a:rPr>
              <a:t>개발자</a:t>
            </a:r>
            <a:r>
              <a:rPr lang="ko-KR" altLang="en-US" dirty="0">
                <a:ea typeface="맑은 고딕"/>
              </a:rPr>
              <a:t> : 임영빈</a:t>
            </a:r>
            <a:endParaRPr lang="ko-KR" altLang="en-US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-</a:t>
            </a:r>
            <a:r>
              <a:rPr lang="ko-KR" altLang="en-US" sz="2400" dirty="0">
                <a:latin typeface="함초롬바탕"/>
                <a:ea typeface="맑은 고딕"/>
              </a:rPr>
              <a:t> </a:t>
            </a:r>
            <a:r>
              <a:rPr lang="ko-KR" altLang="en-US" sz="2400" i="1" dirty="0">
                <a:latin typeface="한컴 윤체 L"/>
                <a:ea typeface="맑은 고딕"/>
              </a:rPr>
              <a:t>처음 맡아본 팀장의 역할을 제대로 수행하지는 </a:t>
            </a:r>
            <a:r>
              <a:rPr lang="ko-KR" altLang="en-US" sz="2400" i="1" dirty="0" err="1">
                <a:latin typeface="한컴 윤체 L"/>
                <a:ea typeface="맑은 고딕"/>
              </a:rPr>
              <a:t>못했던것</a:t>
            </a:r>
            <a:r>
              <a:rPr lang="ko-KR" altLang="en-US" sz="2400" i="1" dirty="0">
                <a:latin typeface="한컴 윤체 L"/>
                <a:ea typeface="맑은 고딕"/>
              </a:rPr>
              <a:t> 같아서 많이 아쉬웠고,  그래도 믿고 따라준 팀원들에게 감사할 따름입니다. </a:t>
            </a:r>
          </a:p>
          <a:p>
            <a:pPr marL="0" indent="0">
              <a:buNone/>
            </a:pPr>
            <a:r>
              <a:rPr lang="ko-KR" altLang="en-US" sz="2400" i="1" dirty="0">
                <a:latin typeface="한컴 윤체 L"/>
                <a:ea typeface="맑은 고딕"/>
              </a:rPr>
              <a:t>앞으로도 팀장을 할 기회가 있을지는 모르겠지만 이번 경험을 통해 다음 번에는 더욱 발전할 수 있는 계기가 될 것 같습니다. </a:t>
            </a:r>
            <a:endParaRPr lang="ko-KR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8E6BECE-8810-4AB1-A460-E204AD4D3DB8}"/>
              </a:ext>
            </a:extLst>
          </p:cNvPr>
          <p:cNvSpPr txBox="1">
            <a:spLocks/>
          </p:cNvSpPr>
          <p:nvPr/>
        </p:nvSpPr>
        <p:spPr>
          <a:xfrm>
            <a:off x="660564" y="563585"/>
            <a:ext cx="4778315" cy="11798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ea typeface="맑은 고딕"/>
              </a:rPr>
              <a:t>개발 후기</a:t>
            </a:r>
          </a:p>
        </p:txBody>
      </p:sp>
    </p:spTree>
    <p:extLst>
      <p:ext uri="{BB962C8B-B14F-4D97-AF65-F5344CB8AC3E}">
        <p14:creationId xmlns:p14="http://schemas.microsoft.com/office/powerpoint/2010/main" val="700525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E2FA4-7892-4A28-8445-138AA112F288}"/>
              </a:ext>
            </a:extLst>
          </p:cNvPr>
          <p:cNvSpPr txBox="1"/>
          <p:nvPr/>
        </p:nvSpPr>
        <p:spPr>
          <a:xfrm>
            <a:off x="3228278" y="2596376"/>
            <a:ext cx="573544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0" b="1" dirty="0" err="1">
                <a:ea typeface="맑은 고딕"/>
              </a:rPr>
              <a:t>Thank</a:t>
            </a:r>
            <a:r>
              <a:rPr lang="ko-KR" altLang="en-US" sz="8000" b="1" dirty="0">
                <a:ea typeface="맑은 고딕"/>
              </a:rPr>
              <a:t> </a:t>
            </a:r>
            <a:r>
              <a:rPr lang="ko-KR" altLang="en-US" sz="8000" b="1" dirty="0" err="1">
                <a:ea typeface="맑은 고딕"/>
              </a:rPr>
              <a:t>You</a:t>
            </a:r>
            <a:r>
              <a:rPr lang="ko-KR" altLang="en-US" sz="8000" b="1" dirty="0">
                <a:ea typeface="맑은 고딕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99459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4C87A-EEB6-4C74-8FF8-53D0646A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24" y="330820"/>
            <a:ext cx="9875520" cy="135636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주제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AF58DA2-B9BC-4DC1-B2F0-4CADA7BAE9D3}"/>
              </a:ext>
            </a:extLst>
          </p:cNvPr>
          <p:cNvSpPr>
            <a:spLocks noGrp="1"/>
          </p:cNvSpPr>
          <p:nvPr/>
        </p:nvSpPr>
        <p:spPr>
          <a:xfrm>
            <a:off x="600307" y="163737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주제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파티용품 쇼핑몰 상품 리스트</a:t>
            </a: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>
                <a:ea typeface="맑은 고딕"/>
              </a:rPr>
              <a:t>다양한 파티 용품들을 볼 수 있고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로그인을 하면 원하는 상품을 구입할 수 있다</a:t>
            </a:r>
            <a:r>
              <a:rPr lang="en-US" altLang="ko-KR" sz="2000" dirty="0">
                <a:ea typeface="맑은 고딕"/>
              </a:rPr>
              <a:t>.</a:t>
            </a:r>
          </a:p>
          <a:p>
            <a:pPr marL="457200" indent="-457200">
              <a:buAutoNum type="arabicParenR"/>
            </a:pPr>
            <a:endParaRPr lang="en-US" altLang="ko-KR" sz="2000" dirty="0">
              <a:ea typeface="맑은 고딕"/>
            </a:endParaRPr>
          </a:p>
          <a:p>
            <a:pPr marL="457200" indent="-457200">
              <a:buAutoNum type="arabicParenR"/>
            </a:pPr>
            <a:r>
              <a:rPr lang="en-US" altLang="ko-KR" sz="2000" dirty="0" err="1">
                <a:ea typeface="맑은 고딕"/>
              </a:rPr>
              <a:t>원하는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상품을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클릭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하면</a:t>
            </a:r>
            <a:r>
              <a:rPr lang="en-US" altLang="ko-KR" sz="2000" dirty="0">
                <a:ea typeface="맑은 고딕"/>
              </a:rPr>
              <a:t> </a:t>
            </a:r>
            <a:r>
              <a:rPr lang="en-US" altLang="ko-KR" sz="2000" dirty="0" err="1">
                <a:ea typeface="맑은 고딕"/>
              </a:rPr>
              <a:t>상품에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대한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정보를</a:t>
            </a:r>
            <a:r>
              <a:rPr lang="en-US" altLang="ko-KR" sz="2000" dirty="0">
                <a:ea typeface="맑은 고딕"/>
              </a:rPr>
              <a:t> 볼 수 </a:t>
            </a:r>
            <a:r>
              <a:rPr lang="en-US" altLang="ko-KR" sz="2000" dirty="0" err="1">
                <a:ea typeface="맑은 고딕"/>
              </a:rPr>
              <a:t>있고</a:t>
            </a:r>
            <a:r>
              <a:rPr lang="en-US" altLang="ko-KR" sz="2000" dirty="0">
                <a:ea typeface="맑은 고딕"/>
              </a:rPr>
              <a:t>, </a:t>
            </a:r>
            <a:r>
              <a:rPr lang="en-US" altLang="ko-KR" sz="2000" dirty="0" err="1">
                <a:ea typeface="맑은 고딕"/>
              </a:rPr>
              <a:t>장바구니에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담을</a:t>
            </a:r>
            <a:r>
              <a:rPr lang="en-US" altLang="ko-KR" sz="2000" dirty="0">
                <a:ea typeface="맑은 고딕"/>
              </a:rPr>
              <a:t> 수 </a:t>
            </a:r>
            <a:r>
              <a:rPr lang="en-US" altLang="ko-KR" sz="2000" dirty="0" err="1">
                <a:ea typeface="맑은 고딕"/>
              </a:rPr>
              <a:t>있다</a:t>
            </a:r>
            <a:r>
              <a:rPr lang="en-US" altLang="ko-KR" sz="2000" dirty="0">
                <a:ea typeface="맑은 고딕"/>
              </a:rPr>
              <a:t>. </a:t>
            </a:r>
          </a:p>
          <a:p>
            <a:pPr marL="457200" indent="-457200">
              <a:buAutoNum type="arabicParenR"/>
            </a:pPr>
            <a:endParaRPr lang="en-US" altLang="ko-KR" sz="2000" dirty="0">
              <a:ea typeface="맑은 고딕"/>
            </a:endParaRPr>
          </a:p>
          <a:p>
            <a:pPr marL="457200" indent="-457200">
              <a:buAutoNum type="arabicParenR"/>
            </a:pPr>
            <a:r>
              <a:rPr lang="en-US" altLang="ko-KR" sz="2000" dirty="0" err="1">
                <a:ea typeface="맑은 고딕"/>
              </a:rPr>
              <a:t>관리자는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상품에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대한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관리를</a:t>
            </a:r>
            <a:r>
              <a:rPr lang="en-US" altLang="ko-KR" sz="2000" dirty="0">
                <a:ea typeface="맑은 고딕"/>
              </a:rPr>
              <a:t> 할 수 </a:t>
            </a:r>
            <a:r>
              <a:rPr lang="en-US" altLang="ko-KR" sz="2000" dirty="0" err="1">
                <a:ea typeface="맑은 고딕"/>
              </a:rPr>
              <a:t>있다</a:t>
            </a:r>
            <a:r>
              <a:rPr lang="en-US" altLang="ko-KR" sz="2000" dirty="0">
                <a:ea typeface="맑은 고딕"/>
              </a:rPr>
              <a:t>.</a:t>
            </a:r>
          </a:p>
          <a:p>
            <a:pPr marL="457200" indent="-457200">
              <a:buFont typeface="Wingdings 3" pitchFamily="18" charset="2"/>
              <a:buAutoNum type="arabicParenR"/>
            </a:pPr>
            <a:endParaRPr lang="en-US" altLang="ko-KR" sz="2000" dirty="0">
              <a:ea typeface="맑은 고딕"/>
            </a:endParaRPr>
          </a:p>
          <a:p>
            <a:pPr marL="457200" indent="-457200">
              <a:buFont typeface="Corbel" panose="020B0503020204020204"/>
              <a:buAutoNum type="arabicParenR"/>
            </a:pPr>
            <a:endParaRPr lang="ko-KR" altLang="en-US" sz="2000" dirty="0">
              <a:ea typeface="맑은 고딕"/>
            </a:endParaRPr>
          </a:p>
          <a:p>
            <a:pPr marL="457200" indent="-457200">
              <a:buAutoNum type="arabicParenR"/>
            </a:pPr>
            <a:endParaRPr lang="en-US" altLang="ko-KR" sz="2000" dirty="0">
              <a:ea typeface="맑은 고딕"/>
            </a:endParaRPr>
          </a:p>
          <a:p>
            <a:pPr marL="457200" indent="-457200">
              <a:buAutoNum type="arabicParenR"/>
            </a:pPr>
            <a:endParaRPr lang="en-US" altLang="ko-KR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5846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4C87A-EEB6-4C74-8FF8-53D0646A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24" y="330820"/>
            <a:ext cx="9875520" cy="135636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소요 자원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4E003F-CF56-4A96-B7A0-1406E9E58688}"/>
              </a:ext>
            </a:extLst>
          </p:cNvPr>
          <p:cNvGraphicFramePr>
            <a:graphicFrameLocks noGrp="1"/>
          </p:cNvGraphicFramePr>
          <p:nvPr/>
        </p:nvGraphicFramePr>
        <p:xfrm>
          <a:off x="1266825" y="1638300"/>
          <a:ext cx="965835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450">
                  <a:extLst>
                    <a:ext uri="{9D8B030D-6E8A-4147-A177-3AD203B41FA5}">
                      <a16:colId xmlns:a16="http://schemas.microsoft.com/office/drawing/2014/main" val="3072451149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3459767007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3570109794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자원종류​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자원​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버전​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6259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프로그래밍 언어​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JAVA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Java 1.8, JDK "1.8.0_311"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9343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소스 개발 툴​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Eclipse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2021-09 (4.21.0)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19461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데이터 베이스​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Oracle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Oracle 11g XE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23748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DBMS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SQL Developer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 버전 </a:t>
                      </a:r>
                      <a:r>
                        <a:rPr lang="en-US" altLang="ko-KR" sz="1800">
                          <a:effectLst/>
                        </a:rPr>
                        <a:t>21.2.1.204</a:t>
                      </a:r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88985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서버​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Tomcat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Tomcat 9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8353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JSP CDN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Bootstrap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Bootstrap 3.3.7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88577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JSP CDN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jQuery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Jquery 3.1.1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17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73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4C87A-EEB6-4C74-8FF8-53D0646A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24" y="330820"/>
            <a:ext cx="9875520" cy="135636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소요 자원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D0AABC3-1C09-4194-AF52-D2066128C130}"/>
              </a:ext>
            </a:extLst>
          </p:cNvPr>
          <p:cNvGraphicFramePr>
            <a:graphicFrameLocks noGrp="1"/>
          </p:cNvGraphicFramePr>
          <p:nvPr/>
        </p:nvGraphicFramePr>
        <p:xfrm>
          <a:off x="1266825" y="1638300"/>
          <a:ext cx="965835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450">
                  <a:extLst>
                    <a:ext uri="{9D8B030D-6E8A-4147-A177-3AD203B41FA5}">
                      <a16:colId xmlns:a16="http://schemas.microsoft.com/office/drawing/2014/main" val="338129182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1797922370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436451245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자원종류​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자원​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버전​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58603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라이브러리 </a:t>
                      </a:r>
                      <a:r>
                        <a:rPr lang="af-ZA" altLang="ko-KR" sz="1800">
                          <a:effectLst/>
                        </a:rPr>
                        <a:t>jar </a:t>
                      </a:r>
                      <a:r>
                        <a:rPr lang="ko-KR" altLang="en-US" sz="1800">
                          <a:effectLst/>
                        </a:rPr>
                        <a:t>파일​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cos.jar​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-​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6316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라이브러리 </a:t>
                      </a:r>
                      <a:r>
                        <a:rPr lang="af-ZA" altLang="ko-KR" sz="1800">
                          <a:effectLst/>
                        </a:rPr>
                        <a:t>jar </a:t>
                      </a:r>
                      <a:r>
                        <a:rPr lang="ko-KR" altLang="en-US" sz="1800">
                          <a:effectLst/>
                        </a:rPr>
                        <a:t>파일​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jstl-1.2.jar​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-​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729858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라이브러리 </a:t>
                      </a:r>
                      <a:r>
                        <a:rPr lang="af-ZA" altLang="ko-KR" sz="1800">
                          <a:effectLst/>
                        </a:rPr>
                        <a:t>jar </a:t>
                      </a:r>
                      <a:r>
                        <a:rPr lang="ko-KR" altLang="en-US" sz="1800">
                          <a:effectLst/>
                        </a:rPr>
                        <a:t>파일​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ojdbc6.jar​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-​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76779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라이브러리 </a:t>
                      </a:r>
                      <a:r>
                        <a:rPr lang="af-ZA" sz="1800">
                          <a:effectLst/>
                        </a:rPr>
                        <a:t>jar</a:t>
                      </a:r>
                      <a:r>
                        <a:rPr lang="af-ZA" altLang="ko-KR" sz="1800">
                          <a:effectLst/>
                        </a:rPr>
                        <a:t> </a:t>
                      </a:r>
                      <a:r>
                        <a:rPr lang="ko-KR" altLang="en-US" sz="1800">
                          <a:effectLst/>
                        </a:rPr>
                        <a:t>파일​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pageObject.jar​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-​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11857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라이브러리 </a:t>
                      </a:r>
                      <a:r>
                        <a:rPr lang="af-ZA" altLang="ko-KR" sz="1800">
                          <a:effectLst/>
                        </a:rPr>
                        <a:t>jar </a:t>
                      </a:r>
                      <a:r>
                        <a:rPr lang="ko-KR" altLang="en-US" sz="1800">
                          <a:effectLst/>
                        </a:rPr>
                        <a:t>파일​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sitemesh-2.4.2.jar​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-​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37515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>
                          <a:effectLst/>
                        </a:rPr>
                        <a:t>​</a:t>
                      </a:r>
                      <a:endParaRPr lang="en-US" sz="18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>
                          <a:effectLst/>
                        </a:rPr>
                        <a:t>​</a:t>
                      </a:r>
                      <a:endParaRPr lang="en-US" sz="18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>
                          <a:effectLst/>
                        </a:rPr>
                        <a:t>​</a:t>
                      </a:r>
                      <a:endParaRPr lang="en-US" sz="1800" i="1"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0298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>
                          <a:effectLst/>
                        </a:rPr>
                        <a:t>​</a:t>
                      </a:r>
                      <a:endParaRPr lang="en-US" sz="1800" i="1"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>
                          <a:effectLst/>
                        </a:rPr>
                        <a:t>​</a:t>
                      </a:r>
                      <a:endParaRPr lang="en-US" sz="18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>
                          <a:effectLst/>
                        </a:rPr>
                        <a:t>​</a:t>
                      </a:r>
                      <a:endParaRPr lang="en-US" sz="1800" i="1"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48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10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4C87A-EEB6-4C74-8FF8-53D0646A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24" y="330820"/>
            <a:ext cx="9875520" cy="135636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소요 자원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CB693B-B866-48A9-B010-272825F60200}"/>
              </a:ext>
            </a:extLst>
          </p:cNvPr>
          <p:cNvGraphicFramePr>
            <a:graphicFrameLocks noGrp="1"/>
          </p:cNvGraphicFramePr>
          <p:nvPr/>
        </p:nvGraphicFramePr>
        <p:xfrm>
          <a:off x="1266825" y="1638300"/>
          <a:ext cx="965835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450">
                  <a:extLst>
                    <a:ext uri="{9D8B030D-6E8A-4147-A177-3AD203B41FA5}">
                      <a16:colId xmlns:a16="http://schemas.microsoft.com/office/drawing/2014/main" val="1703333727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3001864202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3324239702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자원종류​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자원​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버전​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35698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하드웨어​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CPU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Intel® core™ i5-3550 3.30GHz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02197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하드웨어​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RAM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8.00GB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04266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소프트웨어​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OS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Windows 10 Pro 64bit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83673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하드웨어​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그래픽카드​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GeForce GTX 760</a:t>
                      </a:r>
                      <a:r>
                        <a:rPr lang="en-US" altLang="ko-KR" sz="180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60417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 sz="18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 sz="18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 sz="18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56041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 sz="18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 sz="18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 sz="18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84056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 sz="18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 sz="18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 sz="18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83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37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4C87A-EEB6-4C74-8FF8-53D0646A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24" y="330820"/>
            <a:ext cx="9875520" cy="135636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요구사항 정의서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056F3DB-38BC-472A-9267-6492BC2B4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71009"/>
              </p:ext>
            </p:extLst>
          </p:nvPr>
        </p:nvGraphicFramePr>
        <p:xfrm>
          <a:off x="1431073" y="1676413"/>
          <a:ext cx="9277011" cy="420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63">
                  <a:extLst>
                    <a:ext uri="{9D8B030D-6E8A-4147-A177-3AD203B41FA5}">
                      <a16:colId xmlns:a16="http://schemas.microsoft.com/office/drawing/2014/main" val="2072587293"/>
                    </a:ext>
                  </a:extLst>
                </a:gridCol>
                <a:gridCol w="1553956">
                  <a:extLst>
                    <a:ext uri="{9D8B030D-6E8A-4147-A177-3AD203B41FA5}">
                      <a16:colId xmlns:a16="http://schemas.microsoft.com/office/drawing/2014/main" val="2328952874"/>
                    </a:ext>
                  </a:extLst>
                </a:gridCol>
                <a:gridCol w="6435092">
                  <a:extLst>
                    <a:ext uri="{9D8B030D-6E8A-4147-A177-3AD203B41FA5}">
                      <a16:colId xmlns:a16="http://schemas.microsoft.com/office/drawing/2014/main" val="1073678962"/>
                    </a:ext>
                  </a:extLst>
                </a:gridCol>
              </a:tblGrid>
              <a:tr h="333375"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altLang="ko-KR" sz="1000">
                          <a:effectLst/>
                        </a:rPr>
                        <a:t>2,</a:t>
                      </a:r>
                      <a:r>
                        <a:rPr lang="ko-KR" altLang="en-US" sz="1000">
                          <a:effectLst/>
                        </a:rPr>
                        <a:t>파티용품 리스트​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4453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>
                          <a:effectLst/>
                        </a:rPr>
                        <a:t>번호​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>
                          <a:effectLst/>
                        </a:rPr>
                        <a:t>요구사항명​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>
                          <a:effectLst/>
                        </a:rPr>
                        <a:t>상세내용​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910902"/>
                  </a:ext>
                </a:extLst>
              </a:tr>
              <a:tr h="295275">
                <a:tc rowSpan="7"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1-1​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fontAlgn="base"/>
                      <a:r>
                        <a:rPr lang="ko-KR" altLang="en-US" sz="900">
                          <a:effectLst/>
                        </a:rPr>
                        <a:t>상품 리스트​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일반 사용자는 이미지를 갤러리 형식으로 볼 수 있어야 한다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874775"/>
                  </a:ext>
                </a:extLst>
              </a:tr>
              <a:tr h="561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한 페이지에 </a:t>
                      </a:r>
                      <a:r>
                        <a:rPr lang="en-US" altLang="ko-KR" sz="900">
                          <a:effectLst/>
                        </a:rPr>
                        <a:t>4</a:t>
                      </a:r>
                      <a:r>
                        <a:rPr lang="ko-KR" altLang="en-US" sz="900">
                          <a:effectLst/>
                        </a:rPr>
                        <a:t>개 씩 </a:t>
                      </a:r>
                      <a:r>
                        <a:rPr lang="en-US" altLang="ko-KR" sz="900">
                          <a:effectLst/>
                        </a:rPr>
                        <a:t>3</a:t>
                      </a:r>
                      <a:r>
                        <a:rPr lang="ko-KR" altLang="en-US" sz="900">
                          <a:effectLst/>
                        </a:rPr>
                        <a:t>줄 총 </a:t>
                      </a:r>
                      <a:r>
                        <a:rPr lang="en-US" altLang="ko-KR" sz="900">
                          <a:effectLst/>
                        </a:rPr>
                        <a:t>12</a:t>
                      </a:r>
                      <a:r>
                        <a:rPr lang="ko-KR" altLang="en-US" sz="900">
                          <a:effectLst/>
                        </a:rPr>
                        <a:t>개의 품목을 볼 수 있고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품목이 </a:t>
                      </a:r>
                      <a:r>
                        <a:rPr lang="en-US" altLang="ko-KR" sz="900">
                          <a:effectLst/>
                        </a:rPr>
                        <a:t>12</a:t>
                      </a:r>
                      <a:r>
                        <a:rPr lang="ko-KR" altLang="en-US" sz="900">
                          <a:effectLst/>
                        </a:rPr>
                        <a:t>개가 넘어가면 다음 페이지로 이동할 수 있도록 한다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712049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품목은 최근 등록순으로 보여준다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573337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일반 사용자는 이미지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상품명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상품가격을 볼 수 있다</a:t>
                      </a:r>
                      <a:r>
                        <a:rPr lang="en-US" altLang="ko-KR" sz="900">
                          <a:effectLst/>
                        </a:rPr>
                        <a:t>. 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344315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이미지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상품명을 누르면 상품 보기로 들어갈 수 있다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73690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상품 등록 버튼은 관리자만 볼 수 있다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078365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리스트 상단에 상품 종류에 대한 링크가 있고</a:t>
                      </a:r>
                      <a:r>
                        <a:rPr lang="en-US" altLang="ko-KR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클릭하면 해당 종류의 링크로 들어간다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461707"/>
                  </a:ext>
                </a:extLst>
              </a:tr>
              <a:tr h="352425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1-2​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ko-KR" altLang="en-US" sz="900">
                          <a:effectLst/>
                        </a:rPr>
                        <a:t>상품 보기​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일반 사용자가 볼 수 있는 내용은 상품의 이미지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상품명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상품코드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상품가격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상품종류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등록일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상품 설명 으로 한다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86371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일반 사용자는 구입할 물품의 수량을 적을 수 있다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131381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글 수정 및 삭제 버튼은 관리자만 보일 수 있도록 한다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315947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장바구니 버튼을 클릭하면 상품이 장바구니에 등록된다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24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56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4C87A-EEB6-4C74-8FF8-53D0646A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24" y="330820"/>
            <a:ext cx="9875520" cy="135636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요구사항 정의서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056F3DB-38BC-472A-9267-6492BC2B4F58}"/>
              </a:ext>
            </a:extLst>
          </p:cNvPr>
          <p:cNvGraphicFramePr>
            <a:graphicFrameLocks noGrp="1"/>
          </p:cNvGraphicFramePr>
          <p:nvPr/>
        </p:nvGraphicFramePr>
        <p:xfrm>
          <a:off x="1431073" y="1676413"/>
          <a:ext cx="9277011" cy="420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63">
                  <a:extLst>
                    <a:ext uri="{9D8B030D-6E8A-4147-A177-3AD203B41FA5}">
                      <a16:colId xmlns:a16="http://schemas.microsoft.com/office/drawing/2014/main" val="2072587293"/>
                    </a:ext>
                  </a:extLst>
                </a:gridCol>
                <a:gridCol w="1553956">
                  <a:extLst>
                    <a:ext uri="{9D8B030D-6E8A-4147-A177-3AD203B41FA5}">
                      <a16:colId xmlns:a16="http://schemas.microsoft.com/office/drawing/2014/main" val="2328952874"/>
                    </a:ext>
                  </a:extLst>
                </a:gridCol>
                <a:gridCol w="6435092">
                  <a:extLst>
                    <a:ext uri="{9D8B030D-6E8A-4147-A177-3AD203B41FA5}">
                      <a16:colId xmlns:a16="http://schemas.microsoft.com/office/drawing/2014/main" val="1073678962"/>
                    </a:ext>
                  </a:extLst>
                </a:gridCol>
              </a:tblGrid>
              <a:tr h="333375"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altLang="ko-KR" sz="1000">
                          <a:effectLst/>
                        </a:rPr>
                        <a:t>2,</a:t>
                      </a:r>
                      <a:r>
                        <a:rPr lang="ko-KR" altLang="en-US" sz="1000">
                          <a:effectLst/>
                        </a:rPr>
                        <a:t>파티용품 리스트​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4453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>
                          <a:effectLst/>
                        </a:rPr>
                        <a:t>번호​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>
                          <a:effectLst/>
                        </a:rPr>
                        <a:t>요구사항명​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>
                          <a:effectLst/>
                        </a:rPr>
                        <a:t>상세내용​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910902"/>
                  </a:ext>
                </a:extLst>
              </a:tr>
              <a:tr h="295275">
                <a:tc rowSpan="7"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1-1​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fontAlgn="base"/>
                      <a:r>
                        <a:rPr lang="ko-KR" altLang="en-US" sz="900">
                          <a:effectLst/>
                        </a:rPr>
                        <a:t>상품 리스트​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일반 사용자는 이미지를 갤러리 형식으로 볼 수 있어야 한다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874775"/>
                  </a:ext>
                </a:extLst>
              </a:tr>
              <a:tr h="561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한 페이지에 </a:t>
                      </a:r>
                      <a:r>
                        <a:rPr lang="en-US" altLang="ko-KR" sz="900">
                          <a:effectLst/>
                        </a:rPr>
                        <a:t>4</a:t>
                      </a:r>
                      <a:r>
                        <a:rPr lang="ko-KR" altLang="en-US" sz="900">
                          <a:effectLst/>
                        </a:rPr>
                        <a:t>개 씩 </a:t>
                      </a:r>
                      <a:r>
                        <a:rPr lang="en-US" altLang="ko-KR" sz="900">
                          <a:effectLst/>
                        </a:rPr>
                        <a:t>3</a:t>
                      </a:r>
                      <a:r>
                        <a:rPr lang="ko-KR" altLang="en-US" sz="900">
                          <a:effectLst/>
                        </a:rPr>
                        <a:t>줄 총 </a:t>
                      </a:r>
                      <a:r>
                        <a:rPr lang="en-US" altLang="ko-KR" sz="900">
                          <a:effectLst/>
                        </a:rPr>
                        <a:t>12</a:t>
                      </a:r>
                      <a:r>
                        <a:rPr lang="ko-KR" altLang="en-US" sz="900">
                          <a:effectLst/>
                        </a:rPr>
                        <a:t>개의 품목을 볼 수 있고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품목이 </a:t>
                      </a:r>
                      <a:r>
                        <a:rPr lang="en-US" altLang="ko-KR" sz="900">
                          <a:effectLst/>
                        </a:rPr>
                        <a:t>12</a:t>
                      </a:r>
                      <a:r>
                        <a:rPr lang="ko-KR" altLang="en-US" sz="900">
                          <a:effectLst/>
                        </a:rPr>
                        <a:t>개가 넘어가면 다음 페이지로 이동할 수 있도록 한다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712049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품목은 최근 등록순으로 보여준다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573337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일반 사용자는 이미지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상품명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상품가격을 볼 수 있다</a:t>
                      </a:r>
                      <a:r>
                        <a:rPr lang="en-US" altLang="ko-KR" sz="900">
                          <a:effectLst/>
                        </a:rPr>
                        <a:t>. 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344315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이미지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상품명을 누르면 상품 보기로 들어갈 수 있다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73690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상품 등록 버튼은 관리자만 볼 수 있다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078365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리스트 상단에 상품 종류에 대한 링크가 있고</a:t>
                      </a:r>
                      <a:r>
                        <a:rPr lang="en-US" altLang="ko-KR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클릭하면 해당 종류의 링크로 들어간다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461707"/>
                  </a:ext>
                </a:extLst>
              </a:tr>
              <a:tr h="352425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US" sz="900">
                          <a:effectLst/>
                        </a:rPr>
                        <a:t>1-2​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ko-KR" altLang="en-US" sz="900">
                          <a:effectLst/>
                        </a:rPr>
                        <a:t>상품 보기​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일반 사용자가 볼 수 있는 내용은 상품의 이미지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상품명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상품코드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상품가격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상품종류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등록일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상품 설명 으로 한다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86371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일반 사용자는 구입할 물품의 수량을 적을 수 있다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131381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글 수정 및 삭제 버튼은 관리자만 보일 수 있도록 한다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315947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>
                          <a:effectLst/>
                        </a:rPr>
                        <a:t>장바구니 버튼을 클릭하면 상품이 장바구니에 등록된다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24774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AE67A0-B19B-4091-BD36-61A791780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51987"/>
              </p:ext>
            </p:extLst>
          </p:nvPr>
        </p:nvGraphicFramePr>
        <p:xfrm>
          <a:off x="1440365" y="1672682"/>
          <a:ext cx="9298904" cy="420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316">
                  <a:extLst>
                    <a:ext uri="{9D8B030D-6E8A-4147-A177-3AD203B41FA5}">
                      <a16:colId xmlns:a16="http://schemas.microsoft.com/office/drawing/2014/main" val="2274535106"/>
                    </a:ext>
                  </a:extLst>
                </a:gridCol>
                <a:gridCol w="1691268">
                  <a:extLst>
                    <a:ext uri="{9D8B030D-6E8A-4147-A177-3AD203B41FA5}">
                      <a16:colId xmlns:a16="http://schemas.microsoft.com/office/drawing/2014/main" val="1843321856"/>
                    </a:ext>
                  </a:extLst>
                </a:gridCol>
                <a:gridCol w="6613320">
                  <a:extLst>
                    <a:ext uri="{9D8B030D-6E8A-4147-A177-3AD203B41FA5}">
                      <a16:colId xmlns:a16="http://schemas.microsoft.com/office/drawing/2014/main" val="805136593"/>
                    </a:ext>
                  </a:extLst>
                </a:gridCol>
              </a:tblGrid>
              <a:tr h="428416">
                <a:tc rowSpan="4"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1-3​</a:t>
                      </a:r>
                    </a:p>
                  </a:txBody>
                  <a:tcPr anchor="ctr">
                    <a:solidFill>
                      <a:srgbClr val="C4F7B5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등록​</a:t>
                      </a:r>
                    </a:p>
                  </a:txBody>
                  <a:tcPr anchor="ctr">
                    <a:solidFill>
                      <a:srgbClr val="C4F7B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등록은 관리자만이 할 수 있다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anchor="ctr">
                    <a:solidFill>
                      <a:srgbClr val="C4F7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52908"/>
                  </a:ext>
                </a:extLst>
              </a:tr>
              <a:tr h="540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 dirty="0">
                          <a:effectLst/>
                        </a:rPr>
                        <a:t>등록할 내용은 상품명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이미지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가격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재고수량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상품종류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상품설명이다</a:t>
                      </a:r>
                      <a:r>
                        <a:rPr lang="en-US" altLang="ko-KR" sz="900" dirty="0">
                          <a:effectLst/>
                        </a:rPr>
                        <a:t>. </a:t>
                      </a:r>
                      <a:r>
                        <a:rPr lang="ko-KR" altLang="en-US" sz="900" dirty="0">
                          <a:effectLst/>
                        </a:rPr>
                        <a:t>상품 종류는 대분류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소분류로 나누어서 작성하고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상품설명은 설명용 이미지 파일 </a:t>
                      </a:r>
                      <a:r>
                        <a:rPr lang="en-US" altLang="ko-KR" sz="900" dirty="0">
                          <a:effectLst/>
                        </a:rPr>
                        <a:t>1</a:t>
                      </a:r>
                      <a:r>
                        <a:rPr lang="ko-KR" altLang="en-US" sz="900" dirty="0">
                          <a:effectLst/>
                        </a:rPr>
                        <a:t>개를 입력한다</a:t>
                      </a:r>
                      <a:r>
                        <a:rPr lang="en-US" altLang="ko-KR" sz="900" dirty="0">
                          <a:effectLst/>
                        </a:rPr>
                        <a:t>.</a:t>
                      </a:r>
                      <a:r>
                        <a:rPr lang="ko-KR" altLang="en-US" sz="9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667528"/>
                  </a:ext>
                </a:extLst>
              </a:tr>
              <a:tr h="2514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 dirty="0">
                          <a:effectLst/>
                        </a:rPr>
                        <a:t>상품 등록일과 상품 코드는 상품 등록 시 현재 날짜와 시퀀스로 자동 등록된다</a:t>
                      </a:r>
                      <a:r>
                        <a:rPr lang="en-US" altLang="ko-KR" sz="900" dirty="0">
                          <a:effectLst/>
                        </a:rPr>
                        <a:t>.</a:t>
                      </a:r>
                      <a:r>
                        <a:rPr lang="ko-KR" altLang="en-US" sz="9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805313"/>
                  </a:ext>
                </a:extLst>
              </a:tr>
              <a:tr h="2514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 dirty="0">
                          <a:effectLst/>
                        </a:rPr>
                        <a:t>상품명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가격 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수량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이미지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상품설명은 필수로 </a:t>
                      </a:r>
                      <a:r>
                        <a:rPr lang="ko-KR" altLang="en-US" sz="900" dirty="0" err="1">
                          <a:effectLst/>
                        </a:rPr>
                        <a:t>입력해야한다</a:t>
                      </a:r>
                      <a:r>
                        <a:rPr lang="en-US" altLang="ko-KR" sz="900" dirty="0">
                          <a:effectLst/>
                        </a:rPr>
                        <a:t>.</a:t>
                      </a:r>
                      <a:r>
                        <a:rPr lang="ko-KR" altLang="en-US" sz="9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734697"/>
                  </a:ext>
                </a:extLst>
              </a:tr>
              <a:tr h="260775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1-4​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ko-KR" altLang="en-US" sz="900" dirty="0">
                          <a:effectLst/>
                        </a:rPr>
                        <a:t>상품 수정​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 dirty="0">
                          <a:effectLst/>
                        </a:rPr>
                        <a:t>상품 수정은 관리자만이 할 수 있다</a:t>
                      </a:r>
                      <a:r>
                        <a:rPr lang="en-US" altLang="ko-KR" sz="900" dirty="0">
                          <a:effectLst/>
                        </a:rPr>
                        <a:t>.</a:t>
                      </a:r>
                      <a:r>
                        <a:rPr lang="ko-KR" altLang="en-US" sz="9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541918"/>
                  </a:ext>
                </a:extLst>
              </a:tr>
              <a:tr h="391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 dirty="0">
                          <a:effectLst/>
                        </a:rPr>
                        <a:t>수정할 내용은 상품명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이미지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가격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재고수량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상품종류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상품설명으로 한다</a:t>
                      </a:r>
                      <a:r>
                        <a:rPr lang="en-US" altLang="ko-KR" sz="900" dirty="0">
                          <a:effectLst/>
                        </a:rPr>
                        <a:t>.​</a:t>
                      </a:r>
                      <a:endParaRPr lang="ko-KR" altLang="en-US" dirty="0">
                        <a:effectLst/>
                      </a:endParaRPr>
                    </a:p>
                    <a:p>
                      <a:pPr algn="just" fontAlgn="base"/>
                      <a:r>
                        <a:rPr lang="ko-KR" altLang="en-US" sz="900" dirty="0">
                          <a:effectLst/>
                        </a:rPr>
                        <a:t>상품명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가격 </a:t>
                      </a:r>
                      <a:r>
                        <a:rPr lang="en-US" altLang="ko-KR" sz="900" dirty="0">
                          <a:effectLst/>
                        </a:rPr>
                        <a:t>, </a:t>
                      </a:r>
                      <a:r>
                        <a:rPr lang="ko-KR" altLang="en-US" sz="900" dirty="0">
                          <a:effectLst/>
                        </a:rPr>
                        <a:t>수량은 필수로 </a:t>
                      </a:r>
                      <a:r>
                        <a:rPr lang="ko-KR" altLang="en-US" sz="900" dirty="0" err="1">
                          <a:effectLst/>
                        </a:rPr>
                        <a:t>입력해야한다</a:t>
                      </a:r>
                      <a:r>
                        <a:rPr lang="en-US" altLang="ko-KR" sz="900" dirty="0">
                          <a:effectLst/>
                        </a:rPr>
                        <a:t>.</a:t>
                      </a:r>
                      <a:r>
                        <a:rPr lang="ko-KR" altLang="en-US" sz="9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810421"/>
                  </a:ext>
                </a:extLst>
              </a:tr>
              <a:tr h="260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 dirty="0">
                          <a:effectLst/>
                        </a:rPr>
                        <a:t>첨부된 이미지 파일을 수정하지 않고자 할 때는 파일을 선택하지 않아도 된다</a:t>
                      </a:r>
                      <a:r>
                        <a:rPr lang="en-US" altLang="ko-KR" sz="900" dirty="0">
                          <a:effectLst/>
                        </a:rPr>
                        <a:t>.</a:t>
                      </a:r>
                      <a:r>
                        <a:rPr lang="ko-KR" altLang="en-US" sz="9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113754"/>
                  </a:ext>
                </a:extLst>
              </a:tr>
              <a:tr h="260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 dirty="0">
                          <a:effectLst/>
                        </a:rPr>
                        <a:t>첨부 파일을 이용해서 이미지가 변경되는 경우 이전 이미지 파일은 지운다</a:t>
                      </a:r>
                      <a:r>
                        <a:rPr lang="en-US" altLang="ko-KR" sz="900" dirty="0">
                          <a:effectLst/>
                        </a:rPr>
                        <a:t>.</a:t>
                      </a:r>
                      <a:r>
                        <a:rPr lang="ko-KR" altLang="en-US" sz="9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427890"/>
                  </a:ext>
                </a:extLst>
              </a:tr>
              <a:tr h="251461"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1-5​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ko-KR" altLang="en-US" sz="900" dirty="0">
                          <a:effectLst/>
                        </a:rPr>
                        <a:t>상품 삭제​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 dirty="0">
                          <a:effectLst/>
                        </a:rPr>
                        <a:t>상품 삭제는 관리자만이 할 수 있다</a:t>
                      </a:r>
                      <a:r>
                        <a:rPr lang="en-US" altLang="ko-KR" sz="900" dirty="0">
                          <a:effectLst/>
                        </a:rPr>
                        <a:t>.</a:t>
                      </a:r>
                      <a:r>
                        <a:rPr lang="ko-KR" altLang="en-US" sz="9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306262"/>
                  </a:ext>
                </a:extLst>
              </a:tr>
              <a:tr h="689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 dirty="0">
                          <a:effectLst/>
                        </a:rPr>
                        <a:t>게시글을 삭제할 때 이미지도 함께 삭제 </a:t>
                      </a:r>
                      <a:r>
                        <a:rPr lang="ko-KR" altLang="en-US" sz="900" dirty="0" err="1">
                          <a:effectLst/>
                        </a:rPr>
                        <a:t>되야한다</a:t>
                      </a:r>
                      <a:r>
                        <a:rPr lang="en-US" altLang="ko-KR" sz="900" dirty="0">
                          <a:effectLst/>
                        </a:rPr>
                        <a:t>.</a:t>
                      </a:r>
                      <a:r>
                        <a:rPr lang="ko-KR" altLang="en-US" sz="9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54511"/>
                  </a:ext>
                </a:extLst>
              </a:tr>
              <a:tr h="62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900" dirty="0">
                          <a:effectLst/>
                        </a:rPr>
                        <a:t>삭제 하기 전에 경고창을 한번 띄워서 정말 삭제 하는지 물어본다</a:t>
                      </a:r>
                      <a:r>
                        <a:rPr lang="en-US" altLang="ko-KR" sz="900" dirty="0">
                          <a:effectLst/>
                        </a:rPr>
                        <a:t>.</a:t>
                      </a:r>
                      <a:r>
                        <a:rPr lang="ko-KR" altLang="en-US" sz="900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04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8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4C87A-EEB6-4C74-8FF8-53D0646A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24" y="330820"/>
            <a:ext cx="9875520" cy="1356360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개발내용 - 상품리스트 ( 풍선 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58DDF9-852B-4C2C-96FE-576349F46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88394"/>
              </p:ext>
            </p:extLst>
          </p:nvPr>
        </p:nvGraphicFramePr>
        <p:xfrm>
          <a:off x="591015" y="2102005"/>
          <a:ext cx="10972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55780683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15434555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일반 사용자​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관리자​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21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상품 리스트​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상품 리스트​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6087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상품 보기​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상품 보기​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4993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일반 풍선 리스트​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상품 등록​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018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숫자 풍선 리스트​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상품 수정​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70234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캐릭터 풍선 리스트​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상품 삭제​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1768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생일 풍선 리스트​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일반 풍선 리스트​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86917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 sz="18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숫자 풍선 리스트​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201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 sz="18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캐릭터 풍선 리스트​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4009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auto"/>
                      <a:r>
                        <a:rPr lang="ko-KR" altLang="en-US" sz="1800">
                          <a:effectLst/>
                        </a:rPr>
                        <a:t>​</a:t>
                      </a:r>
                      <a:endParaRPr lang="ko-KR" altLang="en-US" sz="18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>
                          <a:effectLst/>
                        </a:rPr>
                        <a:t>생일 풍선 리스트​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276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48066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</TotalTime>
  <Words>1</Words>
  <Application>Microsoft Office PowerPoint</Application>
  <PresentationFormat>와이드스크린</PresentationFormat>
  <Paragraphs>1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Basis</vt:lpstr>
      <vt:lpstr>팀 프로젝트 [3팀] 개발내용 개별 PPT</vt:lpstr>
      <vt:lpstr>목차</vt:lpstr>
      <vt:lpstr>주제</vt:lpstr>
      <vt:lpstr>소요 자원</vt:lpstr>
      <vt:lpstr>소요 자원</vt:lpstr>
      <vt:lpstr>소요 자원</vt:lpstr>
      <vt:lpstr>요구사항 정의서</vt:lpstr>
      <vt:lpstr>요구사항 정의서</vt:lpstr>
      <vt:lpstr>개발내용 - 상품리스트 ( 풍선 )</vt:lpstr>
      <vt:lpstr>개발내용 - 상품리스트 ( 코스프레 의상 )</vt:lpstr>
      <vt:lpstr>개발내용 상세파일</vt:lpstr>
      <vt:lpstr>와이어 프레임  전체구조</vt:lpstr>
      <vt:lpstr>PowerPoint 프레젠테이션</vt:lpstr>
      <vt:lpstr>PowerPoint 프레젠테이션</vt:lpstr>
      <vt:lpstr>PowerPoint 프레젠테이션</vt:lpstr>
      <vt:lpstr>PowerPoint 프레젠테이션</vt:lpstr>
      <vt:lpstr>DFD</vt:lpstr>
      <vt:lpstr>화면 캡처 및 기능 설명 - 리스트 ( 풍선 )</vt:lpstr>
      <vt:lpstr>화면 캡처 및 기능 설명 - 리스트 ( 풍선 )</vt:lpstr>
      <vt:lpstr>화면 캡처 및 기능 설명 - 리스트 ( 코스 의상 )</vt:lpstr>
      <vt:lpstr>화면 캡처 및 기능 설명 - 리스트 ( 코스 의상 )</vt:lpstr>
      <vt:lpstr>화면 캡처 및 기능 설명 - 상품정보보기</vt:lpstr>
      <vt:lpstr>화면 캡처 및 기능 설명 - 상품 등록</vt:lpstr>
      <vt:lpstr>화면 캡처 및 기능 설명 - 상품 수정</vt:lpstr>
      <vt:lpstr>DB 모델링</vt:lpstr>
      <vt:lpstr>개발 핵심 코드</vt:lpstr>
      <vt:lpstr>오류수정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329</cp:revision>
  <dcterms:created xsi:type="dcterms:W3CDTF">2014-08-26T23:43:54Z</dcterms:created>
  <dcterms:modified xsi:type="dcterms:W3CDTF">2022-02-17T04:53:10Z</dcterms:modified>
</cp:coreProperties>
</file>