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85" r:id="rId37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4355"/>
    <p:restoredTop sz="96253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>
        <p:guide orient="horz" pos="2155"/>
        <p:guide orient="horz" pos="1543"/>
        <p:guide orient="horz" pos="1968"/>
        <p:guide pos="3838"/>
        <p:guide pos="74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slide" Target="slides/slide14.xml"  /><Relationship Id="rId15" Type="http://schemas.openxmlformats.org/officeDocument/2006/relationships/slide" Target="slides/slide15.xml"  /><Relationship Id="rId16" Type="http://schemas.openxmlformats.org/officeDocument/2006/relationships/slide" Target="slides/slide16.xml"  /><Relationship Id="rId17" Type="http://schemas.openxmlformats.org/officeDocument/2006/relationships/slide" Target="slides/slide17.xml"  /><Relationship Id="rId18" Type="http://schemas.openxmlformats.org/officeDocument/2006/relationships/slide" Target="slides/slide18.xml"  /><Relationship Id="rId19" Type="http://schemas.openxmlformats.org/officeDocument/2006/relationships/slide" Target="slides/slide19.xml"  /><Relationship Id="rId2" Type="http://schemas.openxmlformats.org/officeDocument/2006/relationships/slide" Target="slides/slide2.xml"  /><Relationship Id="rId20" Type="http://schemas.openxmlformats.org/officeDocument/2006/relationships/slide" Target="slides/slide20.xml"  /><Relationship Id="rId21" Type="http://schemas.openxmlformats.org/officeDocument/2006/relationships/slide" Target="slides/slide21.xml"  /><Relationship Id="rId22" Type="http://schemas.openxmlformats.org/officeDocument/2006/relationships/slide" Target="slides/slide22.xml"  /><Relationship Id="rId23" Type="http://schemas.openxmlformats.org/officeDocument/2006/relationships/slide" Target="slides/slide23.xml"  /><Relationship Id="rId24" Type="http://schemas.openxmlformats.org/officeDocument/2006/relationships/slide" Target="slides/slide24.xml"  /><Relationship Id="rId25" Type="http://schemas.openxmlformats.org/officeDocument/2006/relationships/slide" Target="slides/slide25.xml"  /><Relationship Id="rId26" Type="http://schemas.openxmlformats.org/officeDocument/2006/relationships/slide" Target="slides/slide26.xml"  /><Relationship Id="rId27" Type="http://schemas.openxmlformats.org/officeDocument/2006/relationships/slide" Target="slides/slide27.xml"  /><Relationship Id="rId28" Type="http://schemas.openxmlformats.org/officeDocument/2006/relationships/slide" Target="slides/slide28.xml"  /><Relationship Id="rId29" Type="http://schemas.openxmlformats.org/officeDocument/2006/relationships/slide" Target="slides/slide29.xml"  /><Relationship Id="rId3" Type="http://schemas.openxmlformats.org/officeDocument/2006/relationships/slide" Target="slides/slide3.xml"  /><Relationship Id="rId30" Type="http://schemas.openxmlformats.org/officeDocument/2006/relationships/slide" Target="slides/slide30.xml"  /><Relationship Id="rId31" Type="http://schemas.openxmlformats.org/officeDocument/2006/relationships/slide" Target="slides/slide31.xml"  /><Relationship Id="rId32" Type="http://schemas.openxmlformats.org/officeDocument/2006/relationships/slide" Target="slides/slide32.xml"  /><Relationship Id="rId33" Type="http://schemas.openxmlformats.org/officeDocument/2006/relationships/slide" Target="slides/slide33.xml"  /><Relationship Id="rId34" Type="http://schemas.openxmlformats.org/officeDocument/2006/relationships/slide" Target="slides/slide34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slideMaster" Target="slideMasters/slideMaster1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6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9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17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62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5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2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41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5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AACA-92CA-41D0-A375-4023A279B58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5EFF5A-0443-4177-B5AC-2E212DED2A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069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줄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 rot="0"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quadBezTo>
                    <a:pt x="0" y="35"/>
                    <a:pt x="0" y="35"/>
                  </a:quad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quadBezTo>
                    <a:pt x="132" y="308"/>
                    <a:pt x="132" y="308"/>
                  </a:quad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rect l="0" t="0" r="r" b="b"/>
              <a:pathLst>
                <a:path w="37" h="79">
                  <a:moveTo>
                    <a:pt x="28" y="79"/>
                  </a:moveTo>
                  <a:quadBezTo>
                    <a:pt x="37" y="79"/>
                    <a:pt x="37" y="79"/>
                  </a:quad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quadBezTo>
                    <a:pt x="12" y="0"/>
                    <a:pt x="12" y="0"/>
                  </a:quad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quadBezTo>
                    <a:pt x="450" y="0"/>
                    <a:pt x="450" y="0"/>
                  </a:quad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quadBezTo>
                    <a:pt x="35" y="73"/>
                    <a:pt x="35" y="73"/>
                  </a:quadBezTo>
                  <a:cubicBezTo>
                    <a:pt x="23" y="49"/>
                    <a:pt x="11" y="24"/>
                    <a:pt x="0" y="0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quadBezTo>
                    <a:pt x="52" y="135"/>
                    <a:pt x="52" y="135"/>
                  </a:quad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 rot="0"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quadBezTo>
                    <a:pt x="0" y="0"/>
                    <a:pt x="0" y="0"/>
                  </a:quad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quadBezTo>
                    <a:pt x="90" y="207"/>
                    <a:pt x="90" y="207"/>
                  </a:quad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quadBezTo>
                    <a:pt x="35" y="0"/>
                    <a:pt x="35" y="0"/>
                  </a:quad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rect l="0" t="0" r="r" b="b"/>
              <a:pathLst>
                <a:path w="28" h="59">
                  <a:moveTo>
                    <a:pt x="22" y="59"/>
                  </a:moveTo>
                  <a:quadBezTo>
                    <a:pt x="28" y="59"/>
                    <a:pt x="28" y="59"/>
                  </a:quad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quadBezTo>
                    <a:pt x="293" y="0"/>
                    <a:pt x="293" y="0"/>
                  </a:quad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quadBezTo>
                    <a:pt x="25" y="53"/>
                    <a:pt x="25" y="53"/>
                  </a:quadBezTo>
                  <a:cubicBezTo>
                    <a:pt x="16" y="36"/>
                    <a:pt x="8" y="18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quadBezTo>
                    <a:pt x="44" y="111"/>
                    <a:pt x="44" y="111"/>
                  </a:quad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709AACA-92CA-41D0-A375-4023A279B581}" type="datetimeFigureOut">
              <a:rPr lang="ko-KR" altLang="en-US"/>
              <a:pPr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325EFF5A-0443-4177-B5AC-2E212DED2A8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41142" y="2983292"/>
            <a:ext cx="8915399" cy="1453577"/>
          </a:xfrm>
        </p:spPr>
        <p:txBody>
          <a:bodyPr/>
          <a:lstStyle/>
          <a:p>
            <a:pPr algn="ctr"/>
            <a:r>
              <a:rPr lang="ko-KR" altLang="en-US"/>
              <a:t>2020-02-17 임재영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9212" y="1504910"/>
            <a:ext cx="8915399" cy="1126283"/>
          </a:xfrm>
        </p:spPr>
        <p:txBody>
          <a:bodyPr/>
          <a:lstStyle/>
          <a:p>
            <a:pPr algn="ctr"/>
            <a:r>
              <a:rPr xmlns:mc="http://schemas.openxmlformats.org/markup-compatibility/2006" xmlns:hp="http://schemas.haansoft.com/office/presentation/8.0" lang="ko-KR" altLang="en-US" sz="5400" b="0" i="0" spc="5" baseline="0" mc:Ignorable="hp" hp:hslEmbossed="0">
                <a:latin typeface="+mn-lt"/>
                <a:ea typeface="+mn-ea"/>
                <a:cs typeface="+mn-cs"/>
              </a:rPr>
              <a:t>이젠파티</a:t>
            </a:r>
            <a:endParaRPr xmlns:mc="http://schemas.openxmlformats.org/markup-compatibility/2006" xmlns:hp="http://schemas.haansoft.com/office/presentation/8.0" lang="ko-KR" altLang="en-US" sz="5400" b="0" i="0" spc="5" baseline="0" mc:Ignorable="hp" hp:hslEmbossed="0">
              <a:latin typeface="+mn-lt"/>
              <a:ea typeface="+mn-ea"/>
              <a:cs typeface="+mn-cs"/>
            </a:endParaRPr>
          </a:p>
          <a:p>
            <a:pPr algn="ctr"/>
            <a:r>
              <a:rPr lang="ko-KR" altLang="en-US" sz="5402"/>
              <a:t>회원관리 및 등급관리</a:t>
            </a:r>
            <a:endParaRPr lang="en-US" altLang="ko-KR" sz="5402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정보 보기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2308605"/>
              <a:ext cx="9604375" cy="793012"/>
              <a:chOff x="1450975" y="2308605"/>
              <a:chExt cx="9604375" cy="793012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/member/view.jsp</a:t>
                </a:r>
                <a:endParaRPr lang="en-US" altLang="ko-KR" sz="19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931193" y="2028165"/>
              <a:ext cx="6723062" cy="560880"/>
              <a:chOff x="1931193" y="2028165"/>
              <a:chExt cx="6723062" cy="560880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931193" y="2028165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58573" y="2055545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com.ezenparty.member.service.MemberViewService</a:t>
                </a:r>
                <a:endParaRPr lang="en-US" altLang="ko-KR" sz="19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com.ezenparty.member.dao.MemberDAO.view ()</a:t>
                </a:r>
                <a:endParaRPr lang="en-US" altLang="ko-KR" sz="19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회원등록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2332196"/>
              <a:ext cx="9604375" cy="963900"/>
              <a:chOff x="1450975" y="2332196"/>
              <a:chExt cx="9604375" cy="963900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332196"/>
                <a:ext cx="9604375" cy="963900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2332196"/>
                <a:ext cx="9604375" cy="963900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/member/writeForm.jsp</a:t>
                </a:r>
                <a:endParaRPr lang="en-US" altLang="ko-KR" sz="1700"/>
              </a:p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/member/write.jsp</a:t>
                </a:r>
                <a:endParaRPr lang="en-US" altLang="ko-KR" sz="17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931193" y="2081276"/>
              <a:ext cx="6723062" cy="501840"/>
              <a:chOff x="1931193" y="2081276"/>
              <a:chExt cx="6723062" cy="501840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931193" y="2081276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55691" y="2105774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JSP</a:t>
                </a:r>
                <a:endParaRPr lang="ko-KR" altLang="en-US" sz="17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638816"/>
              <a:ext cx="9604375" cy="709537"/>
              <a:chOff x="1450975" y="3638816"/>
              <a:chExt cx="9604375" cy="709537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638816"/>
                <a:ext cx="9604375" cy="709537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638816"/>
                <a:ext cx="9604375" cy="709537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com.ezenparty.member.service.MemberWriteService</a:t>
                </a:r>
                <a:endParaRPr lang="en-US" altLang="ko-KR" sz="17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387896"/>
              <a:ext cx="6723062" cy="501840"/>
              <a:chOff x="1931193" y="3387896"/>
              <a:chExt cx="6723062" cy="50184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387896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5691" y="3412394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Service</a:t>
                </a:r>
                <a:endParaRPr lang="ko-KR" altLang="en-US" sz="17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91074"/>
              <a:ext cx="9604375" cy="709537"/>
              <a:chOff x="1450975" y="4691074"/>
              <a:chExt cx="9604375" cy="709537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91074"/>
                <a:ext cx="9604375" cy="709537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91074"/>
                <a:ext cx="9604375" cy="709537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com.ezenparty.member.dao.MemberDAO.write()</a:t>
                </a:r>
                <a:endParaRPr lang="en-US" altLang="ko-KR" sz="17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440154"/>
              <a:ext cx="6723062" cy="501840"/>
              <a:chOff x="1931193" y="4440154"/>
              <a:chExt cx="6723062" cy="50184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440154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5691" y="4464652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DAO</a:t>
                </a:r>
                <a:endParaRPr lang="ko-KR" altLang="en-US" sz="170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회원정보 수정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2332196"/>
              <a:ext cx="9604375" cy="963900"/>
              <a:chOff x="1450975" y="2332196"/>
              <a:chExt cx="9604375" cy="963900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332196"/>
                <a:ext cx="9604375" cy="963900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2332196"/>
                <a:ext cx="9604375" cy="963900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/member/updateForm.jsp</a:t>
                </a:r>
                <a:endParaRPr lang="en-US" altLang="ko-KR" sz="1700"/>
              </a:p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/member/update.jsp</a:t>
                </a:r>
                <a:endParaRPr lang="en-US" altLang="ko-KR" sz="17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931193" y="2081276"/>
              <a:ext cx="6723062" cy="501840"/>
              <a:chOff x="1931193" y="2081276"/>
              <a:chExt cx="6723062" cy="501840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931193" y="2081276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55691" y="2105774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JSP</a:t>
                </a:r>
                <a:endParaRPr lang="ko-KR" altLang="en-US" sz="17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638816"/>
              <a:ext cx="9604375" cy="709537"/>
              <a:chOff x="1450975" y="3638816"/>
              <a:chExt cx="9604375" cy="709537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638816"/>
                <a:ext cx="9604375" cy="709537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638816"/>
                <a:ext cx="9604375" cy="709537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com.ezenparty.member.service.MemberUpdateService</a:t>
                </a:r>
                <a:endParaRPr lang="en-US" altLang="ko-KR" sz="17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387896"/>
              <a:ext cx="6723062" cy="501840"/>
              <a:chOff x="1931193" y="3387896"/>
              <a:chExt cx="6723062" cy="50184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387896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5691" y="3412394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Service</a:t>
                </a:r>
                <a:endParaRPr lang="ko-KR" altLang="en-US" sz="17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91074"/>
              <a:ext cx="9604375" cy="709537"/>
              <a:chOff x="1450975" y="4691074"/>
              <a:chExt cx="9604375" cy="709537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91074"/>
                <a:ext cx="9604375" cy="709537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91074"/>
                <a:ext cx="9604375" cy="709537"/>
              </a:xfrm>
              <a:prstGeom prst="rect">
                <a:avLst/>
              </a:prstGeom>
            </p:spPr>
            <p:txBody>
              <a:bodyPr vert="horz" wrap="square" lIns="745406" tIns="354076" rIns="745406" bIns="120904" anchor="t" anchorCtr="0">
                <a:noAutofit/>
              </a:bodyPr>
              <a:lstStyle/>
              <a:p>
                <a:pPr marL="171450" lvl="1" indent="-17145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700"/>
                  <a:t>com.ezenparty.member.dao.MemberDAO.update()</a:t>
                </a:r>
                <a:endParaRPr lang="ko-KR" altLang="en-US" sz="17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440154"/>
              <a:ext cx="6723062" cy="501840"/>
              <a:chOff x="1931193" y="4440154"/>
              <a:chExt cx="6723062" cy="50184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440154"/>
                <a:ext cx="6723062" cy="50184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5691" y="4464652"/>
                <a:ext cx="6674066" cy="452844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00112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700"/>
                  <a:t>DAO</a:t>
                </a:r>
                <a:endParaRPr lang="ko-KR" altLang="en-US" sz="170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l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회원 삭제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2308605"/>
              <a:ext cx="9604375" cy="793012"/>
              <a:chOff x="1450975" y="2308605"/>
              <a:chExt cx="9604375" cy="793012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/member/delete.jsp</a:t>
                </a:r>
                <a:endParaRPr lang="en-US" altLang="ko-KR" sz="19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931193" y="2028165"/>
              <a:ext cx="6723062" cy="560880"/>
              <a:chOff x="1931193" y="2028165"/>
              <a:chExt cx="6723062" cy="560880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931193" y="2028165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58573" y="2055545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com.ezenparty.member.service.MemberDeleteService</a:t>
                </a:r>
                <a:endParaRPr lang="en-US" altLang="ko-KR" sz="19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com.ezenparty.member.dao.MemberDAO.delete()</a:t>
                </a:r>
                <a:endParaRPr lang="ko-KR" altLang="en-US" sz="19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로그인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1609015"/>
            <a:ext cx="9604375" cy="3844706"/>
            <a:chOff x="1450975" y="1609015"/>
            <a:chExt cx="9604375" cy="3844706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1960800"/>
              <a:ext cx="9604375" cy="1274588"/>
              <a:chOff x="1450975" y="1960800"/>
              <a:chExt cx="9604375" cy="1274588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201588"/>
                <a:ext cx="9604375" cy="1033800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1960800"/>
                <a:ext cx="9604375" cy="1051636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/member/loginForm.jsp</a:t>
                </a:r>
                <a:endParaRPr lang="en-US" altLang="ko-KR" sz="1900"/>
              </a:p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/member/login.jsp</a:t>
                </a:r>
                <a:endParaRPr lang="en-US" altLang="ko-KR" sz="1900"/>
              </a:p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/member/logout.jsp</a:t>
                </a:r>
                <a:endParaRPr lang="en-US" altLang="ko-KR" sz="1900"/>
              </a:p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altLang="ko-KR" sz="19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877685" y="1609015"/>
              <a:ext cx="6723062" cy="560879"/>
              <a:chOff x="1877685" y="1609015"/>
              <a:chExt cx="6723062" cy="560879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877685" y="1609015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31819" y="1663149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com.ezenparty.member.service.LoginService</a:t>
                </a:r>
                <a:endParaRPr lang="en-US" altLang="ko-KR" sz="19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com.ezenparty.member.dao.MemberDAO.login()</a:t>
                </a:r>
                <a:endParaRPr lang="en-US" altLang="ko-KR" sz="19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등급 리스트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27" name="그룹 5"/>
            <p:cNvGrpSpPr/>
            <p:nvPr/>
          </p:nvGrpSpPr>
          <p:grpSpPr>
            <a:xfrm rot="0">
              <a:off x="1450975" y="2308605"/>
              <a:ext cx="9604375" cy="793012"/>
              <a:chOff x="1450975" y="2308605"/>
              <a:chExt cx="9604375" cy="793012"/>
            </a:xfrm>
          </p:grpSpPr>
          <p:sp>
            <p:nvSpPr>
              <p:cNvPr id="28" name="직사각형 -1"/>
              <p:cNvSpPr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9" name="직사각형 7"/>
              <p:cNvSpPr txBox="1"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/grade/list.jsp</a:t>
                </a:r>
                <a:endParaRPr lang="en-US" altLang="ko-KR" sz="1900"/>
              </a:p>
            </p:txBody>
          </p:sp>
        </p:grpSp>
        <p:grpSp>
          <p:nvGrpSpPr>
            <p:cNvPr id="30" name="그룹 8"/>
            <p:cNvGrpSpPr/>
            <p:nvPr/>
          </p:nvGrpSpPr>
          <p:grpSpPr>
            <a:xfrm rot="0">
              <a:off x="1931193" y="2028165"/>
              <a:ext cx="6723062" cy="560880"/>
              <a:chOff x="1931193" y="2028165"/>
              <a:chExt cx="6723062" cy="560880"/>
            </a:xfrm>
          </p:grpSpPr>
          <p:sp>
            <p:nvSpPr>
              <p:cNvPr id="31" name="모서리가 둥근 직사각형 -1"/>
              <p:cNvSpPr/>
              <p:nvPr/>
            </p:nvSpPr>
            <p:spPr>
              <a:xfrm>
                <a:off x="1931193" y="2028165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2" name="직사각형 10"/>
              <p:cNvSpPr txBox="1"/>
              <p:nvPr/>
            </p:nvSpPr>
            <p:spPr>
              <a:xfrm>
                <a:off x="1958573" y="2055545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33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34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35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com.ezenparty.grade.service.GradeListService</a:t>
                </a:r>
                <a:endParaRPr lang="en-US" altLang="ko-KR" sz="1900"/>
              </a:p>
            </p:txBody>
          </p:sp>
        </p:grpSp>
        <p:grpSp>
          <p:nvGrpSpPr>
            <p:cNvPr id="36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37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8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39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40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41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com.ezenparty.grade.dao.GradeDAO.list()</a:t>
                </a:r>
                <a:endParaRPr lang="en-US" altLang="ko-KR" sz="1900"/>
              </a:p>
            </p:txBody>
          </p:sp>
        </p:grpSp>
        <p:grpSp>
          <p:nvGrpSpPr>
            <p:cNvPr id="42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43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4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등급 쓰기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4"/>
          <p:cNvGrpSpPr/>
          <p:nvPr/>
        </p:nvGrpSpPr>
        <p:grpSpPr>
          <a:xfrm rot="0">
            <a:off x="1450975" y="1823049"/>
            <a:ext cx="9604375" cy="3630672"/>
            <a:chOff x="1450975" y="1823049"/>
            <a:chExt cx="9604375" cy="3630672"/>
          </a:xfrm>
        </p:grpSpPr>
        <p:grpSp>
          <p:nvGrpSpPr>
            <p:cNvPr id="27" name="그룹 5"/>
            <p:cNvGrpSpPr/>
            <p:nvPr/>
          </p:nvGrpSpPr>
          <p:grpSpPr>
            <a:xfrm rot="0">
              <a:off x="1450975" y="2058898"/>
              <a:ext cx="9604375" cy="1042718"/>
              <a:chOff x="1450975" y="2058898"/>
              <a:chExt cx="9604375" cy="1042718"/>
            </a:xfrm>
          </p:grpSpPr>
          <p:sp>
            <p:nvSpPr>
              <p:cNvPr id="28" name="직사각형 -1"/>
              <p:cNvSpPr/>
              <p:nvPr/>
            </p:nvSpPr>
            <p:spPr>
              <a:xfrm>
                <a:off x="1450975" y="2130243"/>
                <a:ext cx="9604375" cy="971373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9" name="직사각형 7"/>
              <p:cNvSpPr txBox="1"/>
              <p:nvPr/>
            </p:nvSpPr>
            <p:spPr>
              <a:xfrm>
                <a:off x="1450975" y="2058898"/>
                <a:ext cx="9604375" cy="1042718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/grade/writeForm.jsp</a:t>
                </a:r>
                <a:endParaRPr lang="en-US" altLang="ko-KR" sz="1900"/>
              </a:p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/grade/write.jsp</a:t>
                </a:r>
                <a:endParaRPr lang="en-US" altLang="ko-KR" sz="1900"/>
              </a:p>
            </p:txBody>
          </p:sp>
        </p:grpSp>
        <p:grpSp>
          <p:nvGrpSpPr>
            <p:cNvPr id="30" name="그룹 8"/>
            <p:cNvGrpSpPr/>
            <p:nvPr/>
          </p:nvGrpSpPr>
          <p:grpSpPr>
            <a:xfrm rot="0">
              <a:off x="1913356" y="1823049"/>
              <a:ext cx="6723061" cy="569172"/>
              <a:chOff x="1913356" y="1823049"/>
              <a:chExt cx="6723061" cy="569172"/>
            </a:xfrm>
          </p:grpSpPr>
          <p:sp>
            <p:nvSpPr>
              <p:cNvPr id="31" name="모서리가 둥근 직사각형 -1"/>
              <p:cNvSpPr/>
              <p:nvPr/>
            </p:nvSpPr>
            <p:spPr>
              <a:xfrm>
                <a:off x="1913356" y="1823049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2" name="직사각형 10"/>
              <p:cNvSpPr txBox="1"/>
              <p:nvPr/>
            </p:nvSpPr>
            <p:spPr>
              <a:xfrm>
                <a:off x="1958573" y="1886101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33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34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35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com.ezenparty.grade.service.GradeWriteService</a:t>
                </a:r>
                <a:endParaRPr lang="en-US" altLang="ko-KR" sz="1900"/>
              </a:p>
            </p:txBody>
          </p:sp>
        </p:grpSp>
        <p:grpSp>
          <p:nvGrpSpPr>
            <p:cNvPr id="36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37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8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39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40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41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com.ezenparty.grade.dao.GradeDAO.write()</a:t>
                </a:r>
                <a:endParaRPr lang="en-US" altLang="ko-KR" sz="1900"/>
              </a:p>
            </p:txBody>
          </p:sp>
        </p:grpSp>
        <p:grpSp>
          <p:nvGrpSpPr>
            <p:cNvPr id="42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43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4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등급 수정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4"/>
          <p:cNvGrpSpPr/>
          <p:nvPr/>
        </p:nvGrpSpPr>
        <p:grpSpPr>
          <a:xfrm rot="0">
            <a:off x="1450975" y="1823049"/>
            <a:ext cx="9604375" cy="3630672"/>
            <a:chOff x="1450975" y="1823049"/>
            <a:chExt cx="9604375" cy="3630672"/>
          </a:xfrm>
        </p:grpSpPr>
        <p:grpSp>
          <p:nvGrpSpPr>
            <p:cNvPr id="27" name="그룹 5"/>
            <p:cNvGrpSpPr/>
            <p:nvPr/>
          </p:nvGrpSpPr>
          <p:grpSpPr>
            <a:xfrm rot="0">
              <a:off x="1450975" y="2058898"/>
              <a:ext cx="9604375" cy="1042718"/>
              <a:chOff x="1450975" y="2058898"/>
              <a:chExt cx="9604375" cy="1042718"/>
            </a:xfrm>
          </p:grpSpPr>
          <p:sp>
            <p:nvSpPr>
              <p:cNvPr id="28" name="직사각형 -1"/>
              <p:cNvSpPr/>
              <p:nvPr/>
            </p:nvSpPr>
            <p:spPr>
              <a:xfrm>
                <a:off x="1450975" y="2130243"/>
                <a:ext cx="9604375" cy="971373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9" name="직사각형 7"/>
              <p:cNvSpPr txBox="1"/>
              <p:nvPr/>
            </p:nvSpPr>
            <p:spPr>
              <a:xfrm>
                <a:off x="1450975" y="2058898"/>
                <a:ext cx="9604375" cy="1042718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/grade/updateForm.jsp</a:t>
                </a:r>
                <a:endParaRPr lang="en-US" altLang="ko-KR" sz="1900"/>
              </a:p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/grade/update.jsp</a:t>
                </a:r>
                <a:endParaRPr lang="en-US" altLang="ko-KR" sz="1900"/>
              </a:p>
            </p:txBody>
          </p:sp>
        </p:grpSp>
        <p:grpSp>
          <p:nvGrpSpPr>
            <p:cNvPr id="30" name="그룹 8"/>
            <p:cNvGrpSpPr/>
            <p:nvPr/>
          </p:nvGrpSpPr>
          <p:grpSpPr>
            <a:xfrm rot="0">
              <a:off x="1913356" y="1823049"/>
              <a:ext cx="6723061" cy="569172"/>
              <a:chOff x="1913356" y="1823049"/>
              <a:chExt cx="6723061" cy="569172"/>
            </a:xfrm>
          </p:grpSpPr>
          <p:sp>
            <p:nvSpPr>
              <p:cNvPr id="31" name="모서리가 둥근 직사각형 -1"/>
              <p:cNvSpPr/>
              <p:nvPr/>
            </p:nvSpPr>
            <p:spPr>
              <a:xfrm>
                <a:off x="1913356" y="1823049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2" name="직사각형 10"/>
              <p:cNvSpPr txBox="1"/>
              <p:nvPr/>
            </p:nvSpPr>
            <p:spPr>
              <a:xfrm>
                <a:off x="1958573" y="1886101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33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34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35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com.ezenparty.grade.service.GradeUpdateService</a:t>
                </a:r>
                <a:endParaRPr lang="en-US" altLang="ko-KR" sz="1900"/>
              </a:p>
            </p:txBody>
          </p:sp>
        </p:grpSp>
        <p:grpSp>
          <p:nvGrpSpPr>
            <p:cNvPr id="36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37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8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39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40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41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com.ezenparty.grade.dao.GradeDAO.update()</a:t>
                </a:r>
                <a:endParaRPr lang="en-US" altLang="ko-KR" sz="1900"/>
              </a:p>
            </p:txBody>
          </p:sp>
        </p:grpSp>
        <p:grpSp>
          <p:nvGrpSpPr>
            <p:cNvPr id="42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43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4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등급 삭제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그룹 4"/>
          <p:cNvGrpSpPr/>
          <p:nvPr/>
        </p:nvGrpSpPr>
        <p:grpSpPr>
          <a:xfrm rot="0">
            <a:off x="1450975" y="1962628"/>
            <a:ext cx="9604375" cy="3491093"/>
            <a:chOff x="1450975" y="1962628"/>
            <a:chExt cx="9604375" cy="3491093"/>
          </a:xfrm>
        </p:grpSpPr>
        <p:grpSp>
          <p:nvGrpSpPr>
            <p:cNvPr id="27" name="그룹 5"/>
            <p:cNvGrpSpPr/>
            <p:nvPr/>
          </p:nvGrpSpPr>
          <p:grpSpPr>
            <a:xfrm rot="0">
              <a:off x="1450975" y="2130243"/>
              <a:ext cx="9604375" cy="971373"/>
              <a:chOff x="1450975" y="2130243"/>
              <a:chExt cx="9604375" cy="971373"/>
            </a:xfrm>
          </p:grpSpPr>
          <p:sp>
            <p:nvSpPr>
              <p:cNvPr id="28" name="직사각형 -1"/>
              <p:cNvSpPr/>
              <p:nvPr/>
            </p:nvSpPr>
            <p:spPr>
              <a:xfrm>
                <a:off x="1450975" y="2130243"/>
                <a:ext cx="9604375" cy="971373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9" name="직사각형 7"/>
              <p:cNvSpPr txBox="1"/>
              <p:nvPr/>
            </p:nvSpPr>
            <p:spPr>
              <a:xfrm>
                <a:off x="1450975" y="2300836"/>
                <a:ext cx="9604375" cy="800780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/grade/delete.jsp</a:t>
                </a:r>
                <a:endParaRPr lang="en-US" altLang="ko-KR" sz="1900"/>
              </a:p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endParaRPr lang="en-US" altLang="ko-KR" sz="1900"/>
              </a:p>
            </p:txBody>
          </p:sp>
        </p:grpSp>
        <p:grpSp>
          <p:nvGrpSpPr>
            <p:cNvPr id="30" name="그룹 8"/>
            <p:cNvGrpSpPr/>
            <p:nvPr/>
          </p:nvGrpSpPr>
          <p:grpSpPr>
            <a:xfrm rot="0">
              <a:off x="1913356" y="1962628"/>
              <a:ext cx="6723061" cy="560880"/>
              <a:chOff x="1913356" y="1962628"/>
              <a:chExt cx="6723061" cy="560880"/>
            </a:xfrm>
          </p:grpSpPr>
          <p:sp>
            <p:nvSpPr>
              <p:cNvPr id="31" name="모서리가 둥근 직사각형 -1"/>
              <p:cNvSpPr/>
              <p:nvPr/>
            </p:nvSpPr>
            <p:spPr>
              <a:xfrm>
                <a:off x="1913356" y="1962628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2" name="직사각형 10"/>
              <p:cNvSpPr txBox="1"/>
              <p:nvPr/>
            </p:nvSpPr>
            <p:spPr>
              <a:xfrm>
                <a:off x="1958573" y="1979154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33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34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35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com.ezenparty.grade.service.GradeDeleteService</a:t>
                </a:r>
                <a:endParaRPr lang="en-US" altLang="ko-KR" sz="1900"/>
              </a:p>
            </p:txBody>
          </p:sp>
        </p:grpSp>
        <p:grpSp>
          <p:nvGrpSpPr>
            <p:cNvPr id="36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37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8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39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40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41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com.ezenparty.grade.dao.GradeDAO.delete()</a:t>
                </a:r>
                <a:endParaRPr lang="en-US" altLang="ko-KR" sz="1900"/>
              </a:p>
            </p:txBody>
          </p:sp>
        </p:grpSp>
        <p:grpSp>
          <p:nvGrpSpPr>
            <p:cNvPr id="42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43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4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709131" y="317201"/>
            <a:ext cx="8911687" cy="1388783"/>
          </a:xfrm>
        </p:spPr>
        <p:txBody>
          <a:bodyPr/>
          <a:lstStyle/>
          <a:p>
            <a:pPr algn="ctr"/>
            <a:r>
              <a:rPr lang="ko-KR" altLang="en-US"/>
              <a:t>회원관리</a:t>
            </a:r>
            <a:r>
              <a:rPr lang="en-US" altLang="ko-KR"/>
              <a:t>DFD</a:t>
            </a:r>
            <a:endParaRPr lang="en-US" altLang="ko-KR"/>
          </a:p>
          <a:p>
            <a:pPr algn="ctr"/>
            <a:r>
              <a:rPr lang="ko-KR" altLang="en-US"/>
              <a:t>(로그인/로그아웃)</a:t>
            </a:r>
            <a:endParaRPr lang="ko-KR" altLang="en-US"/>
          </a:p>
          <a:p>
            <a:pPr algn="ctr"/>
            <a:endParaRPr lang="en-US" altLang="ko-KR"/>
          </a:p>
        </p:txBody>
      </p:sp>
      <p:sp>
        <p:nvSpPr>
          <p:cNvPr id="17" name="직사각형 16"/>
          <p:cNvSpPr txBox="1"/>
          <p:nvPr/>
        </p:nvSpPr>
        <p:spPr>
          <a:xfrm>
            <a:off x="7429253" y="4292428"/>
            <a:ext cx="2496716" cy="64279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b="1"/>
              <a:t>id,name,gradNo,</a:t>
            </a:r>
            <a:endParaRPr lang="en-US" altLang="ko-KR" b="1"/>
          </a:p>
          <a:p>
            <a:pPr/>
            <a:r>
              <a:rPr lang="en-US" altLang="ko-KR" b="1"/>
              <a:t>gradeName,photo</a:t>
            </a:r>
            <a:endParaRPr lang="en-US" altLang="ko-KR" b="1"/>
          </a:p>
        </p:txBody>
      </p:sp>
      <p:sp>
        <p:nvSpPr>
          <p:cNvPr id="42" name="직사각형 9"/>
          <p:cNvSpPr/>
          <p:nvPr/>
        </p:nvSpPr>
        <p:spPr>
          <a:xfrm>
            <a:off x="3527375" y="22408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로그인</a:t>
            </a:r>
            <a:endParaRPr lang="ko-KR" altLang="en-US"/>
          </a:p>
        </p:txBody>
      </p:sp>
      <p:cxnSp>
        <p:nvCxnSpPr>
          <p:cNvPr id="43" name="직선 화살표 연결선 13"/>
          <p:cNvCxnSpPr/>
          <p:nvPr/>
        </p:nvCxnSpPr>
        <p:spPr>
          <a:xfrm>
            <a:off x="3311860" y="1484784"/>
            <a:ext cx="64807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자기 디스크 17"/>
          <p:cNvSpPr/>
          <p:nvPr/>
        </p:nvSpPr>
        <p:spPr>
          <a:xfrm>
            <a:off x="5399583" y="4401108"/>
            <a:ext cx="1656184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member</a:t>
            </a:r>
            <a:endParaRPr lang="ko-KR" altLang="en-US"/>
          </a:p>
        </p:txBody>
      </p:sp>
      <p:cxnSp>
        <p:nvCxnSpPr>
          <p:cNvPr id="45" name="꺾인 연결선 19"/>
          <p:cNvCxnSpPr>
            <a:stCxn id="42" idx="0"/>
            <a:endCxn id="59" idx="0"/>
          </p:cNvCxnSpPr>
          <p:nvPr/>
        </p:nvCxnSpPr>
        <p:spPr>
          <a:xfrm rot="16200000" flipH="1">
            <a:off x="5759623" y="836712"/>
            <a:ext cx="1008112" cy="3816424"/>
          </a:xfrm>
          <a:prstGeom prst="bentConnector3">
            <a:avLst>
              <a:gd name="adj1" fmla="val -2267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27"/>
          <p:cNvCxnSpPr>
            <a:stCxn id="59" idx="2"/>
            <a:endCxn id="42" idx="3"/>
          </p:cNvCxnSpPr>
          <p:nvPr/>
        </p:nvCxnSpPr>
        <p:spPr>
          <a:xfrm rot="10800000">
            <a:off x="5183559" y="2600908"/>
            <a:ext cx="2016224" cy="108012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8"/>
          <p:cNvSpPr txBox="1"/>
          <p:nvPr/>
        </p:nvSpPr>
        <p:spPr>
          <a:xfrm>
            <a:off x="6047655" y="2240867"/>
            <a:ext cx="9017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 </a:t>
            </a:r>
            <a:r>
              <a:rPr lang="en-US" altLang="ko-KR" b="1"/>
              <a:t>id, pw</a:t>
            </a:r>
            <a:endParaRPr lang="ko-KR" altLang="en-US" b="1"/>
          </a:p>
        </p:txBody>
      </p:sp>
      <p:grpSp>
        <p:nvGrpSpPr>
          <p:cNvPr id="48" name="그룹 25"/>
          <p:cNvGrpSpPr/>
          <p:nvPr/>
        </p:nvGrpSpPr>
        <p:grpSpPr>
          <a:xfrm rot="0">
            <a:off x="3923897" y="5805264"/>
            <a:ext cx="4716016" cy="1052736"/>
            <a:chOff x="4427984" y="5805264"/>
            <a:chExt cx="4716016" cy="1052736"/>
          </a:xfrm>
        </p:grpSpPr>
        <p:sp>
          <p:nvSpPr>
            <p:cNvPr id="49" name="직사각형 26"/>
            <p:cNvSpPr/>
            <p:nvPr/>
          </p:nvSpPr>
          <p:spPr>
            <a:xfrm>
              <a:off x="4427984" y="5805264"/>
              <a:ext cx="4716016" cy="10527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28"/>
            <p:cNvSpPr/>
            <p:nvPr/>
          </p:nvSpPr>
          <p:spPr>
            <a:xfrm>
              <a:off x="4644008" y="6093296"/>
              <a:ext cx="72008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화면</a:t>
              </a:r>
              <a:endParaRPr lang="ko-KR" altLang="en-US"/>
            </a:p>
          </p:txBody>
        </p:sp>
        <p:sp>
          <p:nvSpPr>
            <p:cNvPr id="51" name="순서도: 자기 디스크 29"/>
            <p:cNvSpPr/>
            <p:nvPr/>
          </p:nvSpPr>
          <p:spPr>
            <a:xfrm>
              <a:off x="8244408" y="6093296"/>
              <a:ext cx="72008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  <p:sp>
          <p:nvSpPr>
            <p:cNvPr id="52" name="타원 30"/>
            <p:cNvSpPr/>
            <p:nvPr/>
          </p:nvSpPr>
          <p:spPr>
            <a:xfrm>
              <a:off x="7092280" y="6093296"/>
              <a:ext cx="93610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처리</a:t>
              </a:r>
              <a:endParaRPr lang="ko-KR" altLang="en-US"/>
            </a:p>
          </p:txBody>
        </p:sp>
        <p:grpSp>
          <p:nvGrpSpPr>
            <p:cNvPr id="53" name="그룹 136"/>
            <p:cNvGrpSpPr/>
            <p:nvPr/>
          </p:nvGrpSpPr>
          <p:grpSpPr>
            <a:xfrm rot="0">
              <a:off x="6372200" y="6074442"/>
              <a:ext cx="648072" cy="432048"/>
              <a:chOff x="6372200" y="6093296"/>
              <a:chExt cx="648072" cy="432048"/>
            </a:xfrm>
          </p:grpSpPr>
          <p:sp>
            <p:nvSpPr>
              <p:cNvPr id="54" name="TextBox 8"/>
              <p:cNvSpPr txBox="1"/>
              <p:nvPr/>
            </p:nvSpPr>
            <p:spPr>
              <a:xfrm>
                <a:off x="6372200" y="60932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흐름</a:t>
                </a:r>
                <a:endParaRPr lang="ko-KR" altLang="en-US"/>
              </a:p>
            </p:txBody>
          </p:sp>
          <p:cxnSp>
            <p:nvCxnSpPr>
              <p:cNvPr id="55" name="직선 화살표 연결선 36"/>
              <p:cNvCxnSpPr/>
              <p:nvPr/>
            </p:nvCxnSpPr>
            <p:spPr>
              <a:xfrm>
                <a:off x="6444208" y="6525344"/>
                <a:ext cx="5040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135"/>
            <p:cNvGrpSpPr/>
            <p:nvPr/>
          </p:nvGrpSpPr>
          <p:grpSpPr>
            <a:xfrm rot="0">
              <a:off x="5436096" y="6074442"/>
              <a:ext cx="932847" cy="432048"/>
              <a:chOff x="5436096" y="5949280"/>
              <a:chExt cx="932847" cy="432048"/>
            </a:xfrm>
          </p:grpSpPr>
          <p:cxnSp>
            <p:nvCxnSpPr>
              <p:cNvPr id="57" name="직선 화살표 연결선 33"/>
              <p:cNvCxnSpPr/>
              <p:nvPr/>
            </p:nvCxnSpPr>
            <p:spPr>
              <a:xfrm>
                <a:off x="5724128" y="6381328"/>
                <a:ext cx="504056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34"/>
              <p:cNvSpPr txBox="1"/>
              <p:nvPr/>
            </p:nvSpPr>
            <p:spPr>
              <a:xfrm>
                <a:off x="5436096" y="5949280"/>
                <a:ext cx="93284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/>
                  <a:t>DB</a:t>
                </a:r>
                <a:r>
                  <a:rPr lang="ko-KR" altLang="en-US"/>
                  <a:t>처리</a:t>
                </a:r>
                <a:endParaRPr lang="ko-KR" altLang="en-US"/>
              </a:p>
            </p:txBody>
          </p:sp>
        </p:grpSp>
      </p:grpSp>
      <p:sp>
        <p:nvSpPr>
          <p:cNvPr id="59" name="타원 37"/>
          <p:cNvSpPr/>
          <p:nvPr/>
        </p:nvSpPr>
        <p:spPr>
          <a:xfrm>
            <a:off x="7199783" y="3248980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로그인</a:t>
            </a:r>
            <a:endParaRPr lang="ko-KR" altLang="en-US"/>
          </a:p>
          <a:p>
            <a:pPr algn="ctr"/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60" name="Shape 42"/>
          <p:cNvCxnSpPr>
            <a:stCxn id="44" idx="4"/>
            <a:endCxn id="59" idx="4"/>
          </p:cNvCxnSpPr>
          <p:nvPr/>
        </p:nvCxnSpPr>
        <p:spPr>
          <a:xfrm flipV="1">
            <a:off x="7055767" y="4113076"/>
            <a:ext cx="1116124" cy="93610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48"/>
          <p:cNvSpPr/>
          <p:nvPr/>
        </p:nvSpPr>
        <p:spPr>
          <a:xfrm>
            <a:off x="3095327" y="3825044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로그아웃</a:t>
            </a:r>
            <a:endParaRPr lang="ko-KR" altLang="en-US"/>
          </a:p>
          <a:p>
            <a:pPr algn="ctr"/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63" name="꺾인 연결선 51"/>
          <p:cNvCxnSpPr>
            <a:stCxn id="42" idx="1"/>
          </p:cNvCxnSpPr>
          <p:nvPr/>
        </p:nvCxnSpPr>
        <p:spPr>
          <a:xfrm rot="10800000" flipV="1">
            <a:off x="3095327" y="2600908"/>
            <a:ext cx="432048" cy="1656184"/>
          </a:xfrm>
          <a:prstGeom prst="bentConnector3">
            <a:avLst>
              <a:gd name="adj1" fmla="val 15291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55"/>
          <p:cNvCxnSpPr>
            <a:stCxn id="62" idx="0"/>
            <a:endCxn id="42" idx="2"/>
          </p:cNvCxnSpPr>
          <p:nvPr/>
        </p:nvCxnSpPr>
        <p:spPr>
          <a:xfrm flipV="1">
            <a:off x="4067435" y="2960948"/>
            <a:ext cx="28803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2215296" y="282446"/>
            <a:ext cx="8911687" cy="579580"/>
          </a:xfrm>
        </p:spPr>
        <p:txBody>
          <a:bodyPr/>
          <a:lstStyle/>
          <a:p>
            <a:pPr algn="ctr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2211584" y="1540189"/>
            <a:ext cx="8915400" cy="3777622"/>
          </a:xfrm>
        </p:spPr>
        <p:txBody>
          <a:bodyPr/>
          <a:lstStyle/>
          <a:p>
            <a:pPr/>
            <a:r>
              <a:rPr lang="ko-KR" altLang="en-US"/>
              <a:t>주제</a:t>
            </a:r>
            <a:endParaRPr lang="ko-KR" altLang="en-US"/>
          </a:p>
          <a:p>
            <a:pPr/>
            <a:r>
              <a:rPr lang="ko-KR" altLang="en-US"/>
              <a:t>소요자원</a:t>
            </a:r>
            <a:endParaRPr lang="ko-KR" altLang="en-US"/>
          </a:p>
          <a:p>
            <a:pPr/>
            <a:r>
              <a:rPr lang="ko-KR" altLang="en-US"/>
              <a:t>요구사항 정의서</a:t>
            </a:r>
            <a:endParaRPr lang="ko-KR" altLang="en-US"/>
          </a:p>
          <a:p>
            <a:pPr/>
            <a:r>
              <a:rPr lang="ko-KR" altLang="en-US"/>
              <a:t>개발내용</a:t>
            </a:r>
            <a:endParaRPr lang="ko-KR" altLang="en-US"/>
          </a:p>
          <a:p>
            <a:pPr/>
            <a:r>
              <a:rPr lang="ko-KR" altLang="en-US"/>
              <a:t>개발일정</a:t>
            </a:r>
            <a:endParaRPr lang="ko-KR" altLang="en-US"/>
          </a:p>
          <a:p>
            <a:pPr/>
            <a:r>
              <a:rPr lang="en-US" altLang="ko-KR"/>
              <a:t>DFD</a:t>
            </a:r>
            <a:endParaRPr lang="en-US" altLang="ko-KR"/>
          </a:p>
          <a:p>
            <a:pPr/>
            <a:r>
              <a:rPr lang="ko-KR" altLang="en-US"/>
              <a:t>화면설계/스토리보드</a:t>
            </a:r>
            <a:endParaRPr lang="ko-KR" altLang="en-US"/>
          </a:p>
          <a:p>
            <a:pPr/>
            <a:r>
              <a:rPr lang="en-US" altLang="ko-KR"/>
              <a:t>DB Modeling</a:t>
            </a:r>
            <a:endParaRPr lang="en-US" altLang="ko-KR"/>
          </a:p>
          <a:p>
            <a:pPr/>
            <a:r>
              <a:rPr lang="ko-KR" altLang="en-US"/>
              <a:t>개발 후기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827508" y="405419"/>
            <a:ext cx="8911687" cy="1280890"/>
          </a:xfrm>
        </p:spPr>
        <p:txBody>
          <a:bodyPr/>
          <a:lstStyle/>
          <a:p>
            <a:pPr algn="ctr"/>
            <a:r>
              <a:rPr lang="ko-KR" altLang="en-US"/>
              <a:t>회원관리</a:t>
            </a:r>
            <a:r>
              <a:rPr lang="en-US" altLang="ko-KR"/>
              <a:t>DFD</a:t>
            </a:r>
            <a:endParaRPr lang="en-US" altLang="ko-KR"/>
          </a:p>
          <a:p>
            <a:pPr algn="ctr"/>
            <a:r>
              <a:rPr lang="ko-KR" altLang="en-US"/>
              <a:t>(회원가입)</a:t>
            </a:r>
            <a:endParaRPr lang="ko-KR" altLang="en-US"/>
          </a:p>
        </p:txBody>
      </p:sp>
      <p:grpSp>
        <p:nvGrpSpPr>
          <p:cNvPr id="4" name="그룹 49"/>
          <p:cNvGrpSpPr/>
          <p:nvPr/>
        </p:nvGrpSpPr>
        <p:grpSpPr>
          <a:xfrm rot="0">
            <a:off x="1748992" y="1342389"/>
            <a:ext cx="2160240" cy="1224136"/>
            <a:chOff x="755576" y="1556792"/>
            <a:chExt cx="2160240" cy="1224136"/>
          </a:xfrm>
        </p:grpSpPr>
        <p:sp>
          <p:nvSpPr>
            <p:cNvPr id="5" name="직사각형 9"/>
            <p:cNvSpPr/>
            <p:nvPr/>
          </p:nvSpPr>
          <p:spPr>
            <a:xfrm>
              <a:off x="1259632" y="2060848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로그인</a:t>
              </a:r>
              <a:endParaRPr lang="ko-KR" altLang="en-US"/>
            </a:p>
          </p:txBody>
        </p:sp>
        <p:cxnSp>
          <p:nvCxnSpPr>
            <p:cNvPr id="6" name="직선 화살표 연결선 13"/>
            <p:cNvCxnSpPr/>
            <p:nvPr/>
          </p:nvCxnSpPr>
          <p:spPr>
            <a:xfrm>
              <a:off x="755576" y="1556792"/>
              <a:ext cx="648072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30"/>
          <p:cNvGrpSpPr/>
          <p:nvPr/>
        </p:nvGrpSpPr>
        <p:grpSpPr>
          <a:xfrm rot="0">
            <a:off x="8315908" y="1902314"/>
            <a:ext cx="1656184" cy="720080"/>
            <a:chOff x="3203848" y="2204864"/>
            <a:chExt cx="1944216" cy="792088"/>
          </a:xfrm>
        </p:grpSpPr>
        <p:sp>
          <p:nvSpPr>
            <p:cNvPr id="8" name="타원 127"/>
            <p:cNvSpPr/>
            <p:nvPr/>
          </p:nvSpPr>
          <p:spPr>
            <a:xfrm>
              <a:off x="4355976" y="2204864"/>
              <a:ext cx="216024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14"/>
            <p:cNvSpPr/>
            <p:nvPr/>
          </p:nvSpPr>
          <p:spPr>
            <a:xfrm>
              <a:off x="3203848" y="2204864"/>
              <a:ext cx="194421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회원가입</a:t>
              </a:r>
              <a:endParaRPr lang="ko-KR" altLang="en-US"/>
            </a:p>
          </p:txBody>
        </p:sp>
      </p:grpSp>
      <p:sp>
        <p:nvSpPr>
          <p:cNvPr id="10" name="순서도: 자기 디스크 17"/>
          <p:cNvSpPr/>
          <p:nvPr/>
        </p:nvSpPr>
        <p:spPr>
          <a:xfrm>
            <a:off x="8855968" y="4365104"/>
            <a:ext cx="129614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member</a:t>
            </a:r>
            <a:endParaRPr lang="ko-KR" altLang="en-US"/>
          </a:p>
        </p:txBody>
      </p:sp>
      <p:cxnSp>
        <p:nvCxnSpPr>
          <p:cNvPr id="11" name="꺾인 연결선 21"/>
          <p:cNvCxnSpPr>
            <a:stCxn id="9" idx="2"/>
            <a:endCxn id="16" idx="0"/>
          </p:cNvCxnSpPr>
          <p:nvPr/>
        </p:nvCxnSpPr>
        <p:spPr>
          <a:xfrm rot="5400000">
            <a:off x="5482335" y="631431"/>
            <a:ext cx="1670702" cy="565262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7"/>
          <p:cNvCxnSpPr>
            <a:stCxn id="16" idx="2"/>
            <a:endCxn id="5" idx="1"/>
          </p:cNvCxnSpPr>
          <p:nvPr/>
        </p:nvCxnSpPr>
        <p:spPr>
          <a:xfrm flipH="1" flipV="1">
            <a:off x="2253048" y="2206485"/>
            <a:ext cx="338223" cy="2698679"/>
          </a:xfrm>
          <a:prstGeom prst="bentConnector3">
            <a:avLst>
              <a:gd name="adj1" fmla="val 14010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1"/>
          <p:cNvSpPr txBox="1"/>
          <p:nvPr/>
        </p:nvSpPr>
        <p:spPr>
          <a:xfrm>
            <a:off x="4103733" y="3429000"/>
            <a:ext cx="4089608" cy="907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&lt;member&gt; </a:t>
            </a:r>
            <a:endParaRPr lang="en-US" altLang="ko-KR"/>
          </a:p>
          <a:p>
            <a:pPr lvl="0"/>
            <a:r>
              <a:rPr lang="en-US" altLang="ko-KR"/>
              <a:t>id,pw,pw2,name, birth, tel,address, email, photo</a:t>
            </a:r>
            <a:endParaRPr lang="en-US" altLang="ko-KR"/>
          </a:p>
        </p:txBody>
      </p:sp>
      <p:cxnSp>
        <p:nvCxnSpPr>
          <p:cNvPr id="14" name="꺾인 연결선 37"/>
          <p:cNvCxnSpPr>
            <a:stCxn id="16" idx="6"/>
            <a:endCxn id="10" idx="2"/>
          </p:cNvCxnSpPr>
          <p:nvPr/>
        </p:nvCxnSpPr>
        <p:spPr>
          <a:xfrm>
            <a:off x="4391472" y="4905164"/>
            <a:ext cx="446449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8"/>
          <p:cNvSpPr txBox="1"/>
          <p:nvPr/>
        </p:nvSpPr>
        <p:spPr>
          <a:xfrm>
            <a:off x="4572000" y="4941706"/>
            <a:ext cx="4044314" cy="9096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&lt;member&gt;  </a:t>
            </a:r>
            <a:endParaRPr lang="en-US" altLang="ko-KR"/>
          </a:p>
          <a:p>
            <a:pPr lvl="0"/>
            <a:r>
              <a:rPr lang="en-US" altLang="ko-KR"/>
              <a:t>id,pw,pw2,name, birth, tel,address,</a:t>
            </a:r>
            <a:endParaRPr lang="en-US" altLang="ko-KR"/>
          </a:p>
          <a:p>
            <a:pPr lvl="0"/>
            <a:r>
              <a:rPr lang="en-US" altLang="ko-KR"/>
              <a:t> email, photo</a:t>
            </a:r>
            <a:endParaRPr lang="en-US" altLang="ko-KR"/>
          </a:p>
        </p:txBody>
      </p:sp>
      <p:sp>
        <p:nvSpPr>
          <p:cNvPr id="16" name="타원 63"/>
          <p:cNvSpPr/>
          <p:nvPr/>
        </p:nvSpPr>
        <p:spPr>
          <a:xfrm>
            <a:off x="2591272" y="4293096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회원가입처리</a:t>
            </a:r>
            <a:endParaRPr lang="ko-KR" altLang="en-US"/>
          </a:p>
        </p:txBody>
      </p:sp>
      <p:grpSp>
        <p:nvGrpSpPr>
          <p:cNvPr id="34" name="그룹 137"/>
          <p:cNvGrpSpPr/>
          <p:nvPr/>
        </p:nvGrpSpPr>
        <p:grpSpPr>
          <a:xfrm rot="0">
            <a:off x="4121696" y="5805264"/>
            <a:ext cx="4716016" cy="1052736"/>
            <a:chOff x="4427984" y="5805264"/>
            <a:chExt cx="4716016" cy="1052736"/>
          </a:xfrm>
        </p:grpSpPr>
        <p:sp>
          <p:nvSpPr>
            <p:cNvPr id="35" name="직사각형 72"/>
            <p:cNvSpPr/>
            <p:nvPr/>
          </p:nvSpPr>
          <p:spPr>
            <a:xfrm>
              <a:off x="4427984" y="5805264"/>
              <a:ext cx="4716016" cy="10527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"/>
            <p:cNvSpPr/>
            <p:nvPr/>
          </p:nvSpPr>
          <p:spPr>
            <a:xfrm>
              <a:off x="4644008" y="6093296"/>
              <a:ext cx="72008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화면</a:t>
              </a:r>
              <a:endParaRPr lang="ko-KR" altLang="en-US"/>
            </a:p>
          </p:txBody>
        </p:sp>
        <p:sp>
          <p:nvSpPr>
            <p:cNvPr id="37" name="순서도: 자기 디스크 6"/>
            <p:cNvSpPr/>
            <p:nvPr/>
          </p:nvSpPr>
          <p:spPr>
            <a:xfrm>
              <a:off x="8244408" y="6093296"/>
              <a:ext cx="72008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  <p:sp>
          <p:nvSpPr>
            <p:cNvPr id="38" name="타원 71"/>
            <p:cNvSpPr/>
            <p:nvPr/>
          </p:nvSpPr>
          <p:spPr>
            <a:xfrm>
              <a:off x="7092280" y="6093296"/>
              <a:ext cx="93610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처리</a:t>
              </a:r>
              <a:endParaRPr lang="ko-KR" altLang="en-US"/>
            </a:p>
          </p:txBody>
        </p:sp>
        <p:grpSp>
          <p:nvGrpSpPr>
            <p:cNvPr id="39" name="그룹 136"/>
            <p:cNvGrpSpPr/>
            <p:nvPr/>
          </p:nvGrpSpPr>
          <p:grpSpPr>
            <a:xfrm rot="0">
              <a:off x="6372200" y="6074442"/>
              <a:ext cx="648072" cy="432048"/>
              <a:chOff x="6372200" y="6093296"/>
              <a:chExt cx="648072" cy="432048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6372200" y="6093296"/>
                <a:ext cx="648072" cy="36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흐름</a:t>
                </a:r>
                <a:endParaRPr lang="ko-KR" altLang="en-US"/>
              </a:p>
            </p:txBody>
          </p:sp>
          <p:cxnSp>
            <p:nvCxnSpPr>
              <p:cNvPr id="41" name="직선 화살표 연결선 77"/>
              <p:cNvCxnSpPr/>
              <p:nvPr/>
            </p:nvCxnSpPr>
            <p:spPr>
              <a:xfrm>
                <a:off x="6444208" y="6525344"/>
                <a:ext cx="5040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135"/>
            <p:cNvGrpSpPr/>
            <p:nvPr/>
          </p:nvGrpSpPr>
          <p:grpSpPr>
            <a:xfrm rot="0">
              <a:off x="5436096" y="6074442"/>
              <a:ext cx="982961" cy="432048"/>
              <a:chOff x="5436096" y="5949280"/>
              <a:chExt cx="982961" cy="432048"/>
            </a:xfrm>
          </p:grpSpPr>
          <p:cxnSp>
            <p:nvCxnSpPr>
              <p:cNvPr id="43" name="직선 화살표 연결선 133"/>
              <p:cNvCxnSpPr/>
              <p:nvPr/>
            </p:nvCxnSpPr>
            <p:spPr>
              <a:xfrm>
                <a:off x="5724128" y="6381328"/>
                <a:ext cx="504056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134"/>
              <p:cNvSpPr txBox="1"/>
              <p:nvPr/>
            </p:nvSpPr>
            <p:spPr>
              <a:xfrm>
                <a:off x="5436096" y="5949280"/>
                <a:ext cx="933805" cy="362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/>
                  <a:t>DB</a:t>
                </a:r>
                <a:r>
                  <a:rPr lang="ko-KR" altLang="en-US"/>
                  <a:t>처리</a:t>
                </a:r>
                <a:endParaRPr lang="ko-KR" altLang="en-US"/>
              </a:p>
            </p:txBody>
          </p:sp>
        </p:grpSp>
      </p:grpSp>
      <p:cxnSp>
        <p:nvCxnSpPr>
          <p:cNvPr id="51" name="꺾인 연결선 57"/>
          <p:cNvCxnSpPr>
            <a:stCxn id="5" idx="3"/>
            <a:endCxn id="9" idx="1"/>
          </p:cNvCxnSpPr>
          <p:nvPr/>
        </p:nvCxnSpPr>
        <p:spPr>
          <a:xfrm>
            <a:off x="3909232" y="2206485"/>
            <a:ext cx="4406675" cy="558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973301" y="332522"/>
            <a:ext cx="8911687" cy="1280890"/>
          </a:xfrm>
        </p:spPr>
        <p:txBody>
          <a:bodyPr/>
          <a:lstStyle/>
          <a:p>
            <a:pPr algn="ctr"/>
            <a:r>
              <a:rPr lang="ko-KR" altLang="en-US"/>
              <a:t>회원관리</a:t>
            </a:r>
            <a:r>
              <a:rPr lang="en-US" altLang="ko-KR"/>
              <a:t>DFD</a:t>
            </a:r>
            <a:endParaRPr lang="en-US" altLang="ko-KR"/>
          </a:p>
          <a:p>
            <a:pPr algn="ctr"/>
            <a:r>
              <a:rPr lang="ko-KR" altLang="en-US"/>
              <a:t>(회원탈퇴)</a:t>
            </a:r>
            <a:endParaRPr lang="ko-KR" altLang="en-US"/>
          </a:p>
        </p:txBody>
      </p:sp>
      <p:sp>
        <p:nvSpPr>
          <p:cNvPr id="94" name="직사각형 9"/>
          <p:cNvSpPr/>
          <p:nvPr/>
        </p:nvSpPr>
        <p:spPr>
          <a:xfrm>
            <a:off x="3731208" y="1844823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로그인</a:t>
            </a:r>
            <a:endParaRPr lang="ko-KR" altLang="en-US"/>
          </a:p>
        </p:txBody>
      </p:sp>
      <p:cxnSp>
        <p:nvCxnSpPr>
          <p:cNvPr id="95" name="직선 화살표 연결선 13"/>
          <p:cNvCxnSpPr/>
          <p:nvPr/>
        </p:nvCxnSpPr>
        <p:spPr>
          <a:xfrm>
            <a:off x="3155144" y="1340767"/>
            <a:ext cx="64807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자기 디스크 17"/>
          <p:cNvSpPr/>
          <p:nvPr/>
        </p:nvSpPr>
        <p:spPr>
          <a:xfrm>
            <a:off x="7115584" y="4149080"/>
            <a:ext cx="1656184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member</a:t>
            </a:r>
            <a:endParaRPr lang="ko-KR" altLang="en-US"/>
          </a:p>
        </p:txBody>
      </p:sp>
      <p:grpSp>
        <p:nvGrpSpPr>
          <p:cNvPr id="97" name="그룹 25"/>
          <p:cNvGrpSpPr/>
          <p:nvPr/>
        </p:nvGrpSpPr>
        <p:grpSpPr>
          <a:xfrm rot="0">
            <a:off x="3677456" y="5661248"/>
            <a:ext cx="4716016" cy="1052736"/>
            <a:chOff x="4427984" y="5805264"/>
            <a:chExt cx="4716016" cy="1052736"/>
          </a:xfrm>
        </p:grpSpPr>
        <p:sp>
          <p:nvSpPr>
            <p:cNvPr id="98" name="직사각형 26"/>
            <p:cNvSpPr/>
            <p:nvPr/>
          </p:nvSpPr>
          <p:spPr>
            <a:xfrm>
              <a:off x="4427984" y="5805264"/>
              <a:ext cx="4716016" cy="10527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28"/>
            <p:cNvSpPr/>
            <p:nvPr/>
          </p:nvSpPr>
          <p:spPr>
            <a:xfrm>
              <a:off x="4644008" y="6093296"/>
              <a:ext cx="72008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화면</a:t>
              </a:r>
              <a:endParaRPr lang="ko-KR" altLang="en-US"/>
            </a:p>
          </p:txBody>
        </p:sp>
        <p:sp>
          <p:nvSpPr>
            <p:cNvPr id="100" name="순서도: 자기 디스크 29"/>
            <p:cNvSpPr/>
            <p:nvPr/>
          </p:nvSpPr>
          <p:spPr>
            <a:xfrm>
              <a:off x="8244408" y="6093296"/>
              <a:ext cx="72008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  <p:sp>
          <p:nvSpPr>
            <p:cNvPr id="101" name="타원 30"/>
            <p:cNvSpPr/>
            <p:nvPr/>
          </p:nvSpPr>
          <p:spPr>
            <a:xfrm>
              <a:off x="7092280" y="6093296"/>
              <a:ext cx="93610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처리</a:t>
              </a:r>
              <a:endParaRPr lang="ko-KR" altLang="en-US"/>
            </a:p>
          </p:txBody>
        </p:sp>
        <p:grpSp>
          <p:nvGrpSpPr>
            <p:cNvPr id="102" name="그룹 136"/>
            <p:cNvGrpSpPr/>
            <p:nvPr/>
          </p:nvGrpSpPr>
          <p:grpSpPr>
            <a:xfrm rot="0">
              <a:off x="6372200" y="6074442"/>
              <a:ext cx="648072" cy="432048"/>
              <a:chOff x="6372200" y="6093296"/>
              <a:chExt cx="648072" cy="432048"/>
            </a:xfrm>
          </p:grpSpPr>
          <p:sp>
            <p:nvSpPr>
              <p:cNvPr id="103" name="TextBox 8"/>
              <p:cNvSpPr txBox="1"/>
              <p:nvPr/>
            </p:nvSpPr>
            <p:spPr>
              <a:xfrm>
                <a:off x="6372200" y="60932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흐름</a:t>
                </a:r>
                <a:endParaRPr lang="ko-KR" altLang="en-US"/>
              </a:p>
            </p:txBody>
          </p:sp>
          <p:cxnSp>
            <p:nvCxnSpPr>
              <p:cNvPr id="104" name="직선 화살표 연결선 36"/>
              <p:cNvCxnSpPr/>
              <p:nvPr/>
            </p:nvCxnSpPr>
            <p:spPr>
              <a:xfrm>
                <a:off x="6444208" y="6525344"/>
                <a:ext cx="5040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35"/>
            <p:cNvGrpSpPr/>
            <p:nvPr/>
          </p:nvGrpSpPr>
          <p:grpSpPr>
            <a:xfrm rot="0">
              <a:off x="5436096" y="6074442"/>
              <a:ext cx="982961" cy="432048"/>
              <a:chOff x="5436096" y="5949280"/>
              <a:chExt cx="982961" cy="432048"/>
            </a:xfrm>
          </p:grpSpPr>
          <p:cxnSp>
            <p:nvCxnSpPr>
              <p:cNvPr id="106" name="직선 화살표 연결선 33"/>
              <p:cNvCxnSpPr/>
              <p:nvPr/>
            </p:nvCxnSpPr>
            <p:spPr>
              <a:xfrm>
                <a:off x="5724128" y="6381328"/>
                <a:ext cx="504056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34"/>
              <p:cNvSpPr txBox="1"/>
              <p:nvPr/>
            </p:nvSpPr>
            <p:spPr>
              <a:xfrm>
                <a:off x="5436096" y="5949280"/>
                <a:ext cx="93037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/>
                  <a:t>DB</a:t>
                </a:r>
                <a:r>
                  <a:rPr lang="ko-KR" altLang="en-US"/>
                  <a:t>처리</a:t>
                </a:r>
                <a:endParaRPr lang="ko-KR" altLang="en-US"/>
              </a:p>
            </p:txBody>
          </p:sp>
        </p:grpSp>
      </p:grpSp>
      <p:sp>
        <p:nvSpPr>
          <p:cNvPr id="108" name="타원 48"/>
          <p:cNvSpPr/>
          <p:nvPr/>
        </p:nvSpPr>
        <p:spPr>
          <a:xfrm>
            <a:off x="3599892" y="3429000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회원탈퇴</a:t>
            </a:r>
            <a:endParaRPr lang="ko-KR" altLang="en-US"/>
          </a:p>
          <a:p>
            <a:pPr algn="ctr"/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109" name="꺾인 연결선 51"/>
          <p:cNvCxnSpPr>
            <a:stCxn id="94" idx="3"/>
            <a:endCxn id="113" idx="0"/>
          </p:cNvCxnSpPr>
          <p:nvPr/>
        </p:nvCxnSpPr>
        <p:spPr>
          <a:xfrm>
            <a:off x="5387392" y="2204864"/>
            <a:ext cx="2736304" cy="50405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55"/>
          <p:cNvCxnSpPr>
            <a:stCxn id="108" idx="0"/>
            <a:endCxn id="94" idx="2"/>
          </p:cNvCxnSpPr>
          <p:nvPr/>
        </p:nvCxnSpPr>
        <p:spPr>
          <a:xfrm flipH="1" flipV="1">
            <a:off x="4559300" y="2564904"/>
            <a:ext cx="12700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31"/>
          <p:cNvCxnSpPr>
            <a:stCxn id="108" idx="5"/>
            <a:endCxn id="96" idx="2"/>
          </p:cNvCxnSpPr>
          <p:nvPr/>
        </p:nvCxnSpPr>
        <p:spPr>
          <a:xfrm>
            <a:off x="5259384" y="4166552"/>
            <a:ext cx="1856200" cy="6306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32"/>
          <p:cNvSpPr txBox="1"/>
          <p:nvPr/>
        </p:nvSpPr>
        <p:spPr>
          <a:xfrm>
            <a:off x="5747432" y="4499828"/>
            <a:ext cx="9067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delete</a:t>
            </a:r>
            <a:endParaRPr lang="en-US" altLang="ko-KR"/>
          </a:p>
        </p:txBody>
      </p:sp>
      <p:sp>
        <p:nvSpPr>
          <p:cNvPr id="113" name="직사각형 49"/>
          <p:cNvSpPr/>
          <p:nvPr/>
        </p:nvSpPr>
        <p:spPr>
          <a:xfrm>
            <a:off x="7259600" y="270892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회원탈퇴</a:t>
            </a:r>
            <a:endParaRPr lang="ko-KR" altLang="en-US"/>
          </a:p>
        </p:txBody>
      </p:sp>
      <p:cxnSp>
        <p:nvCxnSpPr>
          <p:cNvPr id="114" name="꺾인 연결선 50"/>
          <p:cNvCxnSpPr>
            <a:stCxn id="113" idx="2"/>
            <a:endCxn id="108" idx="6"/>
          </p:cNvCxnSpPr>
          <p:nvPr/>
        </p:nvCxnSpPr>
        <p:spPr>
          <a:xfrm rot="5400000">
            <a:off x="6617878" y="2355230"/>
            <a:ext cx="432048" cy="257958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56"/>
          <p:cNvSpPr txBox="1"/>
          <p:nvPr/>
        </p:nvSpPr>
        <p:spPr>
          <a:xfrm>
            <a:off x="5856269" y="3501008"/>
            <a:ext cx="11884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id,pw,</a:t>
            </a:r>
            <a:r>
              <a:rPr lang="ko-KR" altLang="en-US"/>
              <a:t>,</a:t>
            </a:r>
            <a:r>
              <a:rPr lang="en-US" altLang="ko-KR"/>
              <a:t>tel</a:t>
            </a:r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699938" y="460091"/>
            <a:ext cx="8911687" cy="1280890"/>
          </a:xfrm>
        </p:spPr>
        <p:txBody>
          <a:bodyPr/>
          <a:lstStyle/>
          <a:p>
            <a:pPr algn="ctr"/>
            <a:r>
              <a:rPr lang="ko-KR" altLang="en-US"/>
              <a:t>회원관리</a:t>
            </a:r>
            <a:r>
              <a:rPr lang="en-US" altLang="ko-KR"/>
              <a:t>DFD</a:t>
            </a:r>
            <a:endParaRPr lang="en-US" altLang="ko-KR"/>
          </a:p>
          <a:p>
            <a:pPr algn="ctr"/>
            <a:r>
              <a:rPr lang="ko-KR" altLang="en-US"/>
              <a:t>(내 정보 보기/ 수정)</a:t>
            </a:r>
            <a:endParaRPr lang="ko-KR" altLang="en-US"/>
          </a:p>
        </p:txBody>
      </p:sp>
      <p:grpSp>
        <p:nvGrpSpPr>
          <p:cNvPr id="4" name="그룹 49"/>
          <p:cNvGrpSpPr/>
          <p:nvPr/>
        </p:nvGrpSpPr>
        <p:grpSpPr>
          <a:xfrm rot="0">
            <a:off x="2411760" y="1052736"/>
            <a:ext cx="2160240" cy="1224136"/>
            <a:chOff x="755576" y="1556792"/>
            <a:chExt cx="2160240" cy="1224136"/>
          </a:xfrm>
        </p:grpSpPr>
        <p:sp>
          <p:nvSpPr>
            <p:cNvPr id="5" name="직사각형 9"/>
            <p:cNvSpPr/>
            <p:nvPr/>
          </p:nvSpPr>
          <p:spPr>
            <a:xfrm>
              <a:off x="1259632" y="2060848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로그인</a:t>
              </a:r>
              <a:endParaRPr lang="ko-KR" altLang="en-US"/>
            </a:p>
          </p:txBody>
        </p:sp>
        <p:cxnSp>
          <p:nvCxnSpPr>
            <p:cNvPr id="6" name="직선 화살표 연결선 13"/>
            <p:cNvCxnSpPr/>
            <p:nvPr/>
          </p:nvCxnSpPr>
          <p:spPr>
            <a:xfrm>
              <a:off x="755576" y="1556792"/>
              <a:ext cx="648072" cy="576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30"/>
          <p:cNvGrpSpPr/>
          <p:nvPr/>
        </p:nvGrpSpPr>
        <p:grpSpPr>
          <a:xfrm rot="0">
            <a:off x="7415808" y="2492896"/>
            <a:ext cx="1728192" cy="836015"/>
            <a:chOff x="3934275" y="2204864"/>
            <a:chExt cx="1944216" cy="919617"/>
          </a:xfrm>
        </p:grpSpPr>
        <p:sp>
          <p:nvSpPr>
            <p:cNvPr id="8" name="타원 127"/>
            <p:cNvSpPr/>
            <p:nvPr/>
          </p:nvSpPr>
          <p:spPr>
            <a:xfrm>
              <a:off x="4355976" y="2204864"/>
              <a:ext cx="216024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14"/>
            <p:cNvSpPr/>
            <p:nvPr/>
          </p:nvSpPr>
          <p:spPr>
            <a:xfrm>
              <a:off x="3934275" y="2332393"/>
              <a:ext cx="194421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내 정보수정</a:t>
              </a:r>
              <a:endParaRPr lang="ko-KR" altLang="en-US"/>
            </a:p>
          </p:txBody>
        </p:sp>
      </p:grpSp>
      <p:sp>
        <p:nvSpPr>
          <p:cNvPr id="10" name="순서도: 자기 디스크 17"/>
          <p:cNvSpPr/>
          <p:nvPr/>
        </p:nvSpPr>
        <p:spPr>
          <a:xfrm>
            <a:off x="8926780" y="4365104"/>
            <a:ext cx="129614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member</a:t>
            </a:r>
            <a:endParaRPr lang="ko-KR" altLang="en-US"/>
          </a:p>
        </p:txBody>
      </p:sp>
      <p:cxnSp>
        <p:nvCxnSpPr>
          <p:cNvPr id="11" name="꺾인 연결선 19"/>
          <p:cNvCxnSpPr>
            <a:stCxn id="5" idx="2"/>
            <a:endCxn id="38" idx="0"/>
          </p:cNvCxnSpPr>
          <p:nvPr/>
        </p:nvCxnSpPr>
        <p:spPr>
          <a:xfrm rot="5400000">
            <a:off x="3563036" y="2456040"/>
            <a:ext cx="360040" cy="170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21"/>
          <p:cNvCxnSpPr>
            <a:stCxn id="9" idx="2"/>
            <a:endCxn id="17" idx="0"/>
          </p:cNvCxnSpPr>
          <p:nvPr/>
        </p:nvCxnSpPr>
        <p:spPr>
          <a:xfrm rot="5400000">
            <a:off x="5654976" y="1668167"/>
            <a:ext cx="964184" cy="428567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7"/>
          <p:cNvCxnSpPr>
            <a:stCxn id="17" idx="1"/>
            <a:endCxn id="38" idx="2"/>
          </p:cNvCxnSpPr>
          <p:nvPr/>
        </p:nvCxnSpPr>
        <p:spPr>
          <a:xfrm rot="5400000" flipH="1" flipV="1">
            <a:off x="2992297" y="3722460"/>
            <a:ext cx="1115374" cy="38443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4246260" y="3429000"/>
            <a:ext cx="3998579" cy="636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 &lt;member&gt; </a:t>
            </a:r>
            <a:endParaRPr lang="en-US" altLang="ko-KR"/>
          </a:p>
          <a:p>
            <a:pPr lvl="0"/>
            <a:r>
              <a:rPr lang="en-US" altLang="ko-KR"/>
              <a:t>id,pw,name</a:t>
            </a:r>
            <a:r>
              <a:rPr lang="ko-KR" altLang="en-US"/>
              <a:t>,</a:t>
            </a:r>
            <a:r>
              <a:rPr lang="en-US" altLang="ko-KR"/>
              <a:t>birth,tel,address,email</a:t>
            </a:r>
            <a:endParaRPr lang="en-US" altLang="ko-KR"/>
          </a:p>
        </p:txBody>
      </p:sp>
      <p:cxnSp>
        <p:nvCxnSpPr>
          <p:cNvPr id="15" name="꺾인 연결선 37"/>
          <p:cNvCxnSpPr>
            <a:stCxn id="17" idx="6"/>
            <a:endCxn id="10" idx="2"/>
          </p:cNvCxnSpPr>
          <p:nvPr/>
        </p:nvCxnSpPr>
        <p:spPr>
          <a:xfrm>
            <a:off x="4894332" y="4905164"/>
            <a:ext cx="403244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8"/>
          <p:cNvSpPr txBox="1"/>
          <p:nvPr/>
        </p:nvSpPr>
        <p:spPr>
          <a:xfrm>
            <a:off x="4894332" y="4581128"/>
            <a:ext cx="3321933" cy="6366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 &lt;member&gt; </a:t>
            </a:r>
            <a:endParaRPr lang="en-US" altLang="ko-KR"/>
          </a:p>
          <a:p>
            <a:pPr lvl="0"/>
            <a:r>
              <a:rPr lang="en-US" altLang="ko-KR"/>
              <a:t>name</a:t>
            </a:r>
            <a:r>
              <a:rPr lang="ko-KR" altLang="en-US"/>
              <a:t>,</a:t>
            </a:r>
            <a:r>
              <a:rPr lang="en-US" altLang="ko-KR"/>
              <a:t>birth,tel,address,email</a:t>
            </a:r>
            <a:endParaRPr lang="en-US" altLang="ko-KR"/>
          </a:p>
        </p:txBody>
      </p:sp>
      <p:sp>
        <p:nvSpPr>
          <p:cNvPr id="17" name="타원 63"/>
          <p:cNvSpPr/>
          <p:nvPr/>
        </p:nvSpPr>
        <p:spPr>
          <a:xfrm>
            <a:off x="3094132" y="4293096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내 정보</a:t>
            </a:r>
            <a:endParaRPr lang="ko-KR" altLang="en-US"/>
          </a:p>
          <a:p>
            <a:pPr algn="ctr"/>
            <a:r>
              <a:rPr lang="ko-KR" altLang="en-US"/>
              <a:t>수정처리</a:t>
            </a:r>
            <a:endParaRPr lang="ko-KR" altLang="en-US"/>
          </a:p>
        </p:txBody>
      </p:sp>
      <p:grpSp>
        <p:nvGrpSpPr>
          <p:cNvPr id="27" name="그룹 137"/>
          <p:cNvGrpSpPr/>
          <p:nvPr/>
        </p:nvGrpSpPr>
        <p:grpSpPr>
          <a:xfrm rot="0">
            <a:off x="4192508" y="5805264"/>
            <a:ext cx="4716016" cy="1052736"/>
            <a:chOff x="4427984" y="5805264"/>
            <a:chExt cx="4716016" cy="1052736"/>
          </a:xfrm>
        </p:grpSpPr>
        <p:sp>
          <p:nvSpPr>
            <p:cNvPr id="28" name="직사각형 72"/>
            <p:cNvSpPr/>
            <p:nvPr/>
          </p:nvSpPr>
          <p:spPr>
            <a:xfrm>
              <a:off x="4427984" y="5805264"/>
              <a:ext cx="4716016" cy="10527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3"/>
            <p:cNvSpPr/>
            <p:nvPr/>
          </p:nvSpPr>
          <p:spPr>
            <a:xfrm>
              <a:off x="4644008" y="6093296"/>
              <a:ext cx="72008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화면</a:t>
              </a:r>
              <a:endParaRPr lang="ko-KR" altLang="en-US"/>
            </a:p>
          </p:txBody>
        </p:sp>
        <p:sp>
          <p:nvSpPr>
            <p:cNvPr id="30" name="순서도: 자기 디스크 6"/>
            <p:cNvSpPr/>
            <p:nvPr/>
          </p:nvSpPr>
          <p:spPr>
            <a:xfrm>
              <a:off x="8244408" y="6093296"/>
              <a:ext cx="72008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  <p:sp>
          <p:nvSpPr>
            <p:cNvPr id="31" name="타원 71"/>
            <p:cNvSpPr/>
            <p:nvPr/>
          </p:nvSpPr>
          <p:spPr>
            <a:xfrm>
              <a:off x="7092280" y="6093296"/>
              <a:ext cx="93610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처리</a:t>
              </a:r>
              <a:endParaRPr lang="ko-KR" altLang="en-US"/>
            </a:p>
          </p:txBody>
        </p:sp>
        <p:grpSp>
          <p:nvGrpSpPr>
            <p:cNvPr id="32" name="그룹 136"/>
            <p:cNvGrpSpPr/>
            <p:nvPr/>
          </p:nvGrpSpPr>
          <p:grpSpPr>
            <a:xfrm rot="0">
              <a:off x="6372200" y="6074442"/>
              <a:ext cx="648072" cy="432048"/>
              <a:chOff x="6372200" y="6093296"/>
              <a:chExt cx="648072" cy="432048"/>
            </a:xfrm>
          </p:grpSpPr>
          <p:sp>
            <p:nvSpPr>
              <p:cNvPr id="33" name="TextBox 8"/>
              <p:cNvSpPr txBox="1"/>
              <p:nvPr/>
            </p:nvSpPr>
            <p:spPr>
              <a:xfrm>
                <a:off x="6372200" y="60932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흐름</a:t>
                </a:r>
                <a:endParaRPr lang="ko-KR" altLang="en-US"/>
              </a:p>
            </p:txBody>
          </p:sp>
          <p:cxnSp>
            <p:nvCxnSpPr>
              <p:cNvPr id="34" name="직선 화살표 연결선 77"/>
              <p:cNvCxnSpPr/>
              <p:nvPr/>
            </p:nvCxnSpPr>
            <p:spPr>
              <a:xfrm>
                <a:off x="6444208" y="6525344"/>
                <a:ext cx="5040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135"/>
            <p:cNvGrpSpPr/>
            <p:nvPr/>
          </p:nvGrpSpPr>
          <p:grpSpPr>
            <a:xfrm rot="0">
              <a:off x="5436096" y="6074442"/>
              <a:ext cx="982961" cy="432048"/>
              <a:chOff x="5436096" y="5949280"/>
              <a:chExt cx="982961" cy="432048"/>
            </a:xfrm>
          </p:grpSpPr>
          <p:cxnSp>
            <p:nvCxnSpPr>
              <p:cNvPr id="36" name="직선 화살표 연결선 133"/>
              <p:cNvCxnSpPr/>
              <p:nvPr/>
            </p:nvCxnSpPr>
            <p:spPr>
              <a:xfrm>
                <a:off x="5724128" y="6381328"/>
                <a:ext cx="504056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134"/>
              <p:cNvSpPr txBox="1"/>
              <p:nvPr/>
            </p:nvSpPr>
            <p:spPr>
              <a:xfrm>
                <a:off x="5436096" y="5949280"/>
                <a:ext cx="9296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/>
                  <a:t>DB</a:t>
                </a:r>
                <a:r>
                  <a:rPr lang="ko-KR" altLang="en-US"/>
                  <a:t>처리</a:t>
                </a:r>
                <a:endParaRPr lang="ko-KR" altLang="en-US"/>
              </a:p>
            </p:txBody>
          </p:sp>
        </p:grpSp>
      </p:grpSp>
      <p:sp>
        <p:nvSpPr>
          <p:cNvPr id="38" name="직사각형 140"/>
          <p:cNvSpPr/>
          <p:nvPr/>
        </p:nvSpPr>
        <p:spPr>
          <a:xfrm>
            <a:off x="2950116" y="2636912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내 정보보기</a:t>
            </a:r>
            <a:endParaRPr lang="ko-KR" altLang="en-US"/>
          </a:p>
        </p:txBody>
      </p:sp>
      <p:cxnSp>
        <p:nvCxnSpPr>
          <p:cNvPr id="39" name="직선 화살표 연결선 146"/>
          <p:cNvCxnSpPr>
            <a:stCxn id="38" idx="3"/>
            <a:endCxn id="9" idx="1"/>
          </p:cNvCxnSpPr>
          <p:nvPr/>
        </p:nvCxnSpPr>
        <p:spPr>
          <a:xfrm flipV="1">
            <a:off x="4534292" y="2968871"/>
            <a:ext cx="2881516" cy="28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909597" y="516215"/>
            <a:ext cx="8911687" cy="1280890"/>
          </a:xfrm>
        </p:spPr>
        <p:txBody>
          <a:bodyPr/>
          <a:lstStyle/>
          <a:p>
            <a:pPr algn="ctr"/>
            <a:r>
              <a:rPr lang="ko-KR" altLang="en-US"/>
              <a:t>회원관리</a:t>
            </a:r>
            <a:r>
              <a:rPr lang="en-US" altLang="ko-KR"/>
              <a:t>DFD</a:t>
            </a:r>
            <a:endParaRPr lang="en-US" altLang="ko-KR"/>
          </a:p>
          <a:p>
            <a:pPr algn="ctr"/>
            <a:r>
              <a:rPr lang="ko-KR" altLang="en-US"/>
              <a:t>(회원리스트/등급변경)</a:t>
            </a:r>
            <a:endParaRPr lang="ko-KR" altLang="en-US"/>
          </a:p>
        </p:txBody>
      </p:sp>
      <p:grpSp>
        <p:nvGrpSpPr>
          <p:cNvPr id="4" name="그룹 49"/>
          <p:cNvGrpSpPr/>
          <p:nvPr/>
        </p:nvGrpSpPr>
        <p:grpSpPr>
          <a:xfrm rot="0">
            <a:off x="3024808" y="1556792"/>
            <a:ext cx="2413972" cy="1008112"/>
            <a:chOff x="501844" y="1772816"/>
            <a:chExt cx="2413972" cy="1008112"/>
          </a:xfrm>
        </p:grpSpPr>
        <p:sp>
          <p:nvSpPr>
            <p:cNvPr id="5" name="직사각형 9"/>
            <p:cNvSpPr/>
            <p:nvPr/>
          </p:nvSpPr>
          <p:spPr>
            <a:xfrm>
              <a:off x="1259632" y="2060848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회원리스트</a:t>
              </a:r>
              <a:endParaRPr lang="ko-KR" altLang="en-US"/>
            </a:p>
          </p:txBody>
        </p:sp>
        <p:cxnSp>
          <p:nvCxnSpPr>
            <p:cNvPr id="6" name="직선 화살표 연결선 13"/>
            <p:cNvCxnSpPr/>
            <p:nvPr/>
          </p:nvCxnSpPr>
          <p:spPr>
            <a:xfrm>
              <a:off x="501844" y="1772816"/>
              <a:ext cx="72008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순서도: 자기 디스크 17"/>
          <p:cNvSpPr/>
          <p:nvPr/>
        </p:nvSpPr>
        <p:spPr>
          <a:xfrm>
            <a:off x="6913240" y="4653136"/>
            <a:ext cx="1296144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/>
              <a:t>member</a:t>
            </a:r>
            <a:endParaRPr lang="ko-KR" altLang="en-US"/>
          </a:p>
        </p:txBody>
      </p:sp>
      <p:cxnSp>
        <p:nvCxnSpPr>
          <p:cNvPr id="8" name="꺾인 연결선 19"/>
          <p:cNvCxnSpPr>
            <a:stCxn id="5" idx="1"/>
          </p:cNvCxnSpPr>
          <p:nvPr/>
        </p:nvCxnSpPr>
        <p:spPr>
          <a:xfrm rot="10800000" flipV="1">
            <a:off x="3706788" y="2204864"/>
            <a:ext cx="75808" cy="2988332"/>
          </a:xfrm>
          <a:prstGeom prst="bentConnector3">
            <a:avLst>
              <a:gd name="adj1" fmla="val 40155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21"/>
          <p:cNvCxnSpPr>
            <a:stCxn id="7" idx="2"/>
            <a:endCxn id="5" idx="2"/>
          </p:cNvCxnSpPr>
          <p:nvPr/>
        </p:nvCxnSpPr>
        <p:spPr>
          <a:xfrm rot="5400000" flipH="1" flipV="1">
            <a:off x="3600676" y="3571115"/>
            <a:ext cx="2016224" cy="38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37"/>
          <p:cNvCxnSpPr>
            <a:endCxn id="7" idx="2"/>
          </p:cNvCxnSpPr>
          <p:nvPr/>
        </p:nvCxnSpPr>
        <p:spPr>
          <a:xfrm>
            <a:off x="5506988" y="5193196"/>
            <a:ext cx="140625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63"/>
          <p:cNvSpPr/>
          <p:nvPr/>
        </p:nvSpPr>
        <p:spPr>
          <a:xfrm>
            <a:off x="3706788" y="4581128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상태변경처리</a:t>
            </a:r>
            <a:endParaRPr lang="ko-KR" altLang="en-US"/>
          </a:p>
        </p:txBody>
      </p:sp>
      <p:cxnSp>
        <p:nvCxnSpPr>
          <p:cNvPr id="12" name="Shape 114"/>
          <p:cNvCxnSpPr>
            <a:stCxn id="5" idx="3"/>
            <a:endCxn id="30" idx="1"/>
          </p:cNvCxnSpPr>
          <p:nvPr/>
        </p:nvCxnSpPr>
        <p:spPr>
          <a:xfrm>
            <a:off x="5438780" y="2204864"/>
            <a:ext cx="3681205" cy="39521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3"/>
          <p:cNvCxnSpPr>
            <a:stCxn id="7" idx="1"/>
          </p:cNvCxnSpPr>
          <p:nvPr/>
        </p:nvCxnSpPr>
        <p:spPr>
          <a:xfrm flipH="1" flipV="1">
            <a:off x="5185048" y="2564904"/>
            <a:ext cx="2376264" cy="20882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4"/>
          <p:cNvSpPr txBox="1"/>
          <p:nvPr/>
        </p:nvSpPr>
        <p:spPr>
          <a:xfrm>
            <a:off x="5905128" y="2204863"/>
            <a:ext cx="1349026" cy="36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 id,grade</a:t>
            </a:r>
            <a:endParaRPr lang="en-US" altLang="ko-KR"/>
          </a:p>
        </p:txBody>
      </p:sp>
      <p:cxnSp>
        <p:nvCxnSpPr>
          <p:cNvPr id="15" name="Shape 126"/>
          <p:cNvCxnSpPr>
            <a:stCxn id="30" idx="2"/>
            <a:endCxn id="5" idx="2"/>
          </p:cNvCxnSpPr>
          <p:nvPr/>
        </p:nvCxnSpPr>
        <p:spPr>
          <a:xfrm flipH="1" flipV="1">
            <a:off x="4610688" y="2564904"/>
            <a:ext cx="4245664" cy="46797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2"/>
          <p:cNvSpPr txBox="1"/>
          <p:nvPr/>
        </p:nvSpPr>
        <p:spPr>
          <a:xfrm>
            <a:off x="5617095" y="4725144"/>
            <a:ext cx="1551419" cy="6355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/>
              <a:t>gradeNo</a:t>
            </a:r>
            <a:endParaRPr lang="en-US" altLang="ko-KR"/>
          </a:p>
          <a:p>
            <a:pPr lvl="0"/>
            <a:r>
              <a:rPr lang="en-US" altLang="ko-KR"/>
              <a:t>gradeName</a:t>
            </a:r>
            <a:endParaRPr lang="en-US" altLang="ko-KR"/>
          </a:p>
        </p:txBody>
      </p:sp>
      <p:grpSp>
        <p:nvGrpSpPr>
          <p:cNvPr id="17" name="그룹 137"/>
          <p:cNvGrpSpPr/>
          <p:nvPr/>
        </p:nvGrpSpPr>
        <p:grpSpPr>
          <a:xfrm rot="0">
            <a:off x="4195192" y="5805264"/>
            <a:ext cx="4716016" cy="1052736"/>
            <a:chOff x="4427984" y="5805264"/>
            <a:chExt cx="4716016" cy="1052736"/>
          </a:xfrm>
        </p:grpSpPr>
        <p:sp>
          <p:nvSpPr>
            <p:cNvPr id="18" name="직사각형 72"/>
            <p:cNvSpPr/>
            <p:nvPr/>
          </p:nvSpPr>
          <p:spPr>
            <a:xfrm>
              <a:off x="4427984" y="5805264"/>
              <a:ext cx="4716016" cy="10527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3"/>
            <p:cNvSpPr/>
            <p:nvPr/>
          </p:nvSpPr>
          <p:spPr>
            <a:xfrm>
              <a:off x="4644008" y="6093296"/>
              <a:ext cx="72008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화면</a:t>
              </a:r>
              <a:endParaRPr lang="ko-KR" altLang="en-US"/>
            </a:p>
          </p:txBody>
        </p:sp>
        <p:sp>
          <p:nvSpPr>
            <p:cNvPr id="20" name="순서도: 자기 디스크 6"/>
            <p:cNvSpPr/>
            <p:nvPr/>
          </p:nvSpPr>
          <p:spPr>
            <a:xfrm>
              <a:off x="8244408" y="6093296"/>
              <a:ext cx="720080" cy="5760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  <p:sp>
          <p:nvSpPr>
            <p:cNvPr id="21" name="타원 71"/>
            <p:cNvSpPr/>
            <p:nvPr/>
          </p:nvSpPr>
          <p:spPr>
            <a:xfrm>
              <a:off x="7092280" y="6093296"/>
              <a:ext cx="93610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ko-KR" altLang="en-US"/>
                <a:t>처리</a:t>
              </a:r>
              <a:endParaRPr lang="ko-KR" altLang="en-US"/>
            </a:p>
          </p:txBody>
        </p:sp>
        <p:grpSp>
          <p:nvGrpSpPr>
            <p:cNvPr id="22" name="그룹 136"/>
            <p:cNvGrpSpPr/>
            <p:nvPr/>
          </p:nvGrpSpPr>
          <p:grpSpPr>
            <a:xfrm rot="0">
              <a:off x="6372200" y="6074442"/>
              <a:ext cx="648072" cy="432048"/>
              <a:chOff x="6372200" y="6093296"/>
              <a:chExt cx="648072" cy="432048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6372200" y="609329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/>
                  <a:t>흐름</a:t>
                </a:r>
                <a:endParaRPr lang="ko-KR" altLang="en-US"/>
              </a:p>
            </p:txBody>
          </p:sp>
          <p:cxnSp>
            <p:nvCxnSpPr>
              <p:cNvPr id="24" name="직선 화살표 연결선 77"/>
              <p:cNvCxnSpPr/>
              <p:nvPr/>
            </p:nvCxnSpPr>
            <p:spPr>
              <a:xfrm>
                <a:off x="6444208" y="6525344"/>
                <a:ext cx="50405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135"/>
            <p:cNvGrpSpPr/>
            <p:nvPr/>
          </p:nvGrpSpPr>
          <p:grpSpPr>
            <a:xfrm rot="0">
              <a:off x="5436096" y="6074442"/>
              <a:ext cx="982961" cy="432048"/>
              <a:chOff x="5436096" y="5949280"/>
              <a:chExt cx="982961" cy="432048"/>
            </a:xfrm>
          </p:grpSpPr>
          <p:cxnSp>
            <p:nvCxnSpPr>
              <p:cNvPr id="26" name="직선 화살표 연결선 133"/>
              <p:cNvCxnSpPr/>
              <p:nvPr/>
            </p:nvCxnSpPr>
            <p:spPr>
              <a:xfrm>
                <a:off x="5724128" y="6381328"/>
                <a:ext cx="504056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134"/>
              <p:cNvSpPr txBox="1"/>
              <p:nvPr/>
            </p:nvSpPr>
            <p:spPr>
              <a:xfrm>
                <a:off x="5436095" y="5949280"/>
                <a:ext cx="926987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/>
                  <a:t>DB</a:t>
                </a:r>
                <a:r>
                  <a:rPr lang="ko-KR" altLang="en-US"/>
                  <a:t>처리</a:t>
                </a:r>
                <a:endParaRPr lang="ko-KR" altLang="en-US"/>
              </a:p>
            </p:txBody>
          </p:sp>
        </p:grpSp>
      </p:grpSp>
      <p:sp>
        <p:nvSpPr>
          <p:cNvPr id="30" name="타원 43"/>
          <p:cNvSpPr/>
          <p:nvPr/>
        </p:nvSpPr>
        <p:spPr>
          <a:xfrm>
            <a:off x="8856352" y="2420809"/>
            <a:ext cx="1800200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/>
              <a:t>등급변경처리</a:t>
            </a:r>
            <a:endParaRPr lang="ko-KR" altLang="en-US"/>
          </a:p>
        </p:txBody>
      </p:sp>
      <p:cxnSp>
        <p:nvCxnSpPr>
          <p:cNvPr id="31" name="꺾인 연결선 381"/>
          <p:cNvCxnSpPr>
            <a:stCxn id="30" idx="4"/>
            <a:endCxn id="7" idx="4"/>
          </p:cNvCxnSpPr>
          <p:nvPr/>
        </p:nvCxnSpPr>
        <p:spPr>
          <a:xfrm rot="5400000">
            <a:off x="8208792" y="3645536"/>
            <a:ext cx="1548251" cy="154706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90"/>
          <p:cNvSpPr txBox="1"/>
          <p:nvPr/>
        </p:nvSpPr>
        <p:spPr>
          <a:xfrm>
            <a:off x="8785448" y="4221088"/>
            <a:ext cx="850042" cy="3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grade</a:t>
            </a:r>
            <a:endParaRPr lang="ko-KR" altLang="en-US"/>
          </a:p>
        </p:txBody>
      </p:sp>
      <p:sp>
        <p:nvSpPr>
          <p:cNvPr id="34" name="TextBox 391"/>
          <p:cNvSpPr txBox="1"/>
          <p:nvPr/>
        </p:nvSpPr>
        <p:spPr>
          <a:xfrm>
            <a:off x="5257055" y="3501007"/>
            <a:ext cx="3178030" cy="90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*List&lt;member&gt; </a:t>
            </a:r>
            <a:endParaRPr lang="en-US" altLang="ko-KR"/>
          </a:p>
          <a:p>
            <a:pPr lvl="0"/>
            <a:r>
              <a:rPr lang="en-US" altLang="ko-KR"/>
              <a:t>id,name,birth,tel,gradeNo,gradeName,conDate</a:t>
            </a:r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661899" y="0"/>
            <a:ext cx="8911687" cy="798022"/>
          </a:xfrm>
        </p:spPr>
        <p:txBody>
          <a:bodyPr/>
          <a:lstStyle/>
          <a:p>
            <a:pPr algn="ctr"/>
            <a:r>
              <a:rPr lang="ko-KR" altLang="en-US"/>
              <a:t>기능설명 - </a:t>
            </a:r>
            <a:r>
              <a:rPr lang="en-US" altLang="ko-KR"/>
              <a:t>LIST</a:t>
            </a:r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08748" y="839675"/>
            <a:ext cx="7010617" cy="6018325"/>
          </a:xfrm>
        </p:spPr>
      </p:pic>
      <p:sp>
        <p:nvSpPr>
          <p:cNvPr id="5" name="직사각형 4"/>
          <p:cNvSpPr txBox="1"/>
          <p:nvPr/>
        </p:nvSpPr>
        <p:spPr>
          <a:xfrm>
            <a:off x="7451548" y="1088005"/>
            <a:ext cx="4298512" cy="36741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/>
              <a:t>회원관리 - 관리자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7112659" y="1694434"/>
            <a:ext cx="5172484" cy="206603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1600"/>
              <a:t>1)관리자만 회원 리트스를 볼수있다.</a:t>
            </a:r>
            <a:endParaRPr lang="ko-KR" altLang="en-US" sz="1600"/>
          </a:p>
          <a:p>
            <a:pPr/>
            <a:r>
              <a:rPr lang="ko-KR" altLang="en-US" sz="1600"/>
              <a:t>2)데이터 한줄을 누르면 회원 상세정보를 볼수있다.</a:t>
            </a:r>
            <a:endParaRPr lang="ko-KR" altLang="en-US" sz="1600"/>
          </a:p>
          <a:p>
            <a:pPr/>
            <a:r>
              <a:rPr lang="ko-KR" altLang="en-US" sz="1600"/>
              <a:t>3)회원등록을 통해 신규 회원 등록을 할수있다.</a:t>
            </a:r>
            <a:endParaRPr lang="ko-KR" altLang="en-US" sz="1600"/>
          </a:p>
          <a:p>
            <a:pPr/>
            <a:r>
              <a:rPr lang="ko-KR" altLang="en-US" sz="1600"/>
              <a:t>4)등급관리 버튼을 누르면 등급관리 페이지로 넘어간다.</a:t>
            </a:r>
            <a:endParaRPr lang="ko-KR" altLang="en-US" sz="1600"/>
          </a:p>
          <a:p>
            <a:pPr/>
            <a:r>
              <a:rPr lang="ko-KR" altLang="en-US" sz="1600"/>
              <a:t>5)로그아웃을 누르면 메인으로 넘어간다.</a:t>
            </a:r>
            <a:endParaRPr lang="ko-KR" altLang="en-US" sz="1600"/>
          </a:p>
          <a:p>
            <a:pPr/>
            <a:r>
              <a:rPr lang="ko-KR" altLang="en-US" sz="1600"/>
              <a:t>6) 로그아웃 옆 (관리자)를 누르면 내정보 수정이 가능하다.</a:t>
            </a:r>
            <a:endParaRPr lang="ko-KR" altLang="en-US" sz="1600"/>
          </a:p>
          <a:p>
            <a:pPr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83352" y="0"/>
            <a:ext cx="8911687" cy="706582"/>
          </a:xfrm>
        </p:spPr>
        <p:txBody>
          <a:bodyPr/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VIEW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879" y="906276"/>
            <a:ext cx="6096310" cy="5951724"/>
          </a:xfrm>
          <a:prstGeom prst="rect">
            <a:avLst/>
          </a:prstGeom>
        </p:spPr>
      </p:pic>
      <p:sp>
        <p:nvSpPr>
          <p:cNvPr id="5" name="직사각형 4"/>
          <p:cNvSpPr txBox="1"/>
          <p:nvPr/>
        </p:nvSpPr>
        <p:spPr>
          <a:xfrm>
            <a:off x="6943218" y="1088004"/>
            <a:ext cx="4797924" cy="17390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사용자 정보 보기</a:t>
            </a:r>
            <a:endParaRPr lang="ko-KR" altLang="en-US"/>
          </a:p>
          <a:p>
            <a:pPr/>
            <a:r>
              <a:rPr lang="ko-KR" altLang="en-US"/>
              <a:t>1)이미지 변경은 뷰에서만 변경가능</a:t>
            </a:r>
            <a:endParaRPr lang="ko-KR" altLang="en-US"/>
          </a:p>
          <a:p>
            <a:pPr/>
            <a:r>
              <a:rPr lang="ko-KR" altLang="en-US"/>
              <a:t>2)데이터 수정시 수정 버튼 클릭후 데이터 수정가능</a:t>
            </a:r>
            <a:endParaRPr lang="ko-KR" altLang="en-US"/>
          </a:p>
          <a:p>
            <a:pPr/>
            <a:r>
              <a:rPr lang="ko-KR" altLang="en-US"/>
              <a:t>3)삭제 버튼시 회원탈퇴 페이지로 이동</a:t>
            </a:r>
            <a:endParaRPr lang="ko-KR" altLang="en-US"/>
          </a:p>
          <a:p>
            <a:pPr/>
            <a:r>
              <a:rPr lang="ko-KR" altLang="en-US"/>
              <a:t>4)리스트 클릭시 메인으로 이동한다.</a:t>
            </a:r>
            <a:endParaRPr lang="ko-KR" altLang="en-US"/>
          </a:p>
        </p:txBody>
      </p:sp>
      <p:sp>
        <p:nvSpPr>
          <p:cNvPr id="6" name="직사각형 5"/>
          <p:cNvSpPr txBox="1"/>
          <p:nvPr/>
        </p:nvSpPr>
        <p:spPr>
          <a:xfrm>
            <a:off x="7061630" y="3429000"/>
            <a:ext cx="4985204" cy="1455420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관리자 정보 보기</a:t>
            </a:r>
            <a:endParaRPr lang="ko-KR" altLang="en-US"/>
          </a:p>
          <a:p>
            <a:pPr/>
            <a:r>
              <a:rPr lang="ko-KR" altLang="en-US"/>
              <a:t>1)사용자 변경가능</a:t>
            </a:r>
            <a:endParaRPr lang="ko-KR" altLang="en-US"/>
          </a:p>
          <a:p>
            <a:pPr/>
            <a:r>
              <a:rPr lang="ko-KR" altLang="en-US"/>
              <a:t>2)사용자 데이터 수정가능</a:t>
            </a:r>
            <a:endParaRPr lang="ko-KR" altLang="en-US"/>
          </a:p>
          <a:p>
            <a:pPr/>
            <a:r>
              <a:rPr lang="ko-KR" altLang="en-US"/>
              <a:t>3)사용자 회원탈퇴 페이지로 이동</a:t>
            </a:r>
            <a:endParaRPr lang="ko-KR" altLang="en-US"/>
          </a:p>
          <a:p>
            <a:pPr/>
            <a:r>
              <a:rPr lang="ko-KR" altLang="en-US"/>
              <a:t>4)리스트 클릭시 메인으로 이동한다.</a:t>
            </a: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37209" y="0"/>
            <a:ext cx="8911687" cy="638788"/>
          </a:xfrm>
        </p:spPr>
        <p:txBody>
          <a:bodyPr/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WRITE FORM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95718" y="598501"/>
            <a:ext cx="5730477" cy="3567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60044" y="4159112"/>
            <a:ext cx="5783986" cy="2698888"/>
          </a:xfrm>
          <a:prstGeom prst="rect">
            <a:avLst/>
          </a:prstGeom>
        </p:spPr>
      </p:pic>
      <p:sp>
        <p:nvSpPr>
          <p:cNvPr id="6" name="직사각형 5"/>
          <p:cNvSpPr txBox="1"/>
          <p:nvPr/>
        </p:nvSpPr>
        <p:spPr>
          <a:xfrm>
            <a:off x="6845116" y="829380"/>
            <a:ext cx="4610646" cy="255009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ko-KR" altLang="en-US"/>
              <a:t>사용자-회원가입</a:t>
            </a:r>
            <a:endParaRPr lang="ko-KR" altLang="en-US"/>
          </a:p>
          <a:p>
            <a:pPr algn="ctr"/>
            <a:r>
              <a:rPr lang="en-US" altLang="ko-KR"/>
              <a:t>ALERT</a:t>
            </a:r>
            <a:r>
              <a:rPr lang="ko-KR" altLang="en-US"/>
              <a:t> 사용- 아이디,비밀번호,비밀번호 확인,이름,생년월일,연락처,주소,이메일</a:t>
            </a:r>
            <a:endParaRPr lang="ko-KR" altLang="en-US"/>
          </a:p>
          <a:p>
            <a:pPr algn="ctr"/>
            <a:r>
              <a:rPr lang="ko-KR" altLang="en-US"/>
              <a:t>필수 입력 설정</a:t>
            </a:r>
            <a:endParaRPr lang="ko-KR" altLang="en-US"/>
          </a:p>
          <a:p>
            <a:pPr algn="ctr"/>
            <a:r>
              <a:rPr lang="ko-KR" altLang="en-US"/>
              <a:t>이미지는 선택 안하면 </a:t>
            </a:r>
            <a:r>
              <a:rPr lang="en-US" altLang="ko-KR"/>
              <a:t>noimage</a:t>
            </a:r>
            <a:r>
              <a:rPr lang="ko-KR" altLang="en-US"/>
              <a:t>로 등록</a:t>
            </a:r>
            <a:endParaRPr lang="ko-KR" altLang="en-US"/>
          </a:p>
          <a:p>
            <a:pPr algn="ctr"/>
            <a:r>
              <a:rPr lang="ko-KR" altLang="en-US"/>
              <a:t>필수 데이터 작성후 회원가입 클릭시 </a:t>
            </a:r>
            <a:endParaRPr lang="ko-KR" altLang="en-US"/>
          </a:p>
          <a:p>
            <a:pPr algn="ctr"/>
            <a:r>
              <a:rPr lang="ko-KR" altLang="en-US"/>
              <a:t>회원가입 완료</a:t>
            </a:r>
            <a:endParaRPr lang="ko-KR" altLang="en-US"/>
          </a:p>
          <a:p>
            <a:pPr algn="ctr"/>
            <a:endParaRPr lang="ko-KR" altLang="en-US"/>
          </a:p>
          <a:p>
            <a:pPr algn="ctr"/>
            <a:r>
              <a:rPr lang="ko-KR" altLang="en-US"/>
              <a:t>취소 버튼 클릭시 메인화면으로 이동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154" y="0"/>
            <a:ext cx="8911687" cy="852822"/>
          </a:xfrm>
        </p:spPr>
        <p:txBody>
          <a:bodyPr/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UPDATE FORM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7228" y="883942"/>
            <a:ext cx="6218429" cy="5974056"/>
          </a:xfrm>
          <a:prstGeom prst="rect">
            <a:avLst/>
          </a:prstGeom>
        </p:spPr>
      </p:pic>
      <p:sp>
        <p:nvSpPr>
          <p:cNvPr id="5" name="직사각형 4"/>
          <p:cNvSpPr txBox="1"/>
          <p:nvPr/>
        </p:nvSpPr>
        <p:spPr>
          <a:xfrm>
            <a:off x="6800528" y="954232"/>
            <a:ext cx="4806844" cy="282528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정보 수정- 사용자,관리자 동일</a:t>
            </a:r>
            <a:endParaRPr lang="ko-KR" altLang="en-US"/>
          </a:p>
          <a:p>
            <a:pPr/>
            <a:r>
              <a:rPr lang="ko-KR" altLang="en-US"/>
              <a:t>1)비밀번호 확인용 빼고 모든데이터 가져온다.</a:t>
            </a:r>
            <a:endParaRPr lang="ko-KR" altLang="en-US"/>
          </a:p>
          <a:p>
            <a:pPr/>
            <a:r>
              <a:rPr lang="ko-KR" altLang="en-US"/>
              <a:t>2)아이디는 변경 불가함.</a:t>
            </a:r>
            <a:endParaRPr lang="ko-KR" altLang="en-US"/>
          </a:p>
          <a:p>
            <a:pPr/>
            <a:r>
              <a:rPr lang="ko-KR" altLang="en-US"/>
              <a:t>3)원하는 데이터 수정후 본인 확인용 비밀번호 작성후 수정 버튼 누르면 수정완료후 정보보기로 넘어간다.</a:t>
            </a:r>
            <a:endParaRPr lang="ko-KR" altLang="en-US"/>
          </a:p>
          <a:p>
            <a:pPr/>
            <a:r>
              <a:rPr lang="ko-KR" altLang="en-US"/>
              <a:t>4)확인용 비밀번호가 틀리거나 작성 안하면 오류 메시지 알림</a:t>
            </a:r>
            <a:endParaRPr lang="ko-KR" altLang="en-US"/>
          </a:p>
          <a:p>
            <a:pPr/>
            <a:r>
              <a:rPr lang="ko-KR" altLang="en-US"/>
              <a:t>5)다시입력 버튼 클릭시 기존데이터 적용한다.</a:t>
            </a:r>
            <a:endParaRPr lang="ko-KR" altLang="en-US"/>
          </a:p>
          <a:p>
            <a:pPr/>
            <a:r>
              <a:rPr lang="ko-KR" altLang="en-US"/>
              <a:t>6)취소 버튼 클릭시 정보보기로 넘어간다.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53339" y="0"/>
            <a:ext cx="8911687" cy="647737"/>
          </a:xfrm>
        </p:spPr>
        <p:txBody>
          <a:bodyPr/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DELETE</a:t>
            </a:r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80965" y="1425255"/>
            <a:ext cx="6607489" cy="5432744"/>
          </a:xfrm>
        </p:spPr>
      </p:pic>
      <p:sp>
        <p:nvSpPr>
          <p:cNvPr id="5" name="직사각형 4"/>
          <p:cNvSpPr txBox="1"/>
          <p:nvPr/>
        </p:nvSpPr>
        <p:spPr>
          <a:xfrm>
            <a:off x="7335610" y="1195022"/>
            <a:ext cx="4664154" cy="908098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회원탈퇴 삭제</a:t>
            </a:r>
            <a:endParaRPr lang="ko-KR" altLang="en-US"/>
          </a:p>
          <a:p>
            <a:pPr/>
            <a:r>
              <a:rPr lang="ko-KR" altLang="en-US"/>
              <a:t>1)아이디- 비밀번호- 전화번호 입력후 삭제시 삭제 완료</a:t>
            </a:r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094162" y="0"/>
            <a:ext cx="8911687" cy="622799"/>
          </a:xfrm>
        </p:spPr>
        <p:txBody>
          <a:bodyPr>
            <a:normAutofit lnSpcReduction="0"/>
          </a:bodyPr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GRADE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08706" y="1006276"/>
            <a:ext cx="6274116" cy="5851723"/>
          </a:xfrm>
          <a:prstGeom prst="rect">
            <a:avLst/>
          </a:prstGeom>
        </p:spPr>
      </p:pic>
      <p:sp>
        <p:nvSpPr>
          <p:cNvPr id="5" name="직사각형 4"/>
          <p:cNvSpPr txBox="1"/>
          <p:nvPr/>
        </p:nvSpPr>
        <p:spPr>
          <a:xfrm>
            <a:off x="6943216" y="1186103"/>
            <a:ext cx="5199240" cy="907492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등급리스트-관리자</a:t>
            </a:r>
            <a:br>
              <a:rPr lang="ko-KR" altLang="en-US"/>
            </a:br>
            <a:r>
              <a:rPr lang="ko-KR" altLang="en-US"/>
              <a:t>1)등급 번호 등급명 을 추가 할수있다.</a:t>
            </a:r>
            <a:endParaRPr lang="ko-KR" altLang="en-US"/>
          </a:p>
          <a:p>
            <a:pPr/>
            <a:r>
              <a:rPr lang="ko-KR" altLang="en-US"/>
              <a:t>2)등급 번호  등급명을 수정 삭제 할수있다.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2035473" y="624109"/>
            <a:ext cx="8911687" cy="867296"/>
          </a:xfrm>
        </p:spPr>
        <p:txBody>
          <a:bodyPr/>
          <a:lstStyle/>
          <a:p>
            <a:pPr algn="ctr"/>
            <a:r>
              <a:rPr lang="ko-KR" altLang="en-US"/>
              <a:t>주제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2067725" y="2025706"/>
            <a:ext cx="8915400" cy="3777622"/>
          </a:xfrm>
        </p:spPr>
        <p:txBody>
          <a:bodyPr/>
          <a:lstStyle/>
          <a:p>
            <a:pPr/>
            <a:r>
              <a:rPr lang="ko-KR" altLang="en-US"/>
              <a:t>주제: 회원관리 및 등급관리</a:t>
            </a:r>
            <a:endParaRPr lang="ko-KR" altLang="en-US"/>
          </a:p>
          <a:p>
            <a:pPr/>
            <a:r>
              <a:rPr lang="ko-KR" altLang="en-US"/>
              <a:t>목적</a:t>
            </a:r>
            <a:endParaRPr lang="ko-KR" altLang="en-US"/>
          </a:p>
          <a:p>
            <a:pPr>
              <a:buNone/>
            </a:pPr>
            <a:r>
              <a:rPr lang="ko-KR" altLang="en-US"/>
              <a:t>1) 회원관리를 통해 사용자 파악</a:t>
            </a:r>
            <a:endParaRPr lang="ko-KR" altLang="en-US"/>
          </a:p>
          <a:p>
            <a:pPr>
              <a:buNone/>
            </a:pPr>
            <a:r>
              <a:rPr lang="ko-KR" altLang="en-US"/>
              <a:t>2) 등급관리를 통해 사용자 편의성 제공 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2969" y="0"/>
            <a:ext cx="8911687" cy="656050"/>
          </a:xfrm>
        </p:spPr>
        <p:txBody>
          <a:bodyPr/>
          <a:lstStyle/>
          <a:p>
            <a:pPr algn="ctr"/>
            <a:r>
              <a:rPr lang="ko-KR" altLang="en-US"/>
              <a:t>기능설명-</a:t>
            </a:r>
            <a:r>
              <a:rPr lang="en-US" altLang="ko-KR"/>
              <a:t>LOGIN FORM</a:t>
            </a:r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24392" y="978228"/>
            <a:ext cx="6166898" cy="5879771"/>
          </a:xfrm>
        </p:spPr>
      </p:pic>
      <p:sp>
        <p:nvSpPr>
          <p:cNvPr id="5" name="직사각형 4"/>
          <p:cNvSpPr txBox="1"/>
          <p:nvPr/>
        </p:nvSpPr>
        <p:spPr>
          <a:xfrm>
            <a:off x="7166168" y="1114759"/>
            <a:ext cx="4298512" cy="117886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로그인-사용자,관리자</a:t>
            </a:r>
            <a:endParaRPr lang="ko-KR" altLang="en-US"/>
          </a:p>
          <a:p>
            <a:pPr/>
            <a:r>
              <a:rPr lang="ko-KR" altLang="en-US"/>
              <a:t>1)아이디, 비밀번호 입력후 로그인하면 메인화면으로 이동</a:t>
            </a:r>
            <a:endParaRPr lang="ko-KR" altLang="en-US"/>
          </a:p>
          <a:p>
            <a:pPr/>
            <a:r>
              <a:rPr lang="ko-KR" altLang="en-US"/>
              <a:t>2)회원가입 누르면 회원가입 창으로 이동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2057839" y="285223"/>
            <a:ext cx="8911687" cy="674461"/>
          </a:xfrm>
        </p:spPr>
        <p:txBody>
          <a:bodyPr/>
          <a:lstStyle/>
          <a:p>
            <a:pPr algn="ctr"/>
            <a:r>
              <a:rPr lang="ko-KR" altLang="en-US"/>
              <a:t>오류수정</a:t>
            </a:r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86745" y="5515829"/>
            <a:ext cx="10975228" cy="99060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69816" y="1441624"/>
            <a:ext cx="8890665" cy="657225"/>
          </a:xfrm>
          <a:prstGeom prst="rect">
            <a:avLst/>
          </a:prstGeom>
        </p:spPr>
      </p:pic>
      <p:sp>
        <p:nvSpPr>
          <p:cNvPr id="7" name="직사각형 6"/>
          <p:cNvSpPr txBox="1"/>
          <p:nvPr/>
        </p:nvSpPr>
        <p:spPr>
          <a:xfrm>
            <a:off x="941351" y="1426892"/>
            <a:ext cx="1426892" cy="361903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오류코드:</a:t>
            </a:r>
            <a:endParaRPr lang="ko-KR" altLang="en-US"/>
          </a:p>
        </p:txBody>
      </p:sp>
      <p:sp>
        <p:nvSpPr>
          <p:cNvPr id="8" name="직사각형 7"/>
          <p:cNvSpPr txBox="1"/>
          <p:nvPr/>
        </p:nvSpPr>
        <p:spPr>
          <a:xfrm>
            <a:off x="1039450" y="2202764"/>
            <a:ext cx="3977463" cy="36708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내용: 수정이 안넘어감</a:t>
            </a:r>
            <a:endParaRPr lang="ko-KR" altLang="en-US"/>
          </a:p>
        </p:txBody>
      </p:sp>
      <p:sp>
        <p:nvSpPr>
          <p:cNvPr id="9" name="직사각형 8"/>
          <p:cNvSpPr txBox="1"/>
          <p:nvPr/>
        </p:nvSpPr>
        <p:spPr>
          <a:xfrm>
            <a:off x="1021613" y="2787379"/>
            <a:ext cx="9274800" cy="64162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원인: </a:t>
            </a:r>
            <a:r>
              <a:rPr lang="en-US" altLang="ko-KR"/>
              <a:t>list</a:t>
            </a:r>
            <a:r>
              <a:rPr lang="ko-KR" altLang="en-US"/>
              <a:t>에서 </a:t>
            </a:r>
            <a:r>
              <a:rPr lang="en-US" altLang="ko-KR"/>
              <a:t>to_char(m.birth, 'yyyy--mm-dd') birth</a:t>
            </a:r>
            <a:r>
              <a:rPr lang="ko-KR" altLang="en-US"/>
              <a:t>로 넘겼는데 </a:t>
            </a:r>
            <a:r>
              <a:rPr lang="en-US" altLang="ko-KR"/>
              <a:t>view</a:t>
            </a:r>
            <a:r>
              <a:rPr lang="ko-KR" altLang="en-US"/>
              <a:t>에서 </a:t>
            </a:r>
            <a:r>
              <a:rPr lang="en-US" altLang="ko-KR"/>
              <a:t>to_char(m.birth, 'yyyy--mm-dd') birth </a:t>
            </a:r>
            <a:r>
              <a:rPr lang="ko-KR" altLang="en-US"/>
              <a:t>받지 못함</a:t>
            </a:r>
            <a:endParaRPr lang="ko-KR" altLang="en-US"/>
          </a:p>
        </p:txBody>
      </p:sp>
      <p:pic>
        <p:nvPicPr>
          <p:cNvPr id="10" name="그림 9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828252" y="4267300"/>
            <a:ext cx="10848478" cy="942975"/>
          </a:xfrm>
          <a:prstGeom prst="rect">
            <a:avLst/>
          </a:prstGeom>
        </p:spPr>
      </p:pic>
      <p:sp>
        <p:nvSpPr>
          <p:cNvPr id="11" name="직사각형 10"/>
          <p:cNvSpPr txBox="1"/>
          <p:nvPr/>
        </p:nvSpPr>
        <p:spPr>
          <a:xfrm>
            <a:off x="5730358" y="3429000"/>
            <a:ext cx="228482" cy="36004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endParaRPr lang="ko-KR" altLang="en-US"/>
          </a:p>
        </p:txBody>
      </p:sp>
      <p:sp>
        <p:nvSpPr>
          <p:cNvPr id="12" name="직사각형 11"/>
          <p:cNvSpPr txBox="1"/>
          <p:nvPr/>
        </p:nvSpPr>
        <p:spPr>
          <a:xfrm>
            <a:off x="1003777" y="3553852"/>
            <a:ext cx="5689734" cy="36324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수정:</a:t>
            </a:r>
            <a:r>
              <a:rPr lang="en-US" altLang="ko-KR"/>
              <a:t>DAO</a:t>
            </a:r>
            <a:r>
              <a:rPr lang="ko-KR" altLang="en-US"/>
              <a:t>에서 </a:t>
            </a:r>
            <a:r>
              <a:rPr lang="en-US" altLang="ko-KR"/>
              <a:t>view sql </a:t>
            </a:r>
            <a:r>
              <a:rPr lang="ko-KR" altLang="en-US"/>
              <a:t>부분 수정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606564" y="419393"/>
            <a:ext cx="8911687" cy="1025827"/>
          </a:xfrm>
        </p:spPr>
        <p:txBody>
          <a:bodyPr/>
          <a:lstStyle/>
          <a:p>
            <a:pPr algn="ctr"/>
            <a:r>
              <a:rPr lang="ko-KR" altLang="en-US"/>
              <a:t>개발 핵심 코드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2030895" y="2449980"/>
            <a:ext cx="8915400" cy="3777622"/>
          </a:xfrm>
        </p:spPr>
        <p:txBody>
          <a:bodyPr/>
          <a:lstStyle/>
          <a:p>
            <a:pPr/>
            <a:r>
              <a:rPr lang="ko-KR" altLang="en-US"/>
              <a:t>   &lt;div id="myCarousel" class="carousel slide" data-ride="carousel"&gt;</a:t>
            </a:r>
            <a:endParaRPr lang="ko-KR" altLang="en-US"/>
          </a:p>
          <a:p>
            <a:pPr/>
            <a:r>
              <a:rPr lang="ko-KR" altLang="en-US"/>
              <a:t>    &lt;!-- Indicators --&gt;</a:t>
            </a:r>
            <a:endParaRPr lang="ko-KR" altLang="en-US"/>
          </a:p>
          <a:p>
            <a:pPr/>
            <a:r>
              <a:rPr lang="ko-KR" altLang="en-US"/>
              <a:t>    &lt;ol class="carousel-indicators"&gt;</a:t>
            </a:r>
            <a:endParaRPr lang="ko-KR" altLang="en-US"/>
          </a:p>
          <a:p>
            <a:pPr/>
            <a:r>
              <a:rPr lang="ko-KR" altLang="en-US"/>
              <a:t>     &lt;li data-target="#myCarousel" data-slide-to="0" class="active"&gt;&lt;/li&gt;</a:t>
            </a:r>
            <a:endParaRPr lang="ko-KR" altLang="en-US"/>
          </a:p>
          <a:p>
            <a:pPr/>
            <a:r>
              <a:rPr lang="ko-KR" altLang="en-US"/>
              <a:t>     &lt;li data-target="#myCarousel" data-slide-to="1"&gt;&lt;/li&gt;</a:t>
            </a:r>
            <a:endParaRPr lang="ko-KR" altLang="en-US"/>
          </a:p>
          <a:p>
            <a:pPr/>
            <a:r>
              <a:rPr lang="ko-KR" altLang="en-US"/>
              <a:t>     &lt;li data-target="#myCarousel" data-slide-to="2"&gt;&lt;/li&gt;</a:t>
            </a:r>
            <a:endParaRPr lang="ko-KR" altLang="en-US"/>
          </a:p>
          <a:p>
            <a:pPr/>
            <a:r>
              <a:rPr lang="ko-KR" altLang="en-US"/>
              <a:t>    &lt;/ol&gt;</a:t>
            </a:r>
            <a:endParaRPr lang="ko-KR" altLang="en-US"/>
          </a:p>
          <a:p>
            <a:pPr/>
            <a:endParaRPr lang="ko-KR" altLang="en-US"/>
          </a:p>
        </p:txBody>
      </p:sp>
      <p:sp>
        <p:nvSpPr>
          <p:cNvPr id="4" name="직사각형 3"/>
          <p:cNvSpPr txBox="1"/>
          <p:nvPr/>
        </p:nvSpPr>
        <p:spPr>
          <a:xfrm>
            <a:off x="2206387" y="1619120"/>
            <a:ext cx="7546593" cy="360175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/>
              <a:t>bootstrap3 </a:t>
            </a:r>
            <a:r>
              <a:rPr lang="ko-KR" altLang="en-US"/>
              <a:t> Carousel </a:t>
            </a:r>
            <a:r>
              <a:rPr lang="en-US" altLang="ko-KR"/>
              <a:t>mian</a:t>
            </a:r>
            <a:r>
              <a:rPr lang="ko-KR" altLang="en-US"/>
              <a:t> 페이지에 적용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27370" y="402723"/>
            <a:ext cx="8911687" cy="903261"/>
          </a:xfrm>
        </p:spPr>
        <p:txBody>
          <a:bodyPr/>
          <a:lstStyle/>
          <a:p>
            <a:pPr algn="ctr"/>
            <a:r>
              <a:rPr lang="en-US" altLang="ko-KR"/>
              <a:t>DB Modeling</a:t>
            </a:r>
            <a:endParaRPr lang="en-US" altLang="ko-KR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020464" y="1808429"/>
            <a:ext cx="4223003" cy="47696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1772461" y="365485"/>
            <a:ext cx="8911687" cy="834986"/>
          </a:xfrm>
        </p:spPr>
        <p:txBody>
          <a:bodyPr/>
          <a:lstStyle/>
          <a:p>
            <a:pPr algn="ctr"/>
            <a:r>
              <a:rPr lang="ko-KR" altLang="en-US"/>
              <a:t>개발후기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1795503" y="1357727"/>
            <a:ext cx="8915400" cy="4277034"/>
          </a:xfrm>
        </p:spPr>
        <p:txBody>
          <a:bodyPr/>
          <a:lstStyle/>
          <a:p>
            <a:pPr/>
            <a:r>
              <a:rPr lang="ko-KR" altLang="en-US"/>
              <a:t>개발할수있을까 자신감이 많이떨어졌다.</a:t>
            </a:r>
            <a:endParaRPr lang="ko-KR" altLang="en-US"/>
          </a:p>
          <a:p>
            <a:pPr lvl="0"/>
            <a:r>
              <a:rPr lang="ko-KR" altLang="en-US"/>
              <a:t>개발하는 과정에서 팀원끼리 서로 물어보기도 하고 검색도 하고 강사님의 도움을 받아 완성하게 되어 기쁘다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프로젝트 개발에 대한 이해와 자신감이 생겨서 처음 시작할 때 보다 한 단계 올라간 것 같다</a:t>
            </a:r>
            <a:r>
              <a:rPr lang="en-US" altLang="ko-KR"/>
              <a:t>.</a:t>
            </a:r>
            <a:endParaRPr lang="en-US" altLang="ko-KR"/>
          </a:p>
          <a:p>
            <a:pPr lvl="0"/>
            <a:r>
              <a:rPr lang="ko-KR" altLang="en-US"/>
              <a:t>아쉬운 부분도 있지만 더 노력하여 개발자로서의 나의 길을 개척하고자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>
            <p:ph type="title" idx="0"/>
          </p:nvPr>
        </p:nvSpPr>
        <p:spPr>
          <a:xfrm>
            <a:off x="1981526" y="318410"/>
            <a:ext cx="8911687" cy="921243"/>
          </a:xfrm>
        </p:spPr>
        <p:txBody>
          <a:bodyPr/>
          <a:lstStyle/>
          <a:p>
            <a:pPr algn="ctr"/>
            <a:r>
              <a:rPr lang="ko-KR" altLang="en-US"/>
              <a:t>소요자원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15200" y="1613273"/>
            <a:ext cx="9716856" cy="36314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>
            <p:ph type="title" idx="0"/>
          </p:nvPr>
        </p:nvSpPr>
        <p:spPr>
          <a:xfrm>
            <a:off x="1981526" y="318410"/>
            <a:ext cx="8911687" cy="921243"/>
          </a:xfrm>
        </p:spPr>
        <p:txBody>
          <a:bodyPr/>
          <a:lstStyle/>
          <a:p>
            <a:pPr algn="ctr"/>
            <a:r>
              <a:rPr lang="ko-KR" altLang="en-US"/>
              <a:t>소요자원</a:t>
            </a:r>
            <a:endParaRPr lang="ko-KR" altLang="en-US"/>
          </a:p>
        </p:txBody>
      </p:sp>
      <p:pic>
        <p:nvPicPr>
          <p:cNvPr id="9" name="그림 8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37572" y="1269572"/>
            <a:ext cx="9716856" cy="43188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848501" y="186761"/>
            <a:ext cx="8911687" cy="899373"/>
          </a:xfrm>
        </p:spPr>
        <p:txBody>
          <a:bodyPr/>
          <a:lstStyle/>
          <a:p>
            <a:pPr algn="ctr"/>
            <a:r>
              <a:rPr lang="ko-KR" altLang="en-US"/>
              <a:t>회원관리 요구사항 정의서</a:t>
            </a:r>
            <a:endParaRPr lang="ko-KR" altLang="en-US"/>
          </a:p>
        </p:txBody>
      </p:sp>
      <p:sp>
        <p:nvSpPr>
          <p:cNvPr id="5" name="직사각형 4"/>
          <p:cNvSpPr/>
          <p:nvPr>
            <p:ph idx="1"/>
          </p:nvPr>
        </p:nvSpPr>
        <p:spPr>
          <a:xfrm>
            <a:off x="1872704" y="1540188"/>
            <a:ext cx="8915400" cy="3777622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ko-KR" altLang="en-US"/>
              <a:t>회원리스트</a:t>
            </a:r>
            <a:r>
              <a:rPr lang="en-US" altLang="ko-KR"/>
              <a:t>, </a:t>
            </a:r>
            <a:r>
              <a:rPr lang="ko-KR" altLang="en-US"/>
              <a:t>정보 보기</a:t>
            </a:r>
            <a:r>
              <a:rPr lang="en-US" altLang="ko-KR"/>
              <a:t>, </a:t>
            </a:r>
            <a:r>
              <a:rPr lang="ko-KR" altLang="en-US"/>
              <a:t>회원 등록</a:t>
            </a:r>
            <a:r>
              <a:rPr lang="en-US" altLang="ko-KR"/>
              <a:t>, </a:t>
            </a:r>
            <a:r>
              <a:rPr lang="ko-KR" altLang="en-US"/>
              <a:t>회원 정보수정</a:t>
            </a:r>
            <a:r>
              <a:rPr lang="en-US" altLang="ko-KR"/>
              <a:t>, </a:t>
            </a:r>
            <a:r>
              <a:rPr lang="ko-KR" altLang="en-US"/>
              <a:t>화원 삭제를 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관리자는 회원 리스트에서 회원 리스트 및 상세정보를 볼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90000"/>
              </a:lnSpc>
            </a:pPr>
            <a:r>
              <a:rPr lang="ko-KR" altLang="en-US"/>
              <a:t>일반회원, 관리자는 아이디와 비밀번호를 입력하여 로그인처리 해준다.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일반회원, 관리자는 로그 아웃 버튼을 클릭해서 로그아웃 처리를 한다.</a:t>
            </a:r>
            <a:endParaRPr lang="ko-KR" altLang="en-US"/>
          </a:p>
          <a:p>
            <a:pPr lvl="0">
              <a:lnSpc>
                <a:spcPct val="90000"/>
              </a:lnSpc>
            </a:pPr>
            <a:r>
              <a:rPr lang="ko-KR" altLang="en-US"/>
              <a:t>관리자는 회원의 등급을 변경 할 수 있다.</a:t>
            </a:r>
            <a:endParaRPr lang="ko-KR" altLang="en-US"/>
          </a:p>
          <a:p>
            <a:pPr lvl="0">
              <a:lnSpc>
                <a:spcPct val="90000"/>
              </a:lnSpc>
            </a:pPr>
            <a:endParaRPr lang="ko-KR" altLang="en-US"/>
          </a:p>
        </p:txBody>
      </p:sp>
    </p:spTree>
  </p:cSld>
  <p:clrMapOvr>
    <a:masterClrMapping/>
  </p:clrMapOvr>
  <p:timing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>
            <p:ph type="title" idx="0"/>
          </p:nvPr>
        </p:nvSpPr>
        <p:spPr>
          <a:xfrm>
            <a:off x="1927579" y="462269"/>
            <a:ext cx="8911687" cy="687473"/>
          </a:xfrm>
        </p:spPr>
        <p:txBody>
          <a:bodyPr/>
          <a:lstStyle/>
          <a:p>
            <a:pPr algn="ctr"/>
            <a:r>
              <a:rPr lang="ko-KR" altLang="en-US"/>
              <a:t>개발내용(회원관리)</a:t>
            </a:r>
            <a:endParaRPr lang="ko-KR" altLang="en-US"/>
          </a:p>
        </p:txBody>
      </p:sp>
      <p:sp>
        <p:nvSpPr>
          <p:cNvPr id="8" name="직사각형 7"/>
          <p:cNvSpPr/>
          <p:nvPr>
            <p:ph type="body" idx="1"/>
          </p:nvPr>
        </p:nvSpPr>
        <p:spPr>
          <a:xfrm>
            <a:off x="2633674" y="1972703"/>
            <a:ext cx="4298431" cy="576262"/>
          </a:xfrm>
        </p:spPr>
        <p:txBody>
          <a:bodyPr/>
          <a:lstStyle/>
          <a:p>
            <a:pPr/>
            <a:r>
              <a:rPr lang="ko-KR" altLang="en-US"/>
              <a:t>일반사용자</a:t>
            </a:r>
            <a:endParaRPr lang="ko-KR" altLang="en-US"/>
          </a:p>
        </p:txBody>
      </p:sp>
      <p:sp>
        <p:nvSpPr>
          <p:cNvPr id="9" name="직사각형 8"/>
          <p:cNvSpPr/>
          <p:nvPr>
            <p:ph sz="half" idx="2"/>
          </p:nvPr>
        </p:nvSpPr>
        <p:spPr/>
        <p:txBody>
          <a:bodyPr/>
          <a:lstStyle/>
          <a:p>
            <a:pPr/>
            <a:r>
              <a:rPr lang="ko-KR" altLang="en-US"/>
              <a:t>로그인</a:t>
            </a:r>
            <a:endParaRPr lang="ko-KR" altLang="en-US"/>
          </a:p>
          <a:p>
            <a:pPr/>
            <a:r>
              <a:rPr lang="ko-KR" altLang="en-US"/>
              <a:t>로그아웃</a:t>
            </a:r>
            <a:endParaRPr lang="ko-KR" altLang="en-US"/>
          </a:p>
          <a:p>
            <a:pPr/>
            <a:r>
              <a:rPr lang="ko-KR" altLang="en-US"/>
              <a:t>회원가입</a:t>
            </a:r>
            <a:endParaRPr lang="ko-KR" altLang="en-US"/>
          </a:p>
          <a:p>
            <a:pPr/>
            <a:r>
              <a:rPr lang="ko-KR" altLang="en-US"/>
              <a:t>회원탈퇴</a:t>
            </a:r>
            <a:endParaRPr lang="ko-KR" altLang="en-US"/>
          </a:p>
          <a:p>
            <a:pPr/>
            <a:r>
              <a:rPr lang="ko-KR" altLang="en-US"/>
              <a:t>내 정보 보기</a:t>
            </a:r>
            <a:endParaRPr lang="ko-KR" altLang="en-US"/>
          </a:p>
          <a:p>
            <a:pPr/>
            <a:r>
              <a:rPr lang="ko-KR" altLang="en-US"/>
              <a:t>내 정보수정</a:t>
            </a:r>
            <a:endParaRPr lang="ko-KR" altLang="en-US"/>
          </a:p>
        </p:txBody>
      </p:sp>
      <p:sp>
        <p:nvSpPr>
          <p:cNvPr id="10" name="직사각형 9"/>
          <p:cNvSpPr/>
          <p:nvPr>
            <p:ph type="body" sz="quarter" idx="3"/>
          </p:nvPr>
        </p:nvSpPr>
        <p:spPr>
          <a:xfrm>
            <a:off x="7182948" y="1969475"/>
            <a:ext cx="4322682" cy="576262"/>
          </a:xfrm>
        </p:spPr>
        <p:txBody>
          <a:bodyPr/>
          <a:lstStyle/>
          <a:p>
            <a:pPr/>
            <a:r>
              <a:rPr lang="ko-KR" altLang="en-US"/>
              <a:t>관리자</a:t>
            </a:r>
            <a:endParaRPr lang="ko-KR" altLang="en-US"/>
          </a:p>
        </p:txBody>
      </p:sp>
      <p:sp>
        <p:nvSpPr>
          <p:cNvPr id="11" name="직사각형 10"/>
          <p:cNvSpPr/>
          <p:nvPr>
            <p:ph sz="quarter" idx="4"/>
          </p:nvPr>
        </p:nvSpPr>
        <p:spPr/>
        <p:txBody>
          <a:bodyPr/>
          <a:lstStyle/>
          <a:p>
            <a:pPr/>
            <a:r>
              <a:rPr lang="ko-KR" altLang="en-US"/>
              <a:t>로그인</a:t>
            </a:r>
            <a:endParaRPr lang="ko-KR" altLang="en-US"/>
          </a:p>
          <a:p>
            <a:pPr/>
            <a:r>
              <a:rPr lang="ko-KR" altLang="en-US"/>
              <a:t>로그아웃</a:t>
            </a:r>
            <a:endParaRPr lang="ko-KR" altLang="en-US"/>
          </a:p>
          <a:p>
            <a:pPr/>
            <a:r>
              <a:rPr lang="ko-KR" altLang="en-US"/>
              <a:t>회원리스트</a:t>
            </a:r>
            <a:endParaRPr lang="ko-KR" altLang="en-US"/>
          </a:p>
          <a:p>
            <a:pPr/>
            <a:r>
              <a:rPr lang="ko-KR" altLang="en-US"/>
              <a:t>회원정보보기</a:t>
            </a:r>
            <a:endParaRPr lang="ko-KR" altLang="en-US"/>
          </a:p>
          <a:p>
            <a:pPr/>
            <a:r>
              <a:rPr lang="ko-KR" altLang="en-US"/>
              <a:t>회원등급변경</a:t>
            </a:r>
            <a:endParaRPr lang="ko-KR" altLang="en-US"/>
          </a:p>
          <a:p>
            <a:pPr/>
            <a:r>
              <a:rPr lang="ko-KR" altLang="en-US"/>
              <a:t>회원상태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title" idx="0"/>
          </p:nvPr>
        </p:nvSpPr>
        <p:spPr>
          <a:xfrm>
            <a:off x="2161349" y="390339"/>
            <a:ext cx="8911687" cy="795367"/>
          </a:xfrm>
        </p:spPr>
        <p:txBody>
          <a:bodyPr/>
          <a:lstStyle/>
          <a:p>
            <a:pPr algn="ctr"/>
            <a:r>
              <a:rPr lang="ko-KR" altLang="en-US"/>
              <a:t>개발일정</a:t>
            </a:r>
            <a:endParaRPr lang="ko-KR" altLang="en-US"/>
          </a:p>
        </p:txBody>
      </p:sp>
      <p:sp>
        <p:nvSpPr>
          <p:cNvPr id="3" name="직사각형 2"/>
          <p:cNvSpPr/>
          <p:nvPr>
            <p:ph idx="1"/>
          </p:nvPr>
        </p:nvSpPr>
        <p:spPr>
          <a:xfrm>
            <a:off x="2175619" y="1540189"/>
            <a:ext cx="8915400" cy="3777622"/>
          </a:xfrm>
        </p:spPr>
        <p:txBody>
          <a:bodyPr/>
          <a:lstStyle/>
          <a:p>
            <a:pPr algn="ctr"/>
            <a:r>
              <a:rPr lang="ko-KR" altLang="en-US" sz="3000"/>
              <a:t>2월3일~2월17일 까지</a:t>
            </a:r>
            <a:endParaRPr lang="ko-KR" altLang="en-US" sz="300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anchor="t"/>
          <a:lstStyle/>
          <a:p>
            <a:pPr lvl="0" algn="ctr" latinLnBrk="1" hangingPunct="1">
              <a:spcBef>
                <a:spcPct val="0"/>
              </a:spcBef>
              <a:buNone/>
            </a:pP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개발 내용 상세 </a:t>
            </a:r>
            <a:r>
              <a:rPr xmlns:mc="http://schemas.openxmlformats.org/markup-compatibility/2006" xmlns:hp="http://schemas.haansoft.com/office/presentation/8.0" lang="en-US" altLang="ko-KR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xmlns:mc="http://schemas.openxmlformats.org/markup-compatibility/2006" xmlns:hp="http://schemas.haansoft.com/office/presentation/8.0" lang="ko-KR" altLang="en-US" sz="3600" b="0" i="0" spc="5" baseline="0" mc:Ignorable="hp" hp:hslEmbossed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회원 리스트</a:t>
            </a:r>
            <a:endParaRPr xmlns:mc="http://schemas.openxmlformats.org/markup-compatibility/2006" xmlns:hp="http://schemas.haansoft.com/office/presentation/8.0" lang="ko-KR" altLang="en-US" sz="3600" b="0" i="0" spc="5" baseline="0" mc:Ignorable="hp" hp:hslEmbossed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450975" y="2016125"/>
            <a:ext cx="9604375" cy="3449638"/>
            <a:chOff x="1450975" y="2016125"/>
            <a:chExt cx="9604375" cy="3449638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1450975" y="2308605"/>
              <a:ext cx="9604375" cy="793012"/>
              <a:chOff x="1450975" y="2308605"/>
              <a:chExt cx="9604375" cy="793012"/>
            </a:xfrm>
          </p:grpSpPr>
          <p:sp>
            <p:nvSpPr>
              <p:cNvPr id="7" name="직사각형 -1"/>
              <p:cNvSpPr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8" name="직사각형 7"/>
              <p:cNvSpPr txBox="1"/>
              <p:nvPr/>
            </p:nvSpPr>
            <p:spPr>
              <a:xfrm>
                <a:off x="1450975" y="2308605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/member/list.jsp</a:t>
                </a:r>
                <a:endParaRPr lang="en-US" altLang="ko-KR" sz="19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0">
              <a:off x="1931193" y="2028165"/>
              <a:ext cx="6723062" cy="560880"/>
              <a:chOff x="1931193" y="2028165"/>
              <a:chExt cx="6723062" cy="560880"/>
            </a:xfrm>
          </p:grpSpPr>
          <p:sp>
            <p:nvSpPr>
              <p:cNvPr id="10" name="모서리가 둥근 직사각형 -1"/>
              <p:cNvSpPr/>
              <p:nvPr/>
            </p:nvSpPr>
            <p:spPr>
              <a:xfrm>
                <a:off x="1931193" y="2028165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1" name="직사각형 10"/>
              <p:cNvSpPr txBox="1"/>
              <p:nvPr/>
            </p:nvSpPr>
            <p:spPr>
              <a:xfrm>
                <a:off x="1958573" y="2055545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JSP</a:t>
                </a:r>
                <a:endParaRPr lang="ko-KR" altLang="en-US" sz="190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1450975" y="3484657"/>
              <a:ext cx="9604375" cy="793012"/>
              <a:chOff x="1450975" y="3484657"/>
              <a:chExt cx="9604375" cy="793012"/>
            </a:xfrm>
          </p:grpSpPr>
          <p:sp>
            <p:nvSpPr>
              <p:cNvPr id="13" name="직사각형 -1"/>
              <p:cNvSpPr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14" name="직사각형 13"/>
              <p:cNvSpPr txBox="1"/>
              <p:nvPr/>
            </p:nvSpPr>
            <p:spPr>
              <a:xfrm>
                <a:off x="1450975" y="3484657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com.ezenparty.member.service.MemberListService</a:t>
                </a:r>
                <a:endParaRPr lang="en-US" altLang="ko-KR" sz="190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0">
              <a:off x="1931193" y="3204217"/>
              <a:ext cx="6723062" cy="560880"/>
              <a:chOff x="1931193" y="3204217"/>
              <a:chExt cx="6723062" cy="560880"/>
            </a:xfrm>
          </p:grpSpPr>
          <p:sp>
            <p:nvSpPr>
              <p:cNvPr id="16" name="모서리가 둥근 직사각형 -1"/>
              <p:cNvSpPr/>
              <p:nvPr/>
            </p:nvSpPr>
            <p:spPr>
              <a:xfrm>
                <a:off x="1931193" y="3204217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직사각형 16"/>
              <p:cNvSpPr txBox="1"/>
              <p:nvPr/>
            </p:nvSpPr>
            <p:spPr>
              <a:xfrm>
                <a:off x="1958573" y="3231597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Service</a:t>
                </a:r>
                <a:endParaRPr lang="ko-KR" altLang="en-US" sz="190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0">
              <a:off x="1450975" y="4660710"/>
              <a:ext cx="9604375" cy="793012"/>
              <a:chOff x="1450975" y="4660710"/>
              <a:chExt cx="9604375" cy="793012"/>
            </a:xfrm>
          </p:grpSpPr>
          <p:sp>
            <p:nvSpPr>
              <p:cNvPr id="19" name="직사각형 -1"/>
              <p:cNvSpPr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rgbClr r="0" g="0" b="0"/>
              </a:fontRef>
            </p:style>
          </p:sp>
          <p:sp>
            <p:nvSpPr>
              <p:cNvPr id="20" name="직사각형 19"/>
              <p:cNvSpPr txBox="1"/>
              <p:nvPr/>
            </p:nvSpPr>
            <p:spPr>
              <a:xfrm>
                <a:off x="1450975" y="4660710"/>
                <a:ext cx="9604375" cy="793012"/>
              </a:xfrm>
              <a:prstGeom prst="rect">
                <a:avLst/>
              </a:prstGeom>
            </p:spPr>
            <p:txBody>
              <a:bodyPr vert="horz" wrap="square" lIns="745406" tIns="395732" rIns="745406" bIns="135128" anchor="t" anchorCtr="0">
                <a:noAutofit/>
              </a:bodyPr>
              <a:lstStyle/>
              <a:p>
                <a:pPr marL="171450" lvl="1" indent="-17145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altLang="ko-KR" sz="1900"/>
                  <a:t>com.ezenparty.member.dao.MemberDAO.list()</a:t>
                </a:r>
                <a:endParaRPr lang="en-US" altLang="ko-KR" sz="190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rot="0">
              <a:off x="1931193" y="4380270"/>
              <a:ext cx="6723062" cy="560880"/>
              <a:chOff x="1931193" y="4380270"/>
              <a:chExt cx="6723062" cy="560880"/>
            </a:xfrm>
          </p:grpSpPr>
          <p:sp>
            <p:nvSpPr>
              <p:cNvPr id="22" name="모서리가 둥근 직사각형 -1"/>
              <p:cNvSpPr/>
              <p:nvPr/>
            </p:nvSpPr>
            <p:spPr>
              <a:xfrm>
                <a:off x="1931193" y="4380270"/>
                <a:ext cx="6723062" cy="5608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15875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3" name="직사각형 22"/>
              <p:cNvSpPr txBox="1"/>
              <p:nvPr/>
            </p:nvSpPr>
            <p:spPr>
              <a:xfrm>
                <a:off x="1958573" y="4407650"/>
                <a:ext cx="6668302" cy="506120"/>
              </a:xfrm>
              <a:prstGeom prst="rect">
                <a:avLst/>
              </a:prstGeom>
            </p:spPr>
            <p:txBody>
              <a:bodyPr vert="horz" wrap="square" lIns="254116" tIns="0" rIns="254116" bIns="0" anchor="ctr" anchorCtr="0">
                <a:noAutofit/>
              </a:bodyPr>
              <a:lstStyle/>
              <a:p>
                <a:pPr lvl="0" algn="l" defTabSz="990123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/>
                  <a:t>DAO</a:t>
                </a:r>
                <a:endParaRPr lang="ko-KR" altLang="en-US" sz="19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20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20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2022-02-16T05:21:59.000</dcterms:created>
  <dc:creator>EZEN</dc:creator>
  <dc:description/>
  <cp:keywords/>
  <cp:lastModifiedBy>user</cp:lastModifiedBy>
  <dcterms:modified xsi:type="dcterms:W3CDTF">2022-02-17T09:53:09.140</dcterms:modified>
  <cp:revision>71</cp:revision>
  <dc:subject/>
  <dc:title>회원관리 등급관리</dc:title>
</cp:coreProperties>
</file>