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4" r:id="rId3"/>
    <p:sldId id="265" r:id="rId4"/>
    <p:sldId id="353" r:id="rId5"/>
    <p:sldId id="266" r:id="rId6"/>
    <p:sldId id="290" r:id="rId7"/>
    <p:sldId id="274" r:id="rId8"/>
    <p:sldId id="352" r:id="rId9"/>
    <p:sldId id="258" r:id="rId10"/>
    <p:sldId id="259" r:id="rId11"/>
    <p:sldId id="260" r:id="rId12"/>
    <p:sldId id="349" r:id="rId13"/>
    <p:sldId id="268" r:id="rId14"/>
    <p:sldId id="351" r:id="rId15"/>
    <p:sldId id="277" r:id="rId16"/>
    <p:sldId id="282" r:id="rId17"/>
    <p:sldId id="350" r:id="rId18"/>
    <p:sldId id="286" r:id="rId19"/>
    <p:sldId id="348" r:id="rId20"/>
    <p:sldId id="298" r:id="rId21"/>
    <p:sldId id="346" r:id="rId22"/>
    <p:sldId id="331" r:id="rId23"/>
    <p:sldId id="328" r:id="rId24"/>
    <p:sldId id="329" r:id="rId25"/>
    <p:sldId id="330" r:id="rId26"/>
    <p:sldId id="344" r:id="rId27"/>
    <p:sldId id="310" r:id="rId28"/>
    <p:sldId id="311" r:id="rId29"/>
    <p:sldId id="312" r:id="rId30"/>
    <p:sldId id="313" r:id="rId31"/>
    <p:sldId id="345" r:id="rId32"/>
    <p:sldId id="339" r:id="rId33"/>
    <p:sldId id="340" r:id="rId34"/>
    <p:sldId id="341" r:id="rId35"/>
    <p:sldId id="342" r:id="rId36"/>
    <p:sldId id="343" r:id="rId37"/>
    <p:sldId id="372" r:id="rId38"/>
    <p:sldId id="291" r:id="rId39"/>
    <p:sldId id="373" r:id="rId40"/>
    <p:sldId id="300" r:id="rId41"/>
    <p:sldId id="374" r:id="rId42"/>
    <p:sldId id="327" r:id="rId43"/>
    <p:sldId id="375" r:id="rId44"/>
    <p:sldId id="370" r:id="rId45"/>
    <p:sldId id="376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0F3B7-5B0C-4CA8-A292-A4D2C3DBF3F7}" v="3297" dt="2022-02-17T04:34:51.924"/>
    <p1510:client id="{8BC18082-D4A9-4E9A-9D1E-0FC95C38DC48}" v="10965" dt="2022-02-16T17:06:20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1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2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9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1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7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4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000" dirty="0"/>
              <a:t>EZENPARTY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382555" y="2359152"/>
            <a:ext cx="10948416" cy="685800"/>
          </a:xfrm>
        </p:spPr>
        <p:txBody>
          <a:bodyPr>
            <a:normAutofit/>
          </a:bodyPr>
          <a:lstStyle/>
          <a:p>
            <a:r>
              <a:rPr lang="ko-KR" altLang="en-US" sz="2800" b="1" i="1" dirty="0"/>
              <a:t>파티용품 쇼핑몰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5015" y="44313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채연지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3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및 역할 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ea typeface="맑은 고딕"/>
              </a:rPr>
              <a:t> 임재영</a:t>
            </a:r>
            <a:endParaRPr lang="en-US" altLang="ko-KR" dirty="0"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2800" b="1" dirty="0">
                <a:ea typeface="맑은 고딕"/>
              </a:rPr>
              <a:t>회원관리 및 등급관리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sz="2400" b="1" dirty="0">
                <a:ea typeface="맑은 고딕"/>
              </a:rPr>
              <a:t>member, grade</a:t>
            </a:r>
          </a:p>
          <a:p>
            <a:pPr>
              <a:buFontTx/>
              <a:buChar char="-"/>
            </a:pPr>
            <a:r>
              <a:rPr lang="ko-KR" altLang="en-US" sz="2800" b="1" dirty="0" err="1">
                <a:ea typeface="맑은 고딕"/>
              </a:rPr>
              <a:t>메인페이지</a:t>
            </a:r>
            <a:r>
              <a:rPr lang="ko-KR" altLang="en-US" dirty="0">
                <a:ea typeface="맑은 고딕"/>
              </a:rPr>
              <a:t>  </a:t>
            </a:r>
            <a:r>
              <a:rPr lang="en-US" altLang="ko-KR" sz="2400" b="1" dirty="0" err="1">
                <a:ea typeface="맑은 고딕"/>
              </a:rPr>
              <a:t>main.jsp</a:t>
            </a:r>
            <a:r>
              <a:rPr lang="en-US" altLang="ko-KR" sz="2400" b="1" dirty="0">
                <a:ea typeface="맑은 고딕"/>
              </a:rPr>
              <a:t> 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ea typeface="맑은 고딕"/>
              </a:rPr>
              <a:t> 정지원</a:t>
            </a:r>
            <a:endParaRPr lang="en-US" altLang="ko-KR" dirty="0"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2800" b="1" dirty="0">
                <a:ea typeface="맑은 고딕"/>
              </a:rPr>
              <a:t>문의하기</a:t>
            </a:r>
            <a:r>
              <a:rPr lang="ko-KR" altLang="en-US" dirty="0">
                <a:ea typeface="맑은 고딕"/>
              </a:rPr>
              <a:t>  </a:t>
            </a:r>
            <a:r>
              <a:rPr lang="en-US" altLang="ko-KR" sz="2400" b="1" dirty="0">
                <a:ea typeface="맑은 고딕"/>
              </a:rPr>
              <a:t>QNA</a:t>
            </a:r>
          </a:p>
          <a:p>
            <a:pPr>
              <a:buFontTx/>
              <a:buChar char="-"/>
            </a:pPr>
            <a:r>
              <a:rPr lang="en-US" altLang="ko-KR" sz="4000" b="1" dirty="0">
                <a:ea typeface="맑은 고딕"/>
              </a:rPr>
              <a:t>DB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sz="2400" b="1" dirty="0" err="1">
                <a:ea typeface="맑은 고딕"/>
              </a:rPr>
              <a:t>ezenpaty.util.db.DB</a:t>
            </a:r>
          </a:p>
        </p:txBody>
      </p:sp>
    </p:spTree>
    <p:extLst>
      <p:ext uri="{BB962C8B-B14F-4D97-AF65-F5344CB8AC3E}">
        <p14:creationId xmlns:p14="http://schemas.microsoft.com/office/powerpoint/2010/main" val="33835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및 역할 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채연지</a:t>
            </a:r>
            <a:endParaRPr lang="en-US" altLang="ko-KR" dirty="0" err="1"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2800" b="1" dirty="0">
                <a:ea typeface="맑은 고딕"/>
              </a:rPr>
              <a:t>공지사항 및 이벤트 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b="1" dirty="0">
                <a:ea typeface="맑은 고딕"/>
              </a:rPr>
              <a:t>notice</a:t>
            </a:r>
          </a:p>
          <a:p>
            <a:pPr>
              <a:buFontTx/>
              <a:buChar char="-"/>
            </a:pPr>
            <a:r>
              <a:rPr lang="ko-KR" altLang="en-US" sz="2800" b="1" dirty="0">
                <a:ea typeface="맑은 고딕"/>
              </a:rPr>
              <a:t>한글 필터 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b="1" dirty="0">
                <a:ea typeface="맑은 고딕"/>
              </a:rPr>
              <a:t>EncodingFilter.java, web.xml</a:t>
            </a:r>
          </a:p>
          <a:p>
            <a:pPr>
              <a:buFontTx/>
              <a:buChar char="-"/>
            </a:pPr>
            <a:endParaRPr lang="en-US" altLang="ko-KR" sz="2400" b="1" dirty="0"/>
          </a:p>
          <a:p>
            <a:pPr>
              <a:buFontTx/>
              <a:buChar char="-"/>
            </a:pP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8609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2585291" y="2833170"/>
            <a:ext cx="68928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200" b="1" dirty="0">
                <a:ea typeface="맑은 고딕"/>
              </a:rPr>
              <a:t>요구사항 정의서</a:t>
            </a:r>
          </a:p>
        </p:txBody>
      </p:sp>
    </p:spTree>
    <p:extLst>
      <p:ext uri="{BB962C8B-B14F-4D97-AF65-F5344CB8AC3E}">
        <p14:creationId xmlns:p14="http://schemas.microsoft.com/office/powerpoint/2010/main" val="183308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공지 및 이벤트</a:t>
            </a:r>
            <a:r>
              <a:rPr lang="en-US" altLang="ko-KR" b="1" dirty="0"/>
              <a:t> </a:t>
            </a:r>
            <a:r>
              <a:rPr lang="ko-KR" altLang="en-US" dirty="0"/>
              <a:t>요구사항 정의서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1492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 윤체 L"/>
              </a:rPr>
              <a:t>요구사항 정의서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55255"/>
              </p:ext>
            </p:extLst>
          </p:nvPr>
        </p:nvGraphicFramePr>
        <p:xfrm>
          <a:off x="2337655" y="1787496"/>
          <a:ext cx="7058272" cy="4622634"/>
        </p:xfrm>
        <a:graphic>
          <a:graphicData uri="http://schemas.openxmlformats.org/drawingml/2006/table">
            <a:tbl>
              <a:tblPr/>
              <a:tblGrid>
                <a:gridCol w="725538">
                  <a:extLst>
                    <a:ext uri="{9D8B030D-6E8A-4147-A177-3AD203B41FA5}">
                      <a16:colId xmlns="" xmlns:a16="http://schemas.microsoft.com/office/drawing/2014/main" val="3385328605"/>
                    </a:ext>
                  </a:extLst>
                </a:gridCol>
                <a:gridCol w="1210227">
                  <a:extLst>
                    <a:ext uri="{9D8B030D-6E8A-4147-A177-3AD203B41FA5}">
                      <a16:colId xmlns="" xmlns:a16="http://schemas.microsoft.com/office/drawing/2014/main" val="2251199313"/>
                    </a:ext>
                  </a:extLst>
                </a:gridCol>
                <a:gridCol w="5122507">
                  <a:extLst>
                    <a:ext uri="{9D8B030D-6E8A-4147-A177-3AD203B41FA5}">
                      <a16:colId xmlns="" xmlns:a16="http://schemas.microsoft.com/office/drawing/2014/main" val="765494160"/>
                    </a:ext>
                  </a:extLst>
                </a:gridCol>
              </a:tblGrid>
              <a:tr h="348681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1. 공지사항 시스템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4495661"/>
                  </a:ext>
                </a:extLst>
              </a:tr>
              <a:tr h="2302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번호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요구사항명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상세내용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169675"/>
                  </a:ext>
                </a:extLst>
              </a:tr>
              <a:tr h="242216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공지 리스트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notice-list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리스트의 카테고리는 공지사항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이벤트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예약 이벤트로 구성되어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0102570"/>
                  </a:ext>
                </a:extLst>
              </a:tr>
              <a:tr h="24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모든 사용자는 공지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,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이벤트만 볼 수 있으며 관리자는 예약 이벤트까지 볼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3517363"/>
                  </a:ext>
                </a:extLst>
              </a:tr>
              <a:tr h="24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목록은 맨 위에서부터 작성일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최신순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으로 보이게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0783735"/>
                  </a:ext>
                </a:extLst>
              </a:tr>
              <a:tr h="24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제목 클릭 시 해당 글로 이동하여 상세내용을 볼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04449118"/>
                  </a:ext>
                </a:extLst>
              </a:tr>
              <a:tr h="24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 페이지에 게시물 수가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개가 넘어가면 다음 페이지로 이동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8867234"/>
                  </a:ext>
                </a:extLst>
              </a:tr>
              <a:tr h="24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관리자로 로그인 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새로등록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버튼이 보이게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50650351"/>
                  </a:ext>
                </a:extLst>
              </a:tr>
              <a:tr h="196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관리자만이 모든 글을 관리할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1882052"/>
                  </a:ext>
                </a:extLst>
              </a:tr>
              <a:tr h="2130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2</a:t>
                      </a: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공지 보기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notice-view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모든 사용자가 볼 수 있는 정보는 제목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기간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등록일로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56444208"/>
                  </a:ext>
                </a:extLst>
              </a:tr>
              <a:tr h="2554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관리자는 수정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삭제 버튼이 보이게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6861088"/>
                  </a:ext>
                </a:extLst>
              </a:tr>
              <a:tr h="26393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3</a:t>
                      </a: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공지 등록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notice-write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글 등록 시 제목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기간은 필수로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5292846"/>
                  </a:ext>
                </a:extLst>
              </a:tr>
              <a:tr h="263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번호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작성일은 자동 등록이 되어야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805820"/>
                  </a:ext>
                </a:extLst>
              </a:tr>
              <a:tr h="263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관리자만 글 등록이 가능하게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5400752"/>
                  </a:ext>
                </a:extLst>
              </a:tr>
              <a:tr h="20787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4</a:t>
                      </a: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공지 수정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notice-update</a:t>
                      </a: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글 수정 시 제목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기간은 필수로 한다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7475012"/>
                  </a:ext>
                </a:extLst>
              </a:tr>
              <a:tr h="207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관리자만 수정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5098800"/>
                  </a:ext>
                </a:extLst>
              </a:tr>
              <a:tr h="207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관리자로 로그인 시 수정 버튼이 보이게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8447151"/>
                  </a:ext>
                </a:extLst>
              </a:tr>
              <a:tr h="24559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5</a:t>
                      </a: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공지 삭제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/>
                        </a:rPr>
                        <a:t>notice-delete</a:t>
                      </a: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관리자만 글 삭제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9307196"/>
                  </a:ext>
                </a:extLst>
              </a:tr>
              <a:tr h="222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관리자로 로그인 시 삭제 버튼이 보이게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1591" marR="11591" marT="11591" marB="115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776487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79688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0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3934857" y="2833170"/>
            <a:ext cx="39275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200" b="1" dirty="0">
                <a:ea typeface="맑은 고딕"/>
              </a:rPr>
              <a:t>개발내용</a:t>
            </a:r>
          </a:p>
        </p:txBody>
      </p:sp>
    </p:spTree>
    <p:extLst>
      <p:ext uri="{BB962C8B-B14F-4D97-AF65-F5344CB8AC3E}">
        <p14:creationId xmlns:p14="http://schemas.microsoft.com/office/powerpoint/2010/main" val="285099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개발내용 </a:t>
            </a:r>
            <a:r>
              <a:rPr lang="en-US" dirty="0">
                <a:ea typeface="+mj-lt"/>
                <a:cs typeface="+mj-lt"/>
              </a:rPr>
              <a:t>– </a:t>
            </a:r>
            <a:r>
              <a:rPr lang="ko-KR" dirty="0">
                <a:ea typeface="+mj-lt"/>
                <a:cs typeface="+mj-lt"/>
              </a:rPr>
              <a:t>전체 메뉴 구조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819201"/>
              </p:ext>
            </p:extLst>
          </p:nvPr>
        </p:nvGraphicFramePr>
        <p:xfrm>
          <a:off x="609600" y="1600200"/>
          <a:ext cx="10972800" cy="40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1140173715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396516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하위</a:t>
                      </a:r>
                      <a:r>
                        <a:rPr lang="ko-KR" altLang="en-US" baseline="0" dirty="0"/>
                        <a:t> 메뉴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315613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이벤트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예약 이벤트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861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풍선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일반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숫자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캐릭터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생일 풍선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820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코스프레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할로윈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생일파티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반티</a:t>
                      </a:r>
                      <a:r>
                        <a:rPr lang="ko-KR" altLang="en-US" dirty="0"/>
                        <a:t> 의상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71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문의하기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004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회원 가입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009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장바구니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개발 중 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개발 중 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62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회</a:t>
                      </a:r>
                      <a:r>
                        <a:rPr lang="ko-KR" altLang="en-US" baseline="0" dirty="0"/>
                        <a:t>원 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 err="1"/>
                        <a:t>등급관리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54157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등급 관리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83974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 err="1"/>
                        <a:t>회원가입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07421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098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3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개발내용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공지 및 이벤트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296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1140173715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396516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일반 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관리자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315613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공지사항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공지사항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861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820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 및 이벤트 </a:t>
                      </a:r>
                      <a:r>
                        <a:rPr lang="ko-KR" altLang="en-US" dirty="0" err="1"/>
                        <a:t>글보기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공지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71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 및 이벤트 </a:t>
                      </a:r>
                      <a:r>
                        <a:rPr lang="ko-KR" altLang="en-US" dirty="0" err="1"/>
                        <a:t>글보기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004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 및 이벤트 글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009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 및 이벤트 글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62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 및 이벤트 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541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15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2080351" y="2924977"/>
            <a:ext cx="80404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200" b="1" dirty="0">
                <a:ea typeface="맑은 고딕"/>
              </a:rPr>
              <a:t>개발내용 상세 파일</a:t>
            </a:r>
          </a:p>
        </p:txBody>
      </p:sp>
    </p:spTree>
    <p:extLst>
      <p:ext uri="{BB962C8B-B14F-4D97-AF65-F5344CB8AC3E}">
        <p14:creationId xmlns:p14="http://schemas.microsoft.com/office/powerpoint/2010/main" val="395530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개발내용 상세 파일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359262"/>
              </p:ext>
            </p:extLst>
          </p:nvPr>
        </p:nvGraphicFramePr>
        <p:xfrm>
          <a:off x="609600" y="2714625"/>
          <a:ext cx="10746231" cy="3677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449">
                  <a:extLst>
                    <a:ext uri="{9D8B030D-6E8A-4147-A177-3AD203B41FA5}">
                      <a16:colId xmlns="" xmlns:a16="http://schemas.microsoft.com/office/drawing/2014/main" val="1140173715"/>
                    </a:ext>
                  </a:extLst>
                </a:gridCol>
                <a:gridCol w="3605423">
                  <a:extLst>
                    <a:ext uri="{9D8B030D-6E8A-4147-A177-3AD203B41FA5}">
                      <a16:colId xmlns="" xmlns:a16="http://schemas.microsoft.com/office/drawing/2014/main" val="4184261052"/>
                    </a:ext>
                  </a:extLst>
                </a:gridCol>
                <a:gridCol w="3524359">
                  <a:extLst>
                    <a:ext uri="{9D8B030D-6E8A-4147-A177-3AD203B41FA5}">
                      <a16:colId xmlns="" xmlns:a16="http://schemas.microsoft.com/office/drawing/2014/main" val="1822419209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</a:p>
                    <a:p>
                      <a:pPr lvl="0" algn="ctr">
                        <a:buNone/>
                      </a:pPr>
                      <a:r>
                        <a:rPr lang="ko-KR" sz="1800" b="1" i="0" u="none" strike="noStrike" noProof="0" dirty="0" err="1">
                          <a:latin typeface="맑은 고딕"/>
                          <a:ea typeface="맑은 고딕"/>
                        </a:rPr>
                        <a:t>src</a:t>
                      </a: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800" b="1" i="0" u="none" strike="noStrike" noProof="0" dirty="0" err="1">
                          <a:latin typeface="맑은 고딕"/>
                          <a:ea typeface="맑은 고딕"/>
                        </a:rPr>
                        <a:t>main</a:t>
                      </a: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800" b="1" i="0" u="none" strike="noStrike" noProof="0" dirty="0" err="1">
                          <a:latin typeface="맑은 고딕"/>
                          <a:ea typeface="맑은 고딕"/>
                        </a:rPr>
                        <a:t>webapp</a:t>
                      </a: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en-US" altLang="ko-KR" sz="1800" b="1" i="0" u="none" strike="noStrike" noProof="0" dirty="0">
                          <a:latin typeface="맑은 고딕"/>
                          <a:ea typeface="맑은 고딕"/>
                        </a:rPr>
                        <a:t>notice</a:t>
                      </a:r>
                      <a:endParaRPr lang="ko-KR" altLang="en-US" sz="1800" b="1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데이터 처리 객체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com.ezenparty</a:t>
                      </a:r>
                      <a:r>
                        <a:rPr lang="ko-KR" altLang="en-US" dirty="0"/>
                        <a:t>.</a:t>
                      </a:r>
                      <a:r>
                        <a:rPr lang="en-US" altLang="ko-KR" sz="1800" b="1" i="0" u="none" strike="noStrike" noProof="0" dirty="0">
                          <a:latin typeface="Malgun Gothic"/>
                          <a:ea typeface="맑은 고딕"/>
                        </a:rPr>
                        <a:t>notice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service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DB 처리 객체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i="0" u="none" strike="noStrike" noProof="0" dirty="0">
                          <a:latin typeface="맑은 고딕"/>
                          <a:ea typeface="맑은 고딕"/>
                        </a:rPr>
                        <a:t>com</a:t>
                      </a: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sz="1800" b="1" i="0" u="none" strike="noStrike" noProof="0" dirty="0" err="1">
                          <a:latin typeface="맑은 고딕"/>
                          <a:ea typeface="맑은 고딕"/>
                        </a:rPr>
                        <a:t>ezenparty</a:t>
                      </a:r>
                      <a:r>
                        <a:rPr lang="en-US" altLang="ko-KR" sz="1800" b="1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en-US" sz="1800" b="1" i="0" u="none" strike="noStrike" noProof="0" dirty="0" err="1">
                          <a:latin typeface="Malgun Gothic"/>
                        </a:rPr>
                        <a:t>notice</a:t>
                      </a:r>
                      <a:r>
                        <a:rPr lang="en-US" altLang="ko-KR" sz="1800" b="1" i="0" u="none" strike="noStrike" noProof="0" dirty="0" err="1">
                          <a:latin typeface="맑은 고딕"/>
                          <a:ea typeface="맑은 고딕"/>
                        </a:rPr>
                        <a:t>.dao</a:t>
                      </a:r>
                      <a:endParaRPr lang="ko-KR" sz="1800" b="1" i="0" u="none" strike="noStrike" noProof="0" dirty="0" err="1">
                        <a:latin typeface="맑은 고딕"/>
                        <a:ea typeface="맑은 고딕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105563683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/>
                        <a:t>List.jsp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NoticeListService.java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latin typeface="맑은 고딕"/>
                          <a:ea typeface="맑은 고딕"/>
                        </a:rPr>
                        <a:t>Product</a:t>
                      </a:r>
                      <a:r>
                        <a:rPr lang="ko-KR" altLang="en-US" sz="1600" dirty="0"/>
                        <a:t>DAO</a:t>
                      </a:r>
                      <a:r>
                        <a:rPr lang="ko-KR" sz="1600" b="0" i="0" u="none" strike="noStrike" noProof="0" dirty="0">
                          <a:latin typeface="맑은 고딕"/>
                          <a:ea typeface="맑은 고딕"/>
                        </a:rPr>
                        <a:t>.java</a:t>
                      </a:r>
                      <a:endParaRPr lang="ko-KR" altLang="en-US" sz="16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383820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/>
                        <a:t>View.jsp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Notice</a:t>
                      </a:r>
                      <a:r>
                        <a:rPr lang="en-US" altLang="en-US" sz="1600" dirty="0" err="1"/>
                        <a:t>ViewService</a:t>
                      </a:r>
                      <a:r>
                        <a:rPr lang="ko-KR" sz="1600" b="0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sz="1600" b="0" i="0" u="none" strike="noStrike" noProof="0" dirty="0" err="1">
                          <a:latin typeface="맑은 고딕"/>
                          <a:ea typeface="맑은 고딕"/>
                        </a:rPr>
                        <a:t>java</a:t>
                      </a:r>
                      <a:endParaRPr lang="ko-KR" altLang="en-US" sz="1600" dirty="0" err="1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공통모듈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- 한글필터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com.ezenparty.util.filter</a:t>
                      </a: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371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 err="1">
                          <a:latin typeface="맑은 고딕"/>
                          <a:ea typeface="맑은 고딕"/>
                        </a:rPr>
                        <a:t>WriteForm.jsp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Notice</a:t>
                      </a:r>
                      <a:r>
                        <a:rPr lang="en-US" altLang="en-US" sz="1600" dirty="0" err="1"/>
                        <a:t>WriteService</a:t>
                      </a:r>
                      <a:r>
                        <a:rPr lang="ko-KR" sz="1600" b="0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sz="1600" b="0" i="0" u="none" strike="noStrike" noProof="0" dirty="0" err="1">
                          <a:latin typeface="맑은 고딕"/>
                          <a:ea typeface="맑은 고딕"/>
                        </a:rPr>
                        <a:t>java</a:t>
                      </a:r>
                      <a:endParaRPr lang="ko-KR" altLang="en-US" sz="1600" dirty="0" err="1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EncodingFilter.java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424004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noProof="0" dirty="0" err="1">
                          <a:latin typeface="맑은 고딕"/>
                          <a:ea typeface="맑은 고딕"/>
                        </a:rPr>
                        <a:t>UpdateForm.jsp</a:t>
                      </a:r>
                    </a:p>
                    <a:p>
                      <a:pPr lvl="0" algn="ctr">
                        <a:buNone/>
                      </a:pPr>
                      <a:endParaRPr lang="ko-KR" altLang="en-US" sz="1600" dirty="0" err="1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Notice</a:t>
                      </a:r>
                      <a:r>
                        <a:rPr lang="en-US" altLang="en-US" sz="1600" dirty="0" err="1"/>
                        <a:t>UpdateService</a:t>
                      </a:r>
                      <a:r>
                        <a:rPr lang="ko-KR" sz="1600" b="0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sz="1600" b="0" i="0" u="none" strike="noStrike" noProof="0" dirty="0" err="1">
                          <a:latin typeface="맑은 고딕"/>
                          <a:ea typeface="맑은 고딕"/>
                        </a:rPr>
                        <a:t>java</a:t>
                      </a:r>
                      <a:endParaRPr lang="ko-KR" altLang="en-US" sz="1600" dirty="0" err="1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공통모듈</a:t>
                      </a:r>
                      <a:r>
                        <a:rPr lang="ko-KR" sz="16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en-US" altLang="ko-KR" sz="16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-</a:t>
                      </a:r>
                      <a:r>
                        <a:rPr lang="ko-KR" altLang="en-US" sz="16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 한글필터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</a:rPr>
                        <a:t>src</a:t>
                      </a:r>
                      <a:r>
                        <a:rPr lang="en-US" sz="16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/main/webapp/WEB-INF</a:t>
                      </a:r>
                      <a:endParaRPr lang="ko-KR" altLang="en-US" sz="1600" b="0" i="0" u="none" strike="noStrike" noProof="0" dirty="0"/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009972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데이터 처리 객체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src</a:t>
                      </a:r>
                      <a:r>
                        <a:rPr lang="ko-KR" sz="16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ko-KR" sz="16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main</a:t>
                      </a:r>
                      <a:r>
                        <a:rPr lang="ko-KR" sz="16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ko-KR" sz="16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webapp</a:t>
                      </a:r>
                      <a:r>
                        <a:rPr lang="ko-KR" sz="16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en-US" altLang="ko-KR" sz="16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맑은 고딕"/>
                        </a:rPr>
                        <a:t>notice</a:t>
                      </a:r>
                      <a:endParaRPr lang="ko-KR" sz="1600" b="1" i="0" u="none" strike="noStrike" noProof="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Notice</a:t>
                      </a:r>
                      <a:r>
                        <a:rPr lang="en-US" altLang="en-US" sz="1600" dirty="0" err="1"/>
                        <a:t>DeleteService</a:t>
                      </a:r>
                      <a:r>
                        <a:rPr lang="ko-KR" sz="1600" b="0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sz="1600" b="0" i="0" u="none" strike="noStrike" noProof="0" dirty="0" err="1">
                          <a:latin typeface="맑은 고딕"/>
                          <a:ea typeface="맑은 고딕"/>
                        </a:rPr>
                        <a:t>java</a:t>
                      </a:r>
                      <a:endParaRPr lang="ko-KR" altLang="en-US" sz="1600" dirty="0" err="1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latin typeface="맑은 고딕"/>
                          <a:ea typeface="맑은 고딕"/>
                        </a:rPr>
                        <a:t>Web.xml</a:t>
                      </a:r>
                      <a:endParaRPr lang="ko-KR" altLang="en-US" sz="16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36262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Write.jsp</a:t>
                      </a:r>
                      <a:r>
                        <a:rPr lang="ko-KR" altLang="en-US" sz="1600" dirty="0"/>
                        <a:t> , </a:t>
                      </a:r>
                      <a:r>
                        <a:rPr lang="ko-KR" altLang="en-US" sz="1600" dirty="0" err="1"/>
                        <a:t>update.jsp</a:t>
                      </a:r>
                      <a:r>
                        <a:rPr lang="ko-KR" altLang="en-US" sz="1600" dirty="0"/>
                        <a:t> , </a:t>
                      </a:r>
                      <a:r>
                        <a:rPr lang="ko-KR" altLang="en-US" sz="1600" dirty="0" err="1"/>
                        <a:t>delete.jsp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i="0" u="none" strike="noStrike" noProof="0" dirty="0">
                          <a:solidFill>
                            <a:schemeClr val="bg1"/>
                          </a:solidFill>
                        </a:rPr>
                        <a:t>데이터 처리 객체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com</a:t>
                      </a:r>
                      <a:r>
                        <a:rPr lang="ko-KR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sz="1600" b="1" i="0" u="none" strike="noStrike" noProof="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ezenparty</a:t>
                      </a:r>
                      <a:r>
                        <a:rPr lang="en-US" altLang="ko-KR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en-US" altLang="ko-KR" sz="1600" b="1" i="0" u="none" strike="noStrike" noProof="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product.vo</a:t>
                      </a:r>
                    </a:p>
                  </a:txBody>
                  <a:tcPr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600" b="1" i="0" u="none" strike="noStrike" noProof="0" dirty="0">
                        <a:solidFill>
                          <a:schemeClr val="bg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54157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600" dirty="0" err="1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Notice</a:t>
                      </a:r>
                      <a:r>
                        <a:rPr lang="en-US" altLang="en-US" sz="1600" dirty="0" err="1"/>
                        <a:t>VO</a:t>
                      </a:r>
                      <a:r>
                        <a:rPr lang="ko-KR" sz="1600" b="0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sz="1600" b="0" i="0" u="none" strike="noStrike" noProof="0" dirty="0" err="1">
                          <a:latin typeface="맑은 고딕"/>
                          <a:ea typeface="맑은 고딕"/>
                        </a:rPr>
                        <a:t>java</a:t>
                      </a:r>
                      <a:endParaRPr lang="ko-KR" altLang="en-US" sz="1600" dirty="0" err="1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6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984023686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="" xmlns:a16="http://schemas.microsoft.com/office/drawing/2014/main" id="{5E55972E-5A01-40C1-AA0E-41DE56122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27854"/>
              </p:ext>
            </p:extLst>
          </p:nvPr>
        </p:nvGraphicFramePr>
        <p:xfrm>
          <a:off x="621030" y="1770126"/>
          <a:ext cx="4348888" cy="73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444">
                  <a:extLst>
                    <a:ext uri="{9D8B030D-6E8A-4147-A177-3AD203B41FA5}">
                      <a16:colId xmlns="" xmlns:a16="http://schemas.microsoft.com/office/drawing/2014/main" val="3407588548"/>
                    </a:ext>
                  </a:extLst>
                </a:gridCol>
                <a:gridCol w="2174444">
                  <a:extLst>
                    <a:ext uri="{9D8B030D-6E8A-4147-A177-3AD203B41FA5}">
                      <a16:colId xmlns="" xmlns:a16="http://schemas.microsoft.com/office/drawing/2014/main" val="1891441803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개별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4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채연지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공지사항 및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997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3686978" y="2768905"/>
            <a:ext cx="429474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0" b="1" dirty="0">
                <a:ea typeface="맑은 고딕"/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86015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1800" dirty="0">
                <a:ea typeface="맑은 고딕"/>
              </a:rPr>
              <a:t>주제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소요자원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팀원 소개 및 역할배정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요구사항 정의서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개발내용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개발내용 상세 파일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개발 일정</a:t>
            </a:r>
          </a:p>
          <a:p>
            <a:pPr marL="0" indent="0">
              <a:buNone/>
            </a:pPr>
            <a:endParaRPr lang="ko-KR" altLang="en-US" sz="1200" dirty="0">
              <a:ea typeface="맑은 고딕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altLang="ko-KR" sz="1800" dirty="0">
                <a:ea typeface="맑은 고딕"/>
              </a:rPr>
              <a:t>DFD</a:t>
            </a:r>
            <a:endParaRPr lang="en-US" sz="1800" dirty="0">
              <a:ea typeface="맑은 고딕"/>
            </a:endParaRPr>
          </a:p>
          <a:p>
            <a:endParaRPr lang="en-US" altLang="ko-KR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와이어프레임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화면 캡쳐 및 기능 설명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en-US" altLang="ko-KR" sz="1800" dirty="0">
                <a:ea typeface="맑은 고딕"/>
              </a:rPr>
              <a:t>DB </a:t>
            </a:r>
            <a:r>
              <a:rPr lang="en-US" altLang="ko-KR" sz="1800" dirty="0" err="1">
                <a:ea typeface="맑은 고딕"/>
              </a:rPr>
              <a:t>모델링</a:t>
            </a:r>
            <a:endParaRPr lang="en-US" altLang="ko-KR" sz="1800" dirty="0">
              <a:ea typeface="맑은 고딕"/>
            </a:endParaRPr>
          </a:p>
          <a:p>
            <a:endParaRPr lang="en-US" altLang="ko-KR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핵심 코드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오류 수정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개발 후기</a:t>
            </a:r>
          </a:p>
          <a:p>
            <a:endParaRPr lang="ko-KR" altLang="en-US" sz="1800" dirty="0">
              <a:ea typeface="맑은 고딕"/>
            </a:endParaRPr>
          </a:p>
          <a:p>
            <a:endParaRPr lang="ko-KR" altLang="en-US" sz="1800" dirty="0">
              <a:ea typeface="맑은 고딕"/>
            </a:endParaRPr>
          </a:p>
          <a:p>
            <a:endParaRPr lang="ko-KR" altLang="en-US" sz="1800" dirty="0">
              <a:ea typeface="맑은 고딕"/>
            </a:endParaRPr>
          </a:p>
          <a:p>
            <a:endParaRPr lang="ko-KR" altLang="en-US" sz="1800" dirty="0">
              <a:ea typeface="맑은 고딕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254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2C6164-9B73-437D-93D3-78E5323B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24" y="674534"/>
            <a:ext cx="1838447" cy="5839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ea typeface="맑은 고딕"/>
              </a:rPr>
              <a:t>개발일정</a:t>
            </a:r>
            <a:endParaRPr lang="ko-KR" altLang="en-US" sz="2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1355894D-0CA3-437A-B898-C8E5CD34C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60896"/>
              </p:ext>
            </p:extLst>
          </p:nvPr>
        </p:nvGraphicFramePr>
        <p:xfrm>
          <a:off x="549797" y="1321443"/>
          <a:ext cx="10216571" cy="48869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993">
                  <a:extLst>
                    <a:ext uri="{9D8B030D-6E8A-4147-A177-3AD203B41FA5}">
                      <a16:colId xmlns="" xmlns:a16="http://schemas.microsoft.com/office/drawing/2014/main" val="890949657"/>
                    </a:ext>
                  </a:extLst>
                </a:gridCol>
                <a:gridCol w="800877">
                  <a:extLst>
                    <a:ext uri="{9D8B030D-6E8A-4147-A177-3AD203B41FA5}">
                      <a16:colId xmlns="" xmlns:a16="http://schemas.microsoft.com/office/drawing/2014/main" val="306373518"/>
                    </a:ext>
                  </a:extLst>
                </a:gridCol>
                <a:gridCol w="800877">
                  <a:extLst>
                    <a:ext uri="{9D8B030D-6E8A-4147-A177-3AD203B41FA5}">
                      <a16:colId xmlns="" xmlns:a16="http://schemas.microsoft.com/office/drawing/2014/main" val="3098846318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798050630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400444788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015044850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2014158432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2003946736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969226574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858950272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2250765227"/>
                    </a:ext>
                  </a:extLst>
                </a:gridCol>
              </a:tblGrid>
              <a:tr h="3251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2/3 ~ 2/4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2/7 ~ 2/11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2/14 ~ 2/16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13143834"/>
                  </a:ext>
                </a:extLst>
              </a:tr>
              <a:tr h="3251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모듈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9832446"/>
                  </a:ext>
                </a:extLst>
              </a:tr>
              <a:tr h="5201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공지사항</a:t>
                      </a:r>
                    </a:p>
                  </a:txBody>
                  <a:tcPr marT="182879" marB="9144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5F5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5F5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5F5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5F5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5F5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5F5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1920298"/>
                  </a:ext>
                </a:extLst>
              </a:tr>
              <a:tr h="51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상품리스트</a:t>
                      </a:r>
                    </a:p>
                  </a:txBody>
                  <a:tcPr marT="182879" marB="9144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1041576"/>
                  </a:ext>
                </a:extLst>
              </a:tr>
              <a:tr h="51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장바구니</a:t>
                      </a:r>
                    </a:p>
                  </a:txBody>
                  <a:tcPr marT="182879" marB="9144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6771722"/>
                  </a:ext>
                </a:extLst>
              </a:tr>
              <a:tr h="51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문의하기</a:t>
                      </a:r>
                    </a:p>
                  </a:txBody>
                  <a:tcPr marT="182879" marB="9144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4427"/>
                  </a:ext>
                </a:extLst>
              </a:tr>
              <a:tr h="5201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회원관리</a:t>
                      </a:r>
                    </a:p>
                  </a:txBody>
                  <a:tcPr marT="182879" marB="9144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9974243"/>
                  </a:ext>
                </a:extLst>
              </a:tr>
              <a:tr h="5201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분석</a:t>
                      </a:r>
                    </a:p>
                  </a:txBody>
                  <a:tcPr marT="182878" marB="9144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180367"/>
                  </a:ext>
                </a:extLst>
              </a:tr>
              <a:tr h="5201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marT="182878" marB="9144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7110532"/>
                  </a:ext>
                </a:extLst>
              </a:tr>
              <a:tr h="5201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문서작업</a:t>
                      </a:r>
                    </a:p>
                  </a:txBody>
                  <a:tcPr marT="182878" marB="9144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1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64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2254785" y="2768905"/>
            <a:ext cx="84260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0" b="1" dirty="0">
                <a:ea typeface="맑은 고딕"/>
              </a:rPr>
              <a:t>DFD </a:t>
            </a:r>
            <a:r>
              <a:rPr lang="ko-KR" altLang="en-US" sz="5400" b="1" dirty="0">
                <a:ea typeface="맑은 고딕"/>
              </a:rPr>
              <a:t>(Data </a:t>
            </a:r>
            <a:r>
              <a:rPr lang="ko-KR" altLang="en-US" sz="5400" b="1" dirty="0" err="1">
                <a:ea typeface="맑은 고딕"/>
              </a:rPr>
              <a:t>Flow</a:t>
            </a:r>
            <a:r>
              <a:rPr lang="ko-KR" altLang="en-US" sz="5400" b="1" dirty="0">
                <a:ea typeface="맑은 고딕"/>
              </a:rPr>
              <a:t> </a:t>
            </a:r>
            <a:r>
              <a:rPr lang="ko-KR" altLang="en-US" sz="5400" b="1" dirty="0" err="1">
                <a:ea typeface="맑은 고딕"/>
              </a:rPr>
              <a:t>Diagram</a:t>
            </a:r>
            <a:r>
              <a:rPr lang="ko-KR" altLang="en-US" sz="5400" b="1" dirty="0"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232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5C38CE-E9FE-47E7-8B4A-6E1F7A63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9971"/>
            <a:ext cx="10972800" cy="96012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DFD 공지사항 리스트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F37B759-C8D5-4167-82B1-5BD226EB4104}"/>
              </a:ext>
            </a:extLst>
          </p:cNvPr>
          <p:cNvGrpSpPr/>
          <p:nvPr/>
        </p:nvGrpSpPr>
        <p:grpSpPr>
          <a:xfrm>
            <a:off x="2912149" y="1478363"/>
            <a:ext cx="6046684" cy="4743955"/>
            <a:chOff x="2407324" y="2011763"/>
            <a:chExt cx="6046684" cy="4743955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D409126F-0D3E-49BA-B880-AF68AD899B8C}"/>
                </a:ext>
              </a:extLst>
            </p:cNvPr>
            <p:cNvSpPr/>
            <p:nvPr/>
          </p:nvSpPr>
          <p:spPr>
            <a:xfrm>
              <a:off x="3278675" y="2011763"/>
              <a:ext cx="1350681" cy="530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메인페이지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874263F8-62B4-4445-B55A-C03BB4576204}"/>
                </a:ext>
              </a:extLst>
            </p:cNvPr>
            <p:cNvSpPr/>
            <p:nvPr/>
          </p:nvSpPr>
          <p:spPr>
            <a:xfrm>
              <a:off x="5686707" y="3077204"/>
              <a:ext cx="1350681" cy="530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리스트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E00CD8C3-1D51-4032-832F-1B6450BB66EE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2407324" y="2166520"/>
              <a:ext cx="871351" cy="1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 30">
              <a:extLst>
                <a:ext uri="{FF2B5EF4-FFF2-40B4-BE49-F238E27FC236}">
                  <a16:creationId xmlns="" xmlns:a16="http://schemas.microsoft.com/office/drawing/2014/main" id="{129C72F8-CB6C-4F76-8E61-CB3FC7184985}"/>
                </a:ext>
              </a:extLst>
            </p:cNvPr>
            <p:cNvSpPr/>
            <p:nvPr/>
          </p:nvSpPr>
          <p:spPr>
            <a:xfrm>
              <a:off x="6096000" y="4343400"/>
              <a:ext cx="2288721" cy="1143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notice</a:t>
              </a:r>
              <a:endParaRPr lang="ko-KR" altLang="en-US" dirty="0"/>
            </a:p>
          </p:txBody>
        </p:sp>
        <p:sp>
          <p:nvSpPr>
            <p:cNvPr id="27" name="TextBox 5">
              <a:extLst>
                <a:ext uri="{FF2B5EF4-FFF2-40B4-BE49-F238E27FC236}">
                  <a16:creationId xmlns="" xmlns:a16="http://schemas.microsoft.com/office/drawing/2014/main" id="{66F50417-AD6F-483E-B7D3-5FDFC75DC5EB}"/>
                </a:ext>
              </a:extLst>
            </p:cNvPr>
            <p:cNvSpPr txBox="1"/>
            <p:nvPr/>
          </p:nvSpPr>
          <p:spPr>
            <a:xfrm>
              <a:off x="3736139" y="3552825"/>
              <a:ext cx="1615699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ea typeface="맑은 고딕"/>
                </a:rPr>
                <a:t>List&lt;</a:t>
              </a:r>
              <a:r>
                <a:rPr lang="en-US" altLang="ko-KR" dirty="0" err="1">
                  <a:ea typeface="맑은 고딕"/>
                </a:rPr>
                <a:t>noticeVO</a:t>
              </a:r>
              <a:r>
                <a:rPr lang="en-US" altLang="ko-KR" dirty="0">
                  <a:ea typeface="맑은 고딕"/>
                </a:rPr>
                <a:t>&gt;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B9B44CD0-DAAF-4CE2-94BF-BF316FB402A6}"/>
                </a:ext>
              </a:extLst>
            </p:cNvPr>
            <p:cNvGrpSpPr/>
            <p:nvPr/>
          </p:nvGrpSpPr>
          <p:grpSpPr>
            <a:xfrm>
              <a:off x="3737992" y="5702982"/>
              <a:ext cx="4716016" cy="1052736"/>
              <a:chOff x="3737992" y="5702982"/>
              <a:chExt cx="4716016" cy="105273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4715F22E-DC0C-4667-AB94-46DD8A9E8F0B}"/>
                  </a:ext>
                </a:extLst>
              </p:cNvPr>
              <p:cNvSpPr/>
              <p:nvPr/>
            </p:nvSpPr>
            <p:spPr>
              <a:xfrm>
                <a:off x="3737992" y="5702982"/>
                <a:ext cx="4716016" cy="10527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842A9EF0-5DC4-4E66-8A66-5571C5C7A107}"/>
                  </a:ext>
                </a:extLst>
              </p:cNvPr>
              <p:cNvSpPr/>
              <p:nvPr/>
            </p:nvSpPr>
            <p:spPr>
              <a:xfrm>
                <a:off x="3954016" y="599101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/>
                  <a:t>화면</a:t>
                </a:r>
              </a:p>
            </p:txBody>
          </p:sp>
          <p:sp>
            <p:nvSpPr>
              <p:cNvPr id="33" name="순서도: 자기 디스크 32">
                <a:extLst>
                  <a:ext uri="{FF2B5EF4-FFF2-40B4-BE49-F238E27FC236}">
                    <a16:creationId xmlns="" xmlns:a16="http://schemas.microsoft.com/office/drawing/2014/main" id="{FE29B53D-0679-4AF1-8EA5-6B269F1409F0}"/>
                  </a:ext>
                </a:extLst>
              </p:cNvPr>
              <p:cNvSpPr/>
              <p:nvPr/>
            </p:nvSpPr>
            <p:spPr>
              <a:xfrm>
                <a:off x="7554416" y="5991014"/>
                <a:ext cx="720080" cy="57606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="" xmlns:a16="http://schemas.microsoft.com/office/drawing/2014/main" id="{942B76B4-263C-4D92-A4C2-0491F994B805}"/>
                  </a:ext>
                </a:extLst>
              </p:cNvPr>
              <p:cNvSpPr/>
              <p:nvPr/>
            </p:nvSpPr>
            <p:spPr>
              <a:xfrm>
                <a:off x="6402288" y="5991014"/>
                <a:ext cx="93610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/>
                  <a:t>처리</a:t>
                </a: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="" xmlns:a16="http://schemas.microsoft.com/office/drawing/2014/main" id="{D50D3C32-6C46-4964-A186-115F0756F0C3}"/>
                  </a:ext>
                </a:extLst>
              </p:cNvPr>
              <p:cNvGrpSpPr/>
              <p:nvPr/>
            </p:nvGrpSpPr>
            <p:grpSpPr>
              <a:xfrm>
                <a:off x="5682208" y="5972160"/>
                <a:ext cx="648072" cy="432048"/>
                <a:chOff x="5682208" y="5972160"/>
                <a:chExt cx="648072" cy="432048"/>
              </a:xfrm>
            </p:grpSpPr>
            <p:sp>
              <p:nvSpPr>
                <p:cNvPr id="39" name="TextBox 8">
                  <a:extLst>
                    <a:ext uri="{FF2B5EF4-FFF2-40B4-BE49-F238E27FC236}">
                      <a16:creationId xmlns="" xmlns:a16="http://schemas.microsoft.com/office/drawing/2014/main" id="{1823CDCD-5C73-4838-AC99-EA6E7B795D5C}"/>
                    </a:ext>
                  </a:extLst>
                </p:cNvPr>
                <p:cNvSpPr txBox="1"/>
                <p:nvPr/>
              </p:nvSpPr>
              <p:spPr>
                <a:xfrm>
                  <a:off x="5682208" y="597216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/>
                    <a:t>흐름</a:t>
                  </a:r>
                </a:p>
              </p:txBody>
            </p:sp>
            <p:cxnSp>
              <p:nvCxnSpPr>
                <p:cNvPr id="40" name="직선 화살표 연결선 39">
                  <a:extLst>
                    <a:ext uri="{FF2B5EF4-FFF2-40B4-BE49-F238E27FC236}">
                      <a16:creationId xmlns="" xmlns:a16="http://schemas.microsoft.com/office/drawing/2014/main" id="{54A696D7-4E55-4BE3-A8D6-49333AF2D072}"/>
                    </a:ext>
                  </a:extLst>
                </p:cNvPr>
                <p:cNvCxnSpPr/>
                <p:nvPr/>
              </p:nvCxnSpPr>
              <p:spPr>
                <a:xfrm>
                  <a:off x="5754216" y="6404208"/>
                  <a:ext cx="504056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="" xmlns:a16="http://schemas.microsoft.com/office/drawing/2014/main" id="{9BF6777F-1660-4FAF-8B3D-7EC2916E850B}"/>
                  </a:ext>
                </a:extLst>
              </p:cNvPr>
              <p:cNvGrpSpPr/>
              <p:nvPr/>
            </p:nvGrpSpPr>
            <p:grpSpPr>
              <a:xfrm>
                <a:off x="4746104" y="5972160"/>
                <a:ext cx="982961" cy="432048"/>
                <a:chOff x="4746104" y="5972160"/>
                <a:chExt cx="982961" cy="43204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="" xmlns:a16="http://schemas.microsoft.com/office/drawing/2014/main" id="{929FDD3E-8178-460A-ABE4-3F85748145D1}"/>
                    </a:ext>
                  </a:extLst>
                </p:cNvPr>
                <p:cNvCxnSpPr/>
                <p:nvPr/>
              </p:nvCxnSpPr>
              <p:spPr>
                <a:xfrm>
                  <a:off x="5034136" y="6404208"/>
                  <a:ext cx="504056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4">
                  <a:extLst>
                    <a:ext uri="{FF2B5EF4-FFF2-40B4-BE49-F238E27FC236}">
                      <a16:creationId xmlns="" xmlns:a16="http://schemas.microsoft.com/office/drawing/2014/main" id="{D8269BC9-B003-4190-8E03-76AABDC7E8D1}"/>
                    </a:ext>
                  </a:extLst>
                </p:cNvPr>
                <p:cNvSpPr txBox="1"/>
                <p:nvPr/>
              </p:nvSpPr>
              <p:spPr>
                <a:xfrm>
                  <a:off x="4746104" y="5972160"/>
                  <a:ext cx="9829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dirty="0"/>
                    <a:t>DB</a:t>
                  </a:r>
                  <a:r>
                    <a:rPr lang="ko-KR" altLang="en-US" dirty="0"/>
                    <a:t>처리</a:t>
                  </a:r>
                </a:p>
              </p:txBody>
            </p:sp>
          </p:grpSp>
        </p:grpSp>
        <p:cxnSp>
          <p:nvCxnSpPr>
            <p:cNvPr id="29" name="꺾인 연결선 17">
              <a:extLst>
                <a:ext uri="{FF2B5EF4-FFF2-40B4-BE49-F238E27FC236}">
                  <a16:creationId xmlns="" xmlns:a16="http://schemas.microsoft.com/office/drawing/2014/main" id="{F60C2FB6-C3D3-453D-A68B-EA8878D164CF}"/>
                </a:ext>
              </a:extLst>
            </p:cNvPr>
            <p:cNvCxnSpPr>
              <a:stCxn id="23" idx="3"/>
              <a:endCxn id="46" idx="1"/>
            </p:cNvCxnSpPr>
            <p:nvPr/>
          </p:nvCxnSpPr>
          <p:spPr>
            <a:xfrm>
              <a:off x="4629356" y="2277103"/>
              <a:ext cx="1057351" cy="1065441"/>
            </a:xfrm>
            <a:prstGeom prst="bentConnector3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="" xmlns:a16="http://schemas.microsoft.com/office/drawing/2014/main" id="{9C965FD5-D595-4825-A6CF-E4609D15AC11}"/>
                </a:ext>
              </a:extLst>
            </p:cNvPr>
            <p:cNvCxnSpPr>
              <a:stCxn id="31" idx="1"/>
              <a:endCxn id="46" idx="2"/>
            </p:cNvCxnSpPr>
            <p:nvPr/>
          </p:nvCxnSpPr>
          <p:spPr>
            <a:xfrm flipH="1" flipV="1">
              <a:off x="6362048" y="3607883"/>
              <a:ext cx="878313" cy="73551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06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5C38CE-E9FE-47E7-8B4A-6E1F7A63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4746"/>
            <a:ext cx="10972800" cy="96012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DFD 공지사항 </a:t>
            </a:r>
            <a:r>
              <a:rPr lang="ko-KR" altLang="en-US" dirty="0" err="1">
                <a:ea typeface="맑은 고딕"/>
              </a:rPr>
              <a:t>글등록</a:t>
            </a:r>
            <a:endParaRPr lang="ko-KR" altLang="en-US" dirty="0" err="1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6940C00-ECCC-4B47-AE62-D6A0B10B6FFB}"/>
              </a:ext>
            </a:extLst>
          </p:cNvPr>
          <p:cNvGrpSpPr/>
          <p:nvPr/>
        </p:nvGrpSpPr>
        <p:grpSpPr>
          <a:xfrm>
            <a:off x="2781300" y="1585232"/>
            <a:ext cx="5320283" cy="4551361"/>
            <a:chOff x="2571750" y="1690007"/>
            <a:chExt cx="5882258" cy="5065711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88C583E1-435E-4EDF-A8C2-2B7B89C63716}"/>
                </a:ext>
              </a:extLst>
            </p:cNvPr>
            <p:cNvSpPr/>
            <p:nvPr/>
          </p:nvSpPr>
          <p:spPr>
            <a:xfrm>
              <a:off x="5278718" y="2139042"/>
              <a:ext cx="1350681" cy="530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BC4EDC70-0FB0-4DED-9B78-83315C337896}"/>
                </a:ext>
              </a:extLst>
            </p:cNvPr>
            <p:cNvSpPr/>
            <p:nvPr/>
          </p:nvSpPr>
          <p:spPr>
            <a:xfrm>
              <a:off x="5278717" y="2975516"/>
              <a:ext cx="1350681" cy="530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글쓰기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="" xmlns:a16="http://schemas.microsoft.com/office/drawing/2014/main" id="{46B87C1D-5CFD-4A91-87BF-FACDD8CA0EA0}"/>
                </a:ext>
              </a:extLst>
            </p:cNvPr>
            <p:cNvCxnSpPr/>
            <p:nvPr/>
          </p:nvCxnSpPr>
          <p:spPr>
            <a:xfrm>
              <a:off x="4294414" y="1690007"/>
              <a:ext cx="984303" cy="4490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="" xmlns:a16="http://schemas.microsoft.com/office/drawing/2014/main" id="{AF767D1E-F939-4110-9536-73395E5CCF0A}"/>
                </a:ext>
              </a:extLst>
            </p:cNvPr>
            <p:cNvCxnSpPr>
              <a:stCxn id="23" idx="2"/>
              <a:endCxn id="46" idx="0"/>
            </p:cNvCxnSpPr>
            <p:nvPr/>
          </p:nvCxnSpPr>
          <p:spPr>
            <a:xfrm flipH="1">
              <a:off x="5954057" y="2669721"/>
              <a:ext cx="1" cy="3057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21FD4CBC-6C12-406C-8C93-E346621857E3}"/>
                </a:ext>
              </a:extLst>
            </p:cNvPr>
            <p:cNvSpPr/>
            <p:nvPr/>
          </p:nvSpPr>
          <p:spPr>
            <a:xfrm>
              <a:off x="2571750" y="4261757"/>
              <a:ext cx="2041071" cy="105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글쓰기 처리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="" xmlns:a16="http://schemas.microsoft.com/office/drawing/2014/main" id="{3CD0F36A-19F7-4280-8E36-81CAFBF1591D}"/>
                </a:ext>
              </a:extLst>
            </p:cNvPr>
            <p:cNvCxnSpPr>
              <a:endCxn id="28" idx="7"/>
            </p:cNvCxnSpPr>
            <p:nvPr/>
          </p:nvCxnSpPr>
          <p:spPr>
            <a:xfrm flipH="1">
              <a:off x="4313913" y="3506195"/>
              <a:ext cx="1640145" cy="90979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통 30">
              <a:extLst>
                <a:ext uri="{FF2B5EF4-FFF2-40B4-BE49-F238E27FC236}">
                  <a16:creationId xmlns="" xmlns:a16="http://schemas.microsoft.com/office/drawing/2014/main" id="{379BACDD-565A-4428-B6EB-29C5E5ED4078}"/>
                </a:ext>
              </a:extLst>
            </p:cNvPr>
            <p:cNvSpPr/>
            <p:nvPr/>
          </p:nvSpPr>
          <p:spPr>
            <a:xfrm>
              <a:off x="6096000" y="4343400"/>
              <a:ext cx="2288721" cy="1143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notice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="" xmlns:a16="http://schemas.microsoft.com/office/drawing/2014/main" id="{E63F6D35-0646-487D-8D82-6005C38445EC}"/>
                </a:ext>
              </a:extLst>
            </p:cNvPr>
            <p:cNvCxnSpPr>
              <a:stCxn id="28" idx="6"/>
              <a:endCxn id="31" idx="2"/>
            </p:cNvCxnSpPr>
            <p:nvPr/>
          </p:nvCxnSpPr>
          <p:spPr>
            <a:xfrm>
              <a:off x="4612821" y="4788354"/>
              <a:ext cx="1483179" cy="126546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9">
              <a:extLst>
                <a:ext uri="{FF2B5EF4-FFF2-40B4-BE49-F238E27FC236}">
                  <a16:creationId xmlns="" xmlns:a16="http://schemas.microsoft.com/office/drawing/2014/main" id="{3BA370EA-3322-4DC8-B773-F75701DD98CC}"/>
                </a:ext>
              </a:extLst>
            </p:cNvPr>
            <p:cNvSpPr txBox="1"/>
            <p:nvPr/>
          </p:nvSpPr>
          <p:spPr>
            <a:xfrm>
              <a:off x="4786565" y="44159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PW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17C9B5C1-BEB1-4A38-B4A1-2C269AC9959F}"/>
                </a:ext>
              </a:extLst>
            </p:cNvPr>
            <p:cNvGrpSpPr/>
            <p:nvPr/>
          </p:nvGrpSpPr>
          <p:grpSpPr>
            <a:xfrm>
              <a:off x="3737992" y="5702982"/>
              <a:ext cx="4716016" cy="1052736"/>
              <a:chOff x="3737992" y="5702982"/>
              <a:chExt cx="4716016" cy="105273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F99B1859-83E5-4F4D-8198-CACA9ED3E760}"/>
                  </a:ext>
                </a:extLst>
              </p:cNvPr>
              <p:cNvSpPr/>
              <p:nvPr/>
            </p:nvSpPr>
            <p:spPr>
              <a:xfrm>
                <a:off x="3737992" y="5702982"/>
                <a:ext cx="4716016" cy="10527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0BDA9DA4-43EF-41E5-A4BF-4B10C0F81F8C}"/>
                  </a:ext>
                </a:extLst>
              </p:cNvPr>
              <p:cNvSpPr/>
              <p:nvPr/>
            </p:nvSpPr>
            <p:spPr>
              <a:xfrm>
                <a:off x="3954016" y="599101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/>
                  <a:t>화면</a:t>
                </a:r>
              </a:p>
            </p:txBody>
          </p:sp>
          <p:sp>
            <p:nvSpPr>
              <p:cNvPr id="15" name="순서도: 자기 디스크 14">
                <a:extLst>
                  <a:ext uri="{FF2B5EF4-FFF2-40B4-BE49-F238E27FC236}">
                    <a16:creationId xmlns="" xmlns:a16="http://schemas.microsoft.com/office/drawing/2014/main" id="{B10B691E-3DC1-4B54-8561-7164012B4554}"/>
                  </a:ext>
                </a:extLst>
              </p:cNvPr>
              <p:cNvSpPr/>
              <p:nvPr/>
            </p:nvSpPr>
            <p:spPr>
              <a:xfrm>
                <a:off x="7554416" y="5991014"/>
                <a:ext cx="720080" cy="57606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8EEEE11D-D6D6-41E9-86D4-C509BEDA1643}"/>
                  </a:ext>
                </a:extLst>
              </p:cNvPr>
              <p:cNvSpPr/>
              <p:nvPr/>
            </p:nvSpPr>
            <p:spPr>
              <a:xfrm>
                <a:off x="6402288" y="5991014"/>
                <a:ext cx="93610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/>
                  <a:t>처리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="" xmlns:a16="http://schemas.microsoft.com/office/drawing/2014/main" id="{EA2058BB-B674-48FD-904E-FFD17D77DA39}"/>
                  </a:ext>
                </a:extLst>
              </p:cNvPr>
              <p:cNvGrpSpPr/>
              <p:nvPr/>
            </p:nvGrpSpPr>
            <p:grpSpPr>
              <a:xfrm>
                <a:off x="5682208" y="5972160"/>
                <a:ext cx="648072" cy="432048"/>
                <a:chOff x="5682208" y="5972160"/>
                <a:chExt cx="648072" cy="432048"/>
              </a:xfrm>
            </p:grpSpPr>
            <p:sp>
              <p:nvSpPr>
                <p:cNvPr id="21" name="TextBox 8">
                  <a:extLst>
                    <a:ext uri="{FF2B5EF4-FFF2-40B4-BE49-F238E27FC236}">
                      <a16:creationId xmlns="" xmlns:a16="http://schemas.microsoft.com/office/drawing/2014/main" id="{684718A9-971D-43AD-8D68-9371079FEBDB}"/>
                    </a:ext>
                  </a:extLst>
                </p:cNvPr>
                <p:cNvSpPr txBox="1"/>
                <p:nvPr/>
              </p:nvSpPr>
              <p:spPr>
                <a:xfrm>
                  <a:off x="5682208" y="597216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/>
                    <a:t>흐름</a:t>
                  </a:r>
                </a:p>
              </p:txBody>
            </p:sp>
            <p:cxnSp>
              <p:nvCxnSpPr>
                <p:cNvPr id="22" name="직선 화살표 연결선 21">
                  <a:extLst>
                    <a:ext uri="{FF2B5EF4-FFF2-40B4-BE49-F238E27FC236}">
                      <a16:creationId xmlns="" xmlns:a16="http://schemas.microsoft.com/office/drawing/2014/main" id="{0B219D11-5075-4B2F-AAAC-8F7C17D00E5C}"/>
                    </a:ext>
                  </a:extLst>
                </p:cNvPr>
                <p:cNvCxnSpPr/>
                <p:nvPr/>
              </p:nvCxnSpPr>
              <p:spPr>
                <a:xfrm>
                  <a:off x="5754216" y="6404208"/>
                  <a:ext cx="504056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그룹 17">
                <a:extLst>
                  <a:ext uri="{FF2B5EF4-FFF2-40B4-BE49-F238E27FC236}">
                    <a16:creationId xmlns="" xmlns:a16="http://schemas.microsoft.com/office/drawing/2014/main" id="{6F1C90DD-E446-450D-BDBD-9FC0840CFF44}"/>
                  </a:ext>
                </a:extLst>
              </p:cNvPr>
              <p:cNvGrpSpPr/>
              <p:nvPr/>
            </p:nvGrpSpPr>
            <p:grpSpPr>
              <a:xfrm>
                <a:off x="4746104" y="5972160"/>
                <a:ext cx="982961" cy="432048"/>
                <a:chOff x="4746104" y="5972160"/>
                <a:chExt cx="982961" cy="432048"/>
              </a:xfrm>
            </p:grpSpPr>
            <p:cxnSp>
              <p:nvCxnSpPr>
                <p:cNvPr id="19" name="직선 화살표 연결선 18">
                  <a:extLst>
                    <a:ext uri="{FF2B5EF4-FFF2-40B4-BE49-F238E27FC236}">
                      <a16:creationId xmlns="" xmlns:a16="http://schemas.microsoft.com/office/drawing/2014/main" id="{61BEE883-244B-46F3-A7B6-7BD958B71933}"/>
                    </a:ext>
                  </a:extLst>
                </p:cNvPr>
                <p:cNvCxnSpPr/>
                <p:nvPr/>
              </p:nvCxnSpPr>
              <p:spPr>
                <a:xfrm>
                  <a:off x="5034136" y="6404208"/>
                  <a:ext cx="504056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34">
                  <a:extLst>
                    <a:ext uri="{FF2B5EF4-FFF2-40B4-BE49-F238E27FC236}">
                      <a16:creationId xmlns="" xmlns:a16="http://schemas.microsoft.com/office/drawing/2014/main" id="{19AA46F0-8DE2-4655-9ED9-87112D3BE7A1}"/>
                    </a:ext>
                  </a:extLst>
                </p:cNvPr>
                <p:cNvSpPr txBox="1"/>
                <p:nvPr/>
              </p:nvSpPr>
              <p:spPr>
                <a:xfrm>
                  <a:off x="4746104" y="5972160"/>
                  <a:ext cx="9829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dirty="0"/>
                    <a:t>DB</a:t>
                  </a:r>
                  <a:r>
                    <a:rPr lang="ko-KR" altLang="en-US" dirty="0"/>
                    <a:t>처리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1985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5C38CE-E9FE-47E7-8B4A-6E1F7A63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9971"/>
            <a:ext cx="10972800" cy="96012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DFD 공지사항 </a:t>
            </a:r>
            <a:r>
              <a:rPr lang="ko-KR" altLang="en-US" dirty="0" err="1">
                <a:ea typeface="맑은 고딕"/>
              </a:rPr>
              <a:t>글수정</a:t>
            </a:r>
            <a:endParaRPr lang="ko-KR" altLang="en-US" dirty="0" err="1"/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B9E61CD3-8485-4A98-9D95-CDC1087B85E3}"/>
              </a:ext>
            </a:extLst>
          </p:cNvPr>
          <p:cNvGrpSpPr/>
          <p:nvPr/>
        </p:nvGrpSpPr>
        <p:grpSpPr>
          <a:xfrm>
            <a:off x="1645686" y="1605641"/>
            <a:ext cx="9252263" cy="4616677"/>
            <a:chOff x="2521986" y="2139041"/>
            <a:chExt cx="9252263" cy="4616677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363D2815-879F-4B23-941A-72326A993042}"/>
                </a:ext>
              </a:extLst>
            </p:cNvPr>
            <p:cNvSpPr/>
            <p:nvPr/>
          </p:nvSpPr>
          <p:spPr>
            <a:xfrm>
              <a:off x="8666896" y="2139041"/>
              <a:ext cx="1350681" cy="530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공지사항 보기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7B2BE2C8-1078-4AAC-B2FE-F848473A07F3}"/>
                </a:ext>
              </a:extLst>
            </p:cNvPr>
            <p:cNvSpPr/>
            <p:nvPr/>
          </p:nvSpPr>
          <p:spPr>
            <a:xfrm>
              <a:off x="8666895" y="3106144"/>
              <a:ext cx="1350681" cy="530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글수정</a:t>
              </a:r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="" xmlns:a16="http://schemas.microsoft.com/office/drawing/2014/main" id="{5D14C494-FBBB-4931-8D2E-BF56722E885D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4862258" y="2139041"/>
              <a:ext cx="3804638" cy="265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7B41D30F-67A9-4D69-B952-675FD81B3276}"/>
                </a:ext>
              </a:extLst>
            </p:cNvPr>
            <p:cNvCxnSpPr>
              <a:stCxn id="23" idx="2"/>
              <a:endCxn id="46" idx="0"/>
            </p:cNvCxnSpPr>
            <p:nvPr/>
          </p:nvCxnSpPr>
          <p:spPr>
            <a:xfrm flipH="1">
              <a:off x="9342236" y="2669720"/>
              <a:ext cx="1" cy="4364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4D9536F8-504D-4534-AA1D-A5112E5DE201}"/>
                </a:ext>
              </a:extLst>
            </p:cNvPr>
            <p:cNvSpPr/>
            <p:nvPr/>
          </p:nvSpPr>
          <p:spPr>
            <a:xfrm>
              <a:off x="2571750" y="4261757"/>
              <a:ext cx="2041071" cy="1053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글수정</a:t>
              </a:r>
              <a:r>
                <a:rPr lang="ko-KR" altLang="en-US" dirty="0"/>
                <a:t> 처리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FEF90C66-D852-4DAD-A6AD-D32FD5F84D3B}"/>
                </a:ext>
              </a:extLst>
            </p:cNvPr>
            <p:cNvCxnSpPr>
              <a:stCxn id="46" idx="1"/>
              <a:endCxn id="28" idx="7"/>
            </p:cNvCxnSpPr>
            <p:nvPr/>
          </p:nvCxnSpPr>
          <p:spPr>
            <a:xfrm flipH="1">
              <a:off x="4313913" y="3371484"/>
              <a:ext cx="4352982" cy="104451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원통 30">
              <a:extLst>
                <a:ext uri="{FF2B5EF4-FFF2-40B4-BE49-F238E27FC236}">
                  <a16:creationId xmlns="" xmlns:a16="http://schemas.microsoft.com/office/drawing/2014/main" id="{B9E6838C-4CA1-496C-A937-E0BDDE99E203}"/>
                </a:ext>
              </a:extLst>
            </p:cNvPr>
            <p:cNvSpPr/>
            <p:nvPr/>
          </p:nvSpPr>
          <p:spPr>
            <a:xfrm>
              <a:off x="6096000" y="4343400"/>
              <a:ext cx="2288721" cy="1143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notice</a:t>
              </a:r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C790EC46-68C1-4242-BD8F-B732779A1F6E}"/>
                </a:ext>
              </a:extLst>
            </p:cNvPr>
            <p:cNvCxnSpPr>
              <a:stCxn id="28" idx="6"/>
              <a:endCxn id="31" idx="2"/>
            </p:cNvCxnSpPr>
            <p:nvPr/>
          </p:nvCxnSpPr>
          <p:spPr>
            <a:xfrm>
              <a:off x="4612821" y="4788354"/>
              <a:ext cx="1483179" cy="126546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9">
              <a:extLst>
                <a:ext uri="{FF2B5EF4-FFF2-40B4-BE49-F238E27FC236}">
                  <a16:creationId xmlns="" xmlns:a16="http://schemas.microsoft.com/office/drawing/2014/main" id="{123A4915-EE43-4735-BC3D-72BCD00CCAD0}"/>
                </a:ext>
              </a:extLst>
            </p:cNvPr>
            <p:cNvSpPr txBox="1"/>
            <p:nvPr/>
          </p:nvSpPr>
          <p:spPr>
            <a:xfrm>
              <a:off x="9342237" y="3709073"/>
              <a:ext cx="2432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No, title, content, update</a:t>
              </a:r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2DDAFC17-C2A6-4D0E-A9BF-45731B0744DC}"/>
                </a:ext>
              </a:extLst>
            </p:cNvPr>
            <p:cNvGrpSpPr/>
            <p:nvPr/>
          </p:nvGrpSpPr>
          <p:grpSpPr>
            <a:xfrm>
              <a:off x="3737992" y="5702982"/>
              <a:ext cx="4716016" cy="1052736"/>
              <a:chOff x="3737992" y="5702982"/>
              <a:chExt cx="4716016" cy="105273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17FB40EA-506A-462F-909D-E50AAC492E01}"/>
                  </a:ext>
                </a:extLst>
              </p:cNvPr>
              <p:cNvSpPr/>
              <p:nvPr/>
            </p:nvSpPr>
            <p:spPr>
              <a:xfrm>
                <a:off x="3737992" y="5702982"/>
                <a:ext cx="4716016" cy="10527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717530CD-67ED-4A20-AA3B-EF0F04D7BD51}"/>
                  </a:ext>
                </a:extLst>
              </p:cNvPr>
              <p:cNvSpPr/>
              <p:nvPr/>
            </p:nvSpPr>
            <p:spPr>
              <a:xfrm>
                <a:off x="3954016" y="599101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/>
                  <a:t>화면</a:t>
                </a:r>
              </a:p>
            </p:txBody>
          </p:sp>
          <p:sp>
            <p:nvSpPr>
              <p:cNvPr id="39" name="순서도: 자기 디스크 38">
                <a:extLst>
                  <a:ext uri="{FF2B5EF4-FFF2-40B4-BE49-F238E27FC236}">
                    <a16:creationId xmlns="" xmlns:a16="http://schemas.microsoft.com/office/drawing/2014/main" id="{D18C37CA-3F94-4EF7-9C45-7D16C3D317D1}"/>
                  </a:ext>
                </a:extLst>
              </p:cNvPr>
              <p:cNvSpPr/>
              <p:nvPr/>
            </p:nvSpPr>
            <p:spPr>
              <a:xfrm>
                <a:off x="7554416" y="5991014"/>
                <a:ext cx="720080" cy="57606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="" xmlns:a16="http://schemas.microsoft.com/office/drawing/2014/main" id="{C0E98212-BC85-4C36-A573-BE06500337C1}"/>
                  </a:ext>
                </a:extLst>
              </p:cNvPr>
              <p:cNvSpPr/>
              <p:nvPr/>
            </p:nvSpPr>
            <p:spPr>
              <a:xfrm>
                <a:off x="6402288" y="5991014"/>
                <a:ext cx="93610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/>
                  <a:t>처리</a:t>
                </a: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9CA614D5-4267-4D95-8D38-39BFAA90F26B}"/>
                  </a:ext>
                </a:extLst>
              </p:cNvPr>
              <p:cNvGrpSpPr/>
              <p:nvPr/>
            </p:nvGrpSpPr>
            <p:grpSpPr>
              <a:xfrm>
                <a:off x="5682208" y="5972160"/>
                <a:ext cx="648072" cy="432048"/>
                <a:chOff x="5682208" y="5972160"/>
                <a:chExt cx="648072" cy="432048"/>
              </a:xfrm>
            </p:grpSpPr>
            <p:sp>
              <p:nvSpPr>
                <p:cNvPr id="45" name="TextBox 8">
                  <a:extLst>
                    <a:ext uri="{FF2B5EF4-FFF2-40B4-BE49-F238E27FC236}">
                      <a16:creationId xmlns="" xmlns:a16="http://schemas.microsoft.com/office/drawing/2014/main" id="{1FE72CC1-875B-40AE-92A4-7E32E0D7E8B4}"/>
                    </a:ext>
                  </a:extLst>
                </p:cNvPr>
                <p:cNvSpPr txBox="1"/>
                <p:nvPr/>
              </p:nvSpPr>
              <p:spPr>
                <a:xfrm>
                  <a:off x="5682208" y="597216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/>
                    <a:t>흐름</a:t>
                  </a:r>
                </a:p>
              </p:txBody>
            </p:sp>
            <p:cxnSp>
              <p:nvCxnSpPr>
                <p:cNvPr id="46" name="직선 화살표 연결선 45">
                  <a:extLst>
                    <a:ext uri="{FF2B5EF4-FFF2-40B4-BE49-F238E27FC236}">
                      <a16:creationId xmlns="" xmlns:a16="http://schemas.microsoft.com/office/drawing/2014/main" id="{482DA695-3B4C-4E43-9FDE-F7A4B96D62EF}"/>
                    </a:ext>
                  </a:extLst>
                </p:cNvPr>
                <p:cNvCxnSpPr/>
                <p:nvPr/>
              </p:nvCxnSpPr>
              <p:spPr>
                <a:xfrm>
                  <a:off x="5754216" y="6404208"/>
                  <a:ext cx="504056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>
                <a:extLst>
                  <a:ext uri="{FF2B5EF4-FFF2-40B4-BE49-F238E27FC236}">
                    <a16:creationId xmlns="" xmlns:a16="http://schemas.microsoft.com/office/drawing/2014/main" id="{DAFE3FA6-84E2-4CA8-AE48-73A688EB2516}"/>
                  </a:ext>
                </a:extLst>
              </p:cNvPr>
              <p:cNvGrpSpPr/>
              <p:nvPr/>
            </p:nvGrpSpPr>
            <p:grpSpPr>
              <a:xfrm>
                <a:off x="4746104" y="5972160"/>
                <a:ext cx="982961" cy="432048"/>
                <a:chOff x="4746104" y="5972160"/>
                <a:chExt cx="982961" cy="43204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="" xmlns:a16="http://schemas.microsoft.com/office/drawing/2014/main" id="{B355C19F-DBB0-4A22-B7BF-05F7E1FA3719}"/>
                    </a:ext>
                  </a:extLst>
                </p:cNvPr>
                <p:cNvCxnSpPr/>
                <p:nvPr/>
              </p:nvCxnSpPr>
              <p:spPr>
                <a:xfrm>
                  <a:off x="5034136" y="6404208"/>
                  <a:ext cx="504056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34">
                  <a:extLst>
                    <a:ext uri="{FF2B5EF4-FFF2-40B4-BE49-F238E27FC236}">
                      <a16:creationId xmlns="" xmlns:a16="http://schemas.microsoft.com/office/drawing/2014/main" id="{04F84180-DD5C-41E1-889C-D61D8757185E}"/>
                    </a:ext>
                  </a:extLst>
                </p:cNvPr>
                <p:cNvSpPr txBox="1"/>
                <p:nvPr/>
              </p:nvSpPr>
              <p:spPr>
                <a:xfrm>
                  <a:off x="4746104" y="5972160"/>
                  <a:ext cx="9829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dirty="0"/>
                    <a:t>DB</a:t>
                  </a:r>
                  <a:r>
                    <a:rPr lang="ko-KR" altLang="en-US" dirty="0"/>
                    <a:t>처리</a:t>
                  </a:r>
                </a:p>
              </p:txBody>
            </p:sp>
          </p:grpSp>
        </p:grpSp>
        <p:cxnSp>
          <p:nvCxnSpPr>
            <p:cNvPr id="34" name="직선 화살표 연결선 33">
              <a:extLst>
                <a:ext uri="{FF2B5EF4-FFF2-40B4-BE49-F238E27FC236}">
                  <a16:creationId xmlns="" xmlns:a16="http://schemas.microsoft.com/office/drawing/2014/main" id="{367F8440-BFED-4C3C-B49E-19D868941621}"/>
                </a:ext>
              </a:extLst>
            </p:cNvPr>
            <p:cNvCxnSpPr/>
            <p:nvPr/>
          </p:nvCxnSpPr>
          <p:spPr>
            <a:xfrm flipV="1">
              <a:off x="4555671" y="3486150"/>
              <a:ext cx="4111224" cy="108585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22">
              <a:extLst>
                <a:ext uri="{FF2B5EF4-FFF2-40B4-BE49-F238E27FC236}">
                  <a16:creationId xmlns="" xmlns:a16="http://schemas.microsoft.com/office/drawing/2014/main" id="{2E9F669B-E01A-4B8E-90A5-52DAC1046B84}"/>
                </a:ext>
              </a:extLst>
            </p:cNvPr>
            <p:cNvSpPr txBox="1"/>
            <p:nvPr/>
          </p:nvSpPr>
          <p:spPr>
            <a:xfrm>
              <a:off x="2521986" y="5301734"/>
              <a:ext cx="2813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No, title, </a:t>
              </a:r>
              <a:r>
                <a:rPr lang="en-US" altLang="ko-KR" dirty="0" err="1"/>
                <a:t>writeDate</a:t>
              </a:r>
              <a:r>
                <a:rPr lang="en-US" altLang="ko-KR" dirty="0"/>
                <a:t>, filename</a:t>
              </a:r>
              <a:endParaRPr lang="ko-KR" altLang="en-US" dirty="0"/>
            </a:p>
          </p:txBody>
        </p:sp>
        <p:cxnSp>
          <p:nvCxnSpPr>
            <p:cNvPr id="36" name="꺾인 연결선 28">
              <a:extLst>
                <a:ext uri="{FF2B5EF4-FFF2-40B4-BE49-F238E27FC236}">
                  <a16:creationId xmlns="" xmlns:a16="http://schemas.microsoft.com/office/drawing/2014/main" id="{98B0B34B-800C-4FD6-86CE-71FD52548CA4}"/>
                </a:ext>
              </a:extLst>
            </p:cNvPr>
            <p:cNvCxnSpPr>
              <a:stCxn id="31" idx="4"/>
              <a:endCxn id="23" idx="3"/>
            </p:cNvCxnSpPr>
            <p:nvPr/>
          </p:nvCxnSpPr>
          <p:spPr>
            <a:xfrm flipV="1">
              <a:off x="8384721" y="2404381"/>
              <a:ext cx="1632856" cy="2510519"/>
            </a:xfrm>
            <a:prstGeom prst="bentConnector3">
              <a:avLst>
                <a:gd name="adj1" fmla="val 114000"/>
              </a:avLst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463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5C38CE-E9FE-47E7-8B4A-6E1F7A63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9971"/>
            <a:ext cx="10972800" cy="96012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DFD 공지사항 </a:t>
            </a:r>
            <a:r>
              <a:rPr lang="ko-KR" altLang="en-US" dirty="0" err="1">
                <a:ea typeface="맑은 고딕"/>
              </a:rPr>
              <a:t>글삭제</a:t>
            </a:r>
            <a:endParaRPr lang="ko-KR" altLang="en-US" dirty="0" err="1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9DDEA936-797D-48F6-9EDB-B79E56F7CFEE}"/>
              </a:ext>
            </a:extLst>
          </p:cNvPr>
          <p:cNvGrpSpPr/>
          <p:nvPr/>
        </p:nvGrpSpPr>
        <p:grpSpPr>
          <a:xfrm>
            <a:off x="2924122" y="2049235"/>
            <a:ext cx="5891836" cy="3820658"/>
            <a:chOff x="2676472" y="2239735"/>
            <a:chExt cx="5891836" cy="3820658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80AEC41-DFA5-45E7-96E1-AE8936391FF5}"/>
                </a:ext>
              </a:extLst>
            </p:cNvPr>
            <p:cNvSpPr/>
            <p:nvPr/>
          </p:nvSpPr>
          <p:spPr>
            <a:xfrm>
              <a:off x="3547823" y="2239735"/>
              <a:ext cx="1350681" cy="530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ea typeface="맑은 고딕"/>
                </a:rPr>
                <a:t>글보기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F79DFC23-BB06-4717-A9C7-6382E3314C43}"/>
                </a:ext>
              </a:extLst>
            </p:cNvPr>
            <p:cNvSpPr/>
            <p:nvPr/>
          </p:nvSpPr>
          <p:spPr>
            <a:xfrm>
              <a:off x="5393017" y="2280191"/>
              <a:ext cx="1350681" cy="530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ea typeface="맑은 고딕"/>
                </a:rPr>
                <a:t>글삭제</a:t>
              </a:r>
              <a:endParaRPr lang="ko-KR" altLang="en-US" dirty="0" err="1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="" xmlns:a16="http://schemas.microsoft.com/office/drawing/2014/main" id="{C21A930F-7F51-4CBC-8595-CFF6C87D1359}"/>
                </a:ext>
              </a:extLst>
            </p:cNvPr>
            <p:cNvCxnSpPr>
              <a:cxnSpLocks/>
            </p:cNvCxnSpPr>
            <p:nvPr/>
          </p:nvCxnSpPr>
          <p:spPr>
            <a:xfrm>
              <a:off x="2676472" y="2394492"/>
              <a:ext cx="871351" cy="1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="" xmlns:a16="http://schemas.microsoft.com/office/drawing/2014/main" id="{B382E1BD-61A0-4F5C-85D0-F9EE8397C1AE}"/>
                </a:ext>
              </a:extLst>
            </p:cNvPr>
            <p:cNvCxnSpPr>
              <a:cxnSpLocks/>
            </p:cNvCxnSpPr>
            <p:nvPr/>
          </p:nvCxnSpPr>
          <p:spPr>
            <a:xfrm>
              <a:off x="4898504" y="2505075"/>
              <a:ext cx="494513" cy="404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원통 30">
              <a:extLst>
                <a:ext uri="{FF2B5EF4-FFF2-40B4-BE49-F238E27FC236}">
                  <a16:creationId xmlns="" xmlns:a16="http://schemas.microsoft.com/office/drawing/2014/main" id="{BBA2C190-A8CE-475E-BE5B-4FA60BAECA35}"/>
                </a:ext>
              </a:extLst>
            </p:cNvPr>
            <p:cNvSpPr/>
            <p:nvPr/>
          </p:nvSpPr>
          <p:spPr>
            <a:xfrm>
              <a:off x="6210300" y="3648075"/>
              <a:ext cx="2288721" cy="1143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notice</a:t>
              </a:r>
              <a:endParaRPr lang="ko-KR" altLang="en-US" dirty="0"/>
            </a:p>
          </p:txBody>
        </p:sp>
        <p:sp>
          <p:nvSpPr>
            <p:cNvPr id="53" name="TextBox 6">
              <a:extLst>
                <a:ext uri="{FF2B5EF4-FFF2-40B4-BE49-F238E27FC236}">
                  <a16:creationId xmlns="" xmlns:a16="http://schemas.microsoft.com/office/drawing/2014/main" id="{52C08AA6-1425-4AE4-AE68-4AF4FD6E0041}"/>
                </a:ext>
              </a:extLst>
            </p:cNvPr>
            <p:cNvSpPr txBox="1"/>
            <p:nvPr/>
          </p:nvSpPr>
          <p:spPr>
            <a:xfrm>
              <a:off x="4707689" y="3067050"/>
              <a:ext cx="453970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ea typeface="맑은 고딕"/>
                </a:rPr>
                <a:t>No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112EEBDA-BD3F-4F8A-9342-9A1B0C0393F0}"/>
                </a:ext>
              </a:extLst>
            </p:cNvPr>
            <p:cNvGrpSpPr/>
            <p:nvPr/>
          </p:nvGrpSpPr>
          <p:grpSpPr>
            <a:xfrm>
              <a:off x="3852292" y="5007657"/>
              <a:ext cx="4716016" cy="1052736"/>
              <a:chOff x="3737992" y="5702982"/>
              <a:chExt cx="4716016" cy="105273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130CF3A4-438F-4089-9ACF-3EFAB109DF79}"/>
                  </a:ext>
                </a:extLst>
              </p:cNvPr>
              <p:cNvSpPr/>
              <p:nvPr/>
            </p:nvSpPr>
            <p:spPr>
              <a:xfrm>
                <a:off x="3737992" y="5702982"/>
                <a:ext cx="4716016" cy="10527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9878C567-B7E1-461F-9F80-EB9A6C9AE4BF}"/>
                  </a:ext>
                </a:extLst>
              </p:cNvPr>
              <p:cNvSpPr/>
              <p:nvPr/>
            </p:nvSpPr>
            <p:spPr>
              <a:xfrm>
                <a:off x="3954016" y="599101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/>
                  <a:t>화면</a:t>
                </a:r>
              </a:p>
            </p:txBody>
          </p:sp>
          <p:sp>
            <p:nvSpPr>
              <p:cNvPr id="59" name="순서도: 자기 디스크 58">
                <a:extLst>
                  <a:ext uri="{FF2B5EF4-FFF2-40B4-BE49-F238E27FC236}">
                    <a16:creationId xmlns="" xmlns:a16="http://schemas.microsoft.com/office/drawing/2014/main" id="{8C6737DF-7050-45EA-B3D4-873B7777560B}"/>
                  </a:ext>
                </a:extLst>
              </p:cNvPr>
              <p:cNvSpPr/>
              <p:nvPr/>
            </p:nvSpPr>
            <p:spPr>
              <a:xfrm>
                <a:off x="7554416" y="5991014"/>
                <a:ext cx="720080" cy="57606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398732FE-213D-40D4-A43E-5A0EE3C89803}"/>
                  </a:ext>
                </a:extLst>
              </p:cNvPr>
              <p:cNvSpPr/>
              <p:nvPr/>
            </p:nvSpPr>
            <p:spPr>
              <a:xfrm>
                <a:off x="6402288" y="5991014"/>
                <a:ext cx="93610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/>
                  <a:t>처리</a:t>
                </a: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83B2F2EE-B10E-4D3D-B1AD-0C32BBA67618}"/>
                  </a:ext>
                </a:extLst>
              </p:cNvPr>
              <p:cNvGrpSpPr/>
              <p:nvPr/>
            </p:nvGrpSpPr>
            <p:grpSpPr>
              <a:xfrm>
                <a:off x="5682208" y="5972160"/>
                <a:ext cx="648072" cy="432048"/>
                <a:chOff x="5682208" y="5972160"/>
                <a:chExt cx="648072" cy="432048"/>
              </a:xfrm>
            </p:grpSpPr>
            <p:sp>
              <p:nvSpPr>
                <p:cNvPr id="65" name="TextBox 8">
                  <a:extLst>
                    <a:ext uri="{FF2B5EF4-FFF2-40B4-BE49-F238E27FC236}">
                      <a16:creationId xmlns="" xmlns:a16="http://schemas.microsoft.com/office/drawing/2014/main" id="{74733DD1-BE3F-4D0A-8531-F2F899DB2E21}"/>
                    </a:ext>
                  </a:extLst>
                </p:cNvPr>
                <p:cNvSpPr txBox="1"/>
                <p:nvPr/>
              </p:nvSpPr>
              <p:spPr>
                <a:xfrm>
                  <a:off x="5682208" y="597216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/>
                    <a:t>흐름</a:t>
                  </a:r>
                </a:p>
              </p:txBody>
            </p:sp>
            <p:cxnSp>
              <p:nvCxnSpPr>
                <p:cNvPr id="66" name="직선 화살표 연결선 65">
                  <a:extLst>
                    <a:ext uri="{FF2B5EF4-FFF2-40B4-BE49-F238E27FC236}">
                      <a16:creationId xmlns="" xmlns:a16="http://schemas.microsoft.com/office/drawing/2014/main" id="{C6B7A406-D641-4AED-9822-0CB6563692A8}"/>
                    </a:ext>
                  </a:extLst>
                </p:cNvPr>
                <p:cNvCxnSpPr/>
                <p:nvPr/>
              </p:nvCxnSpPr>
              <p:spPr>
                <a:xfrm>
                  <a:off x="5754216" y="6404208"/>
                  <a:ext cx="504056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="" xmlns:a16="http://schemas.microsoft.com/office/drawing/2014/main" id="{609CA1B5-5077-496C-BF1B-3E5930C47BF1}"/>
                  </a:ext>
                </a:extLst>
              </p:cNvPr>
              <p:cNvGrpSpPr/>
              <p:nvPr/>
            </p:nvGrpSpPr>
            <p:grpSpPr>
              <a:xfrm>
                <a:off x="4746104" y="5972160"/>
                <a:ext cx="982961" cy="432048"/>
                <a:chOff x="4746104" y="5972160"/>
                <a:chExt cx="982961" cy="432048"/>
              </a:xfrm>
            </p:grpSpPr>
            <p:cxnSp>
              <p:nvCxnSpPr>
                <p:cNvPr id="63" name="직선 화살표 연결선 62">
                  <a:extLst>
                    <a:ext uri="{FF2B5EF4-FFF2-40B4-BE49-F238E27FC236}">
                      <a16:creationId xmlns="" xmlns:a16="http://schemas.microsoft.com/office/drawing/2014/main" id="{1E134106-00B7-48E5-AB83-3286C4A9F587}"/>
                    </a:ext>
                  </a:extLst>
                </p:cNvPr>
                <p:cNvCxnSpPr/>
                <p:nvPr/>
              </p:nvCxnSpPr>
              <p:spPr>
                <a:xfrm>
                  <a:off x="5034136" y="6404208"/>
                  <a:ext cx="504056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34">
                  <a:extLst>
                    <a:ext uri="{FF2B5EF4-FFF2-40B4-BE49-F238E27FC236}">
                      <a16:creationId xmlns="" xmlns:a16="http://schemas.microsoft.com/office/drawing/2014/main" id="{75EB3D18-8E88-4261-84FE-EB747501D953}"/>
                    </a:ext>
                  </a:extLst>
                </p:cNvPr>
                <p:cNvSpPr txBox="1"/>
                <p:nvPr/>
              </p:nvSpPr>
              <p:spPr>
                <a:xfrm>
                  <a:off x="4746104" y="5972160"/>
                  <a:ext cx="9829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dirty="0"/>
                    <a:t>DB</a:t>
                  </a:r>
                  <a:r>
                    <a:rPr lang="ko-KR" altLang="en-US" dirty="0"/>
                    <a:t>처리</a:t>
                  </a:r>
                </a:p>
              </p:txBody>
            </p:sp>
          </p:grpSp>
        </p:grpSp>
        <p:cxnSp>
          <p:nvCxnSpPr>
            <p:cNvPr id="55" name="꺾인 연결선 8">
              <a:extLst>
                <a:ext uri="{FF2B5EF4-FFF2-40B4-BE49-F238E27FC236}">
                  <a16:creationId xmlns="" xmlns:a16="http://schemas.microsoft.com/office/drawing/2014/main" id="{389C2258-32F3-4849-8FFC-A17AA17F47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92907" y="2586320"/>
              <a:ext cx="837205" cy="1286303"/>
            </a:xfrm>
            <a:prstGeom prst="bentConnector3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 46">
              <a:extLst>
                <a:ext uri="{FF2B5EF4-FFF2-40B4-BE49-F238E27FC236}">
                  <a16:creationId xmlns="" xmlns:a16="http://schemas.microsoft.com/office/drawing/2014/main" id="{8E9FC58B-2338-4307-AF3F-1DB003428A8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68516" y="2810871"/>
              <a:ext cx="341784" cy="1408705"/>
            </a:xfrm>
            <a:prstGeom prst="bentConnector2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5064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2723002" y="2796447"/>
            <a:ext cx="661746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0" b="1" dirty="0">
                <a:ea typeface="맑은 고딕"/>
              </a:rPr>
              <a:t>와이어 프레임</a:t>
            </a:r>
            <a:endParaRPr lang="ko-KR" altLang="en-US" sz="80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6010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A4827-9136-4A41-AAD8-41B426A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와이어 프레임 - 공지사항 리스트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="" xmlns:a16="http://schemas.microsoft.com/office/drawing/2014/main" id="{393D3378-72FC-4A8B-B50B-3A33F1CA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11852"/>
            <a:ext cx="6553200" cy="43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98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A4827-9136-4A41-AAD8-41B426A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와이어 프레임 - 공지사항 </a:t>
            </a:r>
            <a:r>
              <a:rPr lang="ko-KR" altLang="en-US" dirty="0" err="1">
                <a:ea typeface="맑은 고딕"/>
              </a:rPr>
              <a:t>글보기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="" xmlns:a16="http://schemas.microsoft.com/office/drawing/2014/main" id="{393D3378-72FC-4A8B-B50B-3A33F1CA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11852"/>
            <a:ext cx="6553200" cy="4358197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11706633-3DA6-475F-A3BA-43B2D956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15851"/>
            <a:ext cx="6553200" cy="43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4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A4827-9136-4A41-AAD8-41B426A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와이어 프레임 - 공지사항 </a:t>
            </a:r>
            <a:r>
              <a:rPr lang="ko-KR" altLang="en-US" dirty="0" err="1">
                <a:ea typeface="맑은 고딕"/>
              </a:rPr>
              <a:t>글등록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="" xmlns:a16="http://schemas.microsoft.com/office/drawing/2014/main" id="{393D3378-72FC-4A8B-B50B-3A33F1CA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11852"/>
            <a:ext cx="6553200" cy="4358197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11706633-3DA6-475F-A3BA-43B2D956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15851"/>
            <a:ext cx="6553200" cy="4369249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="" xmlns:a16="http://schemas.microsoft.com/office/drawing/2014/main" id="{9BDF0C8F-5E1D-4F7D-AC6F-DF752E22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607171"/>
            <a:ext cx="6553200" cy="4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파티용품 쇼핑몰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>
                <a:ea typeface="맑은 고딕"/>
              </a:rPr>
              <a:t>다양한 파티 용품들을 볼 수 있고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로그인을 하면 원하는 상품을 구입할 수 있다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pPr marL="457200" indent="-457200">
              <a:buAutoNum type="arabicParenR"/>
            </a:pPr>
            <a:endParaRPr lang="en-US" altLang="ko-KR" sz="2000" dirty="0">
              <a:ea typeface="맑은 고딕"/>
            </a:endParaRPr>
          </a:p>
          <a:p>
            <a:pPr marL="457200" indent="-457200">
              <a:buAutoNum type="arabicParenR"/>
            </a:pPr>
            <a:r>
              <a:rPr lang="en-US" altLang="ko-KR" sz="2000" dirty="0" err="1">
                <a:ea typeface="맑은 고딕"/>
              </a:rPr>
              <a:t>원하는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상품을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장바구니에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담을</a:t>
            </a:r>
            <a:r>
              <a:rPr lang="en-US" altLang="ko-KR" sz="2000" dirty="0">
                <a:ea typeface="맑은 고딕"/>
              </a:rPr>
              <a:t> 수 </a:t>
            </a:r>
            <a:r>
              <a:rPr lang="en-US" altLang="ko-KR" sz="2000" dirty="0" err="1">
                <a:ea typeface="맑은 고딕"/>
              </a:rPr>
              <a:t>있다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pPr marL="457200" indent="-457200">
              <a:buFont typeface="Tw Cen MT"/>
              <a:buAutoNum type="arabicParenR"/>
            </a:pPr>
            <a:endParaRPr lang="en-US" altLang="ko-KR" sz="2000" dirty="0">
              <a:ea typeface="맑은 고딕" panose="020B0503020000020004" pitchFamily="34" charset="-127"/>
            </a:endParaRPr>
          </a:p>
          <a:p>
            <a:pPr marL="457200" indent="-457200">
              <a:buAutoNum type="arabicParenR"/>
            </a:pPr>
            <a:r>
              <a:rPr lang="ko-KR" altLang="en-US" sz="2000" dirty="0">
                <a:ea typeface="맑은 고딕"/>
              </a:rPr>
              <a:t>현재 진행하는 이벤트와 공지사항을 확인할 수 있다</a:t>
            </a:r>
            <a:r>
              <a:rPr lang="en-US" altLang="ko-KR" sz="2000" dirty="0">
                <a:ea typeface="맑은 고딕"/>
              </a:rPr>
              <a:t>.</a:t>
            </a:r>
            <a:endParaRPr lang="en-US">
              <a:ea typeface="맑은 고딕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000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>
                <a:ea typeface="맑은 고딕"/>
              </a:rPr>
              <a:t>로그인을 하고 상품에 대한 문의와 답변을 자유롭게 할 수 있다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endParaRPr lang="en-US" altLang="ko-KR" sz="2000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>
                <a:ea typeface="맑은 고딕"/>
              </a:rPr>
              <a:t>회원 관리를 통해 사용자를 파악하고 등급 관리를 통해 사용자 편의성을 제공한다.</a:t>
            </a:r>
          </a:p>
          <a:p>
            <a:pPr marL="457200" indent="-457200">
              <a:buAutoNum type="arabicParenR"/>
            </a:pPr>
            <a:endParaRPr lang="en-US" altLang="ko-KR" sz="2000" dirty="0">
              <a:ea typeface="맑은 고딕"/>
            </a:endParaRPr>
          </a:p>
          <a:p>
            <a:pPr marL="457200" indent="-457200">
              <a:buAutoNum type="arabicParenR"/>
            </a:pPr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0322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A4827-9136-4A41-AAD8-41B426A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와이어 프레임 - 공지사항 </a:t>
            </a:r>
            <a:r>
              <a:rPr lang="ko-KR" altLang="en-US" dirty="0" err="1">
                <a:ea typeface="맑은 고딕"/>
              </a:rPr>
              <a:t>글수정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="" xmlns:a16="http://schemas.microsoft.com/office/drawing/2014/main" id="{393D3378-72FC-4A8B-B50B-3A33F1CA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11852"/>
            <a:ext cx="6553200" cy="4358197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11706633-3DA6-475F-A3BA-43B2D956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15851"/>
            <a:ext cx="6553200" cy="4369249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="" xmlns:a16="http://schemas.microsoft.com/office/drawing/2014/main" id="{9BDF0C8F-5E1D-4F7D-AC6F-DF752E22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607171"/>
            <a:ext cx="6553200" cy="4367558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89FD6DCB-F6CC-4F51-AECA-9D29824A1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1615233"/>
            <a:ext cx="6553200" cy="43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84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1759027" y="2915796"/>
            <a:ext cx="873821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>
                <a:ea typeface="맑은 고딕"/>
              </a:rPr>
              <a:t>화면 캡처 및 기능 설명</a:t>
            </a:r>
          </a:p>
        </p:txBody>
      </p:sp>
    </p:spTree>
    <p:extLst>
      <p:ext uri="{BB962C8B-B14F-4D97-AF65-F5344CB8AC3E}">
        <p14:creationId xmlns:p14="http://schemas.microsoft.com/office/powerpoint/2010/main" val="849301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15D33D-D319-4160-BABE-19BA12D3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444246"/>
            <a:ext cx="8743950" cy="960120"/>
          </a:xfrm>
        </p:spPr>
        <p:txBody>
          <a:bodyPr/>
          <a:lstStyle/>
          <a:p>
            <a:pPr algn="l"/>
            <a:r>
              <a:rPr lang="ko-KR" altLang="en-US" sz="3600" dirty="0" err="1">
                <a:ea typeface="맑은 고딕"/>
              </a:rPr>
              <a:t>화면캡처</a:t>
            </a:r>
            <a:r>
              <a:rPr lang="ko-KR" altLang="en-US" sz="3600" dirty="0">
                <a:ea typeface="맑은 고딕"/>
              </a:rPr>
              <a:t> 및 기능 설명 - 공지사항 리스트</a:t>
            </a:r>
            <a:endParaRPr lang="ko-KR" altLang="en-US" sz="2800" b="1" dirty="0">
              <a:ea typeface="맑은 고딕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A453C7E1-F04E-42C7-B310-4B512862F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8" t="12027" r="1" b="10057"/>
          <a:stretch/>
        </p:blipFill>
        <p:spPr bwMode="auto">
          <a:xfrm>
            <a:off x="1394732" y="1673791"/>
            <a:ext cx="8942083" cy="384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F9AD6CA9-2F7C-4921-BF2A-75A5AA6CFC0D}"/>
              </a:ext>
            </a:extLst>
          </p:cNvPr>
          <p:cNvSpPr txBox="1"/>
          <p:nvPr/>
        </p:nvSpPr>
        <p:spPr>
          <a:xfrm>
            <a:off x="4005422" y="3760649"/>
            <a:ext cx="4068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</a:t>
            </a:r>
            <a:r>
              <a:rPr lang="ko-KR" altLang="en-US" dirty="0"/>
              <a:t>일반 사용자는 공지</a:t>
            </a:r>
            <a:r>
              <a:rPr lang="en-US" altLang="ko-KR" dirty="0"/>
              <a:t>,</a:t>
            </a:r>
            <a:r>
              <a:rPr lang="ko-KR" altLang="en-US" dirty="0"/>
              <a:t>이벤트 리스트만</a:t>
            </a:r>
            <a:endParaRPr lang="en-US" altLang="ko-KR" dirty="0"/>
          </a:p>
          <a:p>
            <a:r>
              <a:rPr lang="ko-KR" altLang="en-US" dirty="0"/>
              <a:t>볼 수 있다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제목 </a:t>
            </a:r>
            <a:r>
              <a:rPr lang="ko-KR" altLang="en-US" dirty="0" err="1"/>
              <a:t>클릭시</a:t>
            </a:r>
            <a:r>
              <a:rPr lang="ko-KR" altLang="en-US" dirty="0"/>
              <a:t> 해당 글로 이동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공지는 제목</a:t>
            </a:r>
            <a:r>
              <a:rPr lang="en-US" altLang="ko-KR" dirty="0"/>
              <a:t>, </a:t>
            </a:r>
            <a:r>
              <a:rPr lang="ko-KR" altLang="en-US" dirty="0"/>
              <a:t>등록일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endParaRPr lang="en-US" altLang="ko-KR" dirty="0"/>
          </a:p>
          <a:p>
            <a:r>
              <a:rPr lang="ko-KR" altLang="en-US" dirty="0"/>
              <a:t>이벤트는 제목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등록일</a:t>
            </a:r>
            <a:r>
              <a:rPr lang="en-US" altLang="ko-KR" dirty="0"/>
              <a:t>, </a:t>
            </a:r>
            <a:r>
              <a:rPr lang="ko-KR" altLang="en-US" dirty="0"/>
              <a:t>작성자로</a:t>
            </a:r>
            <a:endParaRPr lang="en-US" altLang="ko-KR" dirty="0"/>
          </a:p>
          <a:p>
            <a:r>
              <a:rPr lang="ko-KR" altLang="en-US" dirty="0"/>
              <a:t>구성되어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943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15D33D-D319-4160-BABE-19BA12D3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444246"/>
            <a:ext cx="9639300" cy="96012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dirty="0" err="1">
                <a:ea typeface="맑은 고딕"/>
              </a:rPr>
              <a:t>화면캡처</a:t>
            </a:r>
            <a:r>
              <a:rPr lang="ko-KR" altLang="en-US" sz="3600" dirty="0">
                <a:ea typeface="맑은 고딕"/>
              </a:rPr>
              <a:t> 및 기능 설명 - 공지사항 리스트 ( 관리자 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52956723-D62A-46B6-AC1C-AEDAD3DF5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4" t="11577" r="14" b="10238"/>
          <a:stretch/>
        </p:blipFill>
        <p:spPr bwMode="auto">
          <a:xfrm>
            <a:off x="1502228" y="1657350"/>
            <a:ext cx="9250135" cy="400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="" xmlns:a16="http://schemas.microsoft.com/office/drawing/2014/main" id="{6A5F6280-714F-4026-A26B-522801FC1463}"/>
              </a:ext>
            </a:extLst>
          </p:cNvPr>
          <p:cNvSpPr txBox="1"/>
          <p:nvPr/>
        </p:nvSpPr>
        <p:spPr>
          <a:xfrm>
            <a:off x="7819505" y="3824950"/>
            <a:ext cx="3760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</a:t>
            </a:r>
            <a:r>
              <a:rPr lang="ko-KR" altLang="en-US" dirty="0"/>
              <a:t>관리자는 공지</a:t>
            </a:r>
            <a:r>
              <a:rPr lang="en-US" altLang="ko-KR" dirty="0"/>
              <a:t>,</a:t>
            </a:r>
            <a:r>
              <a:rPr lang="ko-KR" altLang="en-US" dirty="0"/>
              <a:t>이벤트</a:t>
            </a:r>
            <a:r>
              <a:rPr lang="en-US" altLang="ko-KR" dirty="0"/>
              <a:t>,</a:t>
            </a:r>
            <a:r>
              <a:rPr lang="ko-KR" altLang="en-US" dirty="0" err="1"/>
              <a:t>예약이벤트</a:t>
            </a:r>
            <a:endParaRPr lang="en-US" altLang="ko-KR" dirty="0"/>
          </a:p>
          <a:p>
            <a:r>
              <a:rPr lang="ko-KR" altLang="en-US" dirty="0"/>
              <a:t>리스트를 볼 수 있다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제목 </a:t>
            </a:r>
            <a:r>
              <a:rPr lang="ko-KR" altLang="en-US" dirty="0" err="1"/>
              <a:t>클릭시</a:t>
            </a:r>
            <a:r>
              <a:rPr lang="ko-KR" altLang="en-US" dirty="0"/>
              <a:t> 해당 글로 이동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관리자는 </a:t>
            </a:r>
            <a:r>
              <a:rPr lang="ko-KR" altLang="en-US" dirty="0" err="1"/>
              <a:t>글등록</a:t>
            </a:r>
            <a:r>
              <a:rPr lang="ko-KR" altLang="en-US" dirty="0"/>
              <a:t> 버튼이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40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15D33D-D319-4160-BABE-19BA12D3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444246"/>
            <a:ext cx="9639300" cy="96012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err="1">
                <a:ea typeface="맑은 고딕"/>
              </a:rPr>
              <a:t>화면캡처</a:t>
            </a:r>
            <a:r>
              <a:rPr lang="ko-KR" altLang="en-US" sz="3600" dirty="0">
                <a:ea typeface="맑은 고딕"/>
              </a:rPr>
              <a:t> 및 기능 설명 - 공지사항 등록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827C4CC6-EE3D-42AC-BE10-AA38C3F1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64" y="1646299"/>
            <a:ext cx="8759599" cy="385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EA02A173-0717-4F39-9B13-51B6DFBF152B}"/>
              </a:ext>
            </a:extLst>
          </p:cNvPr>
          <p:cNvSpPr txBox="1"/>
          <p:nvPr/>
        </p:nvSpPr>
        <p:spPr>
          <a:xfrm>
            <a:off x="7043897" y="3744095"/>
            <a:ext cx="35557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</a:t>
            </a:r>
            <a:r>
              <a:rPr lang="ko-KR" altLang="en-US" dirty="0"/>
              <a:t>분류로 공지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선택가능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제목은 </a:t>
            </a:r>
            <a:r>
              <a:rPr lang="en-US" altLang="ko-KR" dirty="0"/>
              <a:t>4~100</a:t>
            </a:r>
            <a:r>
              <a:rPr lang="ko-KR" altLang="en-US" dirty="0"/>
              <a:t>자 이내 작성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내용은 </a:t>
            </a:r>
            <a:r>
              <a:rPr lang="en-US" altLang="ko-KR" dirty="0"/>
              <a:t>2000</a:t>
            </a:r>
            <a:r>
              <a:rPr lang="ko-KR" altLang="en-US" dirty="0"/>
              <a:t>자 이내 작성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시작</a:t>
            </a:r>
            <a:r>
              <a:rPr lang="en-US" altLang="ko-KR" dirty="0"/>
              <a:t>,</a:t>
            </a:r>
            <a:r>
              <a:rPr lang="ko-KR" altLang="en-US" dirty="0"/>
              <a:t>종료일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달력뜸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등록시</a:t>
            </a:r>
            <a:r>
              <a:rPr lang="ko-KR" altLang="en-US" dirty="0"/>
              <a:t> 리스트로 이동</a:t>
            </a:r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관리자로 </a:t>
            </a:r>
            <a:r>
              <a:rPr lang="ko-KR" altLang="en-US" dirty="0" err="1"/>
              <a:t>로그인시</a:t>
            </a:r>
            <a:r>
              <a:rPr lang="ko-KR" altLang="en-US" dirty="0"/>
              <a:t> </a:t>
            </a:r>
            <a:r>
              <a:rPr lang="ko-KR" altLang="en-US" dirty="0" err="1"/>
              <a:t>글등록</a:t>
            </a:r>
            <a:r>
              <a:rPr lang="ko-KR" altLang="en-US" dirty="0"/>
              <a:t>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1434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15D33D-D319-4160-BABE-19BA12D3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444246"/>
            <a:ext cx="9639300" cy="96012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err="1">
                <a:ea typeface="맑은 고딕"/>
              </a:rPr>
              <a:t>화면캡처</a:t>
            </a:r>
            <a:r>
              <a:rPr lang="ko-KR" altLang="en-US" sz="3600" dirty="0">
                <a:ea typeface="맑은 고딕"/>
              </a:rPr>
              <a:t> 및 기능 설명 - 공지사항 </a:t>
            </a:r>
            <a:r>
              <a:rPr lang="ko-KR" altLang="en-US" sz="3600" dirty="0" err="1">
                <a:ea typeface="맑은 고딕"/>
              </a:rPr>
              <a:t>글보기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8D62158A-D71F-4C39-A864-07E216A4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4" y="1464973"/>
            <a:ext cx="10872107" cy="475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="" xmlns:a16="http://schemas.microsoft.com/office/drawing/2014/main" id="{7138301A-68BD-4ABE-8C70-63B2218F5166}"/>
              </a:ext>
            </a:extLst>
          </p:cNvPr>
          <p:cNvSpPr txBox="1"/>
          <p:nvPr/>
        </p:nvSpPr>
        <p:spPr>
          <a:xfrm>
            <a:off x="6767673" y="3950136"/>
            <a:ext cx="453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</a:t>
            </a:r>
            <a:r>
              <a:rPr lang="ko-KR" altLang="en-US" dirty="0"/>
              <a:t>관리자로 </a:t>
            </a:r>
            <a:r>
              <a:rPr lang="ko-KR" altLang="en-US" dirty="0" err="1"/>
              <a:t>로그인시</a:t>
            </a:r>
            <a:r>
              <a:rPr lang="ko-KR" altLang="en-US" dirty="0"/>
              <a:t> 수정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리스트 </a:t>
            </a:r>
            <a:r>
              <a:rPr lang="ko-KR" altLang="en-US" dirty="0" err="1"/>
              <a:t>클릭시</a:t>
            </a:r>
            <a:r>
              <a:rPr lang="ko-KR" altLang="en-US" dirty="0"/>
              <a:t> 리스트로 이동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 err="1"/>
              <a:t>글보기는</a:t>
            </a:r>
            <a:r>
              <a:rPr lang="ko-KR" altLang="en-US" dirty="0"/>
              <a:t>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 err="1"/>
              <a:t>등록일로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4970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15D33D-D319-4160-BABE-19BA12D3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444246"/>
            <a:ext cx="9639300" cy="96012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err="1">
                <a:ea typeface="맑은 고딕"/>
              </a:rPr>
              <a:t>화면캡처</a:t>
            </a:r>
            <a:r>
              <a:rPr lang="ko-KR" altLang="en-US" sz="3600" dirty="0">
                <a:ea typeface="맑은 고딕"/>
              </a:rPr>
              <a:t> 및 기능 설명 - 공지사항 </a:t>
            </a:r>
            <a:r>
              <a:rPr lang="ko-KR" altLang="en-US" sz="3600" dirty="0" err="1">
                <a:ea typeface="맑은 고딕"/>
              </a:rPr>
              <a:t>글수정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E5AC6E85-76AA-4089-B633-C6A18485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6" y="1278113"/>
            <a:ext cx="11157912" cy="492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2">
            <a:extLst>
              <a:ext uri="{FF2B5EF4-FFF2-40B4-BE49-F238E27FC236}">
                <a16:creationId xmlns="" xmlns:a16="http://schemas.microsoft.com/office/drawing/2014/main" id="{DB3EB25C-0287-412D-A423-8D17FB466187}"/>
              </a:ext>
            </a:extLst>
          </p:cNvPr>
          <p:cNvSpPr txBox="1"/>
          <p:nvPr/>
        </p:nvSpPr>
        <p:spPr>
          <a:xfrm>
            <a:off x="7024848" y="3740586"/>
            <a:ext cx="3491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</a:t>
            </a:r>
            <a:r>
              <a:rPr lang="ko-KR" altLang="en-US" dirty="0"/>
              <a:t>관리자로 </a:t>
            </a:r>
            <a:r>
              <a:rPr lang="ko-KR" altLang="en-US" dirty="0" err="1"/>
              <a:t>로그인시</a:t>
            </a:r>
            <a:r>
              <a:rPr lang="ko-KR" altLang="en-US" dirty="0"/>
              <a:t> </a:t>
            </a:r>
            <a:r>
              <a:rPr lang="ko-KR" altLang="en-US" dirty="0" err="1"/>
              <a:t>수정가능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새로고침시</a:t>
            </a:r>
            <a:r>
              <a:rPr lang="ko-KR" altLang="en-US" dirty="0"/>
              <a:t> </a:t>
            </a:r>
            <a:r>
              <a:rPr lang="ko-KR" altLang="en-US" dirty="0" err="1"/>
              <a:t>수정전으로</a:t>
            </a:r>
            <a:r>
              <a:rPr lang="ko-KR" altLang="en-US" dirty="0"/>
              <a:t> 돌아감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시작</a:t>
            </a:r>
            <a:r>
              <a:rPr lang="en-US" altLang="ko-KR" dirty="0"/>
              <a:t>,</a:t>
            </a:r>
            <a:r>
              <a:rPr lang="ko-KR" altLang="en-US" dirty="0"/>
              <a:t>종료일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달력뜸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248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3907316" y="3007603"/>
            <a:ext cx="431310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>
                <a:ea typeface="맑은 고딕"/>
              </a:rPr>
              <a:t>DB 모델링</a:t>
            </a:r>
          </a:p>
        </p:txBody>
      </p:sp>
    </p:spTree>
    <p:extLst>
      <p:ext uri="{BB962C8B-B14F-4D97-AF65-F5344CB8AC3E}">
        <p14:creationId xmlns:p14="http://schemas.microsoft.com/office/powerpoint/2010/main" val="4157001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7C7324-9195-43DE-AF8E-CBD6EDFA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DB 모델링 - 공지사항 및 이벤트</a:t>
            </a:r>
            <a:endParaRPr lang="ko-KR" altLang="en-US" dirty="0"/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C100B525-14C1-4B31-A7B1-BDF409F2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81" y="2132218"/>
            <a:ext cx="4942389" cy="38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19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3227943" y="2980061"/>
            <a:ext cx="573611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>
                <a:ea typeface="맑은 고딕"/>
              </a:rPr>
              <a:t>개발 핵심 코드</a:t>
            </a:r>
          </a:p>
        </p:txBody>
      </p:sp>
    </p:spTree>
    <p:extLst>
      <p:ext uri="{BB962C8B-B14F-4D97-AF65-F5344CB8AC3E}">
        <p14:creationId xmlns:p14="http://schemas.microsoft.com/office/powerpoint/2010/main" val="69410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3999122" y="2970881"/>
            <a:ext cx="42029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200" b="1" dirty="0">
                <a:ea typeface="맑은 고딕"/>
              </a:rPr>
              <a:t>소요 자원</a:t>
            </a:r>
          </a:p>
        </p:txBody>
      </p:sp>
    </p:spTree>
    <p:extLst>
      <p:ext uri="{BB962C8B-B14F-4D97-AF65-F5344CB8AC3E}">
        <p14:creationId xmlns:p14="http://schemas.microsoft.com/office/powerpoint/2010/main" val="1186046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DC8FA2-1607-45F0-9D52-8016EE01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 핵심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78CFC-199A-43C6-A7E9-46552F21FCE8}"/>
              </a:ext>
            </a:extLst>
          </p:cNvPr>
          <p:cNvSpPr txBox="1"/>
          <p:nvPr/>
        </p:nvSpPr>
        <p:spPr>
          <a:xfrm>
            <a:off x="613611" y="4423611"/>
            <a:ext cx="105035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smtClean="0">
                <a:ea typeface="맑은 고딕"/>
              </a:rPr>
              <a:t>공지사항</a:t>
            </a:r>
            <a:r>
              <a:rPr lang="en-US" altLang="ko-KR" b="1" dirty="0" smtClean="0">
                <a:ea typeface="맑은 고딕"/>
              </a:rPr>
              <a:t>/</a:t>
            </a:r>
            <a:r>
              <a:rPr lang="ko-KR" altLang="en-US" b="1" dirty="0" smtClean="0">
                <a:ea typeface="맑은 고딕"/>
              </a:rPr>
              <a:t>이벤트</a:t>
            </a:r>
            <a:r>
              <a:rPr lang="en-US" altLang="ko-KR" b="1" dirty="0" smtClean="0">
                <a:ea typeface="맑은 고딕"/>
              </a:rPr>
              <a:t>/</a:t>
            </a:r>
            <a:r>
              <a:rPr lang="ko-KR" altLang="en-US" b="1" dirty="0" err="1" smtClean="0">
                <a:ea typeface="맑은 고딕"/>
              </a:rPr>
              <a:t>예약이벤트를</a:t>
            </a:r>
            <a:r>
              <a:rPr lang="ko-KR" altLang="en-US" b="1" dirty="0" smtClean="0">
                <a:ea typeface="맑은 고딕"/>
              </a:rPr>
              <a:t> 구분하기 위하여 동적 쿼리 작성되는 코딩 </a:t>
            </a:r>
            <a:r>
              <a:rPr lang="en-US" altLang="ko-KR" b="1" dirty="0" smtClean="0">
                <a:ea typeface="맑은 고딕"/>
              </a:rPr>
              <a:t>– </a:t>
            </a:r>
            <a:r>
              <a:rPr lang="en-US" altLang="ko-KR" b="1" dirty="0" err="1" smtClean="0">
                <a:ea typeface="맑은 고딕"/>
              </a:rPr>
              <a:t>NoticeDAO</a:t>
            </a:r>
            <a:endParaRPr lang="en-US" altLang="ko-KR" b="1" dirty="0" smtClean="0">
              <a:ea typeface="맑은 고딕"/>
            </a:endParaRPr>
          </a:p>
          <a:p>
            <a:r>
              <a:rPr lang="en-US" altLang="ko-KR" b="1" dirty="0" smtClean="0">
                <a:ea typeface="맑은 고딕"/>
              </a:rPr>
              <a:t>-</a:t>
            </a:r>
            <a:r>
              <a:rPr lang="ko-KR" altLang="en-US" b="1" dirty="0" err="1" smtClean="0">
                <a:ea typeface="맑은 고딕"/>
              </a:rPr>
              <a:t>컬럼</a:t>
            </a:r>
            <a:r>
              <a:rPr lang="en-US" altLang="ko-KR" b="1" dirty="0">
                <a:ea typeface="맑은 고딕"/>
              </a:rPr>
              <a:t>&lt;</a:t>
            </a:r>
            <a:r>
              <a:rPr lang="en-US" altLang="ko-KR" b="1" dirty="0" smtClean="0">
                <a:ea typeface="맑은 고딕"/>
              </a:rPr>
              <a:t>kind&gt;</a:t>
            </a:r>
            <a:r>
              <a:rPr lang="ko-KR" altLang="en-US" b="1" dirty="0">
                <a:ea typeface="맑은 고딕"/>
              </a:rPr>
              <a:t>가</a:t>
            </a:r>
            <a:endParaRPr lang="en-US" altLang="ko-KR" b="1" dirty="0" smtClean="0">
              <a:ea typeface="맑은 고딕"/>
            </a:endParaRPr>
          </a:p>
          <a:p>
            <a:r>
              <a:rPr lang="en-US" altLang="ko-KR" b="1" dirty="0" smtClean="0">
                <a:ea typeface="맑은 고딕"/>
              </a:rPr>
              <a:t>-notice</a:t>
            </a:r>
            <a:r>
              <a:rPr lang="ko-KR" altLang="en-US" b="1" dirty="0" smtClean="0">
                <a:ea typeface="맑은 고딕"/>
              </a:rPr>
              <a:t>면 기간 상관없이 공지사항 카테고리로 이동</a:t>
            </a:r>
            <a:endParaRPr lang="en-US" altLang="ko-KR" b="1" dirty="0" smtClean="0">
              <a:ea typeface="맑은 고딕"/>
            </a:endParaRPr>
          </a:p>
          <a:p>
            <a:r>
              <a:rPr lang="en-US" altLang="ko-KR" b="1" dirty="0" smtClean="0">
                <a:ea typeface="맑은 고딕"/>
              </a:rPr>
              <a:t>-event</a:t>
            </a:r>
            <a:r>
              <a:rPr lang="ko-KR" altLang="en-US" b="1" dirty="0" smtClean="0">
                <a:ea typeface="맑은 고딕"/>
              </a:rPr>
              <a:t>이며 시작일이 </a:t>
            </a:r>
            <a:r>
              <a:rPr lang="ko-KR" altLang="en-US" b="1" dirty="0" err="1" smtClean="0">
                <a:ea typeface="맑은 고딕"/>
              </a:rPr>
              <a:t>현재일보다</a:t>
            </a:r>
            <a:r>
              <a:rPr lang="ko-KR" altLang="en-US" b="1" dirty="0" smtClean="0">
                <a:ea typeface="맑은 고딕"/>
              </a:rPr>
              <a:t> 낮으면 이벤트 카테고리로 이동</a:t>
            </a:r>
            <a:endParaRPr lang="en-US" altLang="ko-KR" b="1" dirty="0" smtClean="0">
              <a:ea typeface="맑은 고딕"/>
            </a:endParaRPr>
          </a:p>
          <a:p>
            <a:r>
              <a:rPr lang="en-US" altLang="ko-KR" b="1" dirty="0" smtClean="0">
                <a:ea typeface="맑은 고딕"/>
              </a:rPr>
              <a:t>-</a:t>
            </a:r>
            <a:r>
              <a:rPr lang="en-US" altLang="ko-KR" b="1" dirty="0" err="1" smtClean="0">
                <a:ea typeface="맑은 고딕"/>
              </a:rPr>
              <a:t>resevent</a:t>
            </a:r>
            <a:r>
              <a:rPr lang="ko-KR" altLang="en-US" b="1" dirty="0" smtClean="0">
                <a:ea typeface="맑은 고딕"/>
              </a:rPr>
              <a:t>의 경우는 </a:t>
            </a:r>
            <a:r>
              <a:rPr lang="en-US" altLang="ko-KR" b="1" dirty="0" smtClean="0">
                <a:ea typeface="맑은 고딕"/>
              </a:rPr>
              <a:t>event</a:t>
            </a:r>
            <a:r>
              <a:rPr lang="ko-KR" altLang="en-US" b="1" dirty="0" smtClean="0">
                <a:ea typeface="맑은 고딕"/>
              </a:rPr>
              <a:t>이며 시작일이 </a:t>
            </a:r>
            <a:r>
              <a:rPr lang="ko-KR" altLang="en-US" b="1" dirty="0" err="1" smtClean="0">
                <a:ea typeface="맑은 고딕"/>
              </a:rPr>
              <a:t>현재일보다</a:t>
            </a:r>
            <a:r>
              <a:rPr lang="ko-KR" altLang="en-US" b="1" dirty="0" smtClean="0">
                <a:ea typeface="맑은 고딕"/>
              </a:rPr>
              <a:t> 높으면 예약 이벤트 카테고리로 이동</a:t>
            </a:r>
            <a:endParaRPr lang="en-US" altLang="ko-KR" b="1" dirty="0" smtClean="0"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77" y="1327948"/>
            <a:ext cx="10799639" cy="30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635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4164377" y="2989242"/>
            <a:ext cx="386324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>
                <a:ea typeface="맑은 고딕"/>
              </a:rPr>
              <a:t>오류 수정</a:t>
            </a:r>
          </a:p>
        </p:txBody>
      </p:sp>
    </p:spTree>
    <p:extLst>
      <p:ext uri="{BB962C8B-B14F-4D97-AF65-F5344CB8AC3E}">
        <p14:creationId xmlns:p14="http://schemas.microsoft.com/office/powerpoint/2010/main" val="2182838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CD579E57-5E39-4012-9181-476E2BB2A615}"/>
              </a:ext>
            </a:extLst>
          </p:cNvPr>
          <p:cNvSpPr txBox="1">
            <a:spLocks/>
          </p:cNvSpPr>
          <p:nvPr/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ea typeface="맑은 고딕"/>
              </a:rPr>
              <a:t>오류 수정</a:t>
            </a:r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7E818647-DAEB-499C-8113-627133E1D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6"/>
          <a:stretch/>
        </p:blipFill>
        <p:spPr bwMode="auto">
          <a:xfrm>
            <a:off x="756770" y="1226003"/>
            <a:ext cx="9302991" cy="276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="" xmlns:a16="http://schemas.microsoft.com/office/drawing/2014/main" id="{C530F66C-971B-4EEC-AEE5-9BB5F200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70" y="3987346"/>
            <a:ext cx="6935788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="" xmlns:a16="http://schemas.microsoft.com/office/drawing/2014/main" id="{DB3648EF-6D13-4854-92A6-2804F44C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70" y="5168446"/>
            <a:ext cx="6697662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4">
            <a:extLst>
              <a:ext uri="{FF2B5EF4-FFF2-40B4-BE49-F238E27FC236}">
                <a16:creationId xmlns="" xmlns:a16="http://schemas.microsoft.com/office/drawing/2014/main" id="{491ECB3C-28D3-4C45-A9D1-D9D56EFA7C6C}"/>
              </a:ext>
            </a:extLst>
          </p:cNvPr>
          <p:cNvSpPr txBox="1"/>
          <p:nvPr/>
        </p:nvSpPr>
        <p:spPr>
          <a:xfrm>
            <a:off x="6867005" y="4916991"/>
            <a:ext cx="4254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오류</a:t>
            </a:r>
            <a:r>
              <a:rPr lang="en-US" altLang="ko-KR" dirty="0"/>
              <a:t>-</a:t>
            </a:r>
            <a:r>
              <a:rPr lang="ko-KR" altLang="en-US" dirty="0"/>
              <a:t>데이터가 </a:t>
            </a:r>
            <a:r>
              <a:rPr lang="ko-KR" altLang="en-US" dirty="0" err="1"/>
              <a:t>안넘어옴</a:t>
            </a:r>
            <a:endParaRPr lang="en-US" altLang="ko-KR" dirty="0"/>
          </a:p>
          <a:p>
            <a:r>
              <a:rPr lang="ko-KR" altLang="en-US" dirty="0"/>
              <a:t>원인</a:t>
            </a:r>
            <a:r>
              <a:rPr lang="en-US" altLang="ko-KR" dirty="0"/>
              <a:t>-</a:t>
            </a:r>
            <a:r>
              <a:rPr lang="ko-KR" altLang="en-US" dirty="0" err="1"/>
              <a:t>컬럼이름</a:t>
            </a:r>
            <a:r>
              <a:rPr lang="ko-KR" altLang="en-US" dirty="0"/>
              <a:t> </a:t>
            </a:r>
            <a:r>
              <a:rPr lang="ko-KR" altLang="en-US" dirty="0" err="1"/>
              <a:t>변경후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r>
              <a:rPr lang="ko-KR" altLang="en-US" dirty="0" err="1"/>
              <a:t>수정안함</a:t>
            </a:r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/>
              <a:t>-class</a:t>
            </a:r>
            <a:r>
              <a:rPr lang="ko-KR" altLang="en-US" dirty="0"/>
              <a:t>에서 </a:t>
            </a:r>
            <a:r>
              <a:rPr lang="en-US" altLang="ko-KR" dirty="0"/>
              <a:t>kind</a:t>
            </a:r>
            <a:r>
              <a:rPr lang="ko-KR" altLang="en-US" dirty="0"/>
              <a:t>로 수정하고 </a:t>
            </a:r>
            <a:r>
              <a:rPr lang="ko-KR" altLang="en-US" dirty="0" err="1"/>
              <a:t>오류해결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8982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4164377" y="2989242"/>
            <a:ext cx="386324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>
                <a:ea typeface="맑은 고딕"/>
              </a:rPr>
              <a:t>개발 후기</a:t>
            </a:r>
          </a:p>
        </p:txBody>
      </p:sp>
    </p:spTree>
    <p:extLst>
      <p:ext uri="{BB962C8B-B14F-4D97-AF65-F5344CB8AC3E}">
        <p14:creationId xmlns:p14="http://schemas.microsoft.com/office/powerpoint/2010/main" val="4084833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8285FB-9680-4C48-9A7C-57019970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개발후기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BD4E203-9897-4BF7-8025-2CA5ECC1A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657351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ea typeface="맑은 고딕"/>
              </a:rPr>
              <a:t>개발자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 smtClean="0">
                <a:ea typeface="맑은 고딕"/>
              </a:rPr>
              <a:t>채연</a:t>
            </a:r>
            <a:r>
              <a:rPr lang="ko-KR" altLang="en-US" dirty="0" err="1">
                <a:ea typeface="맑은 고딕"/>
              </a:rPr>
              <a:t>지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2400" dirty="0">
                <a:ea typeface="맑은 고딕"/>
              </a:rPr>
              <a:t>-</a:t>
            </a:r>
            <a:r>
              <a:rPr lang="ko-KR" altLang="en-US" sz="2400" dirty="0">
                <a:latin typeface="함초롬바탕"/>
                <a:ea typeface="맑은 고딕"/>
              </a:rPr>
              <a:t> </a:t>
            </a:r>
            <a:r>
              <a:rPr lang="ko-KR" altLang="en-US" sz="2000" i="1" dirty="0" smtClean="0">
                <a:latin typeface="한컴 윤체 L"/>
                <a:ea typeface="맑은 고딕"/>
              </a:rPr>
              <a:t>본인의 실력이 </a:t>
            </a:r>
            <a:r>
              <a:rPr lang="ko-KR" altLang="en-US" sz="2000" i="1" dirty="0" err="1" smtClean="0">
                <a:latin typeface="한컴 윤체 L"/>
                <a:ea typeface="맑은 고딕"/>
              </a:rPr>
              <a:t>뛰어나지않는</a:t>
            </a:r>
            <a:r>
              <a:rPr lang="ko-KR" altLang="en-US" sz="2000" i="1" dirty="0" smtClean="0">
                <a:latin typeface="한컴 윤체 L"/>
                <a:ea typeface="맑은 고딕"/>
              </a:rPr>
              <a:t> 부분으로 프로젝트를 처음 </a:t>
            </a:r>
            <a:r>
              <a:rPr lang="ko-KR" altLang="en-US" sz="2000" i="1" dirty="0" err="1" smtClean="0">
                <a:latin typeface="한컴 윤체 L"/>
                <a:ea typeface="맑은 고딕"/>
              </a:rPr>
              <a:t>진행하는거라</a:t>
            </a:r>
            <a:r>
              <a:rPr lang="ko-KR" altLang="en-US" sz="2000" i="1" dirty="0" smtClean="0">
                <a:latin typeface="한컴 윤체 L"/>
                <a:ea typeface="맑은 고딕"/>
              </a:rPr>
              <a:t> 걱정이 많았는데 </a:t>
            </a:r>
            <a:r>
              <a:rPr lang="ko-KR" altLang="en-US" sz="2000" i="1" dirty="0" err="1" smtClean="0">
                <a:latin typeface="한컴 윤체 L"/>
                <a:ea typeface="맑은 고딕"/>
              </a:rPr>
              <a:t>팀원분들께서</a:t>
            </a:r>
            <a:r>
              <a:rPr lang="ko-KR" altLang="en-US" sz="2000" i="1" dirty="0" smtClean="0">
                <a:latin typeface="한컴 윤체 L"/>
                <a:ea typeface="맑은 고딕"/>
              </a:rPr>
              <a:t> 많은 도움을 주셔서 이렇게 만들 수 있었습니다 물론 어려운 부분도 있었지만 </a:t>
            </a:r>
            <a:r>
              <a:rPr lang="ko-KR" altLang="en-US" sz="2000" i="1" dirty="0" err="1" smtClean="0">
                <a:latin typeface="한컴 윤체 L"/>
                <a:ea typeface="맑은 고딕"/>
              </a:rPr>
              <a:t>팀프로젝트를</a:t>
            </a:r>
            <a:r>
              <a:rPr lang="ko-KR" altLang="en-US" sz="2000" i="1" dirty="0" smtClean="0">
                <a:latin typeface="한컴 윤체 L"/>
                <a:ea typeface="맑은 고딕"/>
              </a:rPr>
              <a:t> </a:t>
            </a:r>
            <a:r>
              <a:rPr lang="ko-KR" altLang="en-US" sz="2000" i="1" dirty="0" err="1" smtClean="0">
                <a:latin typeface="한컴 윤체 L"/>
                <a:ea typeface="맑은 고딕"/>
              </a:rPr>
              <a:t>하므로써</a:t>
            </a:r>
            <a:r>
              <a:rPr lang="ko-KR" altLang="en-US" sz="2000" i="1" dirty="0" smtClean="0">
                <a:latin typeface="한컴 윤체 L"/>
                <a:ea typeface="맑은 고딕"/>
              </a:rPr>
              <a:t> 프로그램 작동 성공의 성취감과 팀원들과의 상의를 통해 </a:t>
            </a:r>
            <a:r>
              <a:rPr lang="ko-KR" altLang="en-US" sz="2000" i="1" dirty="0" err="1" smtClean="0">
                <a:latin typeface="한컴 윤체 L"/>
                <a:ea typeface="맑은 고딕"/>
              </a:rPr>
              <a:t>해결해가는</a:t>
            </a:r>
            <a:r>
              <a:rPr lang="ko-KR" altLang="en-US" sz="2000" i="1" dirty="0" smtClean="0">
                <a:latin typeface="한컴 윤체 L"/>
                <a:ea typeface="맑은 고딕"/>
              </a:rPr>
              <a:t> 과정 등이 </a:t>
            </a:r>
            <a:r>
              <a:rPr lang="ko-KR" altLang="en-US" sz="2000" i="1" dirty="0" err="1" smtClean="0">
                <a:latin typeface="한컴 윤체 L"/>
                <a:ea typeface="맑은 고딕"/>
              </a:rPr>
              <a:t>후회하지않을</a:t>
            </a:r>
            <a:r>
              <a:rPr lang="ko-KR" altLang="en-US" sz="2000" i="1" dirty="0" smtClean="0">
                <a:latin typeface="한컴 윤체 L"/>
                <a:ea typeface="맑은 고딕"/>
              </a:rPr>
              <a:t> 좋은 경험이었습니다</a:t>
            </a:r>
            <a:endParaRPr lang="en-US" sz="2000" i="1" dirty="0">
              <a:latin typeface="한컴 윤체 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6324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4090931" y="2879073"/>
            <a:ext cx="392751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 err="1">
                <a:ea typeface="맑은 고딕"/>
              </a:rPr>
              <a:t>Thank</a:t>
            </a:r>
            <a:r>
              <a:rPr lang="ko-KR" altLang="en-US" sz="6600" b="1" dirty="0">
                <a:ea typeface="맑은 고딕"/>
              </a:rPr>
              <a:t> </a:t>
            </a:r>
            <a:r>
              <a:rPr lang="ko-KR" altLang="en-US" sz="6600" b="1" dirty="0" err="1">
                <a:ea typeface="맑은 고딕"/>
              </a:rPr>
              <a:t>you</a:t>
            </a:r>
            <a:r>
              <a:rPr lang="ko-KR" altLang="en-US" sz="6600" b="1" dirty="0">
                <a:ea typeface="맑은 고딕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00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소요 자원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107483"/>
              </p:ext>
            </p:extLst>
          </p:nvPr>
        </p:nvGraphicFramePr>
        <p:xfrm>
          <a:off x="1258959" y="1847459"/>
          <a:ext cx="9674082" cy="361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694">
                  <a:extLst>
                    <a:ext uri="{9D8B030D-6E8A-4147-A177-3AD203B41FA5}">
                      <a16:colId xmlns="" xmlns:a16="http://schemas.microsoft.com/office/drawing/2014/main" val="546858292"/>
                    </a:ext>
                  </a:extLst>
                </a:gridCol>
                <a:gridCol w="3224694">
                  <a:extLst>
                    <a:ext uri="{9D8B030D-6E8A-4147-A177-3AD203B41FA5}">
                      <a16:colId xmlns="" xmlns:a16="http://schemas.microsoft.com/office/drawing/2014/main" val="3318372064"/>
                    </a:ext>
                  </a:extLst>
                </a:gridCol>
                <a:gridCol w="3224694">
                  <a:extLst>
                    <a:ext uri="{9D8B030D-6E8A-4147-A177-3AD203B41FA5}">
                      <a16:colId xmlns="" xmlns:a16="http://schemas.microsoft.com/office/drawing/2014/main" val="3004842960"/>
                    </a:ext>
                  </a:extLst>
                </a:gridCol>
              </a:tblGrid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자원종류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084672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프로그래밍 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 1.8, JDK "1.8.0_311"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83284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소스 개발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Eclipse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2021-09 (4.21.0)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4881575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Oracle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11g XE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2889167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SQL Developer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버전 </a:t>
                      </a:r>
                      <a:r>
                        <a:rPr lang="en-US" altLang="ko-KR" dirty="0"/>
                        <a:t>21.2.1.204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048848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Tomcat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Tomcat 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82088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 CDN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Bootstrap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Bootstrap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3.3.7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57005744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en-US" altLang="ko-K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CDN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jQuery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3.1.1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384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74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소요 자원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800945"/>
              </p:ext>
            </p:extLst>
          </p:nvPr>
        </p:nvGraphicFramePr>
        <p:xfrm>
          <a:off x="1258959" y="1847459"/>
          <a:ext cx="9674082" cy="361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694">
                  <a:extLst>
                    <a:ext uri="{9D8B030D-6E8A-4147-A177-3AD203B41FA5}">
                      <a16:colId xmlns="" xmlns:a16="http://schemas.microsoft.com/office/drawing/2014/main" val="546858292"/>
                    </a:ext>
                  </a:extLst>
                </a:gridCol>
                <a:gridCol w="3224694">
                  <a:extLst>
                    <a:ext uri="{9D8B030D-6E8A-4147-A177-3AD203B41FA5}">
                      <a16:colId xmlns="" xmlns:a16="http://schemas.microsoft.com/office/drawing/2014/main" val="3318372064"/>
                    </a:ext>
                  </a:extLst>
                </a:gridCol>
                <a:gridCol w="3224694">
                  <a:extLst>
                    <a:ext uri="{9D8B030D-6E8A-4147-A177-3AD203B41FA5}">
                      <a16:colId xmlns="" xmlns:a16="http://schemas.microsoft.com/office/drawing/2014/main" val="3004842960"/>
                    </a:ext>
                  </a:extLst>
                </a:gridCol>
              </a:tblGrid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자원종류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084672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라이브러리 </a:t>
                      </a:r>
                      <a:r>
                        <a:rPr lang="ko-KR" altLang="en-US" dirty="0" err="1"/>
                        <a:t>jar</a:t>
                      </a:r>
                      <a:r>
                        <a:rPr lang="ko-KR" altLang="en-US" dirty="0"/>
                        <a:t>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cos.jar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83284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라이브러리 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jar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 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jstl-1.2.jar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4881575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라이브러리 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jar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 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ojdbc6.jar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2889167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라이브러리 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jar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 파일</a:t>
                      </a:r>
                      <a:endParaRPr lang="en-US" sz="1800" b="0" i="0" u="none" strike="noStrike" noProof="0" dirty="0">
                        <a:latin typeface="Tw Cen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pageObject.jar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048848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라이브러리 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jar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 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sitemesh-2.4.2.jar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82088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57005744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384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06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소요 자원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188802"/>
              </p:ext>
            </p:extLst>
          </p:nvPr>
        </p:nvGraphicFramePr>
        <p:xfrm>
          <a:off x="1258959" y="1847459"/>
          <a:ext cx="9674082" cy="361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694">
                  <a:extLst>
                    <a:ext uri="{9D8B030D-6E8A-4147-A177-3AD203B41FA5}">
                      <a16:colId xmlns="" xmlns:a16="http://schemas.microsoft.com/office/drawing/2014/main" val="546858292"/>
                    </a:ext>
                  </a:extLst>
                </a:gridCol>
                <a:gridCol w="3224694">
                  <a:extLst>
                    <a:ext uri="{9D8B030D-6E8A-4147-A177-3AD203B41FA5}">
                      <a16:colId xmlns="" xmlns:a16="http://schemas.microsoft.com/office/drawing/2014/main" val="3318372064"/>
                    </a:ext>
                  </a:extLst>
                </a:gridCol>
                <a:gridCol w="3224694">
                  <a:extLst>
                    <a:ext uri="{9D8B030D-6E8A-4147-A177-3AD203B41FA5}">
                      <a16:colId xmlns="" xmlns:a16="http://schemas.microsoft.com/office/drawing/2014/main" val="3004842960"/>
                    </a:ext>
                  </a:extLst>
                </a:gridCol>
              </a:tblGrid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자원종류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084672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Intel® core™</a:t>
                      </a:r>
                      <a:r>
                        <a:rPr lang="en-US" altLang="ko-KR" baseline="0" dirty="0"/>
                        <a:t> i5-3550 3.30GHz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83284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8.00GB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4881575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소프트웨어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Windows 10 Pro 64bit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2889167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그래픽카드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GeForce GTX 760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048848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82088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57005744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384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36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01CD59-59B1-4852-AF58-0EAC48C449E6}"/>
              </a:ext>
            </a:extLst>
          </p:cNvPr>
          <p:cNvSpPr txBox="1"/>
          <p:nvPr/>
        </p:nvSpPr>
        <p:spPr>
          <a:xfrm>
            <a:off x="2346592" y="2833170"/>
            <a:ext cx="74988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200" b="1" dirty="0">
                <a:ea typeface="맑은 고딕"/>
              </a:rPr>
              <a:t>팀원 및 역할 배정</a:t>
            </a:r>
          </a:p>
        </p:txBody>
      </p:sp>
    </p:spTree>
    <p:extLst>
      <p:ext uri="{BB962C8B-B14F-4D97-AF65-F5344CB8AC3E}">
        <p14:creationId xmlns:p14="http://schemas.microsoft.com/office/powerpoint/2010/main" val="2162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및 역할 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 임영빈</a:t>
            </a:r>
            <a:r>
              <a:rPr lang="ko-KR" altLang="en-US" dirty="0">
                <a:solidFill>
                  <a:schemeClr val="accent6"/>
                </a:solidFill>
                <a:ea typeface="맑은 고딕"/>
              </a:rPr>
              <a:t> </a:t>
            </a:r>
            <a:r>
              <a:rPr lang="ko-KR" altLang="en-US" sz="2400" b="1" dirty="0">
                <a:solidFill>
                  <a:schemeClr val="accent6"/>
                </a:solidFill>
                <a:ea typeface="맑은 고딕"/>
              </a:rPr>
              <a:t>팀장</a:t>
            </a:r>
            <a:endParaRPr lang="en-US" altLang="ko-KR" sz="2400" b="1" dirty="0">
              <a:solidFill>
                <a:schemeClr val="accent6"/>
              </a:solidFill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2800" b="1" dirty="0">
                <a:ea typeface="맑은 고딕"/>
              </a:rPr>
              <a:t>상품 리스트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sz="2400" b="1" dirty="0">
                <a:ea typeface="맑은 고딕"/>
              </a:rPr>
              <a:t>product</a:t>
            </a:r>
          </a:p>
          <a:p>
            <a:pPr>
              <a:buFontTx/>
              <a:buChar char="-"/>
            </a:pPr>
            <a:r>
              <a:rPr lang="ko-KR" altLang="en-US" sz="2800" b="1" dirty="0">
                <a:ea typeface="맑은 고딕"/>
              </a:rPr>
              <a:t>권한처리 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b="1" dirty="0" err="1">
                <a:ea typeface="맑은 고딕"/>
              </a:rPr>
              <a:t>init.filter</a:t>
            </a:r>
            <a:r>
              <a:rPr lang="en-US" altLang="ko-KR" sz="2400" b="1" dirty="0">
                <a:ea typeface="맑은 고딕"/>
              </a:rPr>
              <a:t> , AuthorityFilter.java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권오윤</a:t>
            </a:r>
            <a:endParaRPr lang="en-US" altLang="ko-KR" dirty="0" err="1"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2800" b="1" dirty="0">
                <a:ea typeface="맑은 고딕"/>
              </a:rPr>
              <a:t>장바구니 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b="1" dirty="0">
                <a:ea typeface="맑은 고딕"/>
              </a:rPr>
              <a:t>cart</a:t>
            </a:r>
          </a:p>
          <a:p>
            <a:pPr>
              <a:buFontTx/>
              <a:buChar char="-"/>
            </a:pPr>
            <a:r>
              <a:rPr lang="en-US" altLang="ko-KR" sz="3600" b="1" dirty="0" err="1">
                <a:ea typeface="맑은 고딕"/>
              </a:rPr>
              <a:t>Sitemesh</a:t>
            </a:r>
            <a:r>
              <a:rPr lang="en-US" altLang="ko-KR" dirty="0">
                <a:ea typeface="맑은 고딕"/>
              </a:rPr>
              <a:t>  </a:t>
            </a:r>
            <a:r>
              <a:rPr lang="en-US" altLang="ko-KR" sz="2400" b="1" dirty="0" err="1">
                <a:ea typeface="맑은 고딕"/>
              </a:rPr>
              <a:t>default_decorator</a:t>
            </a:r>
            <a:r>
              <a:rPr lang="en-US" altLang="ko-KR" sz="2400" b="1" dirty="0">
                <a:ea typeface="맑은 고딕"/>
              </a:rPr>
              <a:t> , web.xml , decorator.xml</a:t>
            </a:r>
          </a:p>
        </p:txBody>
      </p:sp>
      <p:sp>
        <p:nvSpPr>
          <p:cNvPr id="4" name="해 3"/>
          <p:cNvSpPr/>
          <p:nvPr/>
        </p:nvSpPr>
        <p:spPr>
          <a:xfrm>
            <a:off x="609600" y="1603504"/>
            <a:ext cx="494522" cy="447870"/>
          </a:xfrm>
          <a:prstGeom prst="su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2413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275</TotalTime>
  <Words>998</Words>
  <Application>Microsoft Office PowerPoint</Application>
  <PresentationFormat>사용자 지정</PresentationFormat>
  <Paragraphs>350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New_Simple01</vt:lpstr>
      <vt:lpstr>EZENPARTY</vt:lpstr>
      <vt:lpstr>목차</vt:lpstr>
      <vt:lpstr>주제</vt:lpstr>
      <vt:lpstr>PowerPoint 프레젠테이션</vt:lpstr>
      <vt:lpstr>소요 자원</vt:lpstr>
      <vt:lpstr>소요 자원</vt:lpstr>
      <vt:lpstr>소요 자원</vt:lpstr>
      <vt:lpstr>PowerPoint 프레젠테이션</vt:lpstr>
      <vt:lpstr>팀원 및 역할 배정</vt:lpstr>
      <vt:lpstr>팀원 및 역할 배정</vt:lpstr>
      <vt:lpstr>팀원 및 역할 배정</vt:lpstr>
      <vt:lpstr>PowerPoint 프레젠테이션</vt:lpstr>
      <vt:lpstr>공지 및 이벤트 요구사항 정의서</vt:lpstr>
      <vt:lpstr>PowerPoint 프레젠테이션</vt:lpstr>
      <vt:lpstr>개발내용 – 전체 메뉴 구조</vt:lpstr>
      <vt:lpstr>개발내용 – 공지 및 이벤트</vt:lpstr>
      <vt:lpstr>PowerPoint 프레젠테이션</vt:lpstr>
      <vt:lpstr>개발내용 상세 파일</vt:lpstr>
      <vt:lpstr>PowerPoint 프레젠테이션</vt:lpstr>
      <vt:lpstr>개발일정</vt:lpstr>
      <vt:lpstr>PowerPoint 프레젠테이션</vt:lpstr>
      <vt:lpstr>DFD 공지사항 리스트</vt:lpstr>
      <vt:lpstr>DFD 공지사항 글등록</vt:lpstr>
      <vt:lpstr>DFD 공지사항 글수정</vt:lpstr>
      <vt:lpstr>DFD 공지사항 글삭제</vt:lpstr>
      <vt:lpstr>PowerPoint 프레젠테이션</vt:lpstr>
      <vt:lpstr>와이어 프레임 - 공지사항 리스트</vt:lpstr>
      <vt:lpstr>와이어 프레임 - 공지사항 글보기</vt:lpstr>
      <vt:lpstr>와이어 프레임 - 공지사항 글등록</vt:lpstr>
      <vt:lpstr>와이어 프레임 - 공지사항 글수정</vt:lpstr>
      <vt:lpstr>PowerPoint 프레젠테이션</vt:lpstr>
      <vt:lpstr>화면캡처 및 기능 설명 - 공지사항 리스트</vt:lpstr>
      <vt:lpstr>화면캡처 및 기능 설명 - 공지사항 리스트 ( 관리자 )</vt:lpstr>
      <vt:lpstr>화면캡처 및 기능 설명 - 공지사항 등록</vt:lpstr>
      <vt:lpstr>화면캡처 및 기능 설명 - 공지사항 글보기</vt:lpstr>
      <vt:lpstr>화면캡처 및 기능 설명 - 공지사항 글수정</vt:lpstr>
      <vt:lpstr>PowerPoint 프레젠테이션</vt:lpstr>
      <vt:lpstr>DB 모델링 - 공지사항 및 이벤트</vt:lpstr>
      <vt:lpstr>PowerPoint 프레젠테이션</vt:lpstr>
      <vt:lpstr>개발 핵심 코드</vt:lpstr>
      <vt:lpstr>PowerPoint 프레젠테이션</vt:lpstr>
      <vt:lpstr>PowerPoint 프레젠테이션</vt:lpstr>
      <vt:lpstr>PowerPoint 프레젠테이션</vt:lpstr>
      <vt:lpstr>개발후기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EZENPARTY</dc:title>
  <dc:creator>EZEN</dc:creator>
  <cp:lastModifiedBy>채연지</cp:lastModifiedBy>
  <cp:revision>2141</cp:revision>
  <dcterms:created xsi:type="dcterms:W3CDTF">2022-02-16T04:17:01Z</dcterms:created>
  <dcterms:modified xsi:type="dcterms:W3CDTF">2022-02-17T09:16:10Z</dcterms:modified>
</cp:coreProperties>
</file>