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0"/>
  </p:notesMasterIdLst>
  <p:sldIdLst>
    <p:sldId id="256" r:id="rId2"/>
    <p:sldId id="258" r:id="rId3"/>
    <p:sldId id="260" r:id="rId4"/>
    <p:sldId id="304" r:id="rId5"/>
    <p:sldId id="296" r:id="rId6"/>
    <p:sldId id="307" r:id="rId7"/>
    <p:sldId id="312" r:id="rId8"/>
    <p:sldId id="297" r:id="rId9"/>
    <p:sldId id="324" r:id="rId10"/>
    <p:sldId id="299" r:id="rId11"/>
    <p:sldId id="305" r:id="rId12"/>
    <p:sldId id="302" r:id="rId13"/>
    <p:sldId id="313" r:id="rId14"/>
    <p:sldId id="311" r:id="rId15"/>
    <p:sldId id="298" r:id="rId16"/>
    <p:sldId id="309" r:id="rId17"/>
    <p:sldId id="301" r:id="rId18"/>
    <p:sldId id="314" r:id="rId19"/>
    <p:sldId id="300" r:id="rId20"/>
    <p:sldId id="315" r:id="rId21"/>
    <p:sldId id="321" r:id="rId22"/>
    <p:sldId id="320" r:id="rId23"/>
    <p:sldId id="322" r:id="rId24"/>
    <p:sldId id="318" r:id="rId25"/>
    <p:sldId id="303" r:id="rId26"/>
    <p:sldId id="317" r:id="rId27"/>
    <p:sldId id="325" r:id="rId28"/>
    <p:sldId id="323" r:id="rId29"/>
  </p:sldIdLst>
  <p:sldSz cx="9144000" cy="5143500" type="screen16x9"/>
  <p:notesSz cx="6858000" cy="9144000"/>
  <p:embeddedFontLst>
    <p:embeddedFont>
      <p:font typeface="Anaheim" panose="020B0600000101010101" charset="0"/>
      <p:regular r:id="rId31"/>
    </p:embeddedFont>
    <p:embeddedFont>
      <p:font typeface="Blinker" panose="020B0600000101010101" charset="0"/>
      <p:regular r:id="rId32"/>
      <p:bold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77B759-4712-4C51-8135-4A81424020E7}">
  <a:tblStyle styleId="{3577B759-4712-4C51-8135-4A81424020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A0F166-4920-4C97-8FC8-A3C7B9C227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36" autoAdjust="0"/>
  </p:normalViewPr>
  <p:slideViewPr>
    <p:cSldViewPr snapToGrid="0" showGuides="1">
      <p:cViewPr varScale="1">
        <p:scale>
          <a:sx n="196" d="100"/>
          <a:sy n="196" d="100"/>
        </p:scale>
        <p:origin x="696" y="144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31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181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363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60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851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79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841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617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08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78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196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22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79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894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4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401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770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88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47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60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577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관련 연구 요약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 논문은 태양 자기 매개변수와 월간 흑점 수의 선형 기울기 사이의 관계를 통계적으로 탐구하는 주제를 가지고 연구하고 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2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226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75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3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720000" y="2805801"/>
            <a:ext cx="21753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2"/>
          </p:nvPr>
        </p:nvSpPr>
        <p:spPr>
          <a:xfrm>
            <a:off x="3484348" y="2805801"/>
            <a:ext cx="21753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3"/>
          </p:nvPr>
        </p:nvSpPr>
        <p:spPr>
          <a:xfrm>
            <a:off x="6248700" y="2805801"/>
            <a:ext cx="21753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4"/>
          </p:nvPr>
        </p:nvSpPr>
        <p:spPr>
          <a:xfrm>
            <a:off x="720000" y="2173700"/>
            <a:ext cx="21753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5"/>
          </p:nvPr>
        </p:nvSpPr>
        <p:spPr>
          <a:xfrm>
            <a:off x="3484352" y="2173700"/>
            <a:ext cx="21753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6"/>
          </p:nvPr>
        </p:nvSpPr>
        <p:spPr>
          <a:xfrm>
            <a:off x="6248700" y="2173700"/>
            <a:ext cx="21753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902878" y="1861325"/>
            <a:ext cx="3484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2"/>
          </p:nvPr>
        </p:nvSpPr>
        <p:spPr>
          <a:xfrm>
            <a:off x="4893720" y="1861325"/>
            <a:ext cx="3484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3"/>
          </p:nvPr>
        </p:nvSpPr>
        <p:spPr>
          <a:xfrm>
            <a:off x="902878" y="3521900"/>
            <a:ext cx="3484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4"/>
          </p:nvPr>
        </p:nvSpPr>
        <p:spPr>
          <a:xfrm>
            <a:off x="4893720" y="3521900"/>
            <a:ext cx="34845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5"/>
          </p:nvPr>
        </p:nvSpPr>
        <p:spPr>
          <a:xfrm>
            <a:off x="902879" y="1482475"/>
            <a:ext cx="3484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6"/>
          </p:nvPr>
        </p:nvSpPr>
        <p:spPr>
          <a:xfrm>
            <a:off x="902879" y="3143175"/>
            <a:ext cx="3484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7"/>
          </p:nvPr>
        </p:nvSpPr>
        <p:spPr>
          <a:xfrm>
            <a:off x="4893691" y="1482475"/>
            <a:ext cx="3484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8"/>
          </p:nvPr>
        </p:nvSpPr>
        <p:spPr>
          <a:xfrm>
            <a:off x="4893691" y="3143175"/>
            <a:ext cx="3484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2347900" y="1516409"/>
            <a:ext cx="4448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2574425" y="3611950"/>
            <a:ext cx="3995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Blinker"/>
                <a:ea typeface="Blinker"/>
                <a:cs typeface="Blinker"/>
                <a:sym typeface="Blink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endParaRPr sz="1000" b="1" u="sng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81675" y="1973300"/>
            <a:ext cx="37491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956275" y="539500"/>
            <a:ext cx="1474500" cy="12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3675" y="539500"/>
            <a:ext cx="3657600" cy="4064400"/>
          </a:xfrm>
          <a:prstGeom prst="roundRect">
            <a:avLst>
              <a:gd name="adj" fmla="val 555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590492" y="2497399"/>
            <a:ext cx="26517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1685976" y="2497399"/>
            <a:ext cx="26517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85976" y="2040204"/>
            <a:ext cx="2651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590494" y="2040204"/>
            <a:ext cx="2651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271750" y="212400"/>
            <a:ext cx="8577900" cy="4718700"/>
          </a:xfrm>
          <a:prstGeom prst="roundRect">
            <a:avLst>
              <a:gd name="adj" fmla="val 40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1148900" y="1341783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1148900" y="300379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1142125" y="1875183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1142125" y="353719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1142125" y="2408583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1142125" y="407059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883600" y="1341775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1876825" y="1875175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1876825" y="2408575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1883600" y="3003800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1876825" y="3537200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5"/>
          </p:nvPr>
        </p:nvSpPr>
        <p:spPr>
          <a:xfrm>
            <a:off x="1876825" y="4070600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3" r:id="rId11"/>
    <p:sldLayoutId id="2147483666" r:id="rId12"/>
    <p:sldLayoutId id="214748366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dc.be/SILSO/datafi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>
                <a:latin typeface="+mj-ea"/>
                <a:ea typeface="+mj-ea"/>
              </a:rPr>
              <a:t>일일 태양 흑점 수 예측</a:t>
            </a:r>
            <a:endParaRPr sz="4800" dirty="0">
              <a:latin typeface="+mj-ea"/>
              <a:ea typeface="+mj-ea"/>
            </a:endParaRPr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n-ea"/>
                <a:ea typeface="+mn-ea"/>
              </a:rPr>
              <a:t>메카트로닉스</a:t>
            </a:r>
            <a:r>
              <a:rPr lang="ko-KR" altLang="en-US" dirty="0">
                <a:latin typeface="+mn-ea"/>
                <a:ea typeface="+mn-ea"/>
              </a:rPr>
              <a:t> 공학 전공 </a:t>
            </a:r>
            <a:r>
              <a:rPr lang="en" dirty="0">
                <a:latin typeface="+mn-ea"/>
                <a:ea typeface="+mn-ea"/>
              </a:rPr>
              <a:t>2017108071 </a:t>
            </a:r>
            <a:r>
              <a:rPr lang="ko-KR" altLang="en-US" dirty="0">
                <a:latin typeface="+mn-ea"/>
                <a:ea typeface="+mn-ea"/>
              </a:rPr>
              <a:t>부준호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999" y="58525"/>
            <a:ext cx="3860152" cy="21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681675" y="1973300"/>
            <a:ext cx="37491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데이터 설명</a:t>
            </a:r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2"/>
          </p:nvPr>
        </p:nvSpPr>
        <p:spPr>
          <a:xfrm>
            <a:off x="6819500" y="539500"/>
            <a:ext cx="1611276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4" name="Picture 2" descr="무료 벡터 개념 그림 교육">
            <a:extLst>
              <a:ext uri="{FF2B5EF4-FFF2-40B4-BE49-F238E27FC236}">
                <a16:creationId xmlns:a16="http://schemas.microsoft.com/office/drawing/2014/main" id="{E2D9E228-8E70-62EE-470E-2B9D45DF9DDA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 bwMode="auto">
          <a:xfrm>
            <a:off x="484188" y="539750"/>
            <a:ext cx="3657600" cy="406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5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데이터 설명</a:t>
            </a: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 idx="4294967295"/>
          </p:nvPr>
        </p:nvSpPr>
        <p:spPr>
          <a:xfrm>
            <a:off x="4572000" y="1946709"/>
            <a:ext cx="3102551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latin typeface="+mj-ea"/>
                <a:ea typeface="+mj-ea"/>
              </a:rPr>
              <a:t>Column</a:t>
            </a:r>
            <a:r>
              <a:rPr lang="ko-KR" altLang="en-US" sz="2000" dirty="0">
                <a:latin typeface="+mj-ea"/>
                <a:ea typeface="+mj-ea"/>
              </a:rPr>
              <a:t> 설명</a:t>
            </a:r>
            <a:endParaRPr sz="2000" dirty="0">
              <a:latin typeface="+mj-ea"/>
              <a:ea typeface="+mj-ea"/>
            </a:endParaRPr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4294967295"/>
          </p:nvPr>
        </p:nvSpPr>
        <p:spPr>
          <a:xfrm>
            <a:off x="4572000" y="2403909"/>
            <a:ext cx="3102551" cy="1950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dirty="0">
                <a:latin typeface="+mn-ea"/>
                <a:ea typeface="+mn-ea"/>
              </a:rPr>
              <a:t>Date : </a:t>
            </a:r>
            <a:r>
              <a:rPr lang="ko-KR" altLang="en-US" dirty="0">
                <a:latin typeface="+mn-ea"/>
                <a:ea typeface="+mn-ea"/>
              </a:rPr>
              <a:t>날짜</a:t>
            </a:r>
            <a:endParaRPr lang="en-US" dirty="0">
              <a:latin typeface="+mn-ea"/>
              <a:ea typeface="+mn-ea"/>
            </a:endParaRPr>
          </a:p>
          <a:p>
            <a:pPr marL="171450" indent="-171450"/>
            <a:r>
              <a:rPr lang="en-US" dirty="0">
                <a:latin typeface="+mn-ea"/>
                <a:ea typeface="+mn-ea"/>
              </a:rPr>
              <a:t>Year : </a:t>
            </a:r>
            <a:r>
              <a:rPr lang="ko-KR" altLang="en-US" dirty="0">
                <a:latin typeface="+mn-ea"/>
                <a:ea typeface="+mn-ea"/>
              </a:rPr>
              <a:t>년도</a:t>
            </a:r>
            <a:endParaRPr lang="en-US" dirty="0">
              <a:latin typeface="+mn-ea"/>
              <a:ea typeface="+mn-ea"/>
            </a:endParaRPr>
          </a:p>
          <a:p>
            <a:pPr marL="171450" indent="-171450"/>
            <a:r>
              <a:rPr lang="en-US" dirty="0">
                <a:latin typeface="+mn-ea"/>
                <a:ea typeface="+mn-ea"/>
              </a:rPr>
              <a:t>Month : </a:t>
            </a:r>
            <a:r>
              <a:rPr lang="ko-KR" altLang="en-US" dirty="0">
                <a:latin typeface="+mn-ea"/>
                <a:ea typeface="+mn-ea"/>
              </a:rPr>
              <a:t>월</a:t>
            </a:r>
            <a:endParaRPr lang="en-US" dirty="0">
              <a:latin typeface="+mn-ea"/>
              <a:ea typeface="+mn-ea"/>
            </a:endParaRPr>
          </a:p>
          <a:p>
            <a:pPr marL="171450" indent="-171450"/>
            <a:r>
              <a:rPr lang="en-US" dirty="0">
                <a:latin typeface="+mn-ea"/>
                <a:ea typeface="+mn-ea"/>
              </a:rPr>
              <a:t>Day : </a:t>
            </a:r>
            <a:r>
              <a:rPr lang="ko-KR" altLang="en-US" dirty="0">
                <a:latin typeface="+mn-ea"/>
                <a:ea typeface="+mn-ea"/>
              </a:rPr>
              <a:t>일</a:t>
            </a:r>
            <a:endParaRPr lang="en-US" dirty="0">
              <a:latin typeface="+mn-ea"/>
              <a:ea typeface="+mn-ea"/>
            </a:endParaRPr>
          </a:p>
          <a:p>
            <a:pPr marL="171450" indent="-171450"/>
            <a:r>
              <a:rPr lang="en-US" dirty="0" err="1">
                <a:latin typeface="+mn-ea"/>
                <a:ea typeface="+mn-ea"/>
              </a:rPr>
              <a:t>Date_frac</a:t>
            </a:r>
            <a:r>
              <a:rPr lang="en-US" dirty="0">
                <a:latin typeface="+mn-ea"/>
                <a:ea typeface="+mn-ea"/>
              </a:rPr>
              <a:t>  : </a:t>
            </a:r>
            <a:r>
              <a:rPr lang="ko-KR" altLang="en-US" dirty="0">
                <a:latin typeface="+mn-ea"/>
                <a:ea typeface="+mn-ea"/>
              </a:rPr>
              <a:t>연도의 분수</a:t>
            </a:r>
            <a:endParaRPr lang="en-US" dirty="0">
              <a:latin typeface="+mn-ea"/>
              <a:ea typeface="+mn-ea"/>
            </a:endParaRPr>
          </a:p>
          <a:p>
            <a:pPr marL="171450" indent="-171450"/>
            <a:r>
              <a:rPr lang="en-US" dirty="0">
                <a:latin typeface="+mn-ea"/>
                <a:ea typeface="+mn-ea"/>
              </a:rPr>
              <a:t>Counts : </a:t>
            </a:r>
            <a:r>
              <a:rPr lang="ko-KR" altLang="en-US" dirty="0">
                <a:latin typeface="+mn-ea"/>
                <a:ea typeface="+mn-ea"/>
              </a:rPr>
              <a:t>일일 총 흑점 수</a:t>
            </a:r>
            <a:endParaRPr lang="en-US" dirty="0">
              <a:latin typeface="+mn-ea"/>
              <a:ea typeface="+mn-ea"/>
            </a:endParaRPr>
          </a:p>
          <a:p>
            <a:pPr marL="171450" indent="-171450"/>
            <a:r>
              <a:rPr lang="en-US" dirty="0">
                <a:latin typeface="+mn-ea"/>
                <a:ea typeface="+mn-ea"/>
              </a:rPr>
              <a:t>Std : </a:t>
            </a:r>
            <a:r>
              <a:rPr lang="ko-KR" altLang="en-US" dirty="0">
                <a:latin typeface="+mn-ea"/>
                <a:ea typeface="+mn-ea"/>
              </a:rPr>
              <a:t>흑점 수의 일일 표준 편차</a:t>
            </a:r>
            <a:endParaRPr lang="en-US" dirty="0">
              <a:latin typeface="+mn-ea"/>
              <a:ea typeface="+mn-ea"/>
            </a:endParaRPr>
          </a:p>
          <a:p>
            <a:pPr marL="171450" indent="-171450"/>
            <a:r>
              <a:rPr lang="en-US" dirty="0">
                <a:latin typeface="+mn-ea"/>
                <a:ea typeface="+mn-ea"/>
              </a:rPr>
              <a:t>Nobs : </a:t>
            </a:r>
            <a:r>
              <a:rPr lang="ko-KR" altLang="en-US" dirty="0">
                <a:latin typeface="+mn-ea"/>
                <a:ea typeface="+mn-ea"/>
              </a:rPr>
              <a:t>일일 값을 계산하는데 사용된 관측치 수</a:t>
            </a:r>
            <a:endParaRPr lang="en-US" dirty="0">
              <a:latin typeface="+mn-ea"/>
              <a:ea typeface="+mn-ea"/>
            </a:endParaRPr>
          </a:p>
          <a:p>
            <a:pPr marL="171450" indent="-171450"/>
            <a:r>
              <a:rPr lang="en-US" dirty="0">
                <a:latin typeface="+mn-ea"/>
                <a:ea typeface="+mn-ea"/>
              </a:rPr>
              <a:t>Indicator : </a:t>
            </a:r>
            <a:r>
              <a:rPr lang="ko-KR" altLang="en-US" dirty="0">
                <a:latin typeface="+mn-ea"/>
                <a:ea typeface="+mn-ea"/>
              </a:rPr>
              <a:t>확정적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잠정적 지표</a:t>
            </a:r>
            <a:endParaRPr lang="en-US" dirty="0">
              <a:latin typeface="+mn-ea"/>
              <a:ea typeface="+mn-ea"/>
            </a:endParaRPr>
          </a:p>
          <a:p>
            <a:pPr marL="171450" indent="-171450"/>
            <a:endParaRPr dirty="0">
              <a:latin typeface="+mn-ea"/>
              <a:ea typeface="+mn-ea"/>
            </a:endParaRPr>
          </a:p>
        </p:txBody>
      </p:sp>
      <p:sp>
        <p:nvSpPr>
          <p:cNvPr id="4" name="Google Shape;329;p36">
            <a:extLst>
              <a:ext uri="{FF2B5EF4-FFF2-40B4-BE49-F238E27FC236}">
                <a16:creationId xmlns:a16="http://schemas.microsoft.com/office/drawing/2014/main" id="{EA994357-4E46-951A-12F1-B84D9DA9CC6F}"/>
              </a:ext>
            </a:extLst>
          </p:cNvPr>
          <p:cNvSpPr txBox="1">
            <a:spLocks/>
          </p:cNvSpPr>
          <p:nvPr/>
        </p:nvSpPr>
        <p:spPr>
          <a:xfrm>
            <a:off x="4826373" y="1044126"/>
            <a:ext cx="3852000" cy="70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171450" indent="-171450"/>
            <a:r>
              <a:rPr lang="ko-KR" altLang="en-US" sz="1100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브뤼셀의 벨기에 왕립천문대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(SILSO)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에서 제공한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1850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년부터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2023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년 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8</a:t>
            </a:r>
            <a:r>
              <a:rPr lang="ko-KR" altLang="en-US" sz="1100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월 까지의 일일 태양흑점 데이터</a:t>
            </a:r>
            <a:endParaRPr lang="en-US" sz="110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3D31B-EA23-E08B-1FFE-1DFFDD92F12B}"/>
              </a:ext>
            </a:extLst>
          </p:cNvPr>
          <p:cNvSpPr txBox="1"/>
          <p:nvPr/>
        </p:nvSpPr>
        <p:spPr>
          <a:xfrm>
            <a:off x="471791" y="4501088"/>
            <a:ext cx="2800952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700" dirty="0">
                <a:hlinkClick r:id="rId3"/>
              </a:rPr>
              <a:t>https://www.sidc.be/SILSO/datafiles</a:t>
            </a:r>
            <a:endParaRPr lang="en-US" altLang="ko-KR" sz="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BECED3-86F0-21FE-3865-9F5294C4B6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2"/>
          <a:stretch/>
        </p:blipFill>
        <p:spPr>
          <a:xfrm>
            <a:off x="471791" y="1904425"/>
            <a:ext cx="3964904" cy="25966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17837E-995C-B31B-1750-FE154012EB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8" t="6114"/>
          <a:stretch/>
        </p:blipFill>
        <p:spPr>
          <a:xfrm>
            <a:off x="7354111" y="1999034"/>
            <a:ext cx="1361087" cy="14527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BDA5A1A-CD60-0512-2BD1-1962DB0D3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91" y="1068744"/>
            <a:ext cx="4354582" cy="641427"/>
          </a:xfrm>
          <a:prstGeom prst="rect">
            <a:avLst/>
          </a:prstGeom>
          <a:ln>
            <a:solidFill>
              <a:schemeClr val="accent3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755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681674" y="1973300"/>
            <a:ext cx="4068355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데이터 </a:t>
            </a:r>
            <a:r>
              <a:rPr lang="ko-KR" altLang="en-US" dirty="0" err="1">
                <a:latin typeface="+mn-ea"/>
                <a:ea typeface="+mn-ea"/>
              </a:rPr>
              <a:t>전처리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2"/>
          </p:nvPr>
        </p:nvSpPr>
        <p:spPr>
          <a:xfrm>
            <a:off x="6872438" y="539500"/>
            <a:ext cx="1558337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4" name="Picture 2" descr="슈퍼 컴퓨터, 동전 농업, 암호 화폐 개념, 평면 그림 벡터와 bitcoin 마이닝">
            <a:extLst>
              <a:ext uri="{FF2B5EF4-FFF2-40B4-BE49-F238E27FC236}">
                <a16:creationId xmlns:a16="http://schemas.microsoft.com/office/drawing/2014/main" id="{E7F388F8-907A-03C7-F1C9-F0B2665C241B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638" b="-31638"/>
          <a:stretch/>
        </p:blipFill>
        <p:spPr bwMode="auto">
          <a:xfrm>
            <a:off x="484188" y="539750"/>
            <a:ext cx="3657600" cy="406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7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데이터 </a:t>
            </a:r>
            <a:r>
              <a:rPr lang="ko-KR" altLang="en-US" dirty="0" err="1">
                <a:latin typeface="+mj-ea"/>
                <a:ea typeface="+mj-ea"/>
              </a:rPr>
              <a:t>결측치</a:t>
            </a:r>
            <a:r>
              <a:rPr lang="ko-KR" altLang="en-US" dirty="0">
                <a:latin typeface="+mj-ea"/>
                <a:ea typeface="+mj-ea"/>
              </a:rPr>
              <a:t> 분석</a:t>
            </a:r>
            <a:endParaRPr dirty="0"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4294967295"/>
          </p:nvPr>
        </p:nvSpPr>
        <p:spPr>
          <a:xfrm>
            <a:off x="4572000" y="1415373"/>
            <a:ext cx="4105072" cy="2710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dirty="0" err="1">
                <a:latin typeface="+mn-ea"/>
                <a:ea typeface="+mn-ea"/>
              </a:rPr>
              <a:t>isnull</a:t>
            </a:r>
            <a:r>
              <a:rPr lang="en-US" dirty="0">
                <a:latin typeface="+mn-ea"/>
                <a:ea typeface="+mn-ea"/>
              </a:rPr>
              <a:t>().sum() Method</a:t>
            </a:r>
            <a:r>
              <a:rPr lang="ko-KR" altLang="en-US" dirty="0">
                <a:latin typeface="+mn-ea"/>
                <a:ea typeface="+mn-ea"/>
              </a:rPr>
              <a:t>를 통해 해당 데이터에 예측에 필요 없는 </a:t>
            </a:r>
            <a:r>
              <a:rPr lang="ko-KR" altLang="en-US" dirty="0" err="1">
                <a:latin typeface="+mn-ea"/>
                <a:ea typeface="+mn-ea"/>
              </a:rPr>
              <a:t>결측치가</a:t>
            </a:r>
            <a:r>
              <a:rPr lang="ko-KR" altLang="en-US" dirty="0">
                <a:latin typeface="+mn-ea"/>
                <a:ea typeface="+mn-ea"/>
              </a:rPr>
              <a:t> 있는지 확인한다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BFE6C7-83F3-349C-AEDE-83153D828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44" y="1140553"/>
            <a:ext cx="2839499" cy="33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23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데이터 </a:t>
            </a:r>
            <a:r>
              <a:rPr lang="ko-KR" altLang="en-US" dirty="0" err="1">
                <a:latin typeface="+mj-ea"/>
                <a:ea typeface="+mj-ea"/>
              </a:rPr>
              <a:t>전처리</a:t>
            </a:r>
            <a:endParaRPr dirty="0"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4294967295"/>
          </p:nvPr>
        </p:nvSpPr>
        <p:spPr>
          <a:xfrm>
            <a:off x="4572000" y="1716932"/>
            <a:ext cx="4105072" cy="2408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ko-KR" altLang="en-US" dirty="0">
                <a:latin typeface="+mn-ea"/>
                <a:ea typeface="+mn-ea"/>
              </a:rPr>
              <a:t>데이터 설명 페이지에서 나타난 </a:t>
            </a:r>
            <a:r>
              <a:rPr lang="en-US" altLang="ko-KR" dirty="0">
                <a:latin typeface="+mn-ea"/>
                <a:ea typeface="+mn-ea"/>
              </a:rPr>
              <a:t>Column </a:t>
            </a:r>
            <a:r>
              <a:rPr lang="ko-KR" altLang="en-US" dirty="0">
                <a:latin typeface="+mn-ea"/>
                <a:ea typeface="+mn-ea"/>
              </a:rPr>
              <a:t>중 예측에 필요 없는 </a:t>
            </a:r>
            <a:r>
              <a:rPr lang="en-US" altLang="ko-KR" dirty="0">
                <a:latin typeface="+mn-ea"/>
                <a:ea typeface="+mn-ea"/>
              </a:rPr>
              <a:t>Column</a:t>
            </a:r>
            <a:r>
              <a:rPr lang="ko-KR" altLang="en-US" dirty="0">
                <a:latin typeface="+mn-ea"/>
                <a:ea typeface="+mn-ea"/>
              </a:rPr>
              <a:t>인 </a:t>
            </a:r>
            <a:r>
              <a:rPr lang="en-US" altLang="ko-KR" dirty="0">
                <a:latin typeface="+mn-ea"/>
                <a:ea typeface="+mn-ea"/>
              </a:rPr>
              <a:t>"</a:t>
            </a:r>
            <a:r>
              <a:rPr lang="en-US" altLang="ko-KR" dirty="0" err="1">
                <a:latin typeface="+mn-ea"/>
                <a:ea typeface="+mn-ea"/>
              </a:rPr>
              <a:t>date_frac","std","nobs","indicator</a:t>
            </a:r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dirty="0">
                <a:latin typeface="+mn-ea"/>
                <a:ea typeface="+mn-ea"/>
              </a:rPr>
              <a:t>를</a:t>
            </a:r>
            <a:r>
              <a:rPr lang="en-US" altLang="ko-KR" dirty="0">
                <a:latin typeface="+mn-ea"/>
                <a:ea typeface="+mn-ea"/>
              </a:rPr>
              <a:t> drop() Method</a:t>
            </a:r>
            <a:r>
              <a:rPr lang="ko-KR" altLang="en-US" dirty="0">
                <a:latin typeface="+mn-ea"/>
                <a:ea typeface="+mn-ea"/>
              </a:rPr>
              <a:t>를 통해 제거한다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r>
              <a:rPr lang="ko-KR" altLang="en-US" dirty="0">
                <a:latin typeface="+mn-ea"/>
                <a:ea typeface="+mn-ea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030BA4-3E1B-0EB8-383D-4B2D228117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" t="1009" b="-1009"/>
          <a:stretch/>
        </p:blipFill>
        <p:spPr>
          <a:xfrm>
            <a:off x="836732" y="1272417"/>
            <a:ext cx="3443438" cy="34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0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411494" y="1973300"/>
            <a:ext cx="4019281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dirty="0">
                <a:latin typeface="+mj-ea"/>
                <a:ea typeface="+mj-ea"/>
              </a:rPr>
              <a:t>시각화 </a:t>
            </a:r>
            <a:r>
              <a:rPr lang="en-US" altLang="ko-KR" dirty="0">
                <a:latin typeface="+mj-ea"/>
                <a:ea typeface="+mj-ea"/>
              </a:rPr>
              <a:t>/ </a:t>
            </a:r>
            <a:r>
              <a:rPr lang="ko-KR" altLang="en-US" dirty="0">
                <a:latin typeface="+mj-ea"/>
                <a:ea typeface="+mj-ea"/>
              </a:rPr>
              <a:t>분석</a:t>
            </a:r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2"/>
          </p:nvPr>
        </p:nvSpPr>
        <p:spPr>
          <a:xfrm>
            <a:off x="6794696" y="539500"/>
            <a:ext cx="163608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9" name="Picture 4" descr="성능 개요 개념 그림">
            <a:extLst>
              <a:ext uri="{FF2B5EF4-FFF2-40B4-BE49-F238E27FC236}">
                <a16:creationId xmlns:a16="http://schemas.microsoft.com/office/drawing/2014/main" id="{A400A6E9-0487-B588-97E9-87F769778552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 bwMode="auto">
          <a:xfrm>
            <a:off x="484188" y="539750"/>
            <a:ext cx="3657600" cy="406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26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시각화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분석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4294967295"/>
          </p:nvPr>
        </p:nvSpPr>
        <p:spPr>
          <a:xfrm>
            <a:off x="1705373" y="4425878"/>
            <a:ext cx="5963055" cy="30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ko-KR" altLang="en-US" sz="900" dirty="0">
                <a:latin typeface="+mn-ea"/>
                <a:ea typeface="+mn-ea"/>
              </a:rPr>
              <a:t>전처리가 완료된 데이터와 시각화 모듈인 </a:t>
            </a:r>
            <a:r>
              <a:rPr lang="en-US" altLang="ko-KR" sz="900" dirty="0">
                <a:latin typeface="+mn-ea"/>
                <a:ea typeface="+mn-ea"/>
              </a:rPr>
              <a:t>“seaborn”</a:t>
            </a:r>
            <a:r>
              <a:rPr lang="ko-KR" altLang="en-US" sz="900" dirty="0">
                <a:latin typeface="+mn-ea"/>
                <a:ea typeface="+mn-ea"/>
              </a:rPr>
              <a:t>을 가지고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>
                <a:latin typeface="+mn-ea"/>
                <a:ea typeface="+mn-ea"/>
              </a:rPr>
              <a:t>시각화한 모습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8D5703F-BB1D-AD00-8FF4-D586471FF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73" y="1219470"/>
            <a:ext cx="5733254" cy="301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5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681675" y="1973300"/>
            <a:ext cx="37491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dirty="0">
                <a:latin typeface="+mj-ea"/>
                <a:ea typeface="+mj-ea"/>
              </a:rPr>
              <a:t>데이터 분할</a:t>
            </a:r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2"/>
          </p:nvPr>
        </p:nvSpPr>
        <p:spPr>
          <a:xfrm>
            <a:off x="6901314" y="539500"/>
            <a:ext cx="1529461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3" name="Picture 2" descr="무료 벡터 퍼즐 개념 그림을 조립하는 손">
            <a:extLst>
              <a:ext uri="{FF2B5EF4-FFF2-40B4-BE49-F238E27FC236}">
                <a16:creationId xmlns:a16="http://schemas.microsoft.com/office/drawing/2014/main" id="{3615A751-61C3-C413-CD27-A2C772287E2B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56" b="-5556"/>
          <a:stretch/>
        </p:blipFill>
        <p:spPr bwMode="auto">
          <a:xfrm>
            <a:off x="484188" y="539750"/>
            <a:ext cx="3657600" cy="406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86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데이터 분할</a:t>
            </a:r>
            <a:endParaRPr dirty="0"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4294967295"/>
          </p:nvPr>
        </p:nvSpPr>
        <p:spPr>
          <a:xfrm>
            <a:off x="4572000" y="1716932"/>
            <a:ext cx="4105072" cy="2408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ko-KR" altLang="en-US" dirty="0">
                <a:latin typeface="+mn-ea"/>
                <a:ea typeface="+mn-ea"/>
              </a:rPr>
              <a:t>예측을 위한 </a:t>
            </a:r>
            <a:r>
              <a:rPr lang="en-US" altLang="ko-KR" dirty="0">
                <a:latin typeface="+mn-ea"/>
                <a:ea typeface="+mn-ea"/>
              </a:rPr>
              <a:t>train</a:t>
            </a:r>
            <a:r>
              <a:rPr lang="ko-KR" altLang="en-US" dirty="0">
                <a:latin typeface="+mn-ea"/>
                <a:ea typeface="+mn-ea"/>
              </a:rPr>
              <a:t>과 </a:t>
            </a:r>
            <a:r>
              <a:rPr lang="en-US" altLang="ko-KR" dirty="0">
                <a:latin typeface="+mn-ea"/>
                <a:ea typeface="+mn-ea"/>
              </a:rPr>
              <a:t>test </a:t>
            </a:r>
            <a:r>
              <a:rPr lang="ko-KR" altLang="en-US" dirty="0">
                <a:latin typeface="+mn-ea"/>
                <a:ea typeface="+mn-ea"/>
              </a:rPr>
              <a:t>데이터를 분할합니다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9B7483-1E63-2715-D144-40FF101CAD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" r="3380"/>
          <a:stretch/>
        </p:blipFill>
        <p:spPr>
          <a:xfrm>
            <a:off x="510702" y="2125905"/>
            <a:ext cx="3964022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681675" y="1973300"/>
            <a:ext cx="37491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dirty="0">
                <a:latin typeface="+mj-ea"/>
                <a:ea typeface="+mj-ea"/>
              </a:rPr>
              <a:t>학습 및 테스트 결과</a:t>
            </a:r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2"/>
          </p:nvPr>
        </p:nvSpPr>
        <p:spPr>
          <a:xfrm>
            <a:off x="6800248" y="539500"/>
            <a:ext cx="1630527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pic>
        <p:nvPicPr>
          <p:cNvPr id="4" name="Picture 2" descr="무료 벡터 다중 장치 타겟팅 개념 그림">
            <a:extLst>
              <a:ext uri="{FF2B5EF4-FFF2-40B4-BE49-F238E27FC236}">
                <a16:creationId xmlns:a16="http://schemas.microsoft.com/office/drawing/2014/main" id="{4C42AD6F-A7E9-57C2-310B-F87508D30AE9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00" b="-33400"/>
          <a:stretch/>
        </p:blipFill>
        <p:spPr bwMode="auto">
          <a:xfrm>
            <a:off x="484188" y="539750"/>
            <a:ext cx="3657600" cy="406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5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subTitle" idx="1"/>
          </p:nvPr>
        </p:nvSpPr>
        <p:spPr>
          <a:xfrm>
            <a:off x="1461475" y="1341775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개요 및 필요성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13"/>
          </p:nvPr>
        </p:nvSpPr>
        <p:spPr>
          <a:xfrm>
            <a:off x="1461475" y="3003800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데이터 설명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목차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726775" y="1341783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3"/>
          </p:nvPr>
        </p:nvSpPr>
        <p:spPr>
          <a:xfrm>
            <a:off x="726775" y="3003791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4"/>
          </p:nvPr>
        </p:nvSpPr>
        <p:spPr>
          <a:xfrm>
            <a:off x="720000" y="1875183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5"/>
          </p:nvPr>
        </p:nvSpPr>
        <p:spPr>
          <a:xfrm>
            <a:off x="720000" y="3537191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6"/>
          </p:nvPr>
        </p:nvSpPr>
        <p:spPr>
          <a:xfrm>
            <a:off x="720000" y="2408583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7"/>
          </p:nvPr>
        </p:nvSpPr>
        <p:spPr>
          <a:xfrm>
            <a:off x="720000" y="4070591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8"/>
          </p:nvPr>
        </p:nvSpPr>
        <p:spPr>
          <a:xfrm>
            <a:off x="1454700" y="1875175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관련 연구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내용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9"/>
          </p:nvPr>
        </p:nvSpPr>
        <p:spPr>
          <a:xfrm>
            <a:off x="1454700" y="2408575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내용 요약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14"/>
          </p:nvPr>
        </p:nvSpPr>
        <p:spPr>
          <a:xfrm>
            <a:off x="1454700" y="3537200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o-KR" altLang="en-US" dirty="0">
                <a:latin typeface="+mn-ea"/>
                <a:ea typeface="+mn-ea"/>
              </a:rPr>
              <a:t>데이터 </a:t>
            </a:r>
            <a:r>
              <a:rPr lang="ko-KR" altLang="en-US" dirty="0" err="1">
                <a:latin typeface="+mn-ea"/>
                <a:ea typeface="+mn-ea"/>
              </a:rPr>
              <a:t>전처리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15"/>
          </p:nvPr>
        </p:nvSpPr>
        <p:spPr>
          <a:xfrm>
            <a:off x="1454700" y="4070600"/>
            <a:ext cx="253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o-KR" altLang="en-US" dirty="0">
                <a:latin typeface="+mn-ea"/>
                <a:ea typeface="+mn-ea"/>
              </a:rPr>
              <a:t>시각화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분석</a:t>
            </a: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539" y="2521679"/>
            <a:ext cx="34841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921" y="1905859"/>
            <a:ext cx="1457071" cy="14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883688" y="2764998"/>
            <a:ext cx="997458" cy="14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6132" y="4110848"/>
            <a:ext cx="922020" cy="9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3;p27">
            <a:extLst>
              <a:ext uri="{FF2B5EF4-FFF2-40B4-BE49-F238E27FC236}">
                <a16:creationId xmlns:a16="http://schemas.microsoft.com/office/drawing/2014/main" id="{6C33DD2F-06D3-2BFF-4F21-64F06FE70100}"/>
              </a:ext>
            </a:extLst>
          </p:cNvPr>
          <p:cNvSpPr txBox="1">
            <a:spLocks/>
          </p:cNvSpPr>
          <p:nvPr/>
        </p:nvSpPr>
        <p:spPr>
          <a:xfrm>
            <a:off x="4075238" y="1341775"/>
            <a:ext cx="253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dirty="0">
                <a:latin typeface="+mn-ea"/>
                <a:ea typeface="+mn-ea"/>
              </a:rPr>
              <a:t>데이터 분할</a:t>
            </a:r>
          </a:p>
        </p:txBody>
      </p:sp>
      <p:sp>
        <p:nvSpPr>
          <p:cNvPr id="3" name="Google Shape;156;p27">
            <a:extLst>
              <a:ext uri="{FF2B5EF4-FFF2-40B4-BE49-F238E27FC236}">
                <a16:creationId xmlns:a16="http://schemas.microsoft.com/office/drawing/2014/main" id="{E3F60CF4-B3A0-DF87-3AD0-B1B01F88340A}"/>
              </a:ext>
            </a:extLst>
          </p:cNvPr>
          <p:cNvSpPr txBox="1">
            <a:spLocks/>
          </p:cNvSpPr>
          <p:nvPr/>
        </p:nvSpPr>
        <p:spPr>
          <a:xfrm>
            <a:off x="3340538" y="1341783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accent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4" name="Google Shape;158;p27">
            <a:extLst>
              <a:ext uri="{FF2B5EF4-FFF2-40B4-BE49-F238E27FC236}">
                <a16:creationId xmlns:a16="http://schemas.microsoft.com/office/drawing/2014/main" id="{B1AFEA98-7155-D6DB-1862-6BF2E4C95C72}"/>
              </a:ext>
            </a:extLst>
          </p:cNvPr>
          <p:cNvSpPr txBox="1">
            <a:spLocks/>
          </p:cNvSpPr>
          <p:nvPr/>
        </p:nvSpPr>
        <p:spPr>
          <a:xfrm>
            <a:off x="3333763" y="1875183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accent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5" name="Google Shape;160;p27">
            <a:extLst>
              <a:ext uri="{FF2B5EF4-FFF2-40B4-BE49-F238E27FC236}">
                <a16:creationId xmlns:a16="http://schemas.microsoft.com/office/drawing/2014/main" id="{0162268E-268A-1F1F-BCE2-0D232194A987}"/>
              </a:ext>
            </a:extLst>
          </p:cNvPr>
          <p:cNvSpPr txBox="1">
            <a:spLocks/>
          </p:cNvSpPr>
          <p:nvPr/>
        </p:nvSpPr>
        <p:spPr>
          <a:xfrm>
            <a:off x="3333763" y="2408583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accent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6" name="Google Shape;162;p27">
            <a:extLst>
              <a:ext uri="{FF2B5EF4-FFF2-40B4-BE49-F238E27FC236}">
                <a16:creationId xmlns:a16="http://schemas.microsoft.com/office/drawing/2014/main" id="{3440C8F6-CD40-539B-2AED-F33B45D1F194}"/>
              </a:ext>
            </a:extLst>
          </p:cNvPr>
          <p:cNvSpPr txBox="1">
            <a:spLocks/>
          </p:cNvSpPr>
          <p:nvPr/>
        </p:nvSpPr>
        <p:spPr>
          <a:xfrm>
            <a:off x="4068463" y="1875175"/>
            <a:ext cx="253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dirty="0">
                <a:latin typeface="+mn-ea"/>
                <a:ea typeface="+mn-ea"/>
              </a:rPr>
              <a:t>학습 및 테스트 결과</a:t>
            </a:r>
          </a:p>
        </p:txBody>
      </p:sp>
      <p:sp>
        <p:nvSpPr>
          <p:cNvPr id="7" name="Google Shape;163;p27">
            <a:extLst>
              <a:ext uri="{FF2B5EF4-FFF2-40B4-BE49-F238E27FC236}">
                <a16:creationId xmlns:a16="http://schemas.microsoft.com/office/drawing/2014/main" id="{B09926B2-32D3-E561-4D4C-6DC6CF793D15}"/>
              </a:ext>
            </a:extLst>
          </p:cNvPr>
          <p:cNvSpPr txBox="1">
            <a:spLocks/>
          </p:cNvSpPr>
          <p:nvPr/>
        </p:nvSpPr>
        <p:spPr>
          <a:xfrm>
            <a:off x="4068463" y="2408575"/>
            <a:ext cx="253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dirty="0">
                <a:latin typeface="+mn-ea"/>
                <a:ea typeface="+mn-ea"/>
              </a:rPr>
              <a:t>결론 및 소감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사용 모델 소개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51421" y="2261500"/>
            <a:ext cx="1084481" cy="310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Prophet</a:t>
            </a: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4113293" y="2260283"/>
            <a:ext cx="917414" cy="310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ARIMA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1"/>
          </p:nvPr>
        </p:nvSpPr>
        <p:spPr>
          <a:xfrm>
            <a:off x="719996" y="2571750"/>
            <a:ext cx="21753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Time-series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를 다루기 위해서 만든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Library</a:t>
            </a:r>
            <a:r>
              <a:rPr lang="ko-KR" altLang="en-US" dirty="0">
                <a:solidFill>
                  <a:srgbClr val="212529"/>
                </a:solidFill>
                <a:latin typeface="+mn-ea"/>
                <a:ea typeface="+mn-ea"/>
              </a:rPr>
              <a:t>이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통계적인 지식 없이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Time-series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데이터를 기반으로 자동으로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Forecast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를 수행해주며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+mn-ea"/>
                <a:ea typeface="+mn-ea"/>
              </a:rPr>
              <a:t>아웃라이어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데이터 부재 등에도 비교적 강건하게 모델링을 수행하는 장점이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2"/>
          </p:nvPr>
        </p:nvSpPr>
        <p:spPr>
          <a:xfrm>
            <a:off x="3484348" y="2631953"/>
            <a:ext cx="21753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  <a:ea typeface="+mn-ea"/>
              </a:rPr>
              <a:t>데이터의 현제 값과 이전 값의 차이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  <a:ea typeface="+mn-ea"/>
              </a:rPr>
              <a:t>이전 예측 오차의 평균을 고려하여 미래 값을 예측하는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  <a:ea typeface="+mn-ea"/>
              </a:rPr>
              <a:t>Library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3"/>
          </p:nvPr>
        </p:nvSpPr>
        <p:spPr>
          <a:xfrm>
            <a:off x="6248700" y="2631953"/>
            <a:ext cx="21753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여러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트리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들이 예측을 수행하는데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각 트리는 다양한 특성을 고려하여 예측하고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이러한 다양성을 통해 모델은 안정적이고 강력한 예측을 할 수 있게 된다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6"/>
          </p:nvPr>
        </p:nvSpPr>
        <p:spPr>
          <a:xfrm>
            <a:off x="5862685" y="2253389"/>
            <a:ext cx="2947329" cy="310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Random Forest Regressor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7170" name="Picture 2" descr="소유자 아바타">
            <a:extLst>
              <a:ext uri="{FF2B5EF4-FFF2-40B4-BE49-F238E27FC236}">
                <a16:creationId xmlns:a16="http://schemas.microsoft.com/office/drawing/2014/main" id="{A16AB093-BC8C-8478-2266-492FACCA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91" y="1481376"/>
            <a:ext cx="774940" cy="7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andom Forest Regression Explained with Implementation in Python | by The  Click Reader | Medium">
            <a:extLst>
              <a:ext uri="{FF2B5EF4-FFF2-40B4-BE49-F238E27FC236}">
                <a16:creationId xmlns:a16="http://schemas.microsoft.com/office/drawing/2014/main" id="{3DDB1303-4B83-A18E-A81B-F1599AB07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41" y="1195205"/>
            <a:ext cx="1881216" cy="105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자동 회귀 통합 이동 평균(ARIMA) - FineProxy 용어집">
            <a:extLst>
              <a:ext uri="{FF2B5EF4-FFF2-40B4-BE49-F238E27FC236}">
                <a16:creationId xmlns:a16="http://schemas.microsoft.com/office/drawing/2014/main" id="{557902BF-7D7B-503F-4FBF-667618D74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00" y="1195205"/>
            <a:ext cx="19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81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모델 평가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51421" y="4277753"/>
            <a:ext cx="1084481" cy="310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ea"/>
                <a:ea typeface="+mn-ea"/>
              </a:rPr>
              <a:t>Prophet</a:t>
            </a: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4113293" y="4277753"/>
            <a:ext cx="917414" cy="310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ea"/>
                <a:ea typeface="+mn-ea"/>
              </a:rPr>
              <a:t>ARIMA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6"/>
          </p:nvPr>
        </p:nvSpPr>
        <p:spPr>
          <a:xfrm>
            <a:off x="5862685" y="4277753"/>
            <a:ext cx="2947329" cy="310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ea"/>
                <a:ea typeface="+mn-ea"/>
              </a:rPr>
              <a:t>Random Forest Regressor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F2410C9-C687-4865-0D17-200590936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0" y="1804275"/>
            <a:ext cx="2520000" cy="155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D40F558-5713-2C38-DBAF-01D3CC74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00" y="1642574"/>
            <a:ext cx="2520000" cy="188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C7C1EE-5E56-73FE-936B-7DA9CC673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520" y="1298733"/>
            <a:ext cx="2520000" cy="25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61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ea"/>
                <a:ea typeface="+mj-ea"/>
              </a:rPr>
              <a:t>Prophet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D2992F-3BC6-E021-CC9D-4D930BC5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167" y="1357024"/>
            <a:ext cx="3929665" cy="33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20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ea"/>
                <a:ea typeface="+mj-ea"/>
              </a:rPr>
              <a:t>ARIMA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25E528-3A18-FCE9-71AE-40CA3292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561" y="1450576"/>
            <a:ext cx="3754878" cy="26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9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n-ea"/>
                <a:ea typeface="+mn-ea"/>
              </a:rPr>
              <a:t>Random Forest Regressor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6EB5E9-D17A-8FA2-A679-00A94C9D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26" y="1841655"/>
            <a:ext cx="5580548" cy="20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6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571999" y="1973300"/>
            <a:ext cx="3858775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dirty="0">
                <a:latin typeface="+mj-ea"/>
                <a:ea typeface="+mj-ea"/>
              </a:rPr>
              <a:t>결론 및 소감</a:t>
            </a:r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2"/>
          </p:nvPr>
        </p:nvSpPr>
        <p:spPr>
          <a:xfrm>
            <a:off x="6602932" y="539500"/>
            <a:ext cx="1827844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pic>
        <p:nvPicPr>
          <p:cNvPr id="3" name="Picture 2" descr="무료 벡터 노트북 컨셉 일러스트">
            <a:extLst>
              <a:ext uri="{FF2B5EF4-FFF2-40B4-BE49-F238E27FC236}">
                <a16:creationId xmlns:a16="http://schemas.microsoft.com/office/drawing/2014/main" id="{5A48243C-8A80-84F6-542B-97FA0DEBB596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 bwMode="auto">
          <a:xfrm>
            <a:off x="484188" y="539750"/>
            <a:ext cx="3657600" cy="406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27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1087500" y="2842302"/>
            <a:ext cx="3484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태양 활동 주기 예측 가능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결론</a:t>
            </a:r>
            <a:endParaRPr dirty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subTitle" idx="5"/>
          </p:nvPr>
        </p:nvSpPr>
        <p:spPr>
          <a:xfrm>
            <a:off x="1087500" y="2000325"/>
            <a:ext cx="680163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태양 흑점 수 예측 가능 </a:t>
            </a:r>
            <a:r>
              <a:rPr lang="en-US" altLang="ko-KR" dirty="0">
                <a:latin typeface="+mn-ea"/>
                <a:ea typeface="+mn-ea"/>
              </a:rPr>
              <a:t>-&gt; </a:t>
            </a:r>
            <a:r>
              <a:rPr lang="ko-KR" altLang="en-US" dirty="0">
                <a:latin typeface="+mn-ea"/>
                <a:ea typeface="+mn-ea"/>
              </a:rPr>
              <a:t>태양풍 강도 예측 가능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950401" y="2160375"/>
            <a:ext cx="137100" cy="137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950401" y="3002352"/>
            <a:ext cx="137100" cy="137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618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소감</a:t>
            </a:r>
            <a:endParaRPr dirty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subTitle" idx="5"/>
          </p:nvPr>
        </p:nvSpPr>
        <p:spPr>
          <a:xfrm>
            <a:off x="1087499" y="1377755"/>
            <a:ext cx="6991321" cy="1462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ko-KR" altLang="en-US" sz="1600" dirty="0">
                <a:latin typeface="+mn-ea"/>
                <a:ea typeface="+mn-ea"/>
              </a:rPr>
              <a:t>비록 </a:t>
            </a:r>
            <a:r>
              <a:rPr lang="en-US" sz="1600" dirty="0">
                <a:latin typeface="+mn-ea"/>
                <a:ea typeface="+mn-ea"/>
              </a:rPr>
              <a:t>Prophet </a:t>
            </a:r>
            <a:r>
              <a:rPr lang="ko-KR" altLang="en-US" sz="1600" dirty="0">
                <a:latin typeface="+mn-ea"/>
                <a:ea typeface="+mn-ea"/>
              </a:rPr>
              <a:t>모델과 </a:t>
            </a:r>
            <a:r>
              <a:rPr lang="en-US" altLang="ko-KR" sz="1600" dirty="0">
                <a:latin typeface="+mn-ea"/>
                <a:ea typeface="+mn-ea"/>
              </a:rPr>
              <a:t>ARIMA</a:t>
            </a:r>
            <a:r>
              <a:rPr lang="ko-KR" altLang="en-US" sz="1600" dirty="0">
                <a:latin typeface="+mn-ea"/>
                <a:ea typeface="+mn-ea"/>
              </a:rPr>
              <a:t>모델 결과가 인상적이게 나오지 못했지만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강의시간에 배우지 못한 모델들을 사용해보고 평가하고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결과를 도출해 나가면서 인공지능의 재미를 맛볼 수 있었고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더 나아가 </a:t>
            </a:r>
            <a:r>
              <a:rPr lang="en-US" altLang="ko-KR" sz="1600" dirty="0" err="1">
                <a:latin typeface="+mn-ea"/>
                <a:ea typeface="+mn-ea"/>
              </a:rPr>
              <a:t>Pycaret</a:t>
            </a:r>
            <a:r>
              <a:rPr lang="en-US" altLang="ko-KR" sz="1600" dirty="0">
                <a:latin typeface="+mn-ea"/>
                <a:ea typeface="+mn-ea"/>
              </a:rPr>
              <a:t> Library</a:t>
            </a:r>
            <a:r>
              <a:rPr lang="ko-KR" altLang="en-US" sz="1600" dirty="0">
                <a:latin typeface="+mn-ea"/>
                <a:ea typeface="+mn-ea"/>
              </a:rPr>
              <a:t>을 통해 더 많은 모델들을 비교해보고 싶다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279" name="Google Shape;279;p32"/>
          <p:cNvSpPr/>
          <p:nvPr/>
        </p:nvSpPr>
        <p:spPr>
          <a:xfrm>
            <a:off x="950401" y="1537805"/>
            <a:ext cx="137100" cy="137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76;p32">
            <a:extLst>
              <a:ext uri="{FF2B5EF4-FFF2-40B4-BE49-F238E27FC236}">
                <a16:creationId xmlns:a16="http://schemas.microsoft.com/office/drawing/2014/main" id="{D9440EFA-35F8-9AC2-BB44-D2FDC202FF62}"/>
              </a:ext>
            </a:extLst>
          </p:cNvPr>
          <p:cNvSpPr txBox="1">
            <a:spLocks/>
          </p:cNvSpPr>
          <p:nvPr/>
        </p:nvSpPr>
        <p:spPr>
          <a:xfrm>
            <a:off x="1087500" y="3000527"/>
            <a:ext cx="6991320" cy="146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600" dirty="0">
                <a:latin typeface="+mn-ea"/>
                <a:ea typeface="+mn-ea"/>
              </a:rPr>
              <a:t>또한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데이터 정제 과정에서 </a:t>
            </a:r>
            <a:r>
              <a:rPr lang="ko-KR" altLang="en-US" sz="1600" dirty="0" err="1">
                <a:latin typeface="+mn-ea"/>
                <a:ea typeface="+mn-ea"/>
              </a:rPr>
              <a:t>전처리</a:t>
            </a:r>
            <a:r>
              <a:rPr lang="ko-KR" altLang="en-US" sz="1600" dirty="0">
                <a:latin typeface="+mn-ea"/>
                <a:ea typeface="+mn-ea"/>
              </a:rPr>
              <a:t> 과정과 시각화 부분에서 내 실력의 부족함을 </a:t>
            </a:r>
            <a:r>
              <a:rPr lang="ko-KR" altLang="en-US" sz="1600" dirty="0" err="1">
                <a:latin typeface="+mn-ea"/>
                <a:ea typeface="+mn-ea"/>
              </a:rPr>
              <a:t>깨달았으며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부족한 부분은 추후 데이터 전처리와 시각화 등 추가적인 공부를 통해 </a:t>
            </a:r>
            <a:r>
              <a:rPr lang="ko-KR" altLang="en-US" sz="1600" dirty="0" err="1">
                <a:latin typeface="+mn-ea"/>
                <a:ea typeface="+mn-ea"/>
              </a:rPr>
              <a:t>메워나갈</a:t>
            </a:r>
            <a:r>
              <a:rPr lang="ko-KR" altLang="en-US" sz="1600" dirty="0">
                <a:latin typeface="+mn-ea"/>
                <a:ea typeface="+mn-ea"/>
              </a:rPr>
              <a:t> 예정이다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5" name="Google Shape;279;p32">
            <a:extLst>
              <a:ext uri="{FF2B5EF4-FFF2-40B4-BE49-F238E27FC236}">
                <a16:creationId xmlns:a16="http://schemas.microsoft.com/office/drawing/2014/main" id="{0DA9EE3F-3096-23C0-930F-2CEA508D2522}"/>
              </a:ext>
            </a:extLst>
          </p:cNvPr>
          <p:cNvSpPr/>
          <p:nvPr/>
        </p:nvSpPr>
        <p:spPr>
          <a:xfrm>
            <a:off x="950401" y="3160577"/>
            <a:ext cx="137100" cy="137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871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>
            <a:spLocks noGrp="1"/>
          </p:cNvSpPr>
          <p:nvPr>
            <p:ph type="title"/>
          </p:nvPr>
        </p:nvSpPr>
        <p:spPr>
          <a:xfrm>
            <a:off x="2347950" y="1462369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0" b="1" dirty="0" err="1">
                <a:latin typeface="+mn-ea"/>
                <a:ea typeface="+mn-ea"/>
              </a:rPr>
              <a:t>QnA</a:t>
            </a:r>
            <a:endParaRPr lang="en-US" altLang="ko-KR" sz="8000" b="1" dirty="0">
              <a:latin typeface="+mn-ea"/>
              <a:ea typeface="+mn-ea"/>
            </a:endParaRPr>
          </a:p>
        </p:txBody>
      </p:sp>
      <p:sp>
        <p:nvSpPr>
          <p:cNvPr id="434" name="Google Shape;434;p44"/>
          <p:cNvSpPr txBox="1"/>
          <p:nvPr/>
        </p:nvSpPr>
        <p:spPr>
          <a:xfrm>
            <a:off x="249615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Please keep this slide for attribution</a:t>
            </a:r>
            <a:endParaRPr sz="10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pic>
        <p:nvPicPr>
          <p:cNvPr id="450" name="Google Shape;4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65" y="539988"/>
            <a:ext cx="9351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724" y="3323850"/>
            <a:ext cx="905959" cy="128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1292" y="559825"/>
            <a:ext cx="1139482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13218" y="3471200"/>
            <a:ext cx="1124772" cy="11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A63EFCF-0B14-953B-ACF5-E4F08763DE3F}"/>
              </a:ext>
            </a:extLst>
          </p:cNvPr>
          <p:cNvSpPr/>
          <p:nvPr/>
        </p:nvSpPr>
        <p:spPr>
          <a:xfrm>
            <a:off x="2636196" y="3594370"/>
            <a:ext cx="4011654" cy="8414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3" name="Google Shape;433;p44"/>
          <p:cNvSpPr txBox="1">
            <a:spLocks noGrp="1"/>
          </p:cNvSpPr>
          <p:nvPr>
            <p:ph type="subTitle" idx="1"/>
          </p:nvPr>
        </p:nvSpPr>
        <p:spPr>
          <a:xfrm>
            <a:off x="2347900" y="3415230"/>
            <a:ext cx="44481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저자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부준호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bm1549@naver.com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010-9419-1549</a:t>
            </a:r>
          </a:p>
        </p:txBody>
      </p:sp>
    </p:spTree>
    <p:extLst>
      <p:ext uri="{BB962C8B-B14F-4D97-AF65-F5344CB8AC3E}">
        <p14:creationId xmlns:p14="http://schemas.microsoft.com/office/powerpoint/2010/main" val="388332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681675" y="1973300"/>
            <a:ext cx="37491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개요 및 필요성</a:t>
            </a:r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2"/>
          </p:nvPr>
        </p:nvSpPr>
        <p:spPr>
          <a:xfrm>
            <a:off x="6956275" y="539500"/>
            <a:ext cx="14745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15" name="Picture 4" descr="무료 벡터 사업 계획 개념 그림">
            <a:extLst>
              <a:ext uri="{FF2B5EF4-FFF2-40B4-BE49-F238E27FC236}">
                <a16:creationId xmlns:a16="http://schemas.microsoft.com/office/drawing/2014/main" id="{616606E3-6AA2-965C-E9AA-E311F29589DE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 bwMode="auto">
          <a:xfrm>
            <a:off x="484188" y="539750"/>
            <a:ext cx="3657600" cy="406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426402" y="768100"/>
            <a:ext cx="1457071" cy="14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개요 및 필요성</a:t>
            </a:r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1"/>
          </p:nvPr>
        </p:nvSpPr>
        <p:spPr>
          <a:xfrm>
            <a:off x="5629409" y="1503210"/>
            <a:ext cx="2792234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태양 활동이 활발해질수록 지구에 당도하는 태양 에너지 입자가 증가해 통신과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+mn-ea"/>
                <a:ea typeface="+mn-ea"/>
              </a:rPr>
              <a:t>전력망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항공기 운항 시스템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우주선 등에 장애를 일으킬 수 있기 때문이다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195" name="Google Shape;195;p30"/>
          <p:cNvGrpSpPr/>
          <p:nvPr/>
        </p:nvGrpSpPr>
        <p:grpSpPr>
          <a:xfrm>
            <a:off x="4681552" y="980288"/>
            <a:ext cx="764009" cy="605634"/>
            <a:chOff x="5626763" y="2013829"/>
            <a:chExt cx="351722" cy="274788"/>
          </a:xfrm>
        </p:grpSpPr>
        <p:sp>
          <p:nvSpPr>
            <p:cNvPr id="196" name="Google Shape;196;p30"/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552506BB-EF99-9CA2-124E-5AD44309B77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629408" y="994094"/>
            <a:ext cx="2665188" cy="457200"/>
          </a:xfrm>
        </p:spPr>
        <p:txBody>
          <a:bodyPr>
            <a:noAutofit/>
          </a:bodyPr>
          <a:lstStyle/>
          <a:p>
            <a:pPr marL="152400" indent="0"/>
            <a:r>
              <a:rPr lang="ko-KR" altLang="en-US" dirty="0">
                <a:latin typeface="+mn-ea"/>
                <a:ea typeface="+mn-ea"/>
              </a:rPr>
              <a:t>흑점이 왜 중요한가</a:t>
            </a:r>
            <a:r>
              <a:rPr lang="en-US" altLang="ko-KR" dirty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2D3326-3037-92B9-DA42-EBDFC8F8D947}"/>
              </a:ext>
            </a:extLst>
          </p:cNvPr>
          <p:cNvGrpSpPr/>
          <p:nvPr/>
        </p:nvGrpSpPr>
        <p:grpSpPr>
          <a:xfrm>
            <a:off x="633366" y="1697171"/>
            <a:ext cx="3826725" cy="2778643"/>
            <a:chOff x="633366" y="1403744"/>
            <a:chExt cx="3826725" cy="2778643"/>
          </a:xfrm>
        </p:grpSpPr>
        <p:pic>
          <p:nvPicPr>
            <p:cNvPr id="1030" name="Picture 6" descr="지난 1월 태양에서 발생한 태양플레어 현상. (출처: 나사, 뉴시스)">
              <a:extLst>
                <a:ext uri="{FF2B5EF4-FFF2-40B4-BE49-F238E27FC236}">
                  <a16:creationId xmlns:a16="http://schemas.microsoft.com/office/drawing/2014/main" id="{82CE0294-FDAD-2569-CE05-94A19AA73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10" y="1403744"/>
              <a:ext cx="3822581" cy="252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BF9A55-CEB2-1D64-E7B8-79E0172EA3D1}"/>
                </a:ext>
              </a:extLst>
            </p:cNvPr>
            <p:cNvSpPr txBox="1"/>
            <p:nvPr/>
          </p:nvSpPr>
          <p:spPr>
            <a:xfrm>
              <a:off x="633366" y="3930894"/>
              <a:ext cx="3822581" cy="25149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rgbClr val="1E1E1E"/>
                  </a:solidFill>
                  <a:latin typeface="+mn-ea"/>
                  <a:ea typeface="+mn-ea"/>
                </a:rPr>
                <a:t>2023</a:t>
              </a:r>
              <a:r>
                <a:rPr lang="ko-KR" altLang="en-US" sz="1000" dirty="0">
                  <a:solidFill>
                    <a:srgbClr val="1E1E1E"/>
                  </a:solidFill>
                  <a:latin typeface="+mn-ea"/>
                  <a:ea typeface="+mn-ea"/>
                </a:rPr>
                <a:t>년</a:t>
              </a:r>
              <a:r>
                <a:rPr lang="ko-KR" altLang="en-US" sz="1000" b="0" i="0" dirty="0">
                  <a:solidFill>
                    <a:srgbClr val="1E1E1E"/>
                  </a:solidFill>
                  <a:effectLst/>
                  <a:latin typeface="+mn-ea"/>
                  <a:ea typeface="+mn-ea"/>
                </a:rPr>
                <a:t> </a:t>
              </a:r>
              <a:r>
                <a:rPr lang="en-US" altLang="ko-KR" sz="1000" b="0" i="0" dirty="0">
                  <a:solidFill>
                    <a:srgbClr val="1E1E1E"/>
                  </a:solidFill>
                  <a:effectLst/>
                  <a:latin typeface="+mn-ea"/>
                  <a:ea typeface="+mn-ea"/>
                </a:rPr>
                <a:t>1</a:t>
              </a:r>
              <a:r>
                <a:rPr lang="ko-KR" altLang="en-US" sz="1000" b="0" i="0" dirty="0">
                  <a:solidFill>
                    <a:srgbClr val="1E1E1E"/>
                  </a:solidFill>
                  <a:effectLst/>
                  <a:latin typeface="+mn-ea"/>
                  <a:ea typeface="+mn-ea"/>
                </a:rPr>
                <a:t>월 태양에서 발생한 태양 </a:t>
              </a:r>
              <a:r>
                <a:rPr lang="ko-KR" altLang="en-US" sz="1000" b="0" i="0" dirty="0" err="1">
                  <a:solidFill>
                    <a:srgbClr val="1E1E1E"/>
                  </a:solidFill>
                  <a:effectLst/>
                  <a:latin typeface="+mn-ea"/>
                  <a:ea typeface="+mn-ea"/>
                </a:rPr>
                <a:t>플레어</a:t>
              </a:r>
              <a:r>
                <a:rPr lang="ko-KR" altLang="en-US" sz="1000" b="0" i="0" dirty="0">
                  <a:solidFill>
                    <a:srgbClr val="1E1E1E"/>
                  </a:solidFill>
                  <a:effectLst/>
                  <a:latin typeface="+mn-ea"/>
                  <a:ea typeface="+mn-ea"/>
                </a:rPr>
                <a:t> 현상</a:t>
              </a:r>
              <a:r>
                <a:rPr lang="en-US" altLang="ko-KR" sz="1000" b="0" i="0" dirty="0">
                  <a:solidFill>
                    <a:srgbClr val="1E1E1E"/>
                  </a:solidFill>
                  <a:effectLst/>
                  <a:latin typeface="+mn-ea"/>
                  <a:ea typeface="+mn-ea"/>
                </a:rPr>
                <a:t>. (</a:t>
              </a:r>
              <a:r>
                <a:rPr lang="ko-KR" altLang="en-US" sz="1000" b="0" i="0" dirty="0">
                  <a:solidFill>
                    <a:srgbClr val="1E1E1E"/>
                  </a:solidFill>
                  <a:effectLst/>
                  <a:latin typeface="+mn-ea"/>
                  <a:ea typeface="+mn-ea"/>
                </a:rPr>
                <a:t>출처</a:t>
              </a:r>
              <a:r>
                <a:rPr lang="en-US" altLang="ko-KR" sz="1000" b="0" i="0" dirty="0">
                  <a:solidFill>
                    <a:srgbClr val="1E1E1E"/>
                  </a:solidFill>
                  <a:effectLst/>
                  <a:latin typeface="+mn-ea"/>
                  <a:ea typeface="+mn-ea"/>
                </a:rPr>
                <a:t>: </a:t>
              </a:r>
              <a:r>
                <a:rPr lang="en-US" altLang="ko-KR" sz="1000" dirty="0">
                  <a:solidFill>
                    <a:srgbClr val="1E1E1E"/>
                  </a:solidFill>
                  <a:latin typeface="+mn-ea"/>
                  <a:ea typeface="+mn-ea"/>
                </a:rPr>
                <a:t>NASA</a:t>
              </a:r>
              <a:r>
                <a:rPr lang="en-US" altLang="ko-KR" sz="1000" b="0" i="0" dirty="0">
                  <a:solidFill>
                    <a:srgbClr val="1E1E1E"/>
                  </a:solidFill>
                  <a:effectLst/>
                  <a:latin typeface="+mn-ea"/>
                  <a:ea typeface="+mn-ea"/>
                </a:rPr>
                <a:t>)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4A200A-1AB8-C62B-594D-8163D746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52" y="3116108"/>
            <a:ext cx="3613044" cy="13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46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046706" y="1973300"/>
            <a:ext cx="4384069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관련 연구 내용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2"/>
          </p:nvPr>
        </p:nvSpPr>
        <p:spPr>
          <a:xfrm>
            <a:off x="6901314" y="539500"/>
            <a:ext cx="1529461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6" name="Picture 4" descr="연구원 이미지 - Freepik에서 무료 다운로드">
            <a:extLst>
              <a:ext uri="{FF2B5EF4-FFF2-40B4-BE49-F238E27FC236}">
                <a16:creationId xmlns:a16="http://schemas.microsoft.com/office/drawing/2014/main" id="{958BA0A4-B023-A4C5-3474-91E72CF5A442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 bwMode="auto">
          <a:xfrm>
            <a:off x="484188" y="539750"/>
            <a:ext cx="3657600" cy="406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68;p27">
            <a:extLst>
              <a:ext uri="{FF2B5EF4-FFF2-40B4-BE49-F238E27FC236}">
                <a16:creationId xmlns:a16="http://schemas.microsoft.com/office/drawing/2014/main" id="{57381638-6EBB-FB6B-C155-27D20A4B9FE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63734" y="223929"/>
            <a:ext cx="997458" cy="1408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44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관련 연구 내용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3F02B-1D61-09F1-05E4-5772DD80E47A}"/>
              </a:ext>
            </a:extLst>
          </p:cNvPr>
          <p:cNvSpPr txBox="1"/>
          <p:nvPr/>
        </p:nvSpPr>
        <p:spPr>
          <a:xfrm>
            <a:off x="576568" y="4529198"/>
            <a:ext cx="7847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800" b="0" i="0" dirty="0">
                <a:solidFill>
                  <a:srgbClr val="676A6C"/>
                </a:solidFill>
                <a:effectLst/>
                <a:latin typeface="+mn-lt"/>
              </a:rPr>
              <a:t>H.-Y. Chang, “Active Days around Solar Minimum and Solar Cycle Parameter,” </a:t>
            </a:r>
            <a:r>
              <a:rPr lang="en-US" altLang="ko-KR" sz="800" b="0" i="1" dirty="0">
                <a:solidFill>
                  <a:srgbClr val="676A6C"/>
                </a:solidFill>
                <a:effectLst/>
                <a:latin typeface="+mn-lt"/>
              </a:rPr>
              <a:t>Journal of Astronomy and Space Sciences</a:t>
            </a:r>
            <a:r>
              <a:rPr lang="en-US" altLang="ko-KR" sz="800" b="0" i="0" dirty="0">
                <a:solidFill>
                  <a:srgbClr val="676A6C"/>
                </a:solidFill>
                <a:effectLst/>
                <a:latin typeface="+mn-lt"/>
              </a:rPr>
              <a:t>, vol. 38, no. 1. The Korean Space Science Society, pp. 23–29, Mar-2021.</a:t>
            </a:r>
          </a:p>
        </p:txBody>
      </p:sp>
      <p:pic>
        <p:nvPicPr>
          <p:cNvPr id="2050" name="Picture 2" descr="재스-38-1-23_F1">
            <a:extLst>
              <a:ext uri="{FF2B5EF4-FFF2-40B4-BE49-F238E27FC236}">
                <a16:creationId xmlns:a16="http://schemas.microsoft.com/office/drawing/2014/main" id="{0B5459B9-2C9C-E6DF-E2B8-ACA657987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89" y="1666604"/>
            <a:ext cx="3061532" cy="27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929899-3294-FED1-2F88-602FF65531D1}"/>
              </a:ext>
            </a:extLst>
          </p:cNvPr>
          <p:cNvSpPr txBox="1"/>
          <p:nvPr/>
        </p:nvSpPr>
        <p:spPr>
          <a:xfrm>
            <a:off x="1232188" y="1160488"/>
            <a:ext cx="52902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100" b="1" i="0" dirty="0">
                <a:solidFill>
                  <a:srgbClr val="444444"/>
                </a:solidFill>
                <a:effectLst/>
                <a:latin typeface="+mn-ea"/>
                <a:ea typeface="+mn-ea"/>
              </a:rPr>
              <a:t>논문 이름 </a:t>
            </a:r>
            <a:r>
              <a:rPr lang="en-US" altLang="ko-KR" sz="1100" b="1" i="0" dirty="0">
                <a:solidFill>
                  <a:srgbClr val="444444"/>
                </a:solidFill>
                <a:effectLst/>
                <a:latin typeface="+mn-ea"/>
                <a:ea typeface="+mn-ea"/>
              </a:rPr>
              <a:t>: Active Days around Solar Minimum and Solar Cycle Parameter</a:t>
            </a:r>
          </a:p>
          <a:p>
            <a:pPr algn="l"/>
            <a:r>
              <a:rPr lang="ko-KR" altLang="en-US" sz="1100" b="1" dirty="0">
                <a:solidFill>
                  <a:srgbClr val="444444"/>
                </a:solidFill>
                <a:latin typeface="+mn-ea"/>
                <a:ea typeface="+mn-ea"/>
              </a:rPr>
              <a:t>저자 </a:t>
            </a:r>
            <a:r>
              <a:rPr lang="en-US" altLang="ko-KR" sz="1100" b="1" dirty="0">
                <a:solidFill>
                  <a:srgbClr val="444444"/>
                </a:solidFill>
                <a:latin typeface="+mn-ea"/>
                <a:ea typeface="+mn-ea"/>
              </a:rPr>
              <a:t>: </a:t>
            </a:r>
            <a:r>
              <a:rPr lang="ko-KR" altLang="en-US" sz="1100" b="1" dirty="0" err="1">
                <a:solidFill>
                  <a:srgbClr val="444444"/>
                </a:solidFill>
                <a:latin typeface="+mn-ea"/>
                <a:ea typeface="+mn-ea"/>
              </a:rPr>
              <a:t>장헌영</a:t>
            </a:r>
            <a:r>
              <a:rPr lang="en-US" altLang="ko-KR" sz="1100" b="1" dirty="0">
                <a:solidFill>
                  <a:srgbClr val="444444"/>
                </a:solidFill>
                <a:latin typeface="+mn-ea"/>
                <a:ea typeface="+mn-ea"/>
              </a:rPr>
              <a:t>(</a:t>
            </a:r>
            <a:r>
              <a:rPr lang="ko-KR" altLang="en-US" sz="1100" b="1" dirty="0">
                <a:solidFill>
                  <a:srgbClr val="444444"/>
                </a:solidFill>
                <a:latin typeface="+mn-ea"/>
                <a:ea typeface="+mn-ea"/>
              </a:rPr>
              <a:t>경북대학교 천문대기과학과</a:t>
            </a:r>
            <a:r>
              <a:rPr lang="en-US" altLang="ko-KR" sz="1100" b="1" dirty="0">
                <a:solidFill>
                  <a:srgbClr val="444444"/>
                </a:solidFill>
                <a:latin typeface="+mn-ea"/>
                <a:ea typeface="+mn-ea"/>
              </a:rPr>
              <a:t>)</a:t>
            </a:r>
            <a:endParaRPr lang="en-US" altLang="ko-KR" sz="1100" b="1" i="0" dirty="0">
              <a:solidFill>
                <a:srgbClr val="444444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052" name="Picture 4" descr="재스-38-1-23_F2">
            <a:extLst>
              <a:ext uri="{FF2B5EF4-FFF2-40B4-BE49-F238E27FC236}">
                <a16:creationId xmlns:a16="http://schemas.microsoft.com/office/drawing/2014/main" id="{EE2AC13D-88E6-9D40-A19C-126B5B038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80" y="1667569"/>
            <a:ext cx="2866896" cy="27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4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subTitle" idx="4"/>
          </p:nvPr>
        </p:nvSpPr>
        <p:spPr>
          <a:xfrm>
            <a:off x="5590494" y="2040204"/>
            <a:ext cx="2651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본 연구와 차이점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관련 연구와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차이점</a:t>
            </a:r>
            <a:endParaRPr dirty="0"/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1"/>
          </p:nvPr>
        </p:nvSpPr>
        <p:spPr>
          <a:xfrm>
            <a:off x="5590492" y="2497399"/>
            <a:ext cx="28800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관련 연구는 태양 자기 매개변수와 월간 흑점 수의 선형 기울기 사이의 관계를 통계적으로 탐구하는 주제를 가지고 연구했다면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본 연구는 미래 특점 시점에 발생한 태양 흑점수를 예측하는 연구이다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2"/>
          </p:nvPr>
        </p:nvSpPr>
        <p:spPr>
          <a:xfrm>
            <a:off x="1685976" y="2497399"/>
            <a:ext cx="2886024" cy="1481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</a:rPr>
              <a:t>관련 연구에 사용된 일일 태양 흑점 데이터는 </a:t>
            </a:r>
            <a:r>
              <a:rPr lang="en-US" altLang="ko-KR" dirty="0">
                <a:latin typeface="+mn-ea"/>
                <a:ea typeface="+mn-ea"/>
              </a:rPr>
              <a:t>1843</a:t>
            </a:r>
            <a:r>
              <a:rPr lang="ko-KR" altLang="en-US" dirty="0">
                <a:latin typeface="+mn-ea"/>
                <a:ea typeface="+mn-ea"/>
              </a:rPr>
              <a:t>년부터 </a:t>
            </a:r>
            <a:r>
              <a:rPr lang="en-US" altLang="ko-KR" dirty="0">
                <a:latin typeface="+mn-ea"/>
                <a:ea typeface="+mn-ea"/>
              </a:rPr>
              <a:t>2008</a:t>
            </a:r>
            <a:r>
              <a:rPr lang="ko-KR" altLang="en-US" dirty="0">
                <a:latin typeface="+mn-ea"/>
                <a:ea typeface="+mn-ea"/>
              </a:rPr>
              <a:t>년까지의 과거 데이터를 가지고 연구 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하지만 본 연구에서는 </a:t>
            </a:r>
            <a:r>
              <a:rPr lang="en-US" altLang="ko-KR" dirty="0">
                <a:latin typeface="+mn-ea"/>
                <a:ea typeface="+mn-ea"/>
              </a:rPr>
              <a:t>1850</a:t>
            </a:r>
            <a:r>
              <a:rPr lang="ko-KR" altLang="en-US" dirty="0">
                <a:latin typeface="+mn-ea"/>
                <a:ea typeface="+mn-ea"/>
              </a:rPr>
              <a:t>년 부터 </a:t>
            </a:r>
            <a:r>
              <a:rPr lang="en-US" altLang="ko-KR" dirty="0">
                <a:latin typeface="+mn-ea"/>
                <a:ea typeface="+mn-ea"/>
              </a:rPr>
              <a:t>2023</a:t>
            </a:r>
            <a:r>
              <a:rPr lang="ko-KR" altLang="en-US" dirty="0">
                <a:latin typeface="+mn-ea"/>
                <a:ea typeface="+mn-ea"/>
              </a:rPr>
              <a:t>년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월 </a:t>
            </a:r>
            <a:r>
              <a:rPr lang="en-US" altLang="ko-KR" dirty="0">
                <a:latin typeface="+mn-ea"/>
                <a:ea typeface="+mn-ea"/>
              </a:rPr>
              <a:t>31</a:t>
            </a:r>
            <a:r>
              <a:rPr lang="ko-KR" altLang="en-US" dirty="0">
                <a:latin typeface="+mn-ea"/>
                <a:ea typeface="+mn-ea"/>
              </a:rPr>
              <a:t>일까지의 최신 데이터를 가지고 일일 태양 흑점을 예측한다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3"/>
          </p:nvPr>
        </p:nvSpPr>
        <p:spPr>
          <a:xfrm>
            <a:off x="1685976" y="2040204"/>
            <a:ext cx="2651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본 연구와 차이점</a:t>
            </a:r>
            <a:r>
              <a:rPr lang="en-US" altLang="ko-KR" dirty="0">
                <a:latin typeface="+mj-ea"/>
                <a:ea typeface="+mj-ea"/>
              </a:rPr>
              <a:t>1</a:t>
            </a:r>
            <a:endParaRPr dirty="0">
              <a:latin typeface="+mj-ea"/>
              <a:ea typeface="+mj-ea"/>
            </a:endParaRPr>
          </a:p>
        </p:txBody>
      </p:sp>
      <p:grpSp>
        <p:nvGrpSpPr>
          <p:cNvPr id="195" name="Google Shape;195;p30"/>
          <p:cNvGrpSpPr/>
          <p:nvPr/>
        </p:nvGrpSpPr>
        <p:grpSpPr>
          <a:xfrm>
            <a:off x="4674098" y="2057374"/>
            <a:ext cx="764009" cy="605634"/>
            <a:chOff x="5626763" y="2013829"/>
            <a:chExt cx="351722" cy="274788"/>
          </a:xfrm>
        </p:grpSpPr>
        <p:sp>
          <p:nvSpPr>
            <p:cNvPr id="196" name="Google Shape;196;p30"/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30"/>
          <p:cNvGrpSpPr/>
          <p:nvPr/>
        </p:nvGrpSpPr>
        <p:grpSpPr>
          <a:xfrm>
            <a:off x="901806" y="2040206"/>
            <a:ext cx="631761" cy="640087"/>
            <a:chOff x="4674791" y="1977447"/>
            <a:chExt cx="344528" cy="344114"/>
          </a:xfrm>
        </p:grpSpPr>
        <p:sp>
          <p:nvSpPr>
            <p:cNvPr id="207" name="Google Shape;207;p30"/>
            <p:cNvSpPr/>
            <p:nvPr/>
          </p:nvSpPr>
          <p:spPr>
            <a:xfrm>
              <a:off x="4696022" y="1996768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76" y="310"/>
                  </a:moveTo>
                  <a:cubicBezTo>
                    <a:pt x="548" y="310"/>
                    <a:pt x="631" y="369"/>
                    <a:pt x="631" y="465"/>
                  </a:cubicBezTo>
                  <a:cubicBezTo>
                    <a:pt x="631" y="536"/>
                    <a:pt x="572" y="607"/>
                    <a:pt x="476" y="607"/>
                  </a:cubicBezTo>
                  <a:cubicBezTo>
                    <a:pt x="405" y="607"/>
                    <a:pt x="334" y="548"/>
                    <a:pt x="334" y="465"/>
                  </a:cubicBezTo>
                  <a:cubicBezTo>
                    <a:pt x="334" y="381"/>
                    <a:pt x="393" y="310"/>
                    <a:pt x="476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15" y="917"/>
                    <a:pt x="929" y="715"/>
                    <a:pt x="929" y="465"/>
                  </a:cubicBezTo>
                  <a:cubicBezTo>
                    <a:pt x="929" y="203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4733899" y="1996768"/>
              <a:ext cx="29602" cy="29220"/>
            </a:xfrm>
            <a:custGeom>
              <a:avLst/>
              <a:gdLst/>
              <a:ahLst/>
              <a:cxnLst/>
              <a:rect l="l" t="t" r="r" b="b"/>
              <a:pathLst>
                <a:path w="930" h="918" extrusionOk="0">
                  <a:moveTo>
                    <a:pt x="465" y="310"/>
                  </a:moveTo>
                  <a:cubicBezTo>
                    <a:pt x="549" y="310"/>
                    <a:pt x="608" y="369"/>
                    <a:pt x="608" y="465"/>
                  </a:cubicBezTo>
                  <a:cubicBezTo>
                    <a:pt x="608" y="536"/>
                    <a:pt x="549" y="607"/>
                    <a:pt x="465" y="607"/>
                  </a:cubicBezTo>
                  <a:cubicBezTo>
                    <a:pt x="394" y="607"/>
                    <a:pt x="310" y="548"/>
                    <a:pt x="310" y="465"/>
                  </a:cubicBezTo>
                  <a:cubicBezTo>
                    <a:pt x="310" y="381"/>
                    <a:pt x="370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1" y="203"/>
                    <a:pt x="1" y="465"/>
                  </a:cubicBezTo>
                  <a:cubicBezTo>
                    <a:pt x="1" y="715"/>
                    <a:pt x="215" y="917"/>
                    <a:pt x="465" y="917"/>
                  </a:cubicBezTo>
                  <a:cubicBezTo>
                    <a:pt x="715" y="917"/>
                    <a:pt x="930" y="715"/>
                    <a:pt x="930" y="465"/>
                  </a:cubicBezTo>
                  <a:cubicBezTo>
                    <a:pt x="930" y="203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4771809" y="1996768"/>
              <a:ext cx="29602" cy="29220"/>
            </a:xfrm>
            <a:custGeom>
              <a:avLst/>
              <a:gdLst/>
              <a:ahLst/>
              <a:cxnLst/>
              <a:rect l="l" t="t" r="r" b="b"/>
              <a:pathLst>
                <a:path w="930" h="918" extrusionOk="0">
                  <a:moveTo>
                    <a:pt x="465" y="310"/>
                  </a:moveTo>
                  <a:cubicBezTo>
                    <a:pt x="536" y="310"/>
                    <a:pt x="608" y="369"/>
                    <a:pt x="608" y="465"/>
                  </a:cubicBezTo>
                  <a:cubicBezTo>
                    <a:pt x="608" y="536"/>
                    <a:pt x="548" y="607"/>
                    <a:pt x="465" y="607"/>
                  </a:cubicBezTo>
                  <a:cubicBezTo>
                    <a:pt x="393" y="607"/>
                    <a:pt x="310" y="548"/>
                    <a:pt x="310" y="465"/>
                  </a:cubicBezTo>
                  <a:cubicBezTo>
                    <a:pt x="310" y="381"/>
                    <a:pt x="370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15" y="917"/>
                    <a:pt x="929" y="715"/>
                    <a:pt x="929" y="465"/>
                  </a:cubicBezTo>
                  <a:cubicBezTo>
                    <a:pt x="929" y="203"/>
                    <a:pt x="71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4674791" y="1977447"/>
              <a:ext cx="344528" cy="344114"/>
            </a:xfrm>
            <a:custGeom>
              <a:avLst/>
              <a:gdLst/>
              <a:ahLst/>
              <a:cxnLst/>
              <a:rect l="l" t="t" r="r" b="b"/>
              <a:pathLst>
                <a:path w="10824" h="10811" extrusionOk="0">
                  <a:moveTo>
                    <a:pt x="10466" y="2155"/>
                  </a:moveTo>
                  <a:lnTo>
                    <a:pt x="10466" y="10120"/>
                  </a:lnTo>
                  <a:lnTo>
                    <a:pt x="10478" y="10120"/>
                  </a:lnTo>
                  <a:cubicBezTo>
                    <a:pt x="10478" y="10323"/>
                    <a:pt x="10311" y="10501"/>
                    <a:pt x="10085" y="10501"/>
                  </a:cubicBezTo>
                  <a:lnTo>
                    <a:pt x="667" y="10501"/>
                  </a:lnTo>
                  <a:cubicBezTo>
                    <a:pt x="465" y="10501"/>
                    <a:pt x="286" y="10335"/>
                    <a:pt x="286" y="10120"/>
                  </a:cubicBezTo>
                  <a:lnTo>
                    <a:pt x="286" y="2155"/>
                  </a:ln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691"/>
                  </a:cubicBezTo>
                  <a:lnTo>
                    <a:pt x="0" y="10120"/>
                  </a:lnTo>
                  <a:cubicBezTo>
                    <a:pt x="0" y="10501"/>
                    <a:pt x="310" y="10811"/>
                    <a:pt x="703" y="10811"/>
                  </a:cubicBezTo>
                  <a:lnTo>
                    <a:pt x="10121" y="10811"/>
                  </a:lnTo>
                  <a:cubicBezTo>
                    <a:pt x="10502" y="10811"/>
                    <a:pt x="10823" y="10501"/>
                    <a:pt x="10823" y="10120"/>
                  </a:cubicBezTo>
                  <a:lnTo>
                    <a:pt x="10823" y="691"/>
                  </a:lnTo>
                  <a:cubicBezTo>
                    <a:pt x="10799" y="310"/>
                    <a:pt x="10490" y="0"/>
                    <a:pt x="10109" y="0"/>
                  </a:cubicBezTo>
                  <a:lnTo>
                    <a:pt x="5025" y="0"/>
                  </a:lnTo>
                  <a:cubicBezTo>
                    <a:pt x="4942" y="0"/>
                    <a:pt x="4870" y="71"/>
                    <a:pt x="4870" y="155"/>
                  </a:cubicBezTo>
                  <a:cubicBezTo>
                    <a:pt x="4870" y="250"/>
                    <a:pt x="4942" y="321"/>
                    <a:pt x="5025" y="321"/>
                  </a:cubicBezTo>
                  <a:lnTo>
                    <a:pt x="10109" y="321"/>
                  </a:lnTo>
                  <a:cubicBezTo>
                    <a:pt x="10311" y="321"/>
                    <a:pt x="10490" y="488"/>
                    <a:pt x="10490" y="714"/>
                  </a:cubicBezTo>
                  <a:lnTo>
                    <a:pt x="10490" y="1857"/>
                  </a:lnTo>
                  <a:lnTo>
                    <a:pt x="310" y="1857"/>
                  </a:lnTo>
                  <a:lnTo>
                    <a:pt x="310" y="714"/>
                  </a:lnTo>
                  <a:cubicBezTo>
                    <a:pt x="310" y="500"/>
                    <a:pt x="477" y="321"/>
                    <a:pt x="703" y="321"/>
                  </a:cubicBezTo>
                  <a:lnTo>
                    <a:pt x="4049" y="321"/>
                  </a:lnTo>
                  <a:cubicBezTo>
                    <a:pt x="4132" y="321"/>
                    <a:pt x="4215" y="250"/>
                    <a:pt x="4215" y="155"/>
                  </a:cubicBezTo>
                  <a:cubicBezTo>
                    <a:pt x="4215" y="71"/>
                    <a:pt x="4132" y="0"/>
                    <a:pt x="4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4696022" y="2073160"/>
              <a:ext cx="13655" cy="27469"/>
            </a:xfrm>
            <a:custGeom>
              <a:avLst/>
              <a:gdLst/>
              <a:ahLst/>
              <a:cxnLst/>
              <a:rect l="l" t="t" r="r" b="b"/>
              <a:pathLst>
                <a:path w="429" h="863" extrusionOk="0">
                  <a:moveTo>
                    <a:pt x="249" y="1"/>
                  </a:moveTo>
                  <a:cubicBezTo>
                    <a:pt x="198" y="1"/>
                    <a:pt x="148" y="22"/>
                    <a:pt x="119" y="65"/>
                  </a:cubicBezTo>
                  <a:cubicBezTo>
                    <a:pt x="48" y="184"/>
                    <a:pt x="0" y="327"/>
                    <a:pt x="0" y="470"/>
                  </a:cubicBezTo>
                  <a:lnTo>
                    <a:pt x="0" y="708"/>
                  </a:lnTo>
                  <a:cubicBezTo>
                    <a:pt x="0" y="779"/>
                    <a:pt x="72" y="863"/>
                    <a:pt x="167" y="863"/>
                  </a:cubicBezTo>
                  <a:cubicBezTo>
                    <a:pt x="250" y="863"/>
                    <a:pt x="334" y="779"/>
                    <a:pt x="334" y="696"/>
                  </a:cubicBezTo>
                  <a:lnTo>
                    <a:pt x="334" y="470"/>
                  </a:lnTo>
                  <a:cubicBezTo>
                    <a:pt x="334" y="398"/>
                    <a:pt x="357" y="303"/>
                    <a:pt x="393" y="243"/>
                  </a:cubicBezTo>
                  <a:cubicBezTo>
                    <a:pt x="429" y="172"/>
                    <a:pt x="417" y="65"/>
                    <a:pt x="346" y="29"/>
                  </a:cubicBezTo>
                  <a:cubicBezTo>
                    <a:pt x="317" y="10"/>
                    <a:pt x="283" y="1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4711173" y="2279419"/>
              <a:ext cx="28456" cy="10695"/>
            </a:xfrm>
            <a:custGeom>
              <a:avLst/>
              <a:gdLst/>
              <a:ahLst/>
              <a:cxnLst/>
              <a:rect l="l" t="t" r="r" b="b"/>
              <a:pathLst>
                <a:path w="894" h="336" extrusionOk="0">
                  <a:moveTo>
                    <a:pt x="170" y="1"/>
                  </a:moveTo>
                  <a:cubicBezTo>
                    <a:pt x="96" y="1"/>
                    <a:pt x="34" y="57"/>
                    <a:pt x="12" y="133"/>
                  </a:cubicBezTo>
                  <a:cubicBezTo>
                    <a:pt x="0" y="228"/>
                    <a:pt x="60" y="300"/>
                    <a:pt x="131" y="312"/>
                  </a:cubicBezTo>
                  <a:cubicBezTo>
                    <a:pt x="179" y="312"/>
                    <a:pt x="215" y="336"/>
                    <a:pt x="251" y="336"/>
                  </a:cubicBezTo>
                  <a:lnTo>
                    <a:pt x="727" y="336"/>
                  </a:lnTo>
                  <a:cubicBezTo>
                    <a:pt x="822" y="336"/>
                    <a:pt x="893" y="252"/>
                    <a:pt x="893" y="169"/>
                  </a:cubicBezTo>
                  <a:cubicBezTo>
                    <a:pt x="893" y="74"/>
                    <a:pt x="822" y="2"/>
                    <a:pt x="727" y="2"/>
                  </a:cubicBezTo>
                  <a:lnTo>
                    <a:pt x="191" y="2"/>
                  </a:ln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4714197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3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4747173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4750196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4696022" y="2107791"/>
              <a:ext cx="10631" cy="28838"/>
            </a:xfrm>
            <a:custGeom>
              <a:avLst/>
              <a:gdLst/>
              <a:ahLst/>
              <a:cxnLst/>
              <a:rect l="l" t="t" r="r" b="b"/>
              <a:pathLst>
                <a:path w="334" h="906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739"/>
                  </a:lnTo>
                  <a:cubicBezTo>
                    <a:pt x="0" y="822"/>
                    <a:pt x="72" y="906"/>
                    <a:pt x="167" y="906"/>
                  </a:cubicBezTo>
                  <a:cubicBezTo>
                    <a:pt x="250" y="906"/>
                    <a:pt x="334" y="822"/>
                    <a:pt x="334" y="739"/>
                  </a:cubicBezTo>
                  <a:lnTo>
                    <a:pt x="334" y="167"/>
                  </a:lnTo>
                  <a:cubicBezTo>
                    <a:pt x="334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4695640" y="2251058"/>
              <a:ext cx="12541" cy="28074"/>
            </a:xfrm>
            <a:custGeom>
              <a:avLst/>
              <a:gdLst/>
              <a:ahLst/>
              <a:cxnLst/>
              <a:rect l="l" t="t" r="r" b="b"/>
              <a:pathLst>
                <a:path w="394" h="88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88"/>
                  </a:lnTo>
                  <a:cubicBezTo>
                    <a:pt x="0" y="596"/>
                    <a:pt x="12" y="703"/>
                    <a:pt x="60" y="786"/>
                  </a:cubicBezTo>
                  <a:cubicBezTo>
                    <a:pt x="107" y="846"/>
                    <a:pt x="167" y="881"/>
                    <a:pt x="227" y="881"/>
                  </a:cubicBezTo>
                  <a:cubicBezTo>
                    <a:pt x="238" y="881"/>
                    <a:pt x="262" y="881"/>
                    <a:pt x="286" y="869"/>
                  </a:cubicBezTo>
                  <a:cubicBezTo>
                    <a:pt x="358" y="834"/>
                    <a:pt x="393" y="727"/>
                    <a:pt x="358" y="655"/>
                  </a:cubicBezTo>
                  <a:cubicBezTo>
                    <a:pt x="322" y="596"/>
                    <a:pt x="322" y="548"/>
                    <a:pt x="322" y="488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4782790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3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4696022" y="2143409"/>
              <a:ext cx="10631" cy="28456"/>
            </a:xfrm>
            <a:custGeom>
              <a:avLst/>
              <a:gdLst/>
              <a:ahLst/>
              <a:cxnLst/>
              <a:rect l="l" t="t" r="r" b="b"/>
              <a:pathLst>
                <a:path w="334" h="89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739"/>
                  </a:lnTo>
                  <a:cubicBezTo>
                    <a:pt x="0" y="822"/>
                    <a:pt x="72" y="894"/>
                    <a:pt x="167" y="894"/>
                  </a:cubicBezTo>
                  <a:cubicBezTo>
                    <a:pt x="250" y="894"/>
                    <a:pt x="334" y="822"/>
                    <a:pt x="334" y="739"/>
                  </a:cubicBezTo>
                  <a:lnTo>
                    <a:pt x="334" y="168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4696022" y="2215440"/>
              <a:ext cx="10631" cy="28074"/>
            </a:xfrm>
            <a:custGeom>
              <a:avLst/>
              <a:gdLst/>
              <a:ahLst/>
              <a:cxnLst/>
              <a:rect l="l" t="t" r="r" b="b"/>
              <a:pathLst>
                <a:path w="334" h="882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738"/>
                  </a:lnTo>
                  <a:cubicBezTo>
                    <a:pt x="0" y="810"/>
                    <a:pt x="72" y="881"/>
                    <a:pt x="167" y="881"/>
                  </a:cubicBezTo>
                  <a:cubicBezTo>
                    <a:pt x="250" y="881"/>
                    <a:pt x="334" y="810"/>
                    <a:pt x="334" y="715"/>
                  </a:cubicBezTo>
                  <a:lnTo>
                    <a:pt x="334" y="167"/>
                  </a:lnTo>
                  <a:cubicBezTo>
                    <a:pt x="334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4696022" y="2179441"/>
              <a:ext cx="10631" cy="28424"/>
            </a:xfrm>
            <a:custGeom>
              <a:avLst/>
              <a:gdLst/>
              <a:ahLst/>
              <a:cxnLst/>
              <a:rect l="l" t="t" r="r" b="b"/>
              <a:pathLst>
                <a:path w="334" h="89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738"/>
                  </a:lnTo>
                  <a:cubicBezTo>
                    <a:pt x="0" y="822"/>
                    <a:pt x="72" y="893"/>
                    <a:pt x="167" y="893"/>
                  </a:cubicBezTo>
                  <a:cubicBezTo>
                    <a:pt x="250" y="893"/>
                    <a:pt x="334" y="822"/>
                    <a:pt x="334" y="738"/>
                  </a:cubicBezTo>
                  <a:lnTo>
                    <a:pt x="334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4854790" y="2146847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4854790" y="2110847"/>
              <a:ext cx="10281" cy="28424"/>
            </a:xfrm>
            <a:custGeom>
              <a:avLst/>
              <a:gdLst/>
              <a:ahLst/>
              <a:cxnLst/>
              <a:rect l="l" t="t" r="r" b="b"/>
              <a:pathLst>
                <a:path w="323" h="893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4854790" y="2182846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55"/>
                  </a:lnTo>
                  <a:cubicBezTo>
                    <a:pt x="311" y="60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4852912" y="2075738"/>
              <a:ext cx="12159" cy="27915"/>
            </a:xfrm>
            <a:custGeom>
              <a:avLst/>
              <a:gdLst/>
              <a:ahLst/>
              <a:cxnLst/>
              <a:rect l="l" t="t" r="r" b="b"/>
              <a:pathLst>
                <a:path w="382" h="877" extrusionOk="0">
                  <a:moveTo>
                    <a:pt x="185" y="0"/>
                  </a:moveTo>
                  <a:cubicBezTo>
                    <a:pt x="162" y="0"/>
                    <a:pt x="139" y="6"/>
                    <a:pt x="119" y="20"/>
                  </a:cubicBezTo>
                  <a:cubicBezTo>
                    <a:pt x="48" y="43"/>
                    <a:pt x="0" y="151"/>
                    <a:pt x="48" y="222"/>
                  </a:cubicBezTo>
                  <a:cubicBezTo>
                    <a:pt x="48" y="270"/>
                    <a:pt x="60" y="329"/>
                    <a:pt x="60" y="389"/>
                  </a:cubicBezTo>
                  <a:lnTo>
                    <a:pt x="60" y="722"/>
                  </a:lnTo>
                  <a:cubicBezTo>
                    <a:pt x="60" y="805"/>
                    <a:pt x="131" y="877"/>
                    <a:pt x="227" y="877"/>
                  </a:cubicBezTo>
                  <a:cubicBezTo>
                    <a:pt x="310" y="877"/>
                    <a:pt x="381" y="805"/>
                    <a:pt x="381" y="722"/>
                  </a:cubicBezTo>
                  <a:lnTo>
                    <a:pt x="381" y="389"/>
                  </a:lnTo>
                  <a:cubicBezTo>
                    <a:pt x="381" y="281"/>
                    <a:pt x="370" y="186"/>
                    <a:pt x="322" y="91"/>
                  </a:cubicBezTo>
                  <a:cubicBezTo>
                    <a:pt x="305" y="39"/>
                    <a:pt x="244" y="0"/>
                    <a:pt x="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4854790" y="2218464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7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7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821464" y="2064598"/>
              <a:ext cx="29188" cy="10249"/>
            </a:xfrm>
            <a:custGeom>
              <a:avLst/>
              <a:gdLst/>
              <a:ahLst/>
              <a:cxnLst/>
              <a:rect l="l" t="t" r="r" b="b"/>
              <a:pathLst>
                <a:path w="917" h="322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738" y="322"/>
                  </a:lnTo>
                  <a:cubicBezTo>
                    <a:pt x="810" y="322"/>
                    <a:pt x="881" y="262"/>
                    <a:pt x="893" y="191"/>
                  </a:cubicBezTo>
                  <a:cubicBezTo>
                    <a:pt x="917" y="96"/>
                    <a:pt x="857" y="24"/>
                    <a:pt x="762" y="12"/>
                  </a:cubicBezTo>
                  <a:cubicBezTo>
                    <a:pt x="715" y="12"/>
                    <a:pt x="691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4785464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cubicBezTo>
                    <a:pt x="24" y="262"/>
                    <a:pt x="83" y="334"/>
                    <a:pt x="167" y="334"/>
                  </a:cubicBezTo>
                  <a:lnTo>
                    <a:pt x="738" y="334"/>
                  </a:lnTo>
                  <a:cubicBezTo>
                    <a:pt x="822" y="334"/>
                    <a:pt x="893" y="262"/>
                    <a:pt x="893" y="167"/>
                  </a:cubicBezTo>
                  <a:cubicBezTo>
                    <a:pt x="893" y="84"/>
                    <a:pt x="822" y="1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4818790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4851002" y="2253700"/>
              <a:ext cx="14069" cy="28074"/>
            </a:xfrm>
            <a:custGeom>
              <a:avLst/>
              <a:gdLst/>
              <a:ahLst/>
              <a:cxnLst/>
              <a:rect l="l" t="t" r="r" b="b"/>
              <a:pathLst>
                <a:path w="442" h="882" extrusionOk="0">
                  <a:moveTo>
                    <a:pt x="275" y="1"/>
                  </a:moveTo>
                  <a:cubicBezTo>
                    <a:pt x="191" y="1"/>
                    <a:pt x="120" y="84"/>
                    <a:pt x="120" y="167"/>
                  </a:cubicBezTo>
                  <a:lnTo>
                    <a:pt x="120" y="405"/>
                  </a:lnTo>
                  <a:cubicBezTo>
                    <a:pt x="120" y="489"/>
                    <a:pt x="84" y="572"/>
                    <a:pt x="60" y="632"/>
                  </a:cubicBezTo>
                  <a:cubicBezTo>
                    <a:pt x="1" y="703"/>
                    <a:pt x="25" y="810"/>
                    <a:pt x="108" y="858"/>
                  </a:cubicBezTo>
                  <a:cubicBezTo>
                    <a:pt x="132" y="870"/>
                    <a:pt x="168" y="882"/>
                    <a:pt x="191" y="882"/>
                  </a:cubicBezTo>
                  <a:cubicBezTo>
                    <a:pt x="239" y="882"/>
                    <a:pt x="299" y="858"/>
                    <a:pt x="322" y="810"/>
                  </a:cubicBezTo>
                  <a:cubicBezTo>
                    <a:pt x="406" y="691"/>
                    <a:pt x="441" y="560"/>
                    <a:pt x="441" y="405"/>
                  </a:cubicBezTo>
                  <a:lnTo>
                    <a:pt x="441" y="167"/>
                  </a:lnTo>
                  <a:cubicBezTo>
                    <a:pt x="441" y="84"/>
                    <a:pt x="370" y="1"/>
                    <a:pt x="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4883596" y="2064980"/>
              <a:ext cx="107299" cy="99310"/>
            </a:xfrm>
            <a:custGeom>
              <a:avLst/>
              <a:gdLst/>
              <a:ahLst/>
              <a:cxnLst/>
              <a:rect l="l" t="t" r="r" b="b"/>
              <a:pathLst>
                <a:path w="3371" h="3120" extrusionOk="0">
                  <a:moveTo>
                    <a:pt x="2620" y="310"/>
                  </a:moveTo>
                  <a:cubicBezTo>
                    <a:pt x="2680" y="310"/>
                    <a:pt x="2739" y="322"/>
                    <a:pt x="2787" y="346"/>
                  </a:cubicBezTo>
                  <a:lnTo>
                    <a:pt x="1656" y="1334"/>
                  </a:lnTo>
                  <a:lnTo>
                    <a:pt x="525" y="346"/>
                  </a:lnTo>
                  <a:cubicBezTo>
                    <a:pt x="584" y="322"/>
                    <a:pt x="644" y="310"/>
                    <a:pt x="703" y="310"/>
                  </a:cubicBezTo>
                  <a:close/>
                  <a:moveTo>
                    <a:pt x="3013" y="572"/>
                  </a:moveTo>
                  <a:cubicBezTo>
                    <a:pt x="3025" y="619"/>
                    <a:pt x="3037" y="667"/>
                    <a:pt x="3037" y="727"/>
                  </a:cubicBezTo>
                  <a:lnTo>
                    <a:pt x="3037" y="2394"/>
                  </a:lnTo>
                  <a:cubicBezTo>
                    <a:pt x="3037" y="2453"/>
                    <a:pt x="3025" y="2501"/>
                    <a:pt x="3013" y="2548"/>
                  </a:cubicBezTo>
                  <a:lnTo>
                    <a:pt x="1906" y="1560"/>
                  </a:lnTo>
                  <a:lnTo>
                    <a:pt x="3013" y="572"/>
                  </a:lnTo>
                  <a:close/>
                  <a:moveTo>
                    <a:pt x="310" y="596"/>
                  </a:moveTo>
                  <a:lnTo>
                    <a:pt x="1418" y="1572"/>
                  </a:lnTo>
                  <a:lnTo>
                    <a:pt x="310" y="2560"/>
                  </a:lnTo>
                  <a:cubicBezTo>
                    <a:pt x="298" y="2513"/>
                    <a:pt x="287" y="2465"/>
                    <a:pt x="287" y="2405"/>
                  </a:cubicBezTo>
                  <a:lnTo>
                    <a:pt x="287" y="727"/>
                  </a:lnTo>
                  <a:cubicBezTo>
                    <a:pt x="287" y="679"/>
                    <a:pt x="298" y="619"/>
                    <a:pt x="310" y="596"/>
                  </a:cubicBezTo>
                  <a:close/>
                  <a:moveTo>
                    <a:pt x="715" y="0"/>
                  </a:moveTo>
                  <a:cubicBezTo>
                    <a:pt x="501" y="0"/>
                    <a:pt x="322" y="84"/>
                    <a:pt x="191" y="227"/>
                  </a:cubicBezTo>
                  <a:lnTo>
                    <a:pt x="179" y="238"/>
                  </a:lnTo>
                  <a:cubicBezTo>
                    <a:pt x="60" y="369"/>
                    <a:pt x="1" y="536"/>
                    <a:pt x="1" y="715"/>
                  </a:cubicBezTo>
                  <a:lnTo>
                    <a:pt x="1" y="2382"/>
                  </a:lnTo>
                  <a:cubicBezTo>
                    <a:pt x="1" y="2560"/>
                    <a:pt x="60" y="2727"/>
                    <a:pt x="168" y="2846"/>
                  </a:cubicBezTo>
                  <a:cubicBezTo>
                    <a:pt x="156" y="2870"/>
                    <a:pt x="156" y="2870"/>
                    <a:pt x="168" y="2882"/>
                  </a:cubicBezTo>
                  <a:lnTo>
                    <a:pt x="191" y="2917"/>
                  </a:lnTo>
                  <a:cubicBezTo>
                    <a:pt x="334" y="3048"/>
                    <a:pt x="513" y="3120"/>
                    <a:pt x="703" y="3120"/>
                  </a:cubicBezTo>
                  <a:lnTo>
                    <a:pt x="1132" y="3120"/>
                  </a:lnTo>
                  <a:cubicBezTo>
                    <a:pt x="1227" y="3120"/>
                    <a:pt x="1299" y="3048"/>
                    <a:pt x="1299" y="2953"/>
                  </a:cubicBezTo>
                  <a:cubicBezTo>
                    <a:pt x="1299" y="2870"/>
                    <a:pt x="1227" y="2798"/>
                    <a:pt x="1132" y="2798"/>
                  </a:cubicBezTo>
                  <a:lnTo>
                    <a:pt x="703" y="2798"/>
                  </a:lnTo>
                  <a:cubicBezTo>
                    <a:pt x="644" y="2798"/>
                    <a:pt x="584" y="2775"/>
                    <a:pt x="537" y="2763"/>
                  </a:cubicBezTo>
                  <a:lnTo>
                    <a:pt x="1668" y="1762"/>
                  </a:lnTo>
                  <a:lnTo>
                    <a:pt x="2799" y="2763"/>
                  </a:lnTo>
                  <a:cubicBezTo>
                    <a:pt x="2751" y="2775"/>
                    <a:pt x="2692" y="2798"/>
                    <a:pt x="2632" y="2798"/>
                  </a:cubicBezTo>
                  <a:lnTo>
                    <a:pt x="2096" y="2798"/>
                  </a:lnTo>
                  <a:cubicBezTo>
                    <a:pt x="2013" y="2798"/>
                    <a:pt x="1942" y="2870"/>
                    <a:pt x="1942" y="2953"/>
                  </a:cubicBezTo>
                  <a:cubicBezTo>
                    <a:pt x="1942" y="3048"/>
                    <a:pt x="2013" y="3120"/>
                    <a:pt x="2096" y="3120"/>
                  </a:cubicBezTo>
                  <a:lnTo>
                    <a:pt x="2632" y="3120"/>
                  </a:lnTo>
                  <a:cubicBezTo>
                    <a:pt x="2846" y="3120"/>
                    <a:pt x="3025" y="3036"/>
                    <a:pt x="3156" y="2905"/>
                  </a:cubicBezTo>
                  <a:lnTo>
                    <a:pt x="3168" y="2882"/>
                  </a:lnTo>
                  <a:cubicBezTo>
                    <a:pt x="3287" y="2751"/>
                    <a:pt x="3370" y="2584"/>
                    <a:pt x="3370" y="2394"/>
                  </a:cubicBezTo>
                  <a:lnTo>
                    <a:pt x="3370" y="727"/>
                  </a:lnTo>
                  <a:cubicBezTo>
                    <a:pt x="3370" y="322"/>
                    <a:pt x="3037" y="0"/>
                    <a:pt x="2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4882864" y="2190422"/>
              <a:ext cx="107267" cy="99692"/>
            </a:xfrm>
            <a:custGeom>
              <a:avLst/>
              <a:gdLst/>
              <a:ahLst/>
              <a:cxnLst/>
              <a:rect l="l" t="t" r="r" b="b"/>
              <a:pathLst>
                <a:path w="3370" h="3132" extrusionOk="0">
                  <a:moveTo>
                    <a:pt x="2643" y="310"/>
                  </a:moveTo>
                  <a:cubicBezTo>
                    <a:pt x="2703" y="310"/>
                    <a:pt x="2762" y="334"/>
                    <a:pt x="2810" y="346"/>
                  </a:cubicBezTo>
                  <a:lnTo>
                    <a:pt x="1679" y="1346"/>
                  </a:lnTo>
                  <a:lnTo>
                    <a:pt x="548" y="346"/>
                  </a:lnTo>
                  <a:cubicBezTo>
                    <a:pt x="607" y="334"/>
                    <a:pt x="667" y="310"/>
                    <a:pt x="726" y="310"/>
                  </a:cubicBezTo>
                  <a:close/>
                  <a:moveTo>
                    <a:pt x="333" y="584"/>
                  </a:moveTo>
                  <a:lnTo>
                    <a:pt x="1441" y="1560"/>
                  </a:lnTo>
                  <a:lnTo>
                    <a:pt x="333" y="2548"/>
                  </a:lnTo>
                  <a:cubicBezTo>
                    <a:pt x="321" y="2501"/>
                    <a:pt x="310" y="2453"/>
                    <a:pt x="310" y="2393"/>
                  </a:cubicBezTo>
                  <a:lnTo>
                    <a:pt x="310" y="727"/>
                  </a:lnTo>
                  <a:cubicBezTo>
                    <a:pt x="310" y="691"/>
                    <a:pt x="321" y="631"/>
                    <a:pt x="333" y="584"/>
                  </a:cubicBezTo>
                  <a:close/>
                  <a:moveTo>
                    <a:pt x="3036" y="584"/>
                  </a:moveTo>
                  <a:cubicBezTo>
                    <a:pt x="3048" y="631"/>
                    <a:pt x="3060" y="667"/>
                    <a:pt x="3060" y="727"/>
                  </a:cubicBezTo>
                  <a:lnTo>
                    <a:pt x="3060" y="2393"/>
                  </a:lnTo>
                  <a:cubicBezTo>
                    <a:pt x="3060" y="2441"/>
                    <a:pt x="3048" y="2501"/>
                    <a:pt x="3036" y="2548"/>
                  </a:cubicBezTo>
                  <a:lnTo>
                    <a:pt x="1929" y="1560"/>
                  </a:lnTo>
                  <a:lnTo>
                    <a:pt x="3036" y="584"/>
                  </a:lnTo>
                  <a:close/>
                  <a:moveTo>
                    <a:pt x="1691" y="1786"/>
                  </a:moveTo>
                  <a:lnTo>
                    <a:pt x="2822" y="2786"/>
                  </a:lnTo>
                  <a:cubicBezTo>
                    <a:pt x="2762" y="2798"/>
                    <a:pt x="2703" y="2810"/>
                    <a:pt x="2643" y="2810"/>
                  </a:cubicBezTo>
                  <a:lnTo>
                    <a:pt x="726" y="2810"/>
                  </a:lnTo>
                  <a:cubicBezTo>
                    <a:pt x="667" y="2810"/>
                    <a:pt x="607" y="2798"/>
                    <a:pt x="560" y="2786"/>
                  </a:cubicBezTo>
                  <a:lnTo>
                    <a:pt x="1691" y="1786"/>
                  </a:lnTo>
                  <a:close/>
                  <a:moveTo>
                    <a:pt x="726" y="0"/>
                  </a:moveTo>
                  <a:cubicBezTo>
                    <a:pt x="512" y="0"/>
                    <a:pt x="333" y="96"/>
                    <a:pt x="202" y="227"/>
                  </a:cubicBezTo>
                  <a:lnTo>
                    <a:pt x="191" y="238"/>
                  </a:lnTo>
                  <a:cubicBezTo>
                    <a:pt x="71" y="369"/>
                    <a:pt x="0" y="536"/>
                    <a:pt x="0" y="727"/>
                  </a:cubicBezTo>
                  <a:lnTo>
                    <a:pt x="0" y="2393"/>
                  </a:lnTo>
                  <a:cubicBezTo>
                    <a:pt x="0" y="2596"/>
                    <a:pt x="71" y="2751"/>
                    <a:pt x="191" y="2894"/>
                  </a:cubicBezTo>
                  <a:cubicBezTo>
                    <a:pt x="333" y="3036"/>
                    <a:pt x="512" y="3132"/>
                    <a:pt x="726" y="3132"/>
                  </a:cubicBezTo>
                  <a:lnTo>
                    <a:pt x="2643" y="3132"/>
                  </a:lnTo>
                  <a:cubicBezTo>
                    <a:pt x="2858" y="3132"/>
                    <a:pt x="3036" y="3036"/>
                    <a:pt x="3167" y="2905"/>
                  </a:cubicBezTo>
                  <a:lnTo>
                    <a:pt x="3179" y="2894"/>
                  </a:lnTo>
                  <a:cubicBezTo>
                    <a:pt x="3298" y="2751"/>
                    <a:pt x="3369" y="2596"/>
                    <a:pt x="3369" y="2393"/>
                  </a:cubicBezTo>
                  <a:lnTo>
                    <a:pt x="3369" y="727"/>
                  </a:lnTo>
                  <a:cubicBezTo>
                    <a:pt x="3369" y="536"/>
                    <a:pt x="3298" y="369"/>
                    <a:pt x="3179" y="238"/>
                  </a:cubicBezTo>
                  <a:lnTo>
                    <a:pt x="3167" y="227"/>
                  </a:lnTo>
                  <a:cubicBezTo>
                    <a:pt x="3036" y="96"/>
                    <a:pt x="2858" y="0"/>
                    <a:pt x="2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473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681675" y="1973300"/>
            <a:ext cx="37491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내용 요약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2"/>
          </p:nvPr>
        </p:nvSpPr>
        <p:spPr>
          <a:xfrm>
            <a:off x="6901314" y="539500"/>
            <a:ext cx="1529461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03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Picture 2" descr="벡터 금융 개념 판매 전략 팀 작업 기업 예산 성장 소득 투자 비즈니스 랜딩 페이지 웹사이트를 위한 평면 벡터 배너">
            <a:extLst>
              <a:ext uri="{FF2B5EF4-FFF2-40B4-BE49-F238E27FC236}">
                <a16:creationId xmlns:a16="http://schemas.microsoft.com/office/drawing/2014/main" id="{498F11DF-6D6E-51E9-3D47-BBAF11B8A0FC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440" b="-25440"/>
          <a:stretch/>
        </p:blipFill>
        <p:spPr bwMode="auto">
          <a:xfrm>
            <a:off x="484188" y="539750"/>
            <a:ext cx="3657600" cy="406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3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내용 요약</a:t>
            </a:r>
            <a:endParaRPr dirty="0"/>
          </a:p>
        </p:txBody>
      </p:sp>
      <p:sp>
        <p:nvSpPr>
          <p:cNvPr id="276" name="Google Shape;276;p32"/>
          <p:cNvSpPr txBox="1">
            <a:spLocks noGrp="1"/>
          </p:cNvSpPr>
          <p:nvPr>
            <p:ph type="subTitle" idx="5"/>
          </p:nvPr>
        </p:nvSpPr>
        <p:spPr>
          <a:xfrm>
            <a:off x="720000" y="1381328"/>
            <a:ext cx="7704000" cy="2582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ko-KR" altLang="en-US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태양 활동이 활발해질수록 지구에 당도하는 태양 에너지 입자가 증가해 통신과 </a:t>
            </a:r>
            <a:r>
              <a:rPr lang="ko-KR" altLang="en-US" sz="1800" i="0" dirty="0" err="1">
                <a:solidFill>
                  <a:srgbClr val="222222"/>
                </a:solidFill>
                <a:effectLst/>
                <a:latin typeface="+mn-ea"/>
                <a:ea typeface="+mn-ea"/>
              </a:rPr>
              <a:t>전력망</a:t>
            </a:r>
            <a:r>
              <a:rPr lang="en-US" altLang="ko-KR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항공기 운항 시스템</a:t>
            </a:r>
            <a:r>
              <a:rPr lang="en-US" altLang="ko-KR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우주선 등에 장애를 일으킬 수 있다</a:t>
            </a:r>
            <a:r>
              <a:rPr lang="en-US" altLang="ko-KR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. </a:t>
            </a:r>
            <a:r>
              <a:rPr lang="ko-KR" altLang="en-US" sz="1800" dirty="0">
                <a:solidFill>
                  <a:srgbClr val="222222"/>
                </a:solidFill>
                <a:latin typeface="+mn-ea"/>
                <a:ea typeface="+mn-ea"/>
              </a:rPr>
              <a:t>연구를 위해 </a:t>
            </a:r>
            <a:r>
              <a:rPr lang="en-US" altLang="ko-KR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1850</a:t>
            </a:r>
            <a:r>
              <a:rPr lang="ko-KR" altLang="en-US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년부터 </a:t>
            </a:r>
            <a:r>
              <a:rPr lang="en-US" altLang="ko-KR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2023</a:t>
            </a:r>
            <a:r>
              <a:rPr lang="ko-KR" altLang="en-US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년 </a:t>
            </a:r>
            <a:r>
              <a:rPr lang="en-US" altLang="ko-KR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8</a:t>
            </a:r>
            <a:r>
              <a:rPr lang="ko-KR" altLang="en-US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월까지 일일 태양 흑점 수를 기록한 데이터를 기반으로 했다</a:t>
            </a:r>
            <a:r>
              <a:rPr lang="en-US" altLang="ko-KR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. </a:t>
            </a:r>
            <a:r>
              <a:rPr lang="ko-KR" altLang="en-US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본 연구에서는 다양한 </a:t>
            </a:r>
            <a:r>
              <a:rPr lang="ko-KR" altLang="en-US" sz="1800" dirty="0">
                <a:solidFill>
                  <a:srgbClr val="222222"/>
                </a:solidFill>
                <a:latin typeface="+mn-ea"/>
                <a:ea typeface="+mn-ea"/>
              </a:rPr>
              <a:t>시계열 예측 모델과 </a:t>
            </a:r>
            <a:r>
              <a:rPr lang="ko-KR" altLang="en-US" sz="1800" dirty="0" err="1">
                <a:solidFill>
                  <a:srgbClr val="222222"/>
                </a:solidFill>
                <a:latin typeface="+mn-ea"/>
                <a:ea typeface="+mn-ea"/>
              </a:rPr>
              <a:t>머신러닝</a:t>
            </a:r>
            <a:r>
              <a:rPr lang="ko-KR" altLang="en-US" sz="1800" dirty="0">
                <a:solidFill>
                  <a:srgbClr val="222222"/>
                </a:solidFill>
                <a:latin typeface="+mn-ea"/>
                <a:ea typeface="+mn-ea"/>
              </a:rPr>
              <a:t> 모델을 통해 </a:t>
            </a:r>
            <a:r>
              <a:rPr lang="ko-KR" altLang="en-US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미래 태양 흑점 수를 예측하고</a:t>
            </a:r>
            <a:r>
              <a:rPr lang="en-US" altLang="ko-KR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시각화 한다</a:t>
            </a:r>
            <a:r>
              <a:rPr lang="en-US" altLang="ko-KR" sz="180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1700691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692</Words>
  <Application>Microsoft Office PowerPoint</Application>
  <PresentationFormat>화면 슬라이드 쇼(16:9)</PresentationFormat>
  <Paragraphs>103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Blinker</vt:lpstr>
      <vt:lpstr>Arial</vt:lpstr>
      <vt:lpstr>맑은 고딕</vt:lpstr>
      <vt:lpstr>Anaheim</vt:lpstr>
      <vt:lpstr>Raleway</vt:lpstr>
      <vt:lpstr>Digital Transformation Plan Project Proposal by Slidesgo</vt:lpstr>
      <vt:lpstr>일일 태양 흑점 수 예측</vt:lpstr>
      <vt:lpstr>목차</vt:lpstr>
      <vt:lpstr>개요 및 필요성</vt:lpstr>
      <vt:lpstr>개요 및 필요성</vt:lpstr>
      <vt:lpstr>관련 연구 내용</vt:lpstr>
      <vt:lpstr>관련 연구 내용</vt:lpstr>
      <vt:lpstr>관련 연구와 차이점</vt:lpstr>
      <vt:lpstr>내용 요약</vt:lpstr>
      <vt:lpstr>내용 요약</vt:lpstr>
      <vt:lpstr>데이터 설명</vt:lpstr>
      <vt:lpstr>데이터 설명</vt:lpstr>
      <vt:lpstr>데이터 전처리</vt:lpstr>
      <vt:lpstr>데이터 결측치 분석</vt:lpstr>
      <vt:lpstr>데이터 전처리</vt:lpstr>
      <vt:lpstr>시각화 / 분석</vt:lpstr>
      <vt:lpstr>시각화/분석</vt:lpstr>
      <vt:lpstr>데이터 분할</vt:lpstr>
      <vt:lpstr>데이터 분할</vt:lpstr>
      <vt:lpstr>학습 및 테스트 결과</vt:lpstr>
      <vt:lpstr>사용 모델 소개</vt:lpstr>
      <vt:lpstr>모델 평가</vt:lpstr>
      <vt:lpstr>Prophet</vt:lpstr>
      <vt:lpstr>ARIMA</vt:lpstr>
      <vt:lpstr>Random Forest Regressor</vt:lpstr>
      <vt:lpstr>결론 및 소감</vt:lpstr>
      <vt:lpstr>결론</vt:lpstr>
      <vt:lpstr>소감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일일 태양 흑점 수 예측</dc:title>
  <cp:lastModifiedBy>부준호</cp:lastModifiedBy>
  <cp:revision>15</cp:revision>
  <dcterms:modified xsi:type="dcterms:W3CDTF">2023-11-14T15:52:20Z</dcterms:modified>
</cp:coreProperties>
</file>