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5" r:id="rId3"/>
    <p:sldId id="258" r:id="rId4"/>
    <p:sldId id="259" r:id="rId5"/>
    <p:sldId id="260" r:id="rId6"/>
    <p:sldId id="266" r:id="rId7"/>
    <p:sldId id="273" r:id="rId8"/>
    <p:sldId id="261" r:id="rId9"/>
    <p:sldId id="267" r:id="rId10"/>
    <p:sldId id="276" r:id="rId11"/>
    <p:sldId id="269" r:id="rId12"/>
    <p:sldId id="268" r:id="rId13"/>
    <p:sldId id="275" r:id="rId14"/>
    <p:sldId id="271" r:id="rId15"/>
    <p:sldId id="270" r:id="rId16"/>
    <p:sldId id="279" r:id="rId17"/>
    <p:sldId id="280" r:id="rId18"/>
    <p:sldId id="281" r:id="rId19"/>
    <p:sldId id="263" r:id="rId20"/>
    <p:sldId id="282" r:id="rId21"/>
    <p:sldId id="264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152" autoAdjust="0"/>
  </p:normalViewPr>
  <p:slideViewPr>
    <p:cSldViewPr snapToGrid="0" snapToObjects="1">
      <p:cViewPr varScale="1">
        <p:scale>
          <a:sx n="56" d="100"/>
          <a:sy n="56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137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9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7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9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8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8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64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92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88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1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03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3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20722"/>
            <a:ext cx="467070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뇌졸중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분석 및 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예측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2502857" y="3979329"/>
            <a:ext cx="3001045" cy="12263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/>
              <a:t>2019108253</a:t>
            </a:r>
          </a:p>
          <a:p>
            <a:pPr marL="0" indent="0" algn="r">
              <a:lnSpc>
                <a:spcPts val="2799"/>
              </a:lnSpc>
              <a:buNone/>
            </a:pPr>
            <a:r>
              <a:rPr lang="ko-KR" altLang="en-US" sz="1750" dirty="0"/>
              <a:t>김상우</a:t>
            </a:r>
            <a:endParaRPr lang="en-US" altLang="ko-KR" sz="1750" dirty="0"/>
          </a:p>
          <a:p>
            <a:pPr marL="0" indent="0" algn="r">
              <a:lnSpc>
                <a:spcPts val="2799"/>
              </a:lnSpc>
              <a:buNone/>
            </a:pPr>
            <a:r>
              <a:rPr lang="ko-KR" altLang="en-US" sz="1750" dirty="0"/>
              <a:t>인공지능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9090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2">
            <a:extLst>
              <a:ext uri="{FF2B5EF4-FFF2-40B4-BE49-F238E27FC236}">
                <a16:creationId xmlns:a16="http://schemas.microsoft.com/office/drawing/2014/main" id="{90CF2244-F7C9-65CB-142D-4883511A976C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시각화</a:t>
            </a:r>
            <a:endParaRPr lang="en-US" sz="4374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0B1728-7255-7535-9453-DB043084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00" y="1939911"/>
            <a:ext cx="4483706" cy="802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735C3E-CF3C-37E1-C8B6-C0251E881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28" y="3201168"/>
            <a:ext cx="2848816" cy="14880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FB4C5B-50D3-BD39-6872-F44C17D64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00" y="5068357"/>
            <a:ext cx="4238959" cy="822338"/>
          </a:xfrm>
          <a:prstGeom prst="rect">
            <a:avLst/>
          </a:prstGeom>
        </p:spPr>
      </p:pic>
      <p:sp>
        <p:nvSpPr>
          <p:cNvPr id="10" name="Text 4">
            <a:extLst>
              <a:ext uri="{FF2B5EF4-FFF2-40B4-BE49-F238E27FC236}">
                <a16:creationId xmlns:a16="http://schemas.microsoft.com/office/drawing/2014/main" id="{816A40CB-8191-0038-CF80-45CF0EE238DF}"/>
              </a:ext>
            </a:extLst>
          </p:cNvPr>
          <p:cNvSpPr/>
          <p:nvPr/>
        </p:nvSpPr>
        <p:spPr>
          <a:xfrm>
            <a:off x="8375580" y="3413849"/>
            <a:ext cx="3726365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성별에서 </a:t>
            </a:r>
            <a:r>
              <a:rPr lang="en-US" altLang="ko-KR" sz="2187" b="1" dirty="0"/>
              <a:t>‘Other’ </a:t>
            </a:r>
            <a:r>
              <a:rPr lang="ko-KR" altLang="en-US" sz="2187" b="1" dirty="0"/>
              <a:t>값 확인 후 제거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62711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A818A5-FB94-C362-6091-BD966B6C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2" y="5386462"/>
            <a:ext cx="5870872" cy="1547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23F988-DBF3-4302-F340-08A0566AF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2" y="1527135"/>
            <a:ext cx="4457708" cy="314820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02844A-A726-E5F9-8416-106755C40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921" y="1611278"/>
            <a:ext cx="4089157" cy="29799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2CF4E64-4E0E-6FCD-860B-F1B88C2B3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609" y="1484944"/>
            <a:ext cx="4298539" cy="2979922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0E2E5380-7C06-E135-2808-5B7C836453CC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시각화</a:t>
            </a:r>
            <a:endParaRPr lang="en-US" sz="4374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10C9E80A-5660-DFD5-4986-D5ADDFB0578D}"/>
              </a:ext>
            </a:extLst>
          </p:cNvPr>
          <p:cNvSpPr/>
          <p:nvPr/>
        </p:nvSpPr>
        <p:spPr>
          <a:xfrm>
            <a:off x="2613873" y="4575144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나이 </a:t>
            </a:r>
            <a:endParaRPr lang="en-US" sz="2187" b="1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FA6F3D0-F5AA-3E82-52BE-4E20C78A3AFF}"/>
              </a:ext>
            </a:extLst>
          </p:cNvPr>
          <p:cNvSpPr/>
          <p:nvPr/>
        </p:nvSpPr>
        <p:spPr>
          <a:xfrm>
            <a:off x="7192800" y="4570336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 err="1"/>
              <a:t>bmi</a:t>
            </a:r>
            <a:r>
              <a:rPr lang="ko-KR" altLang="en-US" sz="2187" b="1" dirty="0"/>
              <a:t> </a:t>
            </a:r>
            <a:endParaRPr lang="en-US" sz="2187" b="1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E4BA1C8-6DB7-3877-21A5-48330A31D9EA}"/>
              </a:ext>
            </a:extLst>
          </p:cNvPr>
          <p:cNvSpPr/>
          <p:nvPr/>
        </p:nvSpPr>
        <p:spPr>
          <a:xfrm>
            <a:off x="11243077" y="4575143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평균 포도당 수치 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300524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248D5C-CD4A-C61B-8F57-DB814A352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4" y="1487634"/>
            <a:ext cx="5694651" cy="29777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18FCEEA-E241-AE3F-A475-E22E8781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272" y="1401846"/>
            <a:ext cx="5836851" cy="306358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F8BACBD-53D5-3494-CBCA-FFC6B4BC8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227" y="5203998"/>
            <a:ext cx="6155930" cy="21718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846E233-CC7E-244C-ADA3-8D5D45BFCB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610" y="5203999"/>
            <a:ext cx="7293671" cy="2171812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413F01BA-D1D7-F4CC-7BF6-48748D464FDA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</a:rPr>
              <a:t>상관관계 분석</a:t>
            </a:r>
            <a:endParaRPr lang="en-US" sz="4374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F6D5312F-8F09-02BE-28C3-2ADEC4852BFE}"/>
              </a:ext>
            </a:extLst>
          </p:cNvPr>
          <p:cNvSpPr/>
          <p:nvPr/>
        </p:nvSpPr>
        <p:spPr>
          <a:xfrm>
            <a:off x="3241999" y="4465430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성별</a:t>
            </a:r>
            <a:endParaRPr lang="en-US" sz="2187" b="1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66E00EC4-DB58-1B56-D2E2-48E982455CEF}"/>
              </a:ext>
            </a:extLst>
          </p:cNvPr>
          <p:cNvSpPr/>
          <p:nvPr/>
        </p:nvSpPr>
        <p:spPr>
          <a:xfrm>
            <a:off x="10227096" y="4425918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고혈압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336470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1B616B72-FE91-ED0F-96B8-2AAF3208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766" y="2263853"/>
            <a:ext cx="3830552" cy="37885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79CD15-E8CA-49CD-4C58-F2CF422B4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463" y="2398934"/>
            <a:ext cx="6407146" cy="3390551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DBE3B488-F525-F10C-F036-BF0157FC2D19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상관관계 분석</a:t>
            </a:r>
            <a:endParaRPr lang="en-US" sz="4374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55B5285-82B9-BE47-E629-8C8E0DC3045E}"/>
              </a:ext>
            </a:extLst>
          </p:cNvPr>
          <p:cNvSpPr/>
          <p:nvPr/>
        </p:nvSpPr>
        <p:spPr>
          <a:xfrm>
            <a:off x="2839416" y="6095747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흡연 상태</a:t>
            </a:r>
            <a:endParaRPr lang="en-US" sz="2187" b="1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D2773FF1-B616-7414-EAE2-7F05936D80E1}"/>
              </a:ext>
            </a:extLst>
          </p:cNvPr>
          <p:cNvSpPr/>
          <p:nvPr/>
        </p:nvSpPr>
        <p:spPr>
          <a:xfrm>
            <a:off x="8873071" y="6095746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심장병</a:t>
            </a:r>
            <a:endParaRPr lang="en-US" sz="2187" b="1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FA577CA8-8902-CD91-1529-C070E31C5E80}"/>
              </a:ext>
            </a:extLst>
          </p:cNvPr>
          <p:cNvSpPr/>
          <p:nvPr/>
        </p:nvSpPr>
        <p:spPr>
          <a:xfrm>
            <a:off x="814184" y="6228506"/>
            <a:ext cx="8610371" cy="1554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2762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422146-7159-8883-8529-C48375244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3" y="5818274"/>
            <a:ext cx="11587603" cy="18709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AB31B8-C19F-6031-1F60-AF1921478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33" y="1056178"/>
            <a:ext cx="10788362" cy="4343716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43F1401B-DD7A-417E-7302-DBBD3BD4E0F7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상관관계 분석</a:t>
            </a:r>
            <a:endParaRPr lang="en-US" sz="4374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BAC40FB5-BA01-30BC-5431-EF5BACB720A7}"/>
              </a:ext>
            </a:extLst>
          </p:cNvPr>
          <p:cNvSpPr/>
          <p:nvPr/>
        </p:nvSpPr>
        <p:spPr>
          <a:xfrm>
            <a:off x="2135891" y="5193050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나이 </a:t>
            </a:r>
            <a:endParaRPr lang="en-US" sz="2187" b="1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C3E3326-5099-9CF8-97DB-129DEC0240C1}"/>
              </a:ext>
            </a:extLst>
          </p:cNvPr>
          <p:cNvSpPr/>
          <p:nvPr/>
        </p:nvSpPr>
        <p:spPr>
          <a:xfrm>
            <a:off x="9302154" y="5193049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 err="1"/>
              <a:t>bmi</a:t>
            </a:r>
            <a:r>
              <a:rPr lang="ko-KR" altLang="en-US" sz="2187" b="1" dirty="0"/>
              <a:t> </a:t>
            </a:r>
            <a:endParaRPr lang="en-US" sz="2187" b="1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EE0F3D87-D136-8F1D-E2C4-2A503F0DFA5A}"/>
              </a:ext>
            </a:extLst>
          </p:cNvPr>
          <p:cNvSpPr/>
          <p:nvPr/>
        </p:nvSpPr>
        <p:spPr>
          <a:xfrm>
            <a:off x="5039704" y="5193050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평균 포도당 수치 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354054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67D925B-6872-659B-B5FB-E6299288E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53" y="5143992"/>
            <a:ext cx="9049215" cy="168283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DA2EC87-69FB-E8D0-09E7-B88E42F1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34" y="1634346"/>
            <a:ext cx="4490839" cy="27796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B39B1FD-A407-176C-A978-C06B87CD1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086" y="1489382"/>
            <a:ext cx="3946726" cy="304742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DD1F0B2-80FE-9F60-CF77-8D190FF1C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226" y="1511523"/>
            <a:ext cx="4086148" cy="3025285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AE3081AF-5FA2-4C0A-112C-6805DD45F45B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</a:rPr>
              <a:t>상관관계 분석 </a:t>
            </a:r>
            <a:endParaRPr lang="en-US" sz="4374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2A84A419-26C7-B4A4-CA1E-C087C8C26E78}"/>
              </a:ext>
            </a:extLst>
          </p:cNvPr>
          <p:cNvSpPr/>
          <p:nvPr/>
        </p:nvSpPr>
        <p:spPr>
          <a:xfrm>
            <a:off x="2613873" y="4413987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나이 </a:t>
            </a:r>
            <a:endParaRPr lang="en-US" sz="2187" b="1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0B6A9F16-F118-10EE-DD57-C46E386D0F5D}"/>
              </a:ext>
            </a:extLst>
          </p:cNvPr>
          <p:cNvSpPr/>
          <p:nvPr/>
        </p:nvSpPr>
        <p:spPr>
          <a:xfrm>
            <a:off x="6710111" y="4413987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평균 포도당 수치 </a:t>
            </a:r>
            <a:endParaRPr lang="en-US" sz="2187" b="1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F3258AF3-6111-0789-5147-776693028D42}"/>
              </a:ext>
            </a:extLst>
          </p:cNvPr>
          <p:cNvSpPr/>
          <p:nvPr/>
        </p:nvSpPr>
        <p:spPr>
          <a:xfrm>
            <a:off x="12086031" y="4413987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altLang="ko-KR" sz="2187" b="1" dirty="0" err="1"/>
              <a:t>bmi</a:t>
            </a:r>
            <a:r>
              <a:rPr lang="ko-KR" altLang="en-US" sz="2187" b="1" dirty="0"/>
              <a:t> 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18657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"/>
          <p:cNvSpPr/>
          <p:nvPr/>
        </p:nvSpPr>
        <p:spPr>
          <a:xfrm>
            <a:off x="2051805" y="5723019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03127820-0B17-CCCB-9268-44046F34D658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</a:t>
            </a:r>
            <a:r>
              <a:rPr lang="en-US" altLang="ko-KR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</a:t>
            </a: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테스트</a:t>
            </a:r>
            <a:r>
              <a:rPr lang="en-US" altLang="ko-KR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결과</a:t>
            </a:r>
            <a:endParaRPr lang="en-US" altLang="ko-KR" sz="4374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F198C2-614B-29E0-9689-B22A7C48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0" y="3009052"/>
            <a:ext cx="12207240" cy="142566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71A8C68-C685-F6E3-94E7-9C4C66C9F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30" y="5574188"/>
            <a:ext cx="11621602" cy="577315"/>
          </a:xfrm>
          <a:prstGeom prst="rect">
            <a:avLst/>
          </a:prstGeom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2354CAC9-4198-0B07-C4B7-A127DF60826C}"/>
              </a:ext>
            </a:extLst>
          </p:cNvPr>
          <p:cNvSpPr/>
          <p:nvPr/>
        </p:nvSpPr>
        <p:spPr>
          <a:xfrm>
            <a:off x="391930" y="2369270"/>
            <a:ext cx="1560725" cy="437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b="1" kern="0" spc="-35" dirty="0">
                <a:solidFill>
                  <a:srgbClr val="272525"/>
                </a:solidFill>
                <a:latin typeface="Inter" pitchFamily="34" charset="0"/>
              </a:rPr>
              <a:t>데이터 </a:t>
            </a:r>
            <a:r>
              <a:rPr lang="ko-KR" altLang="en-US" sz="1750" b="1" kern="0" spc="-35" dirty="0" err="1">
                <a:solidFill>
                  <a:srgbClr val="272525"/>
                </a:solidFill>
                <a:latin typeface="Inter" pitchFamily="34" charset="0"/>
              </a:rPr>
              <a:t>전처리</a:t>
            </a:r>
            <a:endParaRPr lang="en-US" sz="1750" b="1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64A666D3-BE25-2D82-D32A-0D1279AC3C9C}"/>
              </a:ext>
            </a:extLst>
          </p:cNvPr>
          <p:cNvSpPr/>
          <p:nvPr/>
        </p:nvSpPr>
        <p:spPr>
          <a:xfrm>
            <a:off x="391929" y="4934728"/>
            <a:ext cx="1560725" cy="437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b="1" kern="0" spc="-35" dirty="0">
                <a:solidFill>
                  <a:srgbClr val="272525"/>
                </a:solidFill>
                <a:latin typeface="Inter" pitchFamily="34" charset="0"/>
              </a:rPr>
              <a:t>데이터 분할</a:t>
            </a:r>
            <a:endParaRPr lang="en-US" sz="1750" b="1" dirty="0"/>
          </a:p>
        </p:txBody>
      </p:sp>
    </p:spTree>
    <p:extLst>
      <p:ext uri="{BB962C8B-B14F-4D97-AF65-F5344CB8AC3E}">
        <p14:creationId xmlns:p14="http://schemas.microsoft.com/office/powerpoint/2010/main" val="103589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4"/>
          <p:cNvSpPr/>
          <p:nvPr/>
        </p:nvSpPr>
        <p:spPr>
          <a:xfrm>
            <a:off x="391929" y="4513599"/>
            <a:ext cx="10554414" cy="1938933"/>
          </a:xfrm>
          <a:prstGeom prst="roundRect">
            <a:avLst>
              <a:gd name="adj" fmla="val 5157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405740" y="4527410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6"/>
          <p:cNvSpPr/>
          <p:nvPr/>
        </p:nvSpPr>
        <p:spPr>
          <a:xfrm>
            <a:off x="627911" y="466826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S V 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895117" y="4668261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95.57%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405740" y="5164514"/>
            <a:ext cx="10526792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/>
          <p:nvPr/>
        </p:nvSpPr>
        <p:spPr>
          <a:xfrm>
            <a:off x="627911" y="530536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/>
              <a:t>LogisticRegression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895117" y="530536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95.57%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405740" y="5801617"/>
            <a:ext cx="10526792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27911" y="594246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KNN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895117" y="5942468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96.08%</a:t>
            </a:r>
            <a:endParaRPr lang="en-US" sz="175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430821F8-F7C3-BBDC-67C2-6F56A441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9" y="2472239"/>
            <a:ext cx="4281245" cy="116679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A21A984-DA06-2116-36EE-2F5C1C357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06" y="2453103"/>
            <a:ext cx="4387920" cy="120506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6750220-301D-AE7E-11F3-73F94B52E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958" y="2462985"/>
            <a:ext cx="4281245" cy="1185304"/>
          </a:xfrm>
          <a:prstGeom prst="rect">
            <a:avLst/>
          </a:prstGeom>
        </p:spPr>
      </p:pic>
      <p:sp>
        <p:nvSpPr>
          <p:cNvPr id="22" name="Text 2">
            <a:extLst>
              <a:ext uri="{FF2B5EF4-FFF2-40B4-BE49-F238E27FC236}">
                <a16:creationId xmlns:a16="http://schemas.microsoft.com/office/drawing/2014/main" id="{63E43C1B-9FAF-3E41-26B5-29513EAE766C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</a:t>
            </a:r>
            <a:r>
              <a:rPr lang="en-US" altLang="ko-KR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</a:t>
            </a: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테스트</a:t>
            </a:r>
            <a:r>
              <a:rPr lang="en-US" altLang="ko-KR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결과</a:t>
            </a:r>
            <a:endParaRPr lang="en-US" altLang="ko-KR" sz="4374" dirty="0"/>
          </a:p>
        </p:txBody>
      </p:sp>
    </p:spTree>
    <p:extLst>
      <p:ext uri="{BB962C8B-B14F-4D97-AF65-F5344CB8AC3E}">
        <p14:creationId xmlns:p14="http://schemas.microsoft.com/office/powerpoint/2010/main" val="3210154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2">
            <a:extLst>
              <a:ext uri="{FF2B5EF4-FFF2-40B4-BE49-F238E27FC236}">
                <a16:creationId xmlns:a16="http://schemas.microsoft.com/office/drawing/2014/main" id="{03127820-0B17-CCCB-9268-44046F34D658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</a:t>
            </a:r>
            <a:r>
              <a:rPr lang="en-US" altLang="ko-KR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</a:t>
            </a: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테스트</a:t>
            </a:r>
            <a:r>
              <a:rPr lang="en-US" altLang="ko-KR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결과</a:t>
            </a:r>
            <a:endParaRPr lang="en-US" altLang="ko-KR" sz="4374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9EA7B93-E8E2-967C-9008-4C69C67A6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062" y="1534344"/>
            <a:ext cx="7972753" cy="4551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ADCEB41-2CC5-F8D1-AB08-5F713AA92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5" y="2250781"/>
            <a:ext cx="6433273" cy="4617610"/>
          </a:xfrm>
          <a:prstGeom prst="rect">
            <a:avLst/>
          </a:prstGeom>
        </p:spPr>
      </p:pic>
      <p:sp>
        <p:nvSpPr>
          <p:cNvPr id="19" name="Text 4">
            <a:extLst>
              <a:ext uri="{FF2B5EF4-FFF2-40B4-BE49-F238E27FC236}">
                <a16:creationId xmlns:a16="http://schemas.microsoft.com/office/drawing/2014/main" id="{C35F16A8-3AEB-ED62-D218-FB9992326519}"/>
              </a:ext>
            </a:extLst>
          </p:cNvPr>
          <p:cNvSpPr/>
          <p:nvPr/>
        </p:nvSpPr>
        <p:spPr>
          <a:xfrm>
            <a:off x="8375580" y="3413849"/>
            <a:ext cx="3726365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/>
              <a:t>KNN</a:t>
            </a:r>
            <a:r>
              <a:rPr lang="ko-KR" altLang="en-US" sz="2187" b="1" dirty="0"/>
              <a:t>이 가장 높은 정확도를 보여줌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48647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89748" y="37130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추가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489748" y="6516169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</a:rPr>
              <a:t>안정적인 일반화 성능을 측정하기 위한 교차검증 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</a:rPr>
              <a:t>(K</a:t>
            </a:r>
            <a:r>
              <a:rPr lang="ko-KR" altLang="en-US" sz="1750" kern="0" spc="-35" dirty="0">
                <a:solidFill>
                  <a:srgbClr val="272525"/>
                </a:solidFill>
                <a:latin typeface="Inter" pitchFamily="34" charset="0"/>
              </a:rPr>
              <a:t>겹 교차검증</a:t>
            </a:r>
            <a:r>
              <a:rPr lang="en-US" altLang="ko-KR" sz="1750" kern="0" spc="-35" dirty="0">
                <a:solidFill>
                  <a:srgbClr val="272525"/>
                </a:solidFill>
                <a:latin typeface="Inter" pitchFamily="34" charset="0"/>
              </a:rPr>
              <a:t>)</a:t>
            </a:r>
            <a:endParaRPr lang="en-US" sz="175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C6755B-3FEC-7CF5-D3D4-31C4E7119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8" y="4603721"/>
            <a:ext cx="7350649" cy="177399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EDAAB86-04B2-D8EB-4A4A-AA37599DA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48" y="1631310"/>
            <a:ext cx="10224025" cy="2406774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A3FBBB67-85B1-9FEB-B2BE-4E96A3696AC8}"/>
              </a:ext>
            </a:extLst>
          </p:cNvPr>
          <p:cNvSpPr/>
          <p:nvPr/>
        </p:nvSpPr>
        <p:spPr>
          <a:xfrm>
            <a:off x="489748" y="1204130"/>
            <a:ext cx="1560725" cy="437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b="1" kern="0" spc="-35" dirty="0">
                <a:solidFill>
                  <a:srgbClr val="272525"/>
                </a:solidFill>
                <a:latin typeface="Inter" pitchFamily="34" charset="0"/>
              </a:rPr>
              <a:t>교차 검증</a:t>
            </a:r>
            <a:endParaRPr lang="en-US" sz="17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725373" y="510575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260D1C1-31DA-2B3E-6795-03ACBB37AA97}"/>
              </a:ext>
            </a:extLst>
          </p:cNvPr>
          <p:cNvGrpSpPr/>
          <p:nvPr/>
        </p:nvGrpSpPr>
        <p:grpSpPr>
          <a:xfrm>
            <a:off x="226316" y="1375696"/>
            <a:ext cx="3194644" cy="646331"/>
            <a:chOff x="294640" y="3596640"/>
            <a:chExt cx="3194644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3AA877-9DAC-8F42-5A99-4E56D66AA218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+mj-ea"/>
                  <a:ea typeface="+mj-ea"/>
                </a:rPr>
                <a:t>1</a:t>
              </a:r>
              <a:endParaRPr lang="ko-KR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28339B-36EA-C143-8C89-27AC2A534B58}"/>
                </a:ext>
              </a:extLst>
            </p:cNvPr>
            <p:cNvSpPr txBox="1"/>
            <p:nvPr/>
          </p:nvSpPr>
          <p:spPr>
            <a:xfrm>
              <a:off x="943394" y="3688973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latin typeface="+mj-ea"/>
                  <a:ea typeface="+mj-ea"/>
                </a:rPr>
                <a:t>개요 및 필요성 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143837-4690-5007-2D35-F5565D473215}"/>
              </a:ext>
            </a:extLst>
          </p:cNvPr>
          <p:cNvGrpSpPr/>
          <p:nvPr/>
        </p:nvGrpSpPr>
        <p:grpSpPr>
          <a:xfrm>
            <a:off x="245532" y="2194607"/>
            <a:ext cx="2300168" cy="646331"/>
            <a:chOff x="294640" y="3596640"/>
            <a:chExt cx="2300168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C0AAD5-9740-DF80-A9BF-36A06C18B906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+mj-ea"/>
                  <a:ea typeface="+mj-ea"/>
                </a:rPr>
                <a:t>2</a:t>
              </a:r>
              <a:endParaRPr lang="ko-KR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67273-4C31-9286-DF29-626783FC47DF}"/>
                </a:ext>
              </a:extLst>
            </p:cNvPr>
            <p:cNvSpPr txBox="1"/>
            <p:nvPr/>
          </p:nvSpPr>
          <p:spPr>
            <a:xfrm>
              <a:off x="943394" y="3687784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latin typeface="+mj-ea"/>
                  <a:ea typeface="+mj-ea"/>
                </a:rPr>
                <a:t>관련 연구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AD77383-9B68-40E8-12A8-19D6F0199632}"/>
              </a:ext>
            </a:extLst>
          </p:cNvPr>
          <p:cNvGrpSpPr/>
          <p:nvPr/>
        </p:nvGrpSpPr>
        <p:grpSpPr>
          <a:xfrm>
            <a:off x="245532" y="2951964"/>
            <a:ext cx="3087242" cy="646331"/>
            <a:chOff x="294640" y="3596640"/>
            <a:chExt cx="3087242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B56FBD-2992-66A2-AECD-78D2414CE59E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+mj-ea"/>
                  <a:ea typeface="+mj-ea"/>
                </a:rPr>
                <a:t>3</a:t>
              </a:r>
              <a:endParaRPr lang="ko-KR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09A42E-1D0D-A2AE-9572-F23F5078E11B}"/>
                </a:ext>
              </a:extLst>
            </p:cNvPr>
            <p:cNvSpPr txBox="1"/>
            <p:nvPr/>
          </p:nvSpPr>
          <p:spPr>
            <a:xfrm>
              <a:off x="943394" y="3688973"/>
              <a:ext cx="24384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latin typeface="+mj-ea"/>
                  <a:ea typeface="+mj-ea"/>
                </a:rPr>
                <a:t>데이터 시각화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AC7F65E-1195-C551-57DE-5F0BCF66CF92}"/>
              </a:ext>
            </a:extLst>
          </p:cNvPr>
          <p:cNvGrpSpPr/>
          <p:nvPr/>
        </p:nvGrpSpPr>
        <p:grpSpPr>
          <a:xfrm>
            <a:off x="245532" y="3732842"/>
            <a:ext cx="2960625" cy="646331"/>
            <a:chOff x="294640" y="3596640"/>
            <a:chExt cx="2960625" cy="6463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AA9994-4EB3-7F18-4401-C907C2A9D123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+mj-ea"/>
                  <a:ea typeface="+mj-ea"/>
                </a:rPr>
                <a:t>4</a:t>
              </a:r>
              <a:endParaRPr lang="ko-KR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34DAEB-F0A9-5652-C2D8-8E94C2F49738}"/>
                </a:ext>
              </a:extLst>
            </p:cNvPr>
            <p:cNvSpPr txBox="1"/>
            <p:nvPr/>
          </p:nvSpPr>
          <p:spPr>
            <a:xfrm>
              <a:off x="924178" y="3658195"/>
              <a:ext cx="23310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latin typeface="+mj-ea"/>
                  <a:ea typeface="+mj-ea"/>
                </a:rPr>
                <a:t>상관관계 분석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329A26E-2470-2DBA-433B-AAE3B4FB876B}"/>
              </a:ext>
            </a:extLst>
          </p:cNvPr>
          <p:cNvGrpSpPr/>
          <p:nvPr/>
        </p:nvGrpSpPr>
        <p:grpSpPr>
          <a:xfrm>
            <a:off x="245532" y="4449267"/>
            <a:ext cx="3855101" cy="646331"/>
            <a:chOff x="294640" y="3596640"/>
            <a:chExt cx="3855101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286D2A-4BAE-D3D2-884E-90390857513C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+mj-ea"/>
                  <a:ea typeface="+mj-ea"/>
                </a:rPr>
                <a:t>5</a:t>
              </a:r>
              <a:endParaRPr lang="ko-KR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1C7003-7CFC-D6EF-7FC9-9A9741539346}"/>
                </a:ext>
              </a:extLst>
            </p:cNvPr>
            <p:cNvSpPr txBox="1"/>
            <p:nvPr/>
          </p:nvSpPr>
          <p:spPr>
            <a:xfrm>
              <a:off x="924178" y="3658195"/>
              <a:ext cx="32255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latin typeface="+mj-ea"/>
                  <a:ea typeface="+mj-ea"/>
                </a:rPr>
                <a:t>학습 및 테스트 결과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EF1F47F-72DF-C383-930E-6BEA11104871}"/>
              </a:ext>
            </a:extLst>
          </p:cNvPr>
          <p:cNvGrpSpPr/>
          <p:nvPr/>
        </p:nvGrpSpPr>
        <p:grpSpPr>
          <a:xfrm>
            <a:off x="241128" y="5209698"/>
            <a:ext cx="2280952" cy="646331"/>
            <a:chOff x="294640" y="3596640"/>
            <a:chExt cx="2280952" cy="64633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3636CB-27F5-0669-9CF6-D337F25C0198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+mj-ea"/>
                  <a:ea typeface="+mj-ea"/>
                </a:rPr>
                <a:t>6</a:t>
              </a:r>
              <a:endParaRPr lang="ko-KR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7D420F-7129-9B63-C210-642DD8A49913}"/>
                </a:ext>
              </a:extLst>
            </p:cNvPr>
            <p:cNvSpPr txBox="1"/>
            <p:nvPr/>
          </p:nvSpPr>
          <p:spPr>
            <a:xfrm>
              <a:off x="924178" y="3658195"/>
              <a:ext cx="16514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latin typeface="+mj-ea"/>
                  <a:ea typeface="+mj-ea"/>
                </a:rPr>
                <a:t>추가 학습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059B9C8-DE99-76D0-3DB6-589E65511EF4}"/>
              </a:ext>
            </a:extLst>
          </p:cNvPr>
          <p:cNvGrpSpPr/>
          <p:nvPr/>
        </p:nvGrpSpPr>
        <p:grpSpPr>
          <a:xfrm>
            <a:off x="226316" y="5906517"/>
            <a:ext cx="1493877" cy="646331"/>
            <a:chOff x="294640" y="3596640"/>
            <a:chExt cx="1493877" cy="6463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318F34-DFE9-C6D5-B009-940D4809FFFC}"/>
                </a:ext>
              </a:extLst>
            </p:cNvPr>
            <p:cNvSpPr txBox="1"/>
            <p:nvPr/>
          </p:nvSpPr>
          <p:spPr>
            <a:xfrm>
              <a:off x="294640" y="3596640"/>
              <a:ext cx="4523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+mj-ea"/>
                  <a:ea typeface="+mj-ea"/>
                </a:rPr>
                <a:t>7</a:t>
              </a:r>
              <a:endParaRPr lang="ko-KR" altLang="en-US" sz="3600" b="1" dirty="0">
                <a:latin typeface="+mj-ea"/>
                <a:ea typeface="+mj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555097-09E9-E2D1-4E3D-25C33CE42A8E}"/>
                </a:ext>
              </a:extLst>
            </p:cNvPr>
            <p:cNvSpPr txBox="1"/>
            <p:nvPr/>
          </p:nvSpPr>
          <p:spPr>
            <a:xfrm>
              <a:off x="924178" y="3658195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150" dirty="0">
                  <a:latin typeface="+mj-ea"/>
                  <a:ea typeface="+mj-ea"/>
                </a:rPr>
                <a:t>소감</a:t>
              </a:r>
            </a:p>
          </p:txBody>
        </p:sp>
      </p:grpSp>
      <p:sp>
        <p:nvSpPr>
          <p:cNvPr id="41" name="Text 3">
            <a:extLst>
              <a:ext uri="{FF2B5EF4-FFF2-40B4-BE49-F238E27FC236}">
                <a16:creationId xmlns:a16="http://schemas.microsoft.com/office/drawing/2014/main" id="{5461115D-AEF4-18A8-B6F7-D6EDA758D663}"/>
              </a:ext>
            </a:extLst>
          </p:cNvPr>
          <p:cNvSpPr/>
          <p:nvPr/>
        </p:nvSpPr>
        <p:spPr>
          <a:xfrm>
            <a:off x="226316" y="372911"/>
            <a:ext cx="4070747" cy="63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8"/>
              </a:lnSpc>
              <a:buNone/>
            </a:pPr>
            <a:r>
              <a:rPr lang="ko-KR" altLang="en-US" sz="4007" b="1" kern="0" spc="-12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목차</a:t>
            </a:r>
            <a:endParaRPr lang="en-US" sz="4007" dirty="0"/>
          </a:p>
        </p:txBody>
      </p:sp>
    </p:spTree>
    <p:extLst>
      <p:ext uri="{BB962C8B-B14F-4D97-AF65-F5344CB8AC3E}">
        <p14:creationId xmlns:p14="http://schemas.microsoft.com/office/powerpoint/2010/main" val="261911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89748" y="37130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추가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</a:t>
            </a:r>
            <a:endParaRPr lang="en-US" sz="4374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F0EFA15-E728-06CA-14B8-CD9D9B70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48" y="3153858"/>
            <a:ext cx="5806303" cy="41618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B294DD5-AF10-9D89-9E36-7BAB294BE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48" y="1573907"/>
            <a:ext cx="6343123" cy="12503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C2C538-4A8A-284D-0DC8-C527C5340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48" y="3254820"/>
            <a:ext cx="5516999" cy="3959936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4466D60C-6B2E-CB41-2B6B-14CB4CCDA2F5}"/>
              </a:ext>
            </a:extLst>
          </p:cNvPr>
          <p:cNvSpPr/>
          <p:nvPr/>
        </p:nvSpPr>
        <p:spPr>
          <a:xfrm>
            <a:off x="2711692" y="7290947"/>
            <a:ext cx="136154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/>
              <a:t>교차 검증 전</a:t>
            </a:r>
            <a:endParaRPr lang="en-US" sz="175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AF063248-6C07-D522-41ED-AF4456889E5A}"/>
              </a:ext>
            </a:extLst>
          </p:cNvPr>
          <p:cNvSpPr/>
          <p:nvPr/>
        </p:nvSpPr>
        <p:spPr>
          <a:xfrm>
            <a:off x="10200074" y="7290947"/>
            <a:ext cx="136154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/>
              <a:t>교차 검증 후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64697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114BA105-3754-0ECA-75F0-2B76A4DFDBBD}"/>
              </a:ext>
            </a:extLst>
          </p:cNvPr>
          <p:cNvSpPr/>
          <p:nvPr/>
        </p:nvSpPr>
        <p:spPr>
          <a:xfrm>
            <a:off x="489748" y="37130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</a:rPr>
              <a:t>결론</a:t>
            </a:r>
            <a:endParaRPr lang="en-US" sz="4374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DA05B93D-ABFA-6CC0-06CD-CB76AE37E792}"/>
              </a:ext>
            </a:extLst>
          </p:cNvPr>
          <p:cNvSpPr/>
          <p:nvPr/>
        </p:nvSpPr>
        <p:spPr>
          <a:xfrm>
            <a:off x="489748" y="1530235"/>
            <a:ext cx="13704234" cy="63280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altLang="ko-KR" sz="2000" dirty="0"/>
              <a:t>• </a:t>
            </a:r>
            <a:r>
              <a:rPr lang="ko-KR" altLang="en-US" sz="2000" dirty="0"/>
              <a:t>나이가 뇌졸중 발생에 가장 중요한 비중을 차지</a:t>
            </a:r>
            <a:endParaRPr lang="en-US" altLang="ko-KR" sz="2000" dirty="0"/>
          </a:p>
          <a:p>
            <a:pPr>
              <a:lnSpc>
                <a:spcPts val="2799"/>
              </a:lnSpc>
            </a:pPr>
            <a:endParaRPr lang="en-US" altLang="ko-KR" sz="2000" b="1" kern="0" spc="-35" dirty="0">
              <a:solidFill>
                <a:srgbClr val="272525"/>
              </a:solidFill>
              <a:latin typeface="Inter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altLang="ko-KR" sz="2000" dirty="0"/>
              <a:t>• </a:t>
            </a:r>
            <a:r>
              <a:rPr lang="ko-KR" altLang="en-US" sz="2000" dirty="0"/>
              <a:t> 교차 검증을 통해 예측 모델의 일반화 성능을 정확하게 측정할 수 있음</a:t>
            </a:r>
            <a:endParaRPr lang="en-US" altLang="ko-KR" sz="2000" dirty="0"/>
          </a:p>
          <a:p>
            <a:pPr marL="0" indent="0">
              <a:lnSpc>
                <a:spcPts val="2799"/>
              </a:lnSpc>
              <a:buNone/>
            </a:pPr>
            <a:endParaRPr lang="en-US" altLang="ko-KR" sz="2000" dirty="0"/>
          </a:p>
          <a:p>
            <a:pPr marL="0" indent="0">
              <a:lnSpc>
                <a:spcPts val="2799"/>
              </a:lnSpc>
              <a:buNone/>
            </a:pPr>
            <a:r>
              <a:rPr lang="en-US" altLang="ko-KR" sz="2000" dirty="0"/>
              <a:t>•  </a:t>
            </a:r>
            <a:r>
              <a:rPr lang="ko-KR" altLang="en-US" sz="2000" dirty="0"/>
              <a:t>해당 데이터를 통해 뇌졸중 조기 진단에 도움을 줄 수 있을 것으로 기대됨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26316" y="372911"/>
            <a:ext cx="4070747" cy="6360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08"/>
              </a:lnSpc>
              <a:buNone/>
            </a:pPr>
            <a:r>
              <a:rPr lang="en-US" sz="4007" b="1" kern="0" spc="-12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4007" b="1" kern="0" spc="-120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개요</a:t>
            </a:r>
            <a:r>
              <a:rPr lang="en-US" sz="4007" b="1" kern="0" spc="-12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및 필요성</a:t>
            </a:r>
            <a:endParaRPr lang="en-US" sz="4007" dirty="0"/>
          </a:p>
        </p:txBody>
      </p:sp>
      <p:sp>
        <p:nvSpPr>
          <p:cNvPr id="10" name="Shape 7"/>
          <p:cNvSpPr/>
          <p:nvPr/>
        </p:nvSpPr>
        <p:spPr>
          <a:xfrm>
            <a:off x="583191" y="1418338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2" name="Text 9"/>
          <p:cNvSpPr/>
          <p:nvPr/>
        </p:nvSpPr>
        <p:spPr>
          <a:xfrm>
            <a:off x="1266554" y="1495395"/>
            <a:ext cx="2217301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4"/>
              </a:lnSpc>
              <a:buNone/>
            </a:pPr>
            <a:r>
              <a:rPr lang="ko-KR" altLang="en-US" sz="2003" b="1" kern="0" spc="-60">
                <a:solidFill>
                  <a:srgbClr val="272525"/>
                </a:solidFill>
                <a:latin typeface="Inter" pitchFamily="34" charset="0"/>
              </a:rPr>
              <a:t>뇌졸중 발생률 </a:t>
            </a:r>
            <a:endParaRPr lang="en-US" altLang="ko-KR" sz="2003" dirty="0"/>
          </a:p>
        </p:txBody>
      </p:sp>
      <p:sp>
        <p:nvSpPr>
          <p:cNvPr id="15" name="Shape 12"/>
          <p:cNvSpPr/>
          <p:nvPr/>
        </p:nvSpPr>
        <p:spPr>
          <a:xfrm>
            <a:off x="7086243" y="1418338"/>
            <a:ext cx="457914" cy="457914"/>
          </a:xfrm>
          <a:prstGeom prst="roundRect">
            <a:avLst>
              <a:gd name="adj" fmla="val 20002"/>
            </a:avLst>
          </a:prstGeom>
          <a:solidFill>
            <a:srgbClr val="DADBF1"/>
          </a:solidFill>
          <a:ln w="12621">
            <a:solidFill>
              <a:srgbClr val="B5B7E3"/>
            </a:solidFill>
            <a:prstDash val="solid"/>
          </a:ln>
        </p:spPr>
        <p:txBody>
          <a:bodyPr/>
          <a:lstStyle/>
          <a:p>
            <a:r>
              <a:rPr lang="en-US" altLang="ko-KR" b="1"/>
              <a:t> 2</a:t>
            </a:r>
            <a:endParaRPr lang="ko-KR" altLang="en-US" b="1" dirty="0"/>
          </a:p>
        </p:txBody>
      </p:sp>
      <p:sp>
        <p:nvSpPr>
          <p:cNvPr id="17" name="Text 14"/>
          <p:cNvSpPr/>
          <p:nvPr/>
        </p:nvSpPr>
        <p:spPr>
          <a:xfrm>
            <a:off x="7900276" y="1437841"/>
            <a:ext cx="2035373" cy="3180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504"/>
              </a:lnSpc>
            </a:pPr>
            <a:r>
              <a:rPr lang="ko-KR" altLang="en-US" sz="2003" b="1" dirty="0"/>
              <a:t>뇌졸중 조기대처</a:t>
            </a:r>
            <a:endParaRPr lang="en-US" altLang="ko-KR" sz="2003" b="1" dirty="0"/>
          </a:p>
        </p:txBody>
      </p:sp>
      <p:sp>
        <p:nvSpPr>
          <p:cNvPr id="18" name="Text 15"/>
          <p:cNvSpPr/>
          <p:nvPr/>
        </p:nvSpPr>
        <p:spPr>
          <a:xfrm>
            <a:off x="583191" y="6833517"/>
            <a:ext cx="4905367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4"/>
              </a:lnSpc>
              <a:buNone/>
            </a:pPr>
            <a:r>
              <a:rPr lang="en-US" sz="1603" dirty="0"/>
              <a:t>2016 ~ 2018 </a:t>
            </a:r>
            <a:r>
              <a:rPr lang="ko-KR" altLang="en-US" sz="1603" dirty="0"/>
              <a:t>기준 성인 </a:t>
            </a:r>
            <a:r>
              <a:rPr lang="en-US" altLang="ko-KR" sz="1603" dirty="0"/>
              <a:t>40</a:t>
            </a:r>
            <a:r>
              <a:rPr lang="ko-KR" altLang="en-US" sz="1603" dirty="0"/>
              <a:t>명 중 </a:t>
            </a:r>
            <a:r>
              <a:rPr lang="en-US" altLang="ko-KR" sz="1603" dirty="0"/>
              <a:t>1</a:t>
            </a:r>
            <a:r>
              <a:rPr lang="ko-KR" altLang="en-US" sz="1603" dirty="0"/>
              <a:t>명이 뇌졸중 환자</a:t>
            </a:r>
            <a:r>
              <a:rPr lang="en-US" sz="1603" dirty="0"/>
              <a:t> </a:t>
            </a:r>
          </a:p>
        </p:txBody>
      </p:sp>
      <p:sp>
        <p:nvSpPr>
          <p:cNvPr id="23" name="Text 20"/>
          <p:cNvSpPr/>
          <p:nvPr/>
        </p:nvSpPr>
        <p:spPr>
          <a:xfrm>
            <a:off x="7315200" y="6833517"/>
            <a:ext cx="4509655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4"/>
              </a:lnSpc>
              <a:buNone/>
            </a:pPr>
            <a:r>
              <a:rPr lang="ko-KR" altLang="en-US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뇌졸중은 </a:t>
            </a:r>
            <a:r>
              <a:rPr lang="ko-KR" altLang="en-US" sz="1603" kern="0" spc="-32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골든타임이</a:t>
            </a:r>
            <a:r>
              <a:rPr lang="ko-KR" altLang="en-US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존재하며</a:t>
            </a:r>
            <a:r>
              <a:rPr lang="en-US" altLang="ko-KR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</a:t>
            </a:r>
            <a:r>
              <a:rPr lang="ko-KR" altLang="en-US" sz="1603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빠른 대처가 중요</a:t>
            </a:r>
            <a:endParaRPr lang="en-US" sz="1603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AE6C51D-5D91-ED20-DF1A-22EC99AF6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243" y="2320644"/>
            <a:ext cx="6363882" cy="362295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2FB8426-D6B8-ACCC-8AF9-F30E37E23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12" y="2019865"/>
            <a:ext cx="5794116" cy="43955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19584" y="27927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4374" b="1" kern="0" spc="-131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관련</a:t>
            </a: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연구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645611" y="6106575"/>
            <a:ext cx="42277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dirty="0" err="1"/>
              <a:t>머신러닝</a:t>
            </a:r>
            <a:r>
              <a:rPr lang="ko-KR" altLang="en-US" sz="2187" dirty="0"/>
              <a:t> 관련 다양한 논문 존재</a:t>
            </a:r>
            <a:endParaRPr lang="en-US" sz="2187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8271FB8-4989-EB23-A868-1B9029DDE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1" y="1772634"/>
            <a:ext cx="8509945" cy="128748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575341-45CC-E824-5F75-C4E2BA7C4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84" y="3219827"/>
            <a:ext cx="6765705" cy="253588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056530-7902-E5B8-E731-54CCA545A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115" y="3217482"/>
            <a:ext cx="5804576" cy="25358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50756" y="277026"/>
            <a:ext cx="89602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셋</a:t>
            </a:r>
            <a:endParaRPr lang="en-US" sz="4374" dirty="0"/>
          </a:p>
        </p:txBody>
      </p:sp>
      <p:sp>
        <p:nvSpPr>
          <p:cNvPr id="15" name="Shape 13"/>
          <p:cNvSpPr/>
          <p:nvPr/>
        </p:nvSpPr>
        <p:spPr>
          <a:xfrm>
            <a:off x="8912187" y="2486588"/>
            <a:ext cx="5166122" cy="3900659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algn="l"/>
            <a:endParaRPr lang="en-US" altLang="ko-KR" sz="180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id : </a:t>
            </a:r>
            <a:r>
              <a:rPr lang="ko-KR" altLang="en-US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고유 식별 값</a:t>
            </a:r>
            <a:endParaRPr lang="en-US" altLang="ko-KR" sz="1800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age</a:t>
            </a: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 hypertension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고혈압 여부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heart disease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심장병 여부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ever married 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결혼 여부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  <a:ea typeface="+mn-ea"/>
              </a:rPr>
              <a:t>Work_type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 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직업 유형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Residence type: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주거 유형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Avg glucose level 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평균 포도당수치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 err="1">
                <a:solidFill>
                  <a:srgbClr val="000000"/>
                </a:solidFill>
                <a:latin typeface="+mn-ea"/>
                <a:ea typeface="+mn-ea"/>
              </a:rPr>
              <a:t>Bmi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Smoking status 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흡연 상태</a:t>
            </a:r>
            <a:endParaRPr lang="en-US" altLang="ko-KR" sz="1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/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· </a:t>
            </a:r>
            <a:r>
              <a:rPr lang="en-US" altLang="ko-KR" sz="1800" dirty="0">
                <a:solidFill>
                  <a:srgbClr val="000000"/>
                </a:solidFill>
                <a:latin typeface="+mn-ea"/>
                <a:ea typeface="+mn-ea"/>
              </a:rPr>
              <a:t>Stroke : </a:t>
            </a:r>
            <a:r>
              <a:rPr lang="ko-KR" altLang="en-US" sz="1800" dirty="0">
                <a:solidFill>
                  <a:srgbClr val="000000"/>
                </a:solidFill>
                <a:latin typeface="+mn-ea"/>
                <a:ea typeface="+mn-ea"/>
              </a:rPr>
              <a:t>뇌졸중 여부 </a:t>
            </a:r>
            <a:r>
              <a:rPr lang="en-US" altLang="ko-KR" sz="180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lang="ko-KR" altLang="en-US" sz="1800" dirty="0">
              <a:latin typeface="+mn-ea"/>
              <a:ea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0C2718B-B031-3306-09E7-9DE14928B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5" y="1276695"/>
            <a:ext cx="8490783" cy="118594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A573D7-1306-E68D-009B-7CACADC31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34" y="2649681"/>
            <a:ext cx="8419904" cy="3574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50756" y="277026"/>
            <a:ext cx="89602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셋</a:t>
            </a:r>
            <a:endParaRPr lang="en-US" sz="4374" dirty="0"/>
          </a:p>
        </p:txBody>
      </p:sp>
      <p:sp>
        <p:nvSpPr>
          <p:cNvPr id="15" name="Shape 13"/>
          <p:cNvSpPr/>
          <p:nvPr/>
        </p:nvSpPr>
        <p:spPr>
          <a:xfrm>
            <a:off x="7176905" y="1362763"/>
            <a:ext cx="5166122" cy="3900659"/>
          </a:xfrm>
          <a:prstGeom prst="roundRect">
            <a:avLst>
              <a:gd name="adj" fmla="val 570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sz="2800" dirty="0"/>
              <a:t>성별</a:t>
            </a: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나이 </a:t>
            </a: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고혈압 여부 </a:t>
            </a: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심장병 여부</a:t>
            </a: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평균 포도당 수치</a:t>
            </a: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ko-KR" altLang="en-US" sz="2800" dirty="0"/>
              <a:t>흡연 여부</a:t>
            </a:r>
            <a:endParaRPr lang="en-US" altLang="ko-KR" sz="2800" dirty="0"/>
          </a:p>
          <a:p>
            <a:pPr marL="457200" indent="-457200" algn="l">
              <a:buAutoNum type="arabicPeriod"/>
            </a:pPr>
            <a:r>
              <a:rPr lang="en-US" altLang="ko-KR" sz="2800" dirty="0" err="1"/>
              <a:t>Bmi</a:t>
            </a:r>
            <a:endParaRPr lang="en-US" altLang="ko-KR" sz="2800" dirty="0"/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 </a:t>
            </a:r>
            <a:endParaRPr lang="en-US" altLang="ko-KR" sz="1800" dirty="0"/>
          </a:p>
          <a:p>
            <a:pPr algn="l"/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250755" y="5489861"/>
            <a:ext cx="415498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b="1" kern="0" spc="-66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서울 아산 병원 뇌졸중 의료정보</a:t>
            </a: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250756" y="6162759"/>
            <a:ext cx="46941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/>
              <a:t>주의사항 중 데이터가 있는 부분 위주 상관관계 분석</a:t>
            </a:r>
            <a:endParaRPr lang="en-US" sz="175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BC846B-4E11-BA06-D528-83FAFE501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6" y="1362763"/>
            <a:ext cx="5838317" cy="40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0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250756" y="321850"/>
            <a:ext cx="89602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b="1" dirty="0" err="1"/>
              <a:t>결측치</a:t>
            </a:r>
            <a:r>
              <a:rPr lang="ko-KR" altLang="en-US" sz="4374" b="1" dirty="0"/>
              <a:t> 제거</a:t>
            </a:r>
            <a:endParaRPr lang="en-US" sz="4374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319F05-F297-4DD0-2601-109E7A56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56" y="1297561"/>
            <a:ext cx="3197294" cy="7931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FA0E27-1DFC-4E7C-20D5-A68E866B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56" y="2653364"/>
            <a:ext cx="3403934" cy="37123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FA76A8-E8B2-58A4-758C-9B77FA927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280" y="1297561"/>
            <a:ext cx="3686613" cy="1190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B1FF44-9688-3BEC-6C67-488E6499D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280" y="2653364"/>
            <a:ext cx="3481276" cy="3840032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EEC05A9B-775D-5C93-9226-008717495CBE}"/>
              </a:ext>
            </a:extLst>
          </p:cNvPr>
          <p:cNvSpPr/>
          <p:nvPr/>
        </p:nvSpPr>
        <p:spPr>
          <a:xfrm>
            <a:off x="9341935" y="3405838"/>
            <a:ext cx="3726365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err="1"/>
              <a:t>Bmi</a:t>
            </a:r>
            <a:r>
              <a:rPr lang="en-US" sz="2187" b="1" dirty="0"/>
              <a:t> </a:t>
            </a:r>
            <a:r>
              <a:rPr lang="ko-KR" altLang="en-US" sz="2187" b="1" dirty="0"/>
              <a:t>부분 </a:t>
            </a:r>
            <a:r>
              <a:rPr lang="ko-KR" altLang="en-US" sz="2187" b="1" dirty="0" err="1"/>
              <a:t>결측치</a:t>
            </a:r>
            <a:r>
              <a:rPr lang="ko-KR" altLang="en-US" sz="2187" b="1" dirty="0"/>
              <a:t> 확인 및 제거 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6894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시각화</a:t>
            </a:r>
            <a:endParaRPr lang="en-US" sz="4374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22AA274-AA5E-A268-EB1C-6BAE3AAF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11" y="1288918"/>
            <a:ext cx="4784135" cy="368598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414F31-5340-E246-8DA6-665E5A18B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13" y="5122575"/>
            <a:ext cx="6096208" cy="2405894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6886CD79-7EFA-E704-B2F1-CDD237F05E22}"/>
              </a:ext>
            </a:extLst>
          </p:cNvPr>
          <p:cNvSpPr/>
          <p:nvPr/>
        </p:nvSpPr>
        <p:spPr>
          <a:xfrm>
            <a:off x="7478752" y="3701113"/>
            <a:ext cx="5694323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총 </a:t>
            </a:r>
            <a:r>
              <a:rPr lang="en-US" altLang="ko-KR" sz="2187" b="1" dirty="0"/>
              <a:t>4709</a:t>
            </a:r>
            <a:r>
              <a:rPr lang="ko-KR" altLang="en-US" sz="2187" b="1" dirty="0"/>
              <a:t>개의 데이터 중 </a:t>
            </a:r>
            <a:r>
              <a:rPr lang="en-US" altLang="ko-KR" sz="2187" b="1" dirty="0"/>
              <a:t>209</a:t>
            </a:r>
            <a:r>
              <a:rPr lang="ko-KR" altLang="en-US" sz="2187" b="1" dirty="0"/>
              <a:t>개의 뇌졸중 데이터</a:t>
            </a:r>
            <a:endParaRPr lang="en-US" sz="2187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42AC14-4EF8-3266-9907-2A3ED209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4" y="1572616"/>
            <a:ext cx="12388787" cy="20754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91C3E9-4EA0-A055-A50E-E4549FED8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04" y="4038600"/>
            <a:ext cx="12635881" cy="3514240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90CF2244-F7C9-65CB-142D-4883511A976C}"/>
              </a:ext>
            </a:extLst>
          </p:cNvPr>
          <p:cNvSpPr/>
          <p:nvPr/>
        </p:nvSpPr>
        <p:spPr>
          <a:xfrm>
            <a:off x="391929" y="36180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 시각화</a:t>
            </a:r>
            <a:endParaRPr lang="en-US" sz="4374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1B73310B-9CF2-0896-9F9B-6821A3D81504}"/>
              </a:ext>
            </a:extLst>
          </p:cNvPr>
          <p:cNvSpPr/>
          <p:nvPr/>
        </p:nvSpPr>
        <p:spPr>
          <a:xfrm>
            <a:off x="1478209" y="3441231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성별 </a:t>
            </a:r>
            <a:endParaRPr lang="en-US" sz="2187" b="1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BD4822AB-F24B-885C-3374-7D4538CDB091}"/>
              </a:ext>
            </a:extLst>
          </p:cNvPr>
          <p:cNvSpPr/>
          <p:nvPr/>
        </p:nvSpPr>
        <p:spPr>
          <a:xfrm>
            <a:off x="4643972" y="3441231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고혈압</a:t>
            </a:r>
            <a:endParaRPr lang="en-US" sz="2187" b="1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65222A15-D202-077A-2F72-180D5FC31408}"/>
              </a:ext>
            </a:extLst>
          </p:cNvPr>
          <p:cNvSpPr/>
          <p:nvPr/>
        </p:nvSpPr>
        <p:spPr>
          <a:xfrm>
            <a:off x="7809735" y="3429650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심장병</a:t>
            </a:r>
            <a:endParaRPr lang="en-US" sz="2187" b="1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57E7218-E185-1E94-9D81-68369679E4BA}"/>
              </a:ext>
            </a:extLst>
          </p:cNvPr>
          <p:cNvSpPr/>
          <p:nvPr/>
        </p:nvSpPr>
        <p:spPr>
          <a:xfrm>
            <a:off x="10975498" y="3441231"/>
            <a:ext cx="789202" cy="4136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ko-KR" altLang="en-US" sz="2187" b="1" dirty="0"/>
              <a:t>흡연 상태</a:t>
            </a:r>
            <a:endParaRPr lang="en-US" sz="2187" b="1" dirty="0"/>
          </a:p>
        </p:txBody>
      </p:sp>
    </p:spTree>
    <p:extLst>
      <p:ext uri="{BB962C8B-B14F-4D97-AF65-F5344CB8AC3E}">
        <p14:creationId xmlns:p14="http://schemas.microsoft.com/office/powerpoint/2010/main" val="383307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335</Words>
  <Application>Microsoft Office PowerPoint</Application>
  <PresentationFormat>사용자 지정</PresentationFormat>
  <Paragraphs>127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Inter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김상우</cp:lastModifiedBy>
  <cp:revision>3</cp:revision>
  <dcterms:created xsi:type="dcterms:W3CDTF">2023-12-05T07:36:42Z</dcterms:created>
  <dcterms:modified xsi:type="dcterms:W3CDTF">2023-12-05T14:35:57Z</dcterms:modified>
</cp:coreProperties>
</file>