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CE7"/>
    <a:srgbClr val="4F3501"/>
    <a:srgbClr val="FFFBEF"/>
    <a:srgbClr val="FFFAEB"/>
    <a:srgbClr val="F3E7E1"/>
    <a:srgbClr val="F5EDE7"/>
    <a:srgbClr val="F7F0E5"/>
    <a:srgbClr val="663300"/>
    <a:srgbClr val="F9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>
      <p:cViewPr varScale="1">
        <p:scale>
          <a:sx n="34" d="100"/>
          <a:sy n="34" d="100"/>
        </p:scale>
        <p:origin x="48" y="2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17593-0329-A108-E38F-23988ABD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4D8C2E-F531-1CDA-F0CA-DEF8F3299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F05C0-8D1D-995A-F4D7-7BFBE052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ABC-180D-4EF0-934D-5E69E543546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CC013-34ED-36CF-2F11-D2E68C97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731AB-0CBB-1249-9DAA-8E535455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F61D-6285-4D7F-81DF-B9EBFA2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0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4DA9-C88C-A4ED-C04A-48403AE1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CC55C4-5A9E-19A1-38D5-AF3DD8DC3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2CC42-8C85-FD49-A28B-B91829EE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ABC-180D-4EF0-934D-5E69E543546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F760B-F603-4035-9545-5DAF4E7B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1CFF7-FCD0-FF9D-A91A-B8A2F1DF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F61D-6285-4D7F-81DF-B9EBFA2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ED09EE-3E49-827F-E74D-B47186B01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728D5E-945C-C2CC-BF2D-EF819E17A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D5F9D-CB78-1ECB-4A62-7A8F7D4D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ABC-180D-4EF0-934D-5E69E543546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C1284-2697-4220-4FBE-BAA2C614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4ABA5-61DB-79A5-0754-16225F28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F61D-6285-4D7F-81DF-B9EBFA2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8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540FF-23F5-1208-CDF8-9F9F425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822D0-9B83-139E-8BA1-A6C6B48C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9EE95-D0C9-E124-17C1-C156322E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ABC-180D-4EF0-934D-5E69E543546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69AA2-47E1-CBF8-8AA4-80D80BFB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559EA-E04D-F234-EE07-CE003D91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F61D-6285-4D7F-81DF-B9EBFA2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4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786A2-C5E7-3195-4553-C5275D93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D104D-E59B-167C-176A-0B343A31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9800F-9B6E-00F9-94BE-90A05242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ABC-180D-4EF0-934D-5E69E543546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890BE-83BA-E5F6-D222-A9E07CCD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234CC-041C-E511-7F48-618AB9CC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F61D-6285-4D7F-81DF-B9EBFA2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8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AF856-C9FA-14B0-AB62-3A5802D6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3B6CC-458D-182D-3F6A-F3737D61F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BEAAF-A1AB-AAF8-9778-B0E6C1CF4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F6B24-71E1-7A4C-CFC7-8574025D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ABC-180D-4EF0-934D-5E69E543546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C766A-C568-1DFB-60B3-C45656D3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C8882-5E67-80A8-15AC-C2697987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F61D-6285-4D7F-81DF-B9EBFA2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B6780-CED7-9B52-F993-3A755EC4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26B833-E25A-5D4A-C849-6C3352DC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339DB4-1B61-60BF-9214-09CF7E334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6D7553-B7CF-68E7-6864-D1988BABC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B6FE19-BAE7-8021-F0EA-ED509D9C3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8552A2-09D5-8152-F26C-95A2B30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ABC-180D-4EF0-934D-5E69E543546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64C7A3-50F2-5E8A-B303-09A1A5F1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FF5BDC-4FEA-52CB-5EA1-C84792B2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F61D-6285-4D7F-81DF-B9EBFA2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7F237-D3B8-1446-0365-E15D5FD5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9C8F17-0D70-AD63-65DE-6BFEA518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ABC-180D-4EF0-934D-5E69E543546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0BB77C-43AB-1311-2F57-30ADC0E9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993C45-470E-850D-6ADE-9EE66E3D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F61D-6285-4D7F-81DF-B9EBFA2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4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3DF75-E6FC-86E2-34F9-73A9CF12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ABC-180D-4EF0-934D-5E69E543546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DFA030-6F30-4FFA-E22B-077EE1BD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F3959-7109-1ABE-EE7F-E266A22F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F61D-6285-4D7F-81DF-B9EBFA2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2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AADAB-1D34-E115-CDF7-D2DFAB26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413F5-E56A-C2D7-7BB7-90676D00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73C94-85E3-2E8E-3D43-863C4F468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136F0-A39E-BC36-5747-9E747478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ABC-180D-4EF0-934D-5E69E543546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544B1-D93A-8913-D5CE-BC173057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B00A33-4B09-0B0D-1F11-B9145A87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F61D-6285-4D7F-81DF-B9EBFA2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5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536EF-575A-B53E-D476-A738E4D7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BFA04D-8626-C1B6-A6D8-2ABC16AC5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275C6D-1442-EF56-70CB-3A3387300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AC7DA2-306B-B9F8-AAA3-4C02AD6E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ABC-180D-4EF0-934D-5E69E543546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9C73F-6E00-2E7A-C478-502C641C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FCBD3C-E9C2-2F8E-4B4B-08F6E354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F61D-6285-4D7F-81DF-B9EBFA2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42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F2227E-22C0-A3D9-6F2C-02E3C0B6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4C23F-82E9-F672-35B8-0F56EFB41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B0E15-DB26-79CA-B574-8B1903E0C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2ABC-180D-4EF0-934D-5E69E543546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3822A-2C07-F49F-10B9-AE869CB9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EE72C-6501-4FB3-6046-0EEE02D75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DF61D-6285-4D7F-81DF-B9EBFA2D8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4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BDE8D88-35F8-F8E3-8F2D-8D146A30813A}"/>
              </a:ext>
            </a:extLst>
          </p:cNvPr>
          <p:cNvSpPr/>
          <p:nvPr/>
        </p:nvSpPr>
        <p:spPr>
          <a:xfrm>
            <a:off x="5967413" y="638175"/>
            <a:ext cx="5238750" cy="5581650"/>
          </a:xfrm>
          <a:prstGeom prst="ellipse">
            <a:avLst/>
          </a:prstGeom>
          <a:solidFill>
            <a:schemeClr val="accent5">
              <a:lumMod val="20000"/>
              <a:lumOff val="80000"/>
              <a:alpha val="71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FC53F3-A92E-3DE0-48D4-B26A429EE969}"/>
              </a:ext>
            </a:extLst>
          </p:cNvPr>
          <p:cNvSpPr/>
          <p:nvPr/>
        </p:nvSpPr>
        <p:spPr>
          <a:xfrm>
            <a:off x="9124950" y="638175"/>
            <a:ext cx="5238750" cy="5581650"/>
          </a:xfrm>
          <a:prstGeom prst="ellipse">
            <a:avLst/>
          </a:prstGeom>
          <a:solidFill>
            <a:schemeClr val="accent5">
              <a:lumMod val="60000"/>
              <a:lumOff val="40000"/>
              <a:alpha val="77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74E82-C96E-D3A5-5029-D0C86D18978F}"/>
              </a:ext>
            </a:extLst>
          </p:cNvPr>
          <p:cNvSpPr txBox="1"/>
          <p:nvPr/>
        </p:nvSpPr>
        <p:spPr>
          <a:xfrm>
            <a:off x="581025" y="2598003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4F3501"/>
                </a:solidFill>
              </a:rPr>
              <a:t>유방암 예측 데이터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6841D-7520-1750-9F46-CD779AA77EBF}"/>
              </a:ext>
            </a:extLst>
          </p:cNvPr>
          <p:cNvSpPr txBox="1"/>
          <p:nvPr/>
        </p:nvSpPr>
        <p:spPr>
          <a:xfrm>
            <a:off x="985837" y="3581400"/>
            <a:ext cx="581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F3501"/>
                </a:solidFill>
              </a:rPr>
              <a:t>2020108251 </a:t>
            </a:r>
            <a:r>
              <a:rPr lang="ko-KR" altLang="en-US" sz="2800" dirty="0">
                <a:solidFill>
                  <a:srgbClr val="4F3501"/>
                </a:solidFill>
              </a:rPr>
              <a:t>컴퓨터공학과 김의진</a:t>
            </a:r>
          </a:p>
        </p:txBody>
      </p:sp>
    </p:spTree>
    <p:extLst>
      <p:ext uri="{BB962C8B-B14F-4D97-AF65-F5344CB8AC3E}">
        <p14:creationId xmlns:p14="http://schemas.microsoft.com/office/powerpoint/2010/main" val="164298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6DDFE7E-A123-1660-B998-5892F3320978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5F27F-A11E-5E76-6E3B-E44BBCBB11BA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데이터 </a:t>
            </a:r>
            <a:r>
              <a:rPr lang="ko-KR" altLang="en-US" sz="3600" dirty="0" err="1">
                <a:solidFill>
                  <a:schemeClr val="accent5">
                    <a:lumMod val="75000"/>
                  </a:schemeClr>
                </a:solidFill>
              </a:rPr>
              <a:t>전처리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0E32F-09A9-7601-0008-EBD705FB167B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03.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06F59-901E-609E-4C4F-4F8B56677598}"/>
              </a:ext>
            </a:extLst>
          </p:cNvPr>
          <p:cNvSpPr txBox="1"/>
          <p:nvPr/>
        </p:nvSpPr>
        <p:spPr>
          <a:xfrm>
            <a:off x="1352550" y="1425388"/>
            <a:ext cx="94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F3501"/>
                </a:solidFill>
              </a:rPr>
              <a:t>3-1. </a:t>
            </a:r>
            <a:r>
              <a:rPr lang="ko-KR" altLang="en-US" sz="2800" dirty="0" err="1">
                <a:solidFill>
                  <a:srgbClr val="4F3501"/>
                </a:solidFill>
              </a:rPr>
              <a:t>타겟값</a:t>
            </a:r>
            <a:r>
              <a:rPr lang="en-US" altLang="ko-KR" sz="2800" dirty="0">
                <a:solidFill>
                  <a:srgbClr val="4F3501"/>
                </a:solidFill>
              </a:rPr>
              <a:t>(y=diagnosis) </a:t>
            </a:r>
            <a:r>
              <a:rPr lang="ko-KR" altLang="en-US" sz="2800" dirty="0">
                <a:solidFill>
                  <a:srgbClr val="4F3501"/>
                </a:solidFill>
              </a:rPr>
              <a:t>숫자 형태로 변환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A946D5-DD7F-5BAA-13BD-A25FFFA1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528143"/>
            <a:ext cx="52768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1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6DDFE7E-A123-1660-B998-5892F3320978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5F27F-A11E-5E76-6E3B-E44BBCBB11BA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데이터 </a:t>
            </a:r>
            <a:r>
              <a:rPr lang="ko-KR" altLang="en-US" sz="3600" dirty="0" err="1">
                <a:solidFill>
                  <a:schemeClr val="accent5">
                    <a:lumMod val="75000"/>
                  </a:schemeClr>
                </a:solidFill>
              </a:rPr>
              <a:t>전처리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0E32F-09A9-7601-0008-EBD705FB167B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03.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06F59-901E-609E-4C4F-4F8B56677598}"/>
              </a:ext>
            </a:extLst>
          </p:cNvPr>
          <p:cNvSpPr txBox="1"/>
          <p:nvPr/>
        </p:nvSpPr>
        <p:spPr>
          <a:xfrm>
            <a:off x="1352550" y="1425388"/>
            <a:ext cx="94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F3501"/>
                </a:solidFill>
              </a:rPr>
              <a:t>3-1. </a:t>
            </a:r>
            <a:r>
              <a:rPr lang="ko-KR" altLang="en-US" sz="2800" dirty="0" err="1">
                <a:solidFill>
                  <a:srgbClr val="4F3501"/>
                </a:solidFill>
              </a:rPr>
              <a:t>타겟값</a:t>
            </a:r>
            <a:r>
              <a:rPr lang="en-US" altLang="ko-KR" sz="2800" dirty="0">
                <a:solidFill>
                  <a:srgbClr val="4F3501"/>
                </a:solidFill>
              </a:rPr>
              <a:t>(y=diagnosis) </a:t>
            </a:r>
            <a:r>
              <a:rPr lang="ko-KR" altLang="en-US" sz="2800" dirty="0">
                <a:solidFill>
                  <a:srgbClr val="4F3501"/>
                </a:solidFill>
              </a:rPr>
              <a:t>숫자 형태로 변환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3A4239-FDCF-6F01-36E6-63719B53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34" y="2413843"/>
            <a:ext cx="10820400" cy="2533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86AE37-34F5-BAB3-61CC-2F26D86BFBB6}"/>
              </a:ext>
            </a:extLst>
          </p:cNvPr>
          <p:cNvSpPr txBox="1"/>
          <p:nvPr/>
        </p:nvSpPr>
        <p:spPr>
          <a:xfrm>
            <a:off x="1390650" y="5042326"/>
            <a:ext cx="944880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해당 문자들을 숫자로 변환 시키는 방법에는 여러 가지가 있지만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ko-KR" altLang="en-US" sz="2000" dirty="0">
                <a:solidFill>
                  <a:srgbClr val="4F3501"/>
                </a:solidFill>
              </a:rPr>
              <a:t>함수를 사용하여 해당 문자들을 </a:t>
            </a:r>
            <a:r>
              <a:rPr lang="en-US" altLang="ko-KR" sz="2000" dirty="0">
                <a:solidFill>
                  <a:srgbClr val="4F3501"/>
                </a:solidFill>
              </a:rPr>
              <a:t>0</a:t>
            </a:r>
            <a:r>
              <a:rPr lang="ko-KR" altLang="en-US" sz="2000" dirty="0">
                <a:solidFill>
                  <a:srgbClr val="4F3501"/>
                </a:solidFill>
              </a:rPr>
              <a:t>과 </a:t>
            </a:r>
            <a:r>
              <a:rPr lang="en-US" altLang="ko-KR" sz="2000" dirty="0">
                <a:solidFill>
                  <a:srgbClr val="4F3501"/>
                </a:solidFill>
              </a:rPr>
              <a:t>1</a:t>
            </a:r>
            <a:r>
              <a:rPr lang="ko-KR" altLang="en-US" sz="2000" dirty="0">
                <a:solidFill>
                  <a:srgbClr val="4F3501"/>
                </a:solidFill>
              </a:rPr>
              <a:t>로 각각 변환시킨 후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ko-KR" altLang="en-US" sz="2000" dirty="0">
                <a:solidFill>
                  <a:srgbClr val="4F3501"/>
                </a:solidFill>
              </a:rPr>
              <a:t>변환된 결과를 </a:t>
            </a:r>
            <a:r>
              <a:rPr lang="en-US" altLang="ko-KR" sz="2000" dirty="0">
                <a:solidFill>
                  <a:srgbClr val="4F3501"/>
                </a:solidFill>
              </a:rPr>
              <a:t>df1</a:t>
            </a:r>
            <a:r>
              <a:rPr lang="ko-KR" altLang="en-US" sz="2000" dirty="0">
                <a:solidFill>
                  <a:srgbClr val="4F3501"/>
                </a:solidFill>
              </a:rPr>
              <a:t>의 데이터 프레임에 </a:t>
            </a:r>
            <a:r>
              <a:rPr lang="en-US" altLang="ko-KR" sz="2000" dirty="0">
                <a:solidFill>
                  <a:srgbClr val="4F3501"/>
                </a:solidFill>
              </a:rPr>
              <a:t>‘</a:t>
            </a:r>
            <a:r>
              <a:rPr lang="ko-KR" altLang="en-US" sz="2000" dirty="0">
                <a:solidFill>
                  <a:srgbClr val="4F3501"/>
                </a:solidFill>
              </a:rPr>
              <a:t>판정</a:t>
            </a:r>
            <a:r>
              <a:rPr lang="en-US" altLang="ko-KR" sz="2000" dirty="0">
                <a:solidFill>
                  <a:srgbClr val="4F3501"/>
                </a:solidFill>
              </a:rPr>
              <a:t>＇</a:t>
            </a:r>
            <a:r>
              <a:rPr lang="ko-KR" altLang="en-US" sz="2000" dirty="0">
                <a:solidFill>
                  <a:srgbClr val="4F3501"/>
                </a:solidFill>
              </a:rPr>
              <a:t>이라는 새로운 </a:t>
            </a:r>
            <a:r>
              <a:rPr lang="en-US" altLang="ko-KR" sz="2000" dirty="0">
                <a:solidFill>
                  <a:srgbClr val="4F3501"/>
                </a:solidFill>
              </a:rPr>
              <a:t>columns</a:t>
            </a:r>
            <a:r>
              <a:rPr lang="ko-KR" altLang="en-US" sz="2000" dirty="0">
                <a:solidFill>
                  <a:srgbClr val="4F3501"/>
                </a:solidFill>
              </a:rPr>
              <a:t>를 만들어 넣어준다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9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0377FA4-A4FE-F2D1-FF2E-1555CC1AF38B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39864-2E8B-0D81-5EDE-3924D62C62C8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데이터 </a:t>
            </a:r>
            <a:r>
              <a:rPr lang="ko-KR" altLang="en-US" sz="3600" dirty="0" err="1">
                <a:solidFill>
                  <a:schemeClr val="accent5">
                    <a:lumMod val="75000"/>
                  </a:schemeClr>
                </a:solidFill>
              </a:rPr>
              <a:t>전처리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28DF2-598F-6078-99F0-53C0C03648E9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03.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E72FF-57C4-2287-FF15-E6895EF95630}"/>
              </a:ext>
            </a:extLst>
          </p:cNvPr>
          <p:cNvSpPr txBox="1"/>
          <p:nvPr/>
        </p:nvSpPr>
        <p:spPr>
          <a:xfrm>
            <a:off x="1352550" y="1425388"/>
            <a:ext cx="94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F3501"/>
                </a:solidFill>
              </a:rPr>
              <a:t>3-2. </a:t>
            </a:r>
            <a:r>
              <a:rPr lang="ko-KR" altLang="en-US" sz="2800" dirty="0">
                <a:solidFill>
                  <a:srgbClr val="4F3501"/>
                </a:solidFill>
              </a:rPr>
              <a:t>필요 없는 </a:t>
            </a:r>
            <a:r>
              <a:rPr lang="en-US" altLang="ko-KR" sz="2800" dirty="0">
                <a:solidFill>
                  <a:srgbClr val="4F3501"/>
                </a:solidFill>
              </a:rPr>
              <a:t>columns drop </a:t>
            </a:r>
            <a:r>
              <a:rPr lang="ko-KR" altLang="en-US" sz="2800" dirty="0">
                <a:solidFill>
                  <a:srgbClr val="4F3501"/>
                </a:solidFill>
              </a:rPr>
              <a:t>시키기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538D3A-628A-FAC9-36E9-0324DBF5A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495550"/>
            <a:ext cx="61626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3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0377FA4-A4FE-F2D1-FF2E-1555CC1AF38B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39864-2E8B-0D81-5EDE-3924D62C62C8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데이터 </a:t>
            </a:r>
            <a:r>
              <a:rPr lang="ko-KR" altLang="en-US" sz="3600" dirty="0" err="1">
                <a:solidFill>
                  <a:schemeClr val="accent5">
                    <a:lumMod val="75000"/>
                  </a:schemeClr>
                </a:solidFill>
              </a:rPr>
              <a:t>전처리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28DF2-598F-6078-99F0-53C0C03648E9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03.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E72FF-57C4-2287-FF15-E6895EF95630}"/>
              </a:ext>
            </a:extLst>
          </p:cNvPr>
          <p:cNvSpPr txBox="1"/>
          <p:nvPr/>
        </p:nvSpPr>
        <p:spPr>
          <a:xfrm>
            <a:off x="1352550" y="1425388"/>
            <a:ext cx="94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F3501"/>
                </a:solidFill>
              </a:rPr>
              <a:t>3-2. </a:t>
            </a:r>
            <a:r>
              <a:rPr lang="ko-KR" altLang="en-US" sz="2800" dirty="0">
                <a:solidFill>
                  <a:srgbClr val="4F3501"/>
                </a:solidFill>
              </a:rPr>
              <a:t>필요 없는 </a:t>
            </a:r>
            <a:r>
              <a:rPr lang="en-US" altLang="ko-KR" sz="2800" dirty="0">
                <a:solidFill>
                  <a:srgbClr val="4F3501"/>
                </a:solidFill>
              </a:rPr>
              <a:t>columns drop </a:t>
            </a:r>
            <a:r>
              <a:rPr lang="ko-KR" altLang="en-US" sz="2800" dirty="0">
                <a:solidFill>
                  <a:srgbClr val="4F3501"/>
                </a:solidFill>
              </a:rPr>
              <a:t>시키기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CC37D8-30D0-A648-F5BC-C4E0B420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209800"/>
            <a:ext cx="10763250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CD4FD-E1EF-8888-5D26-5806196B6837}"/>
              </a:ext>
            </a:extLst>
          </p:cNvPr>
          <p:cNvSpPr txBox="1"/>
          <p:nvPr/>
        </p:nvSpPr>
        <p:spPr>
          <a:xfrm>
            <a:off x="1327548" y="4954532"/>
            <a:ext cx="944880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F3501"/>
                </a:solidFill>
              </a:rPr>
              <a:t>Drop() </a:t>
            </a:r>
            <a:r>
              <a:rPr lang="ko-KR" altLang="en-US" sz="2000" dirty="0">
                <a:solidFill>
                  <a:srgbClr val="4F3501"/>
                </a:solidFill>
              </a:rPr>
              <a:t>을 이용하여 </a:t>
            </a:r>
            <a:r>
              <a:rPr lang="ko-KR" altLang="en-US" sz="2000" dirty="0" err="1">
                <a:solidFill>
                  <a:srgbClr val="4F3501"/>
                </a:solidFill>
              </a:rPr>
              <a:t>필요없는</a:t>
            </a:r>
            <a:r>
              <a:rPr lang="ko-KR" altLang="en-US" sz="2000" dirty="0">
                <a:solidFill>
                  <a:srgbClr val="4F3501"/>
                </a:solidFill>
              </a:rPr>
              <a:t> </a:t>
            </a:r>
            <a:r>
              <a:rPr lang="en-US" altLang="ko-KR" sz="2000" dirty="0">
                <a:solidFill>
                  <a:srgbClr val="4F3501"/>
                </a:solidFill>
              </a:rPr>
              <a:t>columns(‘id‘, ‘diagnosis’, Unnamed:32’)</a:t>
            </a:r>
            <a:r>
              <a:rPr lang="ko-KR" altLang="en-US" sz="2000" dirty="0">
                <a:solidFill>
                  <a:srgbClr val="4F3501"/>
                </a:solidFill>
              </a:rPr>
              <a:t>을 삭제하고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ko-KR" altLang="en-US" sz="2000" dirty="0">
                <a:solidFill>
                  <a:srgbClr val="4F3501"/>
                </a:solidFill>
              </a:rPr>
              <a:t>나머지를 </a:t>
            </a:r>
            <a:r>
              <a:rPr lang="en-US" altLang="ko-KR" sz="2000" dirty="0">
                <a:solidFill>
                  <a:srgbClr val="4F3501"/>
                </a:solidFill>
              </a:rPr>
              <a:t>total</a:t>
            </a:r>
            <a:r>
              <a:rPr lang="ko-KR" altLang="en-US" sz="2000" dirty="0">
                <a:solidFill>
                  <a:srgbClr val="4F3501"/>
                </a:solidFill>
              </a:rPr>
              <a:t>로 지정한다</a:t>
            </a:r>
            <a:r>
              <a:rPr lang="en-US" altLang="ko-KR" sz="2000" dirty="0">
                <a:solidFill>
                  <a:srgbClr val="4F3501"/>
                </a:solidFill>
              </a:rPr>
              <a:t>. </a:t>
            </a:r>
            <a:r>
              <a:rPr lang="ko-KR" altLang="en-US" sz="2000" dirty="0">
                <a:solidFill>
                  <a:srgbClr val="4F3501"/>
                </a:solidFill>
              </a:rPr>
              <a:t>그 후 </a:t>
            </a:r>
            <a:r>
              <a:rPr lang="en-US" altLang="ko-KR" sz="2000" dirty="0" err="1">
                <a:solidFill>
                  <a:srgbClr val="4F3501"/>
                </a:solidFill>
              </a:rPr>
              <a:t>total.head</a:t>
            </a:r>
            <a:r>
              <a:rPr lang="en-US" altLang="ko-KR" sz="2000" dirty="0">
                <a:solidFill>
                  <a:srgbClr val="4F3501"/>
                </a:solidFill>
              </a:rPr>
              <a:t>()</a:t>
            </a:r>
            <a:r>
              <a:rPr lang="ko-KR" altLang="en-US" sz="2000" dirty="0">
                <a:solidFill>
                  <a:srgbClr val="4F3501"/>
                </a:solidFill>
              </a:rPr>
              <a:t>로 데이터 프레임을 확인해보면 해당 </a:t>
            </a:r>
            <a:r>
              <a:rPr lang="en-US" altLang="ko-KR" sz="2000" dirty="0">
                <a:solidFill>
                  <a:srgbClr val="4F3501"/>
                </a:solidFill>
              </a:rPr>
              <a:t>columns</a:t>
            </a:r>
            <a:r>
              <a:rPr lang="ko-KR" altLang="en-US" sz="2000" dirty="0">
                <a:solidFill>
                  <a:srgbClr val="4F3501"/>
                </a:solidFill>
              </a:rPr>
              <a:t>이 삭제되었음을 알 수 있다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4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8F93A-1C8D-CAC1-6CC5-8E7A77932A72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0E9A0-9DC3-FFED-D919-F4C5026A1833}"/>
              </a:ext>
            </a:extLst>
          </p:cNvPr>
          <p:cNvSpPr txBox="1"/>
          <p:nvPr/>
        </p:nvSpPr>
        <p:spPr>
          <a:xfrm>
            <a:off x="1674018" y="741434"/>
            <a:ext cx="611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Train / test data set </a:t>
            </a:r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분할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09ECE-0C78-E2AB-437D-DA6B06DCD2DF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04.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9AC5EC-58D3-2B05-2D79-A57558E7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84" y="2330247"/>
            <a:ext cx="4419600" cy="933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F7AF10-5DC9-4EB6-2C8A-0C7F92B559C1}"/>
              </a:ext>
            </a:extLst>
          </p:cNvPr>
          <p:cNvSpPr txBox="1"/>
          <p:nvPr/>
        </p:nvSpPr>
        <p:spPr>
          <a:xfrm>
            <a:off x="1132284" y="3862595"/>
            <a:ext cx="944880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먼저 전체 데이터 프레임</a:t>
            </a:r>
            <a:r>
              <a:rPr lang="en-US" altLang="ko-KR" sz="2000" dirty="0">
                <a:solidFill>
                  <a:srgbClr val="4F3501"/>
                </a:solidFill>
              </a:rPr>
              <a:t>(total)</a:t>
            </a:r>
            <a:r>
              <a:rPr lang="ko-KR" altLang="en-US" sz="2000" dirty="0">
                <a:solidFill>
                  <a:srgbClr val="4F3501"/>
                </a:solidFill>
              </a:rPr>
              <a:t>에서 </a:t>
            </a:r>
            <a:r>
              <a:rPr lang="ko-KR" altLang="en-US" sz="2000" dirty="0" err="1">
                <a:solidFill>
                  <a:srgbClr val="4F3501"/>
                </a:solidFill>
              </a:rPr>
              <a:t>타겟값</a:t>
            </a:r>
            <a:r>
              <a:rPr lang="en-US" altLang="ko-KR" sz="2000" dirty="0">
                <a:solidFill>
                  <a:srgbClr val="4F3501"/>
                </a:solidFill>
              </a:rPr>
              <a:t>(column [‘</a:t>
            </a:r>
            <a:r>
              <a:rPr lang="ko-KR" altLang="en-US" sz="2000" dirty="0">
                <a:solidFill>
                  <a:srgbClr val="4F3501"/>
                </a:solidFill>
              </a:rPr>
              <a:t>판정</a:t>
            </a:r>
            <a:r>
              <a:rPr lang="en-US" altLang="ko-KR" sz="2000" dirty="0">
                <a:solidFill>
                  <a:srgbClr val="4F3501"/>
                </a:solidFill>
              </a:rPr>
              <a:t>’]</a:t>
            </a:r>
            <a:r>
              <a:rPr lang="ko-KR" altLang="en-US" sz="2000" dirty="0">
                <a:solidFill>
                  <a:srgbClr val="4F3501"/>
                </a:solidFill>
              </a:rPr>
              <a:t>을</a:t>
            </a:r>
            <a:r>
              <a:rPr lang="en-US" altLang="ko-KR" sz="2000" dirty="0">
                <a:solidFill>
                  <a:srgbClr val="4F3501"/>
                </a:solidFill>
              </a:rPr>
              <a:t> </a:t>
            </a:r>
            <a:r>
              <a:rPr lang="ko-KR" altLang="en-US" sz="2000" dirty="0">
                <a:solidFill>
                  <a:srgbClr val="4F3501"/>
                </a:solidFill>
              </a:rPr>
              <a:t>제외한 나머지 </a:t>
            </a:r>
            <a:r>
              <a:rPr lang="en-US" altLang="ko-KR" sz="2000" dirty="0">
                <a:solidFill>
                  <a:srgbClr val="4F3501"/>
                </a:solidFill>
              </a:rPr>
              <a:t>columns</a:t>
            </a:r>
            <a:r>
              <a:rPr lang="ko-KR" altLang="en-US" sz="2000" dirty="0">
                <a:solidFill>
                  <a:srgbClr val="4F3501"/>
                </a:solidFill>
              </a:rPr>
              <a:t>를 </a:t>
            </a:r>
            <a:r>
              <a:rPr lang="en-US" altLang="ko-KR" sz="2000" dirty="0">
                <a:solidFill>
                  <a:srgbClr val="4F3501"/>
                </a:solidFill>
              </a:rPr>
              <a:t>X</a:t>
            </a:r>
            <a:r>
              <a:rPr lang="ko-KR" altLang="en-US" sz="2000" dirty="0">
                <a:solidFill>
                  <a:srgbClr val="4F3501"/>
                </a:solidFill>
              </a:rPr>
              <a:t>로 설정하고</a:t>
            </a:r>
            <a:r>
              <a:rPr lang="en-US" altLang="ko-KR" sz="2000" dirty="0">
                <a:solidFill>
                  <a:srgbClr val="4F3501"/>
                </a:solidFill>
              </a:rPr>
              <a:t>, total [‘</a:t>
            </a:r>
            <a:r>
              <a:rPr lang="ko-KR" altLang="en-US" sz="2000" dirty="0">
                <a:solidFill>
                  <a:srgbClr val="4F3501"/>
                </a:solidFill>
              </a:rPr>
              <a:t>판정</a:t>
            </a:r>
            <a:r>
              <a:rPr lang="en-US" altLang="ko-KR" sz="2000" dirty="0">
                <a:solidFill>
                  <a:srgbClr val="4F3501"/>
                </a:solidFill>
              </a:rPr>
              <a:t>’] </a:t>
            </a:r>
            <a:r>
              <a:rPr lang="ko-KR" altLang="en-US" sz="2000" dirty="0">
                <a:solidFill>
                  <a:srgbClr val="4F3501"/>
                </a:solidFill>
              </a:rPr>
              <a:t>을</a:t>
            </a:r>
            <a:r>
              <a:rPr lang="en-US" altLang="ko-KR" sz="2000" dirty="0">
                <a:solidFill>
                  <a:srgbClr val="4F3501"/>
                </a:solidFill>
              </a:rPr>
              <a:t> y</a:t>
            </a:r>
            <a:r>
              <a:rPr lang="ko-KR" altLang="en-US" sz="2000" dirty="0">
                <a:solidFill>
                  <a:srgbClr val="4F3501"/>
                </a:solidFill>
              </a:rPr>
              <a:t>로 설정해준다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7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8F93A-1C8D-CAC1-6CC5-8E7A77932A72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0E9A0-9DC3-FFED-D919-F4C5026A1833}"/>
              </a:ext>
            </a:extLst>
          </p:cNvPr>
          <p:cNvSpPr txBox="1"/>
          <p:nvPr/>
        </p:nvSpPr>
        <p:spPr>
          <a:xfrm>
            <a:off x="1674018" y="741434"/>
            <a:ext cx="611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Train / test data set </a:t>
            </a:r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분할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09ECE-0C78-E2AB-437D-DA6B06DCD2DF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04.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7AF10-5DC9-4EB6-2C8A-0C7F92B559C1}"/>
              </a:ext>
            </a:extLst>
          </p:cNvPr>
          <p:cNvSpPr txBox="1"/>
          <p:nvPr/>
        </p:nvSpPr>
        <p:spPr>
          <a:xfrm>
            <a:off x="1132284" y="3862595"/>
            <a:ext cx="94488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그 후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en-US" altLang="ko-KR" sz="2000" dirty="0" err="1">
                <a:solidFill>
                  <a:srgbClr val="4F3501"/>
                </a:solidFill>
              </a:rPr>
              <a:t>train_test_split</a:t>
            </a:r>
            <a:r>
              <a:rPr lang="ko-KR" altLang="en-US" sz="2000" dirty="0">
                <a:solidFill>
                  <a:srgbClr val="4F3501"/>
                </a:solidFill>
              </a:rPr>
              <a:t>를 이용하여 </a:t>
            </a:r>
            <a:r>
              <a:rPr lang="en-US" altLang="ko-KR" sz="2000" dirty="0">
                <a:solidFill>
                  <a:srgbClr val="4F3501"/>
                </a:solidFill>
              </a:rPr>
              <a:t>7:3</a:t>
            </a:r>
            <a:r>
              <a:rPr lang="ko-KR" altLang="en-US" sz="2000" dirty="0">
                <a:solidFill>
                  <a:srgbClr val="4F3501"/>
                </a:solidFill>
              </a:rPr>
              <a:t>의 비율로 </a:t>
            </a:r>
            <a:r>
              <a:rPr lang="en-US" altLang="ko-KR" sz="2000" dirty="0">
                <a:solidFill>
                  <a:srgbClr val="4F3501"/>
                </a:solidFill>
              </a:rPr>
              <a:t>train set / test set</a:t>
            </a:r>
            <a:r>
              <a:rPr lang="ko-KR" altLang="en-US" sz="2000" dirty="0">
                <a:solidFill>
                  <a:srgbClr val="4F3501"/>
                </a:solidFill>
              </a:rPr>
              <a:t>을 분할한다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9C0CED-C79F-2658-0B79-8F81BED4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84" y="2206080"/>
            <a:ext cx="104489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8F93A-1C8D-CAC1-6CC5-8E7A77932A72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0E9A0-9DC3-FFED-D919-F4C5026A1833}"/>
              </a:ext>
            </a:extLst>
          </p:cNvPr>
          <p:cNvSpPr txBox="1"/>
          <p:nvPr/>
        </p:nvSpPr>
        <p:spPr>
          <a:xfrm>
            <a:off x="1674018" y="741434"/>
            <a:ext cx="611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모델 구축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09ECE-0C78-E2AB-437D-DA6B06DCD2DF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05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12A83-7680-777F-2BAB-85B31A1559CA}"/>
              </a:ext>
            </a:extLst>
          </p:cNvPr>
          <p:cNvSpPr txBox="1"/>
          <p:nvPr/>
        </p:nvSpPr>
        <p:spPr>
          <a:xfrm>
            <a:off x="1208484" y="2037311"/>
            <a:ext cx="944880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지금까지는 각 앙상블 기법이 동일하지만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ko-KR" altLang="en-US" sz="2000" dirty="0">
                <a:solidFill>
                  <a:srgbClr val="4F3501"/>
                </a:solidFill>
              </a:rPr>
              <a:t>모델 구축 단계부터는 각 기법들에 따라 코드가 달라지기 때문에 필요한 부분만 선택적으로 보면 된다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1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A818A-7F83-3E0E-1A98-75256051EA68}"/>
              </a:ext>
            </a:extLst>
          </p:cNvPr>
          <p:cNvSpPr txBox="1"/>
          <p:nvPr/>
        </p:nvSpPr>
        <p:spPr>
          <a:xfrm>
            <a:off x="721518" y="391596"/>
            <a:ext cx="426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F3501"/>
                </a:solidFill>
              </a:rPr>
              <a:t>투표</a:t>
            </a:r>
            <a:r>
              <a:rPr lang="en-US" altLang="ko-KR" sz="3600" b="1" dirty="0">
                <a:solidFill>
                  <a:srgbClr val="4F3501"/>
                </a:solidFill>
              </a:rPr>
              <a:t>(voting) </a:t>
            </a:r>
            <a:r>
              <a:rPr lang="ko-KR" altLang="en-US" sz="3600" b="1" dirty="0">
                <a:solidFill>
                  <a:srgbClr val="4F3501"/>
                </a:solidFill>
              </a:rPr>
              <a:t>기법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FA2CE8-0FC5-EE41-EC97-BF26833A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8" y="1228427"/>
            <a:ext cx="82105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3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A818A-7F83-3E0E-1A98-75256051EA68}"/>
              </a:ext>
            </a:extLst>
          </p:cNvPr>
          <p:cNvSpPr txBox="1"/>
          <p:nvPr/>
        </p:nvSpPr>
        <p:spPr>
          <a:xfrm>
            <a:off x="721518" y="391596"/>
            <a:ext cx="426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F3501"/>
                </a:solidFill>
              </a:rPr>
              <a:t>투표</a:t>
            </a:r>
            <a:r>
              <a:rPr lang="en-US" altLang="ko-KR" sz="3600" b="1" dirty="0">
                <a:solidFill>
                  <a:srgbClr val="4F3501"/>
                </a:solidFill>
              </a:rPr>
              <a:t>(voting) </a:t>
            </a:r>
            <a:r>
              <a:rPr lang="ko-KR" altLang="en-US" sz="3600" b="1" dirty="0">
                <a:solidFill>
                  <a:srgbClr val="4F3501"/>
                </a:solidFill>
              </a:rPr>
              <a:t>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54892-7B18-3314-624E-E25C389B10BC}"/>
              </a:ext>
            </a:extLst>
          </p:cNvPr>
          <p:cNvSpPr txBox="1"/>
          <p:nvPr/>
        </p:nvSpPr>
        <p:spPr>
          <a:xfrm>
            <a:off x="1208484" y="1865861"/>
            <a:ext cx="8792766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rgbClr val="4F3501"/>
                </a:solidFill>
              </a:rPr>
              <a:t>Logistic(</a:t>
            </a:r>
            <a:r>
              <a:rPr lang="ko-KR" altLang="en-US" sz="2000" dirty="0">
                <a:solidFill>
                  <a:srgbClr val="4F3501"/>
                </a:solidFill>
              </a:rPr>
              <a:t>로지스틱 회귀분석</a:t>
            </a:r>
            <a:r>
              <a:rPr lang="en-US" altLang="ko-KR" sz="2000" dirty="0">
                <a:solidFill>
                  <a:srgbClr val="4F3501"/>
                </a:solidFill>
              </a:rPr>
              <a:t>), tree(</a:t>
            </a:r>
            <a:r>
              <a:rPr lang="ko-KR" altLang="en-US" sz="2000" dirty="0">
                <a:solidFill>
                  <a:srgbClr val="4F3501"/>
                </a:solidFill>
              </a:rPr>
              <a:t>의사결정나무</a:t>
            </a:r>
            <a:r>
              <a:rPr lang="en-US" altLang="ko-KR" sz="2000" dirty="0">
                <a:solidFill>
                  <a:srgbClr val="4F3501"/>
                </a:solidFill>
              </a:rPr>
              <a:t>), </a:t>
            </a:r>
            <a:r>
              <a:rPr lang="en-US" altLang="ko-KR" sz="2000" dirty="0" err="1">
                <a:solidFill>
                  <a:srgbClr val="4F3501"/>
                </a:solidFill>
              </a:rPr>
              <a:t>knn</a:t>
            </a:r>
            <a:r>
              <a:rPr lang="en-US" altLang="ko-KR" sz="2000" dirty="0">
                <a:solidFill>
                  <a:srgbClr val="4F3501"/>
                </a:solidFill>
              </a:rPr>
              <a:t>(k – </a:t>
            </a:r>
            <a:r>
              <a:rPr lang="ko-KR" altLang="en-US" sz="2000" dirty="0">
                <a:solidFill>
                  <a:srgbClr val="4F3501"/>
                </a:solidFill>
              </a:rPr>
              <a:t>최근접 이웃</a:t>
            </a:r>
            <a:r>
              <a:rPr lang="en-US" altLang="ko-KR" sz="2000" dirty="0">
                <a:solidFill>
                  <a:srgbClr val="4F3501"/>
                </a:solidFill>
              </a:rPr>
              <a:t>)</a:t>
            </a:r>
            <a:r>
              <a:rPr lang="ko-KR" altLang="en-US" sz="2000" dirty="0">
                <a:solidFill>
                  <a:srgbClr val="4F3501"/>
                </a:solidFill>
              </a:rPr>
              <a:t>에 대한 모델링을 시행한다</a:t>
            </a:r>
            <a:r>
              <a:rPr lang="en-US" altLang="ko-KR" sz="2000" dirty="0">
                <a:solidFill>
                  <a:srgbClr val="4F350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solidFill>
                  <a:srgbClr val="4F3501"/>
                </a:solidFill>
              </a:rPr>
              <a:t>보팅</a:t>
            </a:r>
            <a:r>
              <a:rPr lang="ko-KR" altLang="en-US" sz="2000" dirty="0">
                <a:solidFill>
                  <a:srgbClr val="4F3501"/>
                </a:solidFill>
              </a:rPr>
              <a:t> 유형에는 예측한 </a:t>
            </a:r>
            <a:r>
              <a:rPr lang="ko-KR" altLang="en-US" sz="2000" dirty="0" err="1">
                <a:solidFill>
                  <a:srgbClr val="4F3501"/>
                </a:solidFill>
              </a:rPr>
              <a:t>결괏값</a:t>
            </a:r>
            <a:r>
              <a:rPr lang="ko-KR" altLang="en-US" sz="2000" dirty="0">
                <a:solidFill>
                  <a:srgbClr val="4F3501"/>
                </a:solidFill>
              </a:rPr>
              <a:t> 중 다수의 분류기가 결정한 </a:t>
            </a:r>
            <a:r>
              <a:rPr lang="ko-KR" altLang="en-US" sz="2000" dirty="0" err="1">
                <a:solidFill>
                  <a:srgbClr val="4F3501"/>
                </a:solidFill>
              </a:rPr>
              <a:t>예측값을</a:t>
            </a:r>
            <a:r>
              <a:rPr lang="ko-KR" altLang="en-US" sz="2000" dirty="0">
                <a:solidFill>
                  <a:srgbClr val="4F3501"/>
                </a:solidFill>
              </a:rPr>
              <a:t> 최종 </a:t>
            </a:r>
            <a:r>
              <a:rPr lang="ko-KR" altLang="en-US" sz="2000" dirty="0" err="1">
                <a:solidFill>
                  <a:srgbClr val="4F3501"/>
                </a:solidFill>
              </a:rPr>
              <a:t>보팅</a:t>
            </a:r>
            <a:r>
              <a:rPr lang="ko-KR" altLang="en-US" sz="2000" dirty="0">
                <a:solidFill>
                  <a:srgbClr val="4F3501"/>
                </a:solidFill>
              </a:rPr>
              <a:t> </a:t>
            </a:r>
            <a:r>
              <a:rPr lang="ko-KR" altLang="en-US" sz="2000" dirty="0" err="1">
                <a:solidFill>
                  <a:srgbClr val="4F3501"/>
                </a:solidFill>
              </a:rPr>
              <a:t>결괏값으로</a:t>
            </a:r>
            <a:r>
              <a:rPr lang="ko-KR" altLang="en-US" sz="2000" dirty="0">
                <a:solidFill>
                  <a:srgbClr val="4F3501"/>
                </a:solidFill>
              </a:rPr>
              <a:t> 선정하는 하드 </a:t>
            </a:r>
            <a:r>
              <a:rPr lang="ko-KR" altLang="en-US" sz="2000" dirty="0" err="1">
                <a:solidFill>
                  <a:srgbClr val="4F3501"/>
                </a:solidFill>
              </a:rPr>
              <a:t>보팅</a:t>
            </a:r>
            <a:r>
              <a:rPr lang="en-US" altLang="ko-KR" sz="2000" dirty="0">
                <a:solidFill>
                  <a:srgbClr val="4F3501"/>
                </a:solidFill>
              </a:rPr>
              <a:t>(Hard Voting)</a:t>
            </a:r>
            <a:r>
              <a:rPr lang="ko-KR" altLang="en-US" sz="2000" dirty="0">
                <a:solidFill>
                  <a:srgbClr val="4F3501"/>
                </a:solidFill>
              </a:rPr>
              <a:t>과 분류기들의 레이블 값 결정 확률을 모두 더하여 이를 평균 내어 확률 값이 가장 높은 레이블을 최종 </a:t>
            </a:r>
            <a:r>
              <a:rPr lang="ko-KR" altLang="en-US" sz="2000" dirty="0" err="1">
                <a:solidFill>
                  <a:srgbClr val="4F3501"/>
                </a:solidFill>
              </a:rPr>
              <a:t>보팅</a:t>
            </a:r>
            <a:r>
              <a:rPr lang="ko-KR" altLang="en-US" sz="2000" dirty="0">
                <a:solidFill>
                  <a:srgbClr val="4F3501"/>
                </a:solidFill>
              </a:rPr>
              <a:t> </a:t>
            </a:r>
            <a:r>
              <a:rPr lang="ko-KR" altLang="en-US" sz="2000" dirty="0" err="1">
                <a:solidFill>
                  <a:srgbClr val="4F3501"/>
                </a:solidFill>
              </a:rPr>
              <a:t>결괏값으로</a:t>
            </a:r>
            <a:r>
              <a:rPr lang="ko-KR" altLang="en-US" sz="2000" dirty="0">
                <a:solidFill>
                  <a:srgbClr val="4F3501"/>
                </a:solidFill>
              </a:rPr>
              <a:t> 선정하는 소프트 </a:t>
            </a:r>
            <a:r>
              <a:rPr lang="ko-KR" altLang="en-US" sz="2000" dirty="0" err="1">
                <a:solidFill>
                  <a:srgbClr val="4F3501"/>
                </a:solidFill>
              </a:rPr>
              <a:t>보팅</a:t>
            </a:r>
            <a:r>
              <a:rPr lang="en-US" altLang="ko-KR" sz="2000" dirty="0">
                <a:solidFill>
                  <a:srgbClr val="4F3501"/>
                </a:solidFill>
              </a:rPr>
              <a:t>(Soft Voting)</a:t>
            </a:r>
            <a:r>
              <a:rPr lang="ko-KR" altLang="en-US" sz="2000" dirty="0">
                <a:solidFill>
                  <a:srgbClr val="4F3501"/>
                </a:solidFill>
              </a:rPr>
              <a:t>이 있다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4F350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F3501"/>
                </a:solidFill>
              </a:rPr>
              <a:t>    (</a:t>
            </a:r>
            <a:r>
              <a:rPr lang="ko-KR" altLang="en-US" sz="2000" dirty="0">
                <a:solidFill>
                  <a:srgbClr val="4F3501"/>
                </a:solidFill>
              </a:rPr>
              <a:t>일반적으로는 소프트 </a:t>
            </a:r>
            <a:r>
              <a:rPr lang="ko-KR" altLang="en-US" sz="2000" dirty="0" err="1">
                <a:solidFill>
                  <a:srgbClr val="4F3501"/>
                </a:solidFill>
              </a:rPr>
              <a:t>보팅</a:t>
            </a:r>
            <a:r>
              <a:rPr lang="ko-KR" altLang="en-US" sz="2000" dirty="0">
                <a:solidFill>
                  <a:srgbClr val="4F3501"/>
                </a:solidFill>
              </a:rPr>
              <a:t> 방법이 적용됨</a:t>
            </a:r>
            <a:r>
              <a:rPr lang="en-US" altLang="ko-KR" sz="2000" dirty="0">
                <a:solidFill>
                  <a:srgbClr val="4F3501"/>
                </a:solidFill>
              </a:rPr>
              <a:t>)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62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A818A-7F83-3E0E-1A98-75256051EA68}"/>
              </a:ext>
            </a:extLst>
          </p:cNvPr>
          <p:cNvSpPr txBox="1"/>
          <p:nvPr/>
        </p:nvSpPr>
        <p:spPr>
          <a:xfrm>
            <a:off x="721518" y="391596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4F3501"/>
                </a:solidFill>
              </a:rPr>
              <a:t>배깅</a:t>
            </a:r>
            <a:r>
              <a:rPr lang="ko-KR" altLang="en-US" sz="3600" b="1" dirty="0">
                <a:solidFill>
                  <a:srgbClr val="4F3501"/>
                </a:solidFill>
              </a:rPr>
              <a:t> </a:t>
            </a:r>
            <a:r>
              <a:rPr lang="en-US" altLang="ko-KR" sz="3600" b="1" dirty="0">
                <a:solidFill>
                  <a:srgbClr val="4F3501"/>
                </a:solidFill>
              </a:rPr>
              <a:t>– </a:t>
            </a:r>
            <a:r>
              <a:rPr lang="ko-KR" altLang="en-US" sz="3600" b="1" dirty="0">
                <a:solidFill>
                  <a:srgbClr val="4F3501"/>
                </a:solidFill>
              </a:rPr>
              <a:t>랜덤 포레스트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B6C481-05FE-0BB1-18A8-3C809300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8" y="1500187"/>
            <a:ext cx="6181725" cy="3057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BA53A-D3F5-64B0-703C-C9AF417702C6}"/>
              </a:ext>
            </a:extLst>
          </p:cNvPr>
          <p:cNvSpPr txBox="1"/>
          <p:nvPr/>
        </p:nvSpPr>
        <p:spPr>
          <a:xfrm>
            <a:off x="7050882" y="1037927"/>
            <a:ext cx="4931568" cy="557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solidFill>
                  <a:srgbClr val="4F3501"/>
                </a:solidFill>
              </a:rPr>
              <a:t>배깅</a:t>
            </a:r>
            <a:r>
              <a:rPr lang="ko-KR" altLang="en-US" sz="2000" dirty="0">
                <a:solidFill>
                  <a:srgbClr val="4F3501"/>
                </a:solidFill>
              </a:rPr>
              <a:t> 기법은 여러 가지 분류 모델 중 한 가지 모델에만 집중하여 모델을 구축한 것인데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ko-KR" altLang="en-US" sz="2000" dirty="0">
                <a:solidFill>
                  <a:srgbClr val="4F3501"/>
                </a:solidFill>
              </a:rPr>
              <a:t>이때 </a:t>
            </a:r>
            <a:r>
              <a:rPr lang="ko-KR" altLang="en-US" sz="2000" dirty="0" err="1">
                <a:solidFill>
                  <a:srgbClr val="4F3501"/>
                </a:solidFill>
              </a:rPr>
              <a:t>의사결졍나무만을</a:t>
            </a:r>
            <a:r>
              <a:rPr lang="ko-KR" altLang="en-US" sz="2000" dirty="0">
                <a:solidFill>
                  <a:srgbClr val="4F3501"/>
                </a:solidFill>
              </a:rPr>
              <a:t> 구축하게 되면 </a:t>
            </a:r>
            <a:r>
              <a:rPr lang="en-US" altLang="ko-KR" sz="2000" dirty="0">
                <a:solidFill>
                  <a:srgbClr val="4F3501"/>
                </a:solidFill>
              </a:rPr>
              <a:t>‘</a:t>
            </a:r>
            <a:r>
              <a:rPr lang="ko-KR" altLang="en-US" sz="2000" dirty="0">
                <a:solidFill>
                  <a:srgbClr val="4F3501"/>
                </a:solidFill>
              </a:rPr>
              <a:t>랜덤 포레스트</a:t>
            </a:r>
            <a:r>
              <a:rPr lang="en-US" altLang="ko-KR" sz="2000" dirty="0">
                <a:solidFill>
                  <a:srgbClr val="4F3501"/>
                </a:solidFill>
              </a:rPr>
              <a:t>‘ </a:t>
            </a:r>
            <a:r>
              <a:rPr lang="ko-KR" altLang="en-US" sz="2000" dirty="0">
                <a:solidFill>
                  <a:srgbClr val="4F3501"/>
                </a:solidFill>
              </a:rPr>
              <a:t>라고 부르게 된다</a:t>
            </a:r>
            <a:r>
              <a:rPr lang="en-US" altLang="ko-KR" sz="2000" dirty="0">
                <a:solidFill>
                  <a:srgbClr val="4F3501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4F350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F3501"/>
                </a:solidFill>
              </a:rPr>
              <a:t>랜덤 포레스트 모델을 구축 </a:t>
            </a:r>
            <a:r>
              <a:rPr lang="en-US" altLang="ko-KR" sz="2000" dirty="0" err="1">
                <a:solidFill>
                  <a:srgbClr val="4F3501"/>
                </a:solidFill>
              </a:rPr>
              <a:t>n_estimators</a:t>
            </a:r>
            <a:r>
              <a:rPr lang="ko-KR" altLang="en-US" sz="2000" dirty="0">
                <a:solidFill>
                  <a:srgbClr val="4F3501"/>
                </a:solidFill>
              </a:rPr>
              <a:t>는 </a:t>
            </a:r>
            <a:r>
              <a:rPr lang="en-US" altLang="ko-KR" sz="2000" dirty="0">
                <a:solidFill>
                  <a:srgbClr val="4F3501"/>
                </a:solidFill>
              </a:rPr>
              <a:t>‘</a:t>
            </a:r>
            <a:r>
              <a:rPr lang="ko-KR" altLang="en-US" sz="2000" dirty="0">
                <a:solidFill>
                  <a:srgbClr val="4F3501"/>
                </a:solidFill>
              </a:rPr>
              <a:t>데이터 샘플을 몇 개까지 만들 거인가</a:t>
            </a:r>
            <a:r>
              <a:rPr lang="en-US" altLang="ko-KR" sz="2000" dirty="0">
                <a:solidFill>
                  <a:srgbClr val="4F3501"/>
                </a:solidFill>
              </a:rPr>
              <a:t>?’ </a:t>
            </a:r>
            <a:r>
              <a:rPr lang="ko-KR" altLang="en-US" sz="2000" dirty="0">
                <a:solidFill>
                  <a:srgbClr val="4F3501"/>
                </a:solidFill>
              </a:rPr>
              <a:t>라는 의미이며 </a:t>
            </a:r>
            <a:r>
              <a:rPr lang="en-US" altLang="ko-KR" sz="2000" dirty="0" err="1">
                <a:solidFill>
                  <a:srgbClr val="4F3501"/>
                </a:solidFill>
              </a:rPr>
              <a:t>n_estimators</a:t>
            </a:r>
            <a:r>
              <a:rPr lang="en-US" altLang="ko-KR" sz="2000" dirty="0">
                <a:solidFill>
                  <a:srgbClr val="4F3501"/>
                </a:solidFill>
              </a:rPr>
              <a:t>=500 </a:t>
            </a:r>
            <a:r>
              <a:rPr lang="ko-KR" altLang="en-US" sz="2000" dirty="0">
                <a:solidFill>
                  <a:srgbClr val="4F3501"/>
                </a:solidFill>
              </a:rPr>
              <a:t>이라는 것은 의사결정나무를 </a:t>
            </a:r>
            <a:r>
              <a:rPr lang="en-US" altLang="ko-KR" sz="2000" dirty="0">
                <a:solidFill>
                  <a:srgbClr val="4F3501"/>
                </a:solidFill>
              </a:rPr>
              <a:t>500</a:t>
            </a:r>
            <a:r>
              <a:rPr lang="ko-KR" altLang="en-US" sz="2000" dirty="0">
                <a:solidFill>
                  <a:srgbClr val="4F3501"/>
                </a:solidFill>
              </a:rPr>
              <a:t>개 만든다고 이해하면 된다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0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4518797-3363-7AE0-B456-1B361CACFFE2}"/>
              </a:ext>
            </a:extLst>
          </p:cNvPr>
          <p:cNvSpPr/>
          <p:nvPr/>
        </p:nvSpPr>
        <p:spPr>
          <a:xfrm>
            <a:off x="0" y="1123950"/>
            <a:ext cx="7162800" cy="56769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F0A2DE6-0AD4-FFE4-F574-78F61B496287}"/>
              </a:ext>
            </a:extLst>
          </p:cNvPr>
          <p:cNvSpPr/>
          <p:nvPr/>
        </p:nvSpPr>
        <p:spPr>
          <a:xfrm>
            <a:off x="1223963" y="2726382"/>
            <a:ext cx="2319337" cy="2271713"/>
          </a:xfrm>
          <a:prstGeom prst="ellipse">
            <a:avLst/>
          </a:prstGeom>
          <a:solidFill>
            <a:srgbClr val="FFFAEB">
              <a:alpha val="7098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05E053E-02A0-02E2-C5C0-05FD36EEF5C9}"/>
              </a:ext>
            </a:extLst>
          </p:cNvPr>
          <p:cNvSpPr/>
          <p:nvPr/>
        </p:nvSpPr>
        <p:spPr>
          <a:xfrm>
            <a:off x="2383631" y="2726382"/>
            <a:ext cx="2319337" cy="2271713"/>
          </a:xfrm>
          <a:prstGeom prst="ellipse">
            <a:avLst/>
          </a:prstGeom>
          <a:solidFill>
            <a:schemeClr val="accent5">
              <a:lumMod val="60000"/>
              <a:lumOff val="40000"/>
              <a:alpha val="71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79498C-C955-901E-90A3-EC94FD673DAF}"/>
              </a:ext>
            </a:extLst>
          </p:cNvPr>
          <p:cNvSpPr/>
          <p:nvPr/>
        </p:nvSpPr>
        <p:spPr>
          <a:xfrm>
            <a:off x="3543299" y="2726382"/>
            <a:ext cx="2319337" cy="2271713"/>
          </a:xfrm>
          <a:prstGeom prst="ellipse">
            <a:avLst/>
          </a:prstGeom>
          <a:solidFill>
            <a:schemeClr val="accent5">
              <a:lumMod val="75000"/>
              <a:alpha val="7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7613A-7220-ECAD-A80A-7F3B0E6AB72E}"/>
              </a:ext>
            </a:extLst>
          </p:cNvPr>
          <p:cNvSpPr txBox="1"/>
          <p:nvPr/>
        </p:nvSpPr>
        <p:spPr>
          <a:xfrm>
            <a:off x="531018" y="277296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4F3501"/>
                </a:solidFill>
              </a:rPr>
              <a:t>contents</a:t>
            </a:r>
            <a:endParaRPr lang="ko-KR" altLang="en-US" sz="3600" b="1" dirty="0">
              <a:solidFill>
                <a:srgbClr val="4F350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731E5-195A-F28C-14C2-83E43808A8FD}"/>
              </a:ext>
            </a:extLst>
          </p:cNvPr>
          <p:cNvSpPr txBox="1"/>
          <p:nvPr/>
        </p:nvSpPr>
        <p:spPr>
          <a:xfrm>
            <a:off x="8352635" y="1145284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기본 패키지 설정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5AC0AC6-55FC-F3BF-B8B6-D10774D5F11C}"/>
              </a:ext>
            </a:extLst>
          </p:cNvPr>
          <p:cNvSpPr/>
          <p:nvPr/>
        </p:nvSpPr>
        <p:spPr>
          <a:xfrm>
            <a:off x="7441410" y="923627"/>
            <a:ext cx="766763" cy="776656"/>
          </a:xfrm>
          <a:prstGeom prst="ellipse">
            <a:avLst/>
          </a:prstGeom>
          <a:solidFill>
            <a:srgbClr val="F5ECE7">
              <a:alpha val="0"/>
            </a:srgb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672CA-AE3B-0506-7161-EFD3FAED3A0E}"/>
              </a:ext>
            </a:extLst>
          </p:cNvPr>
          <p:cNvSpPr txBox="1"/>
          <p:nvPr/>
        </p:nvSpPr>
        <p:spPr>
          <a:xfrm>
            <a:off x="7585872" y="1083729"/>
            <a:ext cx="76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01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536EA3-D755-4EC9-93AF-52392CDF3150}"/>
              </a:ext>
            </a:extLst>
          </p:cNvPr>
          <p:cNvSpPr txBox="1"/>
          <p:nvPr/>
        </p:nvSpPr>
        <p:spPr>
          <a:xfrm>
            <a:off x="8486783" y="2025788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데이터 가져오기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7D880DE-8A57-3683-2BA5-7BDB85A4A432}"/>
              </a:ext>
            </a:extLst>
          </p:cNvPr>
          <p:cNvSpPr/>
          <p:nvPr/>
        </p:nvSpPr>
        <p:spPr>
          <a:xfrm>
            <a:off x="7441410" y="1748572"/>
            <a:ext cx="766763" cy="776656"/>
          </a:xfrm>
          <a:prstGeom prst="ellipse">
            <a:avLst/>
          </a:prstGeom>
          <a:solidFill>
            <a:srgbClr val="F5ECE7">
              <a:alpha val="0"/>
            </a:srgb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691BE2-CB3A-1632-2F72-09353AB40F8A}"/>
              </a:ext>
            </a:extLst>
          </p:cNvPr>
          <p:cNvSpPr txBox="1"/>
          <p:nvPr/>
        </p:nvSpPr>
        <p:spPr>
          <a:xfrm>
            <a:off x="7585872" y="1908674"/>
            <a:ext cx="76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02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FDC6E0-EF76-8BA8-13B4-23FA68F917F9}"/>
              </a:ext>
            </a:extLst>
          </p:cNvPr>
          <p:cNvSpPr txBox="1"/>
          <p:nvPr/>
        </p:nvSpPr>
        <p:spPr>
          <a:xfrm>
            <a:off x="8497096" y="2838405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데이터 </a:t>
            </a:r>
            <a:r>
              <a:rPr lang="ko-KR" altLang="en-US" sz="2000" dirty="0" err="1">
                <a:solidFill>
                  <a:schemeClr val="accent5">
                    <a:lumMod val="75000"/>
                  </a:schemeClr>
                </a:solidFill>
              </a:rPr>
              <a:t>전처리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6B52C52-6B91-486E-0974-A6DCDA8313AF}"/>
              </a:ext>
            </a:extLst>
          </p:cNvPr>
          <p:cNvSpPr/>
          <p:nvPr/>
        </p:nvSpPr>
        <p:spPr>
          <a:xfrm>
            <a:off x="7441410" y="2573517"/>
            <a:ext cx="766763" cy="776656"/>
          </a:xfrm>
          <a:prstGeom prst="ellipse">
            <a:avLst/>
          </a:prstGeom>
          <a:solidFill>
            <a:srgbClr val="F5ECE7">
              <a:alpha val="0"/>
            </a:srgb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569CCA-48A5-197E-8440-C0E090C9694F}"/>
              </a:ext>
            </a:extLst>
          </p:cNvPr>
          <p:cNvSpPr txBox="1"/>
          <p:nvPr/>
        </p:nvSpPr>
        <p:spPr>
          <a:xfrm>
            <a:off x="7585872" y="2733619"/>
            <a:ext cx="76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03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E68D44-0766-729D-FBC0-B5DF3F524775}"/>
              </a:ext>
            </a:extLst>
          </p:cNvPr>
          <p:cNvSpPr txBox="1"/>
          <p:nvPr/>
        </p:nvSpPr>
        <p:spPr>
          <a:xfrm>
            <a:off x="8497096" y="354578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Train / test data set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분할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EB1D7C2-E515-3A23-DBAC-95B23BDFAE80}"/>
              </a:ext>
            </a:extLst>
          </p:cNvPr>
          <p:cNvSpPr/>
          <p:nvPr/>
        </p:nvSpPr>
        <p:spPr>
          <a:xfrm>
            <a:off x="7441410" y="3398532"/>
            <a:ext cx="766763" cy="776656"/>
          </a:xfrm>
          <a:prstGeom prst="ellipse">
            <a:avLst/>
          </a:prstGeom>
          <a:solidFill>
            <a:srgbClr val="F5ECE7">
              <a:alpha val="0"/>
            </a:srgb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47F154-E584-6890-B4FE-7098C7D3F22A}"/>
              </a:ext>
            </a:extLst>
          </p:cNvPr>
          <p:cNvSpPr txBox="1"/>
          <p:nvPr/>
        </p:nvSpPr>
        <p:spPr>
          <a:xfrm>
            <a:off x="7585872" y="3558634"/>
            <a:ext cx="76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04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7DFA1C-D5A1-30E6-EC81-86FA0663A120}"/>
              </a:ext>
            </a:extLst>
          </p:cNvPr>
          <p:cNvSpPr txBox="1"/>
          <p:nvPr/>
        </p:nvSpPr>
        <p:spPr>
          <a:xfrm>
            <a:off x="8511383" y="4445204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모델 구축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B1722FC-DD32-1A7F-2E01-BA5D894D8F30}"/>
              </a:ext>
            </a:extLst>
          </p:cNvPr>
          <p:cNvSpPr/>
          <p:nvPr/>
        </p:nvSpPr>
        <p:spPr>
          <a:xfrm>
            <a:off x="7455696" y="4223547"/>
            <a:ext cx="766763" cy="776656"/>
          </a:xfrm>
          <a:prstGeom prst="ellipse">
            <a:avLst/>
          </a:prstGeom>
          <a:solidFill>
            <a:srgbClr val="F5ECE7">
              <a:alpha val="0"/>
            </a:srgb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72D55-8724-8F1A-5361-E0EB308AB3E8}"/>
              </a:ext>
            </a:extLst>
          </p:cNvPr>
          <p:cNvSpPr txBox="1"/>
          <p:nvPr/>
        </p:nvSpPr>
        <p:spPr>
          <a:xfrm>
            <a:off x="7600158" y="4383649"/>
            <a:ext cx="76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05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BA477F-54A0-2400-3807-4F6364AB814E}"/>
              </a:ext>
            </a:extLst>
          </p:cNvPr>
          <p:cNvSpPr txBox="1"/>
          <p:nvPr/>
        </p:nvSpPr>
        <p:spPr>
          <a:xfrm>
            <a:off x="8511383" y="523309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모델 검정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312CFA0-33C9-7D3A-29A0-CC9D6D196E42}"/>
              </a:ext>
            </a:extLst>
          </p:cNvPr>
          <p:cNvSpPr/>
          <p:nvPr/>
        </p:nvSpPr>
        <p:spPr>
          <a:xfrm>
            <a:off x="7455696" y="5048492"/>
            <a:ext cx="766763" cy="776656"/>
          </a:xfrm>
          <a:prstGeom prst="ellipse">
            <a:avLst/>
          </a:prstGeom>
          <a:solidFill>
            <a:srgbClr val="F5ECE7">
              <a:alpha val="0"/>
            </a:srgb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CB82FB-4B58-277E-ABFA-4E6006678358}"/>
              </a:ext>
            </a:extLst>
          </p:cNvPr>
          <p:cNvSpPr txBox="1"/>
          <p:nvPr/>
        </p:nvSpPr>
        <p:spPr>
          <a:xfrm>
            <a:off x="7600158" y="5208594"/>
            <a:ext cx="76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06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2988C9-C4FA-C798-B4A6-A763844B0022}"/>
              </a:ext>
            </a:extLst>
          </p:cNvPr>
          <p:cNvSpPr txBox="1"/>
          <p:nvPr/>
        </p:nvSpPr>
        <p:spPr>
          <a:xfrm>
            <a:off x="8511383" y="6020994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최적화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6E53C9B-85AC-B18C-3E03-0A9BADD0A58C}"/>
              </a:ext>
            </a:extLst>
          </p:cNvPr>
          <p:cNvSpPr/>
          <p:nvPr/>
        </p:nvSpPr>
        <p:spPr>
          <a:xfrm>
            <a:off x="7455696" y="5873437"/>
            <a:ext cx="766763" cy="776656"/>
          </a:xfrm>
          <a:prstGeom prst="ellipse">
            <a:avLst/>
          </a:prstGeom>
          <a:solidFill>
            <a:srgbClr val="F5ECE7">
              <a:alpha val="0"/>
            </a:srgb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E95E15-22EA-1BF2-ABFB-F4CA2540DEED}"/>
              </a:ext>
            </a:extLst>
          </p:cNvPr>
          <p:cNvSpPr txBox="1"/>
          <p:nvPr/>
        </p:nvSpPr>
        <p:spPr>
          <a:xfrm>
            <a:off x="7600158" y="6033539"/>
            <a:ext cx="76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07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22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A818A-7F83-3E0E-1A98-75256051EA68}"/>
              </a:ext>
            </a:extLst>
          </p:cNvPr>
          <p:cNvSpPr txBox="1"/>
          <p:nvPr/>
        </p:nvSpPr>
        <p:spPr>
          <a:xfrm>
            <a:off x="721518" y="391596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4F3501"/>
                </a:solidFill>
              </a:rPr>
              <a:t>부스팅</a:t>
            </a:r>
            <a:r>
              <a:rPr lang="ko-KR" altLang="en-US" sz="3600" b="1" dirty="0">
                <a:solidFill>
                  <a:srgbClr val="4F3501"/>
                </a:solidFill>
              </a:rPr>
              <a:t> </a:t>
            </a:r>
            <a:r>
              <a:rPr lang="en-US" altLang="ko-KR" sz="3600" b="1" dirty="0">
                <a:solidFill>
                  <a:srgbClr val="4F3501"/>
                </a:solidFill>
              </a:rPr>
              <a:t>(AdaBoost)</a:t>
            </a:r>
            <a:endParaRPr lang="ko-KR" altLang="en-US" sz="3600" b="1" dirty="0">
              <a:solidFill>
                <a:srgbClr val="4F350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BA53A-D3F5-64B0-703C-C9AF417702C6}"/>
              </a:ext>
            </a:extLst>
          </p:cNvPr>
          <p:cNvSpPr txBox="1"/>
          <p:nvPr/>
        </p:nvSpPr>
        <p:spPr>
          <a:xfrm>
            <a:off x="1119187" y="4838104"/>
            <a:ext cx="93892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의사결정나무와 </a:t>
            </a:r>
            <a:r>
              <a:rPr lang="en-US" altLang="ko-KR" sz="2000" dirty="0">
                <a:solidFill>
                  <a:srgbClr val="4F3501"/>
                </a:solidFill>
              </a:rPr>
              <a:t>AdaBoost </a:t>
            </a:r>
            <a:r>
              <a:rPr lang="ko-KR" altLang="en-US" sz="2000" dirty="0">
                <a:solidFill>
                  <a:srgbClr val="4F3501"/>
                </a:solidFill>
              </a:rPr>
              <a:t>기법을 이용하여 모델을 구축한다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91EEDA-D5D2-AF8E-2658-61091BEF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525402"/>
            <a:ext cx="67532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3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0377FA4-A4FE-F2D1-FF2E-1555CC1AF38B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39864-2E8B-0D81-5EDE-3924D62C62C8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모델 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28DF2-598F-6078-99F0-53C0C03648E9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06.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E72FF-57C4-2287-FF15-E6895EF95630}"/>
              </a:ext>
            </a:extLst>
          </p:cNvPr>
          <p:cNvSpPr txBox="1"/>
          <p:nvPr/>
        </p:nvSpPr>
        <p:spPr>
          <a:xfrm>
            <a:off x="1352550" y="1425388"/>
            <a:ext cx="94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F3501"/>
                </a:solidFill>
              </a:rPr>
              <a:t>6-1. AUC </a:t>
            </a:r>
            <a:r>
              <a:rPr lang="ko-KR" altLang="en-US" sz="2800" dirty="0">
                <a:solidFill>
                  <a:srgbClr val="4F3501"/>
                </a:solidFill>
              </a:rPr>
              <a:t>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FA7CC-F02E-FF0A-5B68-17274E7FF741}"/>
              </a:ext>
            </a:extLst>
          </p:cNvPr>
          <p:cNvSpPr txBox="1"/>
          <p:nvPr/>
        </p:nvSpPr>
        <p:spPr>
          <a:xfrm>
            <a:off x="1214437" y="2342554"/>
            <a:ext cx="93892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투표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ko-KR" altLang="en-US" sz="2000" dirty="0">
                <a:solidFill>
                  <a:srgbClr val="4F3501"/>
                </a:solidFill>
              </a:rPr>
              <a:t>랜덤 포레스트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ko-KR" altLang="en-US" sz="2000" dirty="0" err="1">
                <a:solidFill>
                  <a:srgbClr val="4F3501"/>
                </a:solidFill>
              </a:rPr>
              <a:t>부스팅</a:t>
            </a:r>
            <a:r>
              <a:rPr lang="ko-KR" altLang="en-US" sz="2000" dirty="0">
                <a:solidFill>
                  <a:srgbClr val="4F3501"/>
                </a:solidFill>
              </a:rPr>
              <a:t> 기법 모두 코드는 동일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A7DE67-04F3-BD2B-A0BE-A20EFB3B1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230994"/>
            <a:ext cx="74009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2CD3C-0241-DF19-C4B7-4F4F9FAEE46C}"/>
              </a:ext>
            </a:extLst>
          </p:cNvPr>
          <p:cNvSpPr txBox="1"/>
          <p:nvPr/>
        </p:nvSpPr>
        <p:spPr>
          <a:xfrm>
            <a:off x="721518" y="391596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F3501"/>
                </a:solidFill>
              </a:rPr>
              <a:t>투표 기법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08885-2AC4-AC06-6514-A56F1A80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890712"/>
            <a:ext cx="5695950" cy="105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61D559-95B3-7C69-60AE-68A7E26E213C}"/>
              </a:ext>
            </a:extLst>
          </p:cNvPr>
          <p:cNvSpPr txBox="1"/>
          <p:nvPr/>
        </p:nvSpPr>
        <p:spPr>
          <a:xfrm>
            <a:off x="1019175" y="3553525"/>
            <a:ext cx="9389268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F3501"/>
                </a:solidFill>
              </a:rPr>
              <a:t>AUC </a:t>
            </a:r>
            <a:r>
              <a:rPr lang="ko-KR" altLang="en-US" sz="2000" dirty="0">
                <a:solidFill>
                  <a:srgbClr val="4F3501"/>
                </a:solidFill>
              </a:rPr>
              <a:t>결과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ko-KR" altLang="en-US" sz="2000" dirty="0">
                <a:solidFill>
                  <a:srgbClr val="4F3501"/>
                </a:solidFill>
              </a:rPr>
              <a:t>로지스틱 회귀분석은 </a:t>
            </a:r>
            <a:r>
              <a:rPr lang="en-US" altLang="ko-KR" sz="2000" dirty="0">
                <a:solidFill>
                  <a:srgbClr val="4F3501"/>
                </a:solidFill>
              </a:rPr>
              <a:t>96%, </a:t>
            </a:r>
            <a:r>
              <a:rPr lang="ko-KR" altLang="en-US" sz="2000" dirty="0">
                <a:solidFill>
                  <a:srgbClr val="4F3501"/>
                </a:solidFill>
              </a:rPr>
              <a:t>의사결정 나무는 </a:t>
            </a:r>
            <a:r>
              <a:rPr lang="en-US" altLang="ko-KR" sz="2000" dirty="0">
                <a:solidFill>
                  <a:srgbClr val="4F3501"/>
                </a:solidFill>
              </a:rPr>
              <a:t>92%, KNN</a:t>
            </a:r>
            <a:r>
              <a:rPr lang="ko-KR" altLang="en-US" sz="2000" dirty="0">
                <a:solidFill>
                  <a:srgbClr val="4F3501"/>
                </a:solidFill>
              </a:rPr>
              <a:t>은 </a:t>
            </a:r>
            <a:r>
              <a:rPr lang="en-US" altLang="ko-KR" sz="2000" dirty="0">
                <a:solidFill>
                  <a:srgbClr val="4F3501"/>
                </a:solidFill>
              </a:rPr>
              <a:t>89%,</a:t>
            </a:r>
            <a:r>
              <a:rPr lang="ko-KR" altLang="en-US" sz="2000" dirty="0">
                <a:solidFill>
                  <a:srgbClr val="4F3501"/>
                </a:solidFill>
              </a:rPr>
              <a:t> 투표 기법을 사용한 결과는 </a:t>
            </a:r>
            <a:r>
              <a:rPr lang="en-US" altLang="ko-KR" sz="2000" dirty="0">
                <a:solidFill>
                  <a:srgbClr val="4F3501"/>
                </a:solidFill>
              </a:rPr>
              <a:t>97%</a:t>
            </a:r>
            <a:r>
              <a:rPr lang="ko-KR" altLang="en-US" sz="2000" dirty="0">
                <a:solidFill>
                  <a:srgbClr val="4F3501"/>
                </a:solidFill>
              </a:rPr>
              <a:t>로 투표 기법을 사용했을 때 모델 성능이 가장 좋다는 것을 알 수 있다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48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2CD3C-0241-DF19-C4B7-4F4F9FAEE46C}"/>
              </a:ext>
            </a:extLst>
          </p:cNvPr>
          <p:cNvSpPr txBox="1"/>
          <p:nvPr/>
        </p:nvSpPr>
        <p:spPr>
          <a:xfrm>
            <a:off x="721518" y="391596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F3501"/>
                </a:solidFill>
              </a:rPr>
              <a:t>랜덤 포레스트 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1D559-95B3-7C69-60AE-68A7E26E213C}"/>
              </a:ext>
            </a:extLst>
          </p:cNvPr>
          <p:cNvSpPr txBox="1"/>
          <p:nvPr/>
        </p:nvSpPr>
        <p:spPr>
          <a:xfrm>
            <a:off x="1019175" y="3553525"/>
            <a:ext cx="938926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의결정나무만을 사용했을 때는 </a:t>
            </a:r>
            <a:r>
              <a:rPr lang="en-US" altLang="ko-KR" sz="2000" dirty="0">
                <a:solidFill>
                  <a:srgbClr val="4F3501"/>
                </a:solidFill>
              </a:rPr>
              <a:t>AUC</a:t>
            </a:r>
            <a:r>
              <a:rPr lang="ko-KR" altLang="en-US" sz="2000" dirty="0">
                <a:solidFill>
                  <a:srgbClr val="4F3501"/>
                </a:solidFill>
              </a:rPr>
              <a:t>값이 </a:t>
            </a:r>
            <a:r>
              <a:rPr lang="en-US" altLang="ko-KR" sz="2000" dirty="0">
                <a:solidFill>
                  <a:srgbClr val="4F3501"/>
                </a:solidFill>
              </a:rPr>
              <a:t>92%</a:t>
            </a:r>
            <a:r>
              <a:rPr lang="ko-KR" altLang="en-US" sz="2000" dirty="0">
                <a:solidFill>
                  <a:srgbClr val="4F3501"/>
                </a:solidFill>
              </a:rPr>
              <a:t>인 반면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ko-KR" altLang="en-US" sz="2000" dirty="0">
                <a:solidFill>
                  <a:srgbClr val="4F3501"/>
                </a:solidFill>
              </a:rPr>
              <a:t>랜덤 </a:t>
            </a:r>
            <a:r>
              <a:rPr lang="ko-KR" altLang="en-US" sz="2000" dirty="0" err="1">
                <a:solidFill>
                  <a:srgbClr val="4F3501"/>
                </a:solidFill>
              </a:rPr>
              <a:t>포레스트를</a:t>
            </a:r>
            <a:r>
              <a:rPr lang="ko-KR" altLang="en-US" sz="2000" dirty="0">
                <a:solidFill>
                  <a:srgbClr val="4F3501"/>
                </a:solidFill>
              </a:rPr>
              <a:t> 적용했을 때는 </a:t>
            </a:r>
            <a:r>
              <a:rPr lang="en-US" altLang="ko-KR" sz="2000" dirty="0">
                <a:solidFill>
                  <a:srgbClr val="4F3501"/>
                </a:solidFill>
              </a:rPr>
              <a:t>AUC </a:t>
            </a:r>
            <a:r>
              <a:rPr lang="ko-KR" altLang="en-US" sz="2000" dirty="0">
                <a:solidFill>
                  <a:srgbClr val="4F3501"/>
                </a:solidFill>
              </a:rPr>
              <a:t>값이 </a:t>
            </a:r>
            <a:r>
              <a:rPr lang="en-US" altLang="ko-KR" sz="2000" dirty="0">
                <a:solidFill>
                  <a:srgbClr val="4F3501"/>
                </a:solidFill>
              </a:rPr>
              <a:t>99%</a:t>
            </a:r>
            <a:r>
              <a:rPr lang="ko-KR" altLang="en-US" sz="2000" dirty="0">
                <a:solidFill>
                  <a:srgbClr val="4F3501"/>
                </a:solidFill>
              </a:rPr>
              <a:t>로 증가함을 알 수 있다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09FC9D-AD0F-DBEF-99B2-5927BB3C6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943301"/>
            <a:ext cx="55530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2CD3C-0241-DF19-C4B7-4F4F9FAEE46C}"/>
              </a:ext>
            </a:extLst>
          </p:cNvPr>
          <p:cNvSpPr txBox="1"/>
          <p:nvPr/>
        </p:nvSpPr>
        <p:spPr>
          <a:xfrm>
            <a:off x="721518" y="391596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4F3501"/>
                </a:solidFill>
              </a:rPr>
              <a:t>부스팅</a:t>
            </a:r>
            <a:endParaRPr lang="ko-KR" altLang="en-US" sz="3600" b="1" dirty="0">
              <a:solidFill>
                <a:srgbClr val="4F350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1D559-95B3-7C69-60AE-68A7E26E213C}"/>
              </a:ext>
            </a:extLst>
          </p:cNvPr>
          <p:cNvSpPr txBox="1"/>
          <p:nvPr/>
        </p:nvSpPr>
        <p:spPr>
          <a:xfrm>
            <a:off x="1019175" y="3553525"/>
            <a:ext cx="9389268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의사결정나무만을 사용했을 때는 </a:t>
            </a:r>
            <a:r>
              <a:rPr lang="en-US" altLang="ko-KR" sz="2000" dirty="0">
                <a:solidFill>
                  <a:srgbClr val="4F3501"/>
                </a:solidFill>
              </a:rPr>
              <a:t>AUC </a:t>
            </a:r>
            <a:r>
              <a:rPr lang="ko-KR" altLang="en-US" sz="2000" dirty="0">
                <a:solidFill>
                  <a:srgbClr val="4F3501"/>
                </a:solidFill>
              </a:rPr>
              <a:t>값이 </a:t>
            </a:r>
            <a:r>
              <a:rPr lang="en-US" altLang="ko-KR" sz="2000" dirty="0">
                <a:solidFill>
                  <a:srgbClr val="4F3501"/>
                </a:solidFill>
              </a:rPr>
              <a:t>88%</a:t>
            </a:r>
            <a:r>
              <a:rPr lang="ko-KR" altLang="en-US" sz="2000" dirty="0">
                <a:solidFill>
                  <a:srgbClr val="4F3501"/>
                </a:solidFill>
              </a:rPr>
              <a:t>인 반면</a:t>
            </a:r>
            <a:r>
              <a:rPr lang="en-US" altLang="ko-KR" sz="2000" dirty="0">
                <a:solidFill>
                  <a:srgbClr val="4F3501"/>
                </a:solidFill>
              </a:rPr>
              <a:t>, AdaBoost</a:t>
            </a:r>
            <a:r>
              <a:rPr lang="ko-KR" altLang="en-US" sz="2000" dirty="0">
                <a:solidFill>
                  <a:srgbClr val="4F3501"/>
                </a:solidFill>
              </a:rPr>
              <a:t>를 적용했을 때는 </a:t>
            </a:r>
            <a:r>
              <a:rPr lang="en-US" altLang="ko-KR" sz="2000" dirty="0">
                <a:solidFill>
                  <a:srgbClr val="4F3501"/>
                </a:solidFill>
              </a:rPr>
              <a:t>AUC</a:t>
            </a:r>
            <a:r>
              <a:rPr lang="ko-KR" altLang="en-US" sz="2000" dirty="0">
                <a:solidFill>
                  <a:srgbClr val="4F3501"/>
                </a:solidFill>
              </a:rPr>
              <a:t>값이 </a:t>
            </a:r>
            <a:r>
              <a:rPr lang="en-US" altLang="ko-KR" sz="2000" dirty="0">
                <a:solidFill>
                  <a:srgbClr val="4F3501"/>
                </a:solidFill>
              </a:rPr>
              <a:t>98%</a:t>
            </a:r>
            <a:r>
              <a:rPr lang="ko-KR" altLang="en-US" sz="2000" dirty="0">
                <a:solidFill>
                  <a:srgbClr val="4F3501"/>
                </a:solidFill>
              </a:rPr>
              <a:t>로 증가했음을 알 수 있다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8932F-5494-DFF5-7E59-1FF7115BC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919488"/>
            <a:ext cx="65151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07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0377FA4-A4FE-F2D1-FF2E-1555CC1AF38B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39864-2E8B-0D81-5EDE-3924D62C62C8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모델 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28DF2-598F-6078-99F0-53C0C03648E9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06.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E72FF-57C4-2287-FF15-E6895EF95630}"/>
              </a:ext>
            </a:extLst>
          </p:cNvPr>
          <p:cNvSpPr txBox="1"/>
          <p:nvPr/>
        </p:nvSpPr>
        <p:spPr>
          <a:xfrm>
            <a:off x="1352550" y="1425388"/>
            <a:ext cx="94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F3501"/>
                </a:solidFill>
              </a:rPr>
              <a:t>6-2. ROC </a:t>
            </a:r>
            <a:r>
              <a:rPr lang="ko-KR" altLang="en-US" sz="2800" dirty="0">
                <a:solidFill>
                  <a:srgbClr val="4F3501"/>
                </a:solidFill>
              </a:rPr>
              <a:t>곡선 그리기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370569-1F27-24B6-0196-79DC8D21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522" y="1200424"/>
            <a:ext cx="6380244" cy="527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8EADB5-85A9-56FE-8594-7030D4188195}"/>
              </a:ext>
            </a:extLst>
          </p:cNvPr>
          <p:cNvSpPr txBox="1"/>
          <p:nvPr/>
        </p:nvSpPr>
        <p:spPr>
          <a:xfrm>
            <a:off x="3872421" y="5869319"/>
            <a:ext cx="158810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F3501"/>
                </a:solidFill>
              </a:rPr>
              <a:t>(</a:t>
            </a:r>
            <a:r>
              <a:rPr lang="ko-KR" altLang="en-US" sz="2000" dirty="0">
                <a:solidFill>
                  <a:srgbClr val="4F3501"/>
                </a:solidFill>
              </a:rPr>
              <a:t>코드 동일</a:t>
            </a:r>
            <a:r>
              <a:rPr lang="en-US" altLang="ko-KR" sz="2000" dirty="0">
                <a:solidFill>
                  <a:srgbClr val="4F3501"/>
                </a:solidFill>
              </a:rPr>
              <a:t>)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62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2CD3C-0241-DF19-C4B7-4F4F9FAEE46C}"/>
              </a:ext>
            </a:extLst>
          </p:cNvPr>
          <p:cNvSpPr txBox="1"/>
          <p:nvPr/>
        </p:nvSpPr>
        <p:spPr>
          <a:xfrm>
            <a:off x="721518" y="391596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F3501"/>
                </a:solidFill>
              </a:rPr>
              <a:t>투표 기법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C35864-0C83-8976-ED86-6576FC79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01" y="1162050"/>
            <a:ext cx="7838482" cy="53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51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2CD3C-0241-DF19-C4B7-4F4F9FAEE46C}"/>
              </a:ext>
            </a:extLst>
          </p:cNvPr>
          <p:cNvSpPr txBox="1"/>
          <p:nvPr/>
        </p:nvSpPr>
        <p:spPr>
          <a:xfrm>
            <a:off x="721518" y="391596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F3501"/>
                </a:solidFill>
              </a:rPr>
              <a:t>랜덤 포레스트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942F5A-8145-373A-DFEA-65B735A8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95" y="1210722"/>
            <a:ext cx="7729409" cy="52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86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2CD3C-0241-DF19-C4B7-4F4F9FAEE46C}"/>
              </a:ext>
            </a:extLst>
          </p:cNvPr>
          <p:cNvSpPr txBox="1"/>
          <p:nvPr/>
        </p:nvSpPr>
        <p:spPr>
          <a:xfrm>
            <a:off x="721518" y="391596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4F3501"/>
                </a:solidFill>
              </a:rPr>
              <a:t>부스팅</a:t>
            </a:r>
            <a:r>
              <a:rPr lang="ko-KR" altLang="en-US" sz="3600" b="1" dirty="0">
                <a:solidFill>
                  <a:srgbClr val="4F3501"/>
                </a:solidFill>
              </a:rPr>
              <a:t> </a:t>
            </a:r>
            <a:r>
              <a:rPr lang="en-US" altLang="ko-KR" sz="3600" b="1" dirty="0">
                <a:solidFill>
                  <a:srgbClr val="4F3501"/>
                </a:solidFill>
              </a:rPr>
              <a:t>(AdaBoost)</a:t>
            </a:r>
            <a:endParaRPr lang="ko-KR" altLang="en-US" sz="3600" b="1" dirty="0">
              <a:solidFill>
                <a:srgbClr val="4F350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FFB27-60D9-1640-4E8D-9EE0CCB7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233487"/>
            <a:ext cx="7887170" cy="53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08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0377FA4-A4FE-F2D1-FF2E-1555CC1AF38B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39864-2E8B-0D81-5EDE-3924D62C62C8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모델 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28DF2-598F-6078-99F0-53C0C03648E9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06.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E72FF-57C4-2287-FF15-E6895EF95630}"/>
              </a:ext>
            </a:extLst>
          </p:cNvPr>
          <p:cNvSpPr txBox="1"/>
          <p:nvPr/>
        </p:nvSpPr>
        <p:spPr>
          <a:xfrm>
            <a:off x="1352550" y="1425388"/>
            <a:ext cx="94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F3501"/>
                </a:solidFill>
              </a:rPr>
              <a:t>6-3. </a:t>
            </a:r>
            <a:r>
              <a:rPr lang="ko-KR" altLang="en-US" sz="2800" dirty="0">
                <a:solidFill>
                  <a:srgbClr val="4F3501"/>
                </a:solidFill>
              </a:rPr>
              <a:t>정오 분류표로 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6E1DDA-8FCA-2C5B-46DD-663432E01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96222"/>
            <a:ext cx="7924800" cy="3371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273938-BEF0-557E-68F2-8E88606D6ADB}"/>
              </a:ext>
            </a:extLst>
          </p:cNvPr>
          <p:cNvSpPr txBox="1"/>
          <p:nvPr/>
        </p:nvSpPr>
        <p:spPr>
          <a:xfrm>
            <a:off x="8724901" y="2568239"/>
            <a:ext cx="3200400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잘못 분류된 샘플 </a:t>
            </a:r>
            <a:r>
              <a:rPr lang="en-US" altLang="ko-KR" sz="2000" dirty="0">
                <a:solidFill>
                  <a:srgbClr val="4F3501"/>
                </a:solidFill>
              </a:rPr>
              <a:t>: 5</a:t>
            </a:r>
            <a:r>
              <a:rPr lang="ko-KR" altLang="en-US" sz="2000" dirty="0">
                <a:solidFill>
                  <a:srgbClr val="4F3501"/>
                </a:solidFill>
              </a:rPr>
              <a:t>개</a:t>
            </a:r>
            <a:endParaRPr lang="en-US" altLang="ko-KR" sz="2000" dirty="0">
              <a:solidFill>
                <a:srgbClr val="4F350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정확도</a:t>
            </a:r>
            <a:r>
              <a:rPr lang="en-US" altLang="ko-KR" sz="2000" dirty="0">
                <a:solidFill>
                  <a:srgbClr val="4F3501"/>
                </a:solidFill>
              </a:rPr>
              <a:t>: 0.971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정밀도</a:t>
            </a:r>
            <a:r>
              <a:rPr lang="en-US" altLang="ko-KR" sz="2000" dirty="0">
                <a:solidFill>
                  <a:srgbClr val="4F3501"/>
                </a:solidFill>
              </a:rPr>
              <a:t>: 0.954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4F3501"/>
                </a:solidFill>
              </a:rPr>
              <a:t>재현율</a:t>
            </a:r>
            <a:r>
              <a:rPr lang="en-US" altLang="ko-KR" sz="2000" dirty="0">
                <a:solidFill>
                  <a:srgbClr val="4F3501"/>
                </a:solidFill>
              </a:rPr>
              <a:t>: 0.969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F3501"/>
                </a:solidFill>
              </a:rPr>
              <a:t>F1: 0.961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D006E-CF1E-5747-5FF8-C0845FED66E7}"/>
              </a:ext>
            </a:extLst>
          </p:cNvPr>
          <p:cNvSpPr txBox="1"/>
          <p:nvPr/>
        </p:nvSpPr>
        <p:spPr>
          <a:xfrm>
            <a:off x="533400" y="5959764"/>
            <a:ext cx="106299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정오 분류표로 랜덤 포레스트 모델을 검정한 결과 위와 같음을 알 수 있다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ABD8B-FED3-752B-95CE-45B5E0631771}"/>
              </a:ext>
            </a:extLst>
          </p:cNvPr>
          <p:cNvSpPr txBox="1"/>
          <p:nvPr/>
        </p:nvSpPr>
        <p:spPr>
          <a:xfrm>
            <a:off x="609600" y="2077347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F3501"/>
                </a:solidFill>
              </a:rPr>
              <a:t>랜덤 포레스트</a:t>
            </a:r>
          </a:p>
        </p:txBody>
      </p:sp>
    </p:spTree>
    <p:extLst>
      <p:ext uri="{BB962C8B-B14F-4D97-AF65-F5344CB8AC3E}">
        <p14:creationId xmlns:p14="http://schemas.microsoft.com/office/powerpoint/2010/main" val="41395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FC771E3-82FD-E91F-7E42-ED388D188BFC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56DCA-A780-860F-288D-FBD0666258B0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기본 패키지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10A0F-A959-D4BB-7185-A45AF05CEFC1}"/>
              </a:ext>
            </a:extLst>
          </p:cNvPr>
          <p:cNvSpPr txBox="1"/>
          <p:nvPr/>
        </p:nvSpPr>
        <p:spPr>
          <a:xfrm>
            <a:off x="1352550" y="2035436"/>
            <a:ext cx="93916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## 1. </a:t>
            </a:r>
            <a:r>
              <a:rPr lang="ko-KR" altLang="en-US" dirty="0"/>
              <a:t>기본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  #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패키지 가져오기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en-US" altLang="ko-KR" dirty="0"/>
              <a:t> # </a:t>
            </a:r>
            <a:r>
              <a:rPr lang="ko-KR" altLang="en-US" dirty="0"/>
              <a:t>시각화 패키지 가져오기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 2.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  <a:endParaRPr lang="en-US" altLang="ko-KR" dirty="0"/>
          </a:p>
          <a:p>
            <a:r>
              <a:rPr lang="en-US" altLang="ko-KR" dirty="0"/>
              <a:t>Import pandas as pd # csv -&gt; </a:t>
            </a:r>
            <a:r>
              <a:rPr lang="en-US" altLang="ko-KR" dirty="0" err="1"/>
              <a:t>dataframe</a:t>
            </a:r>
            <a:r>
              <a:rPr lang="ko-KR" altLang="en-US" dirty="0"/>
              <a:t>으로 전환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</a:t>
            </a:r>
            <a:r>
              <a:rPr lang="en-US" altLang="ko-KR" dirty="0"/>
              <a:t> import datasets # python </a:t>
            </a:r>
            <a:r>
              <a:rPr lang="ko-KR" altLang="en-US" dirty="0"/>
              <a:t>저장 데이터 가져오기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 3. </a:t>
            </a:r>
            <a:r>
              <a:rPr lang="ko-KR" altLang="en-US" dirty="0"/>
              <a:t>훈련</a:t>
            </a:r>
            <a:r>
              <a:rPr lang="en-US" altLang="ko-KR" dirty="0"/>
              <a:t> / </a:t>
            </a:r>
            <a:r>
              <a:rPr lang="ko-KR" altLang="en-US" dirty="0"/>
              <a:t>검증용 데이터 분리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sklearn.model_selection</a:t>
            </a:r>
            <a:r>
              <a:rPr lang="en-US" altLang="ko-KR" dirty="0"/>
              <a:t> import </a:t>
            </a:r>
            <a:r>
              <a:rPr lang="en-US" altLang="ko-KR" dirty="0" err="1"/>
              <a:t>train_test_split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 4. </a:t>
            </a:r>
            <a:r>
              <a:rPr lang="ko-KR" altLang="en-US" dirty="0"/>
              <a:t>분류모델구축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sklearn.tree</a:t>
            </a:r>
            <a:r>
              <a:rPr lang="en-US" altLang="ko-KR" dirty="0"/>
              <a:t> import </a:t>
            </a:r>
            <a:r>
              <a:rPr lang="en-US" altLang="ko-KR" dirty="0" err="1"/>
              <a:t>DecisionTreeClassifier</a:t>
            </a:r>
            <a:r>
              <a:rPr lang="en-US" altLang="ko-KR" dirty="0"/>
              <a:t> # </a:t>
            </a:r>
            <a:r>
              <a:rPr lang="ko-KR" altLang="en-US" dirty="0" err="1"/>
              <a:t>결정트리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sklearn.neighbors</a:t>
            </a:r>
            <a:r>
              <a:rPr lang="en-US" altLang="ko-KR" dirty="0"/>
              <a:t> import </a:t>
            </a:r>
            <a:r>
              <a:rPr lang="en-US" altLang="ko-KR" dirty="0" err="1"/>
              <a:t>KNeighborsClassifier</a:t>
            </a:r>
            <a:r>
              <a:rPr lang="en-US" altLang="ko-KR" dirty="0"/>
              <a:t> # K-</a:t>
            </a:r>
            <a:r>
              <a:rPr lang="ko-KR" altLang="en-US" dirty="0"/>
              <a:t>최근접 이웃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sklearn.linear_model</a:t>
            </a:r>
            <a:r>
              <a:rPr lang="en-US" altLang="ko-KR" dirty="0"/>
              <a:t> import </a:t>
            </a:r>
            <a:r>
              <a:rPr lang="en-US" altLang="ko-KR" dirty="0" err="1"/>
              <a:t>LogisticRegression</a:t>
            </a:r>
            <a:r>
              <a:rPr lang="en-US" altLang="ko-KR" dirty="0"/>
              <a:t> # </a:t>
            </a:r>
            <a:r>
              <a:rPr lang="ko-KR" altLang="en-US" dirty="0"/>
              <a:t>로지스틱 회귀 모델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BFA92-25F2-D024-526C-229DEBDB8E8D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01.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58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A818A-7F83-3E0E-1A98-75256051EA68}"/>
              </a:ext>
            </a:extLst>
          </p:cNvPr>
          <p:cNvSpPr txBox="1"/>
          <p:nvPr/>
        </p:nvSpPr>
        <p:spPr>
          <a:xfrm>
            <a:off x="721518" y="391596"/>
            <a:ext cx="482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4F3501"/>
                </a:solidFill>
              </a:rPr>
              <a:t>부스팅</a:t>
            </a:r>
            <a:r>
              <a:rPr lang="ko-KR" altLang="en-US" sz="3600" b="1" dirty="0">
                <a:solidFill>
                  <a:srgbClr val="4F3501"/>
                </a:solidFill>
              </a:rPr>
              <a:t> </a:t>
            </a:r>
            <a:r>
              <a:rPr lang="en-US" altLang="ko-KR" sz="3600" b="1" dirty="0">
                <a:solidFill>
                  <a:srgbClr val="4F3501"/>
                </a:solidFill>
              </a:rPr>
              <a:t>(AdaBoost)</a:t>
            </a:r>
            <a:endParaRPr lang="ko-KR" altLang="en-US" sz="3600" b="1" dirty="0">
              <a:solidFill>
                <a:srgbClr val="4F350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BA53A-D3F5-64B0-703C-C9AF417702C6}"/>
              </a:ext>
            </a:extLst>
          </p:cNvPr>
          <p:cNvSpPr txBox="1"/>
          <p:nvPr/>
        </p:nvSpPr>
        <p:spPr>
          <a:xfrm>
            <a:off x="1119187" y="4838104"/>
            <a:ext cx="93892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4F3501"/>
                </a:solidFill>
              </a:rPr>
              <a:t>부스팅</a:t>
            </a:r>
            <a:r>
              <a:rPr lang="ko-KR" altLang="en-US" sz="2000" dirty="0">
                <a:solidFill>
                  <a:srgbClr val="4F3501"/>
                </a:solidFill>
              </a:rPr>
              <a:t> 기법을 적용한 모델의 정오 분류표를 확인한 결과 위와 같음을 알 수 있다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3E0B71-1528-EC89-6954-2D3F99FE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843087"/>
            <a:ext cx="7258050" cy="2524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654AD-85E5-CA0B-4CBF-3E9873CF6B56}"/>
              </a:ext>
            </a:extLst>
          </p:cNvPr>
          <p:cNvSpPr txBox="1"/>
          <p:nvPr/>
        </p:nvSpPr>
        <p:spPr>
          <a:xfrm>
            <a:off x="8686801" y="1843087"/>
            <a:ext cx="3200400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잘못 분류된 샘플 </a:t>
            </a:r>
            <a:r>
              <a:rPr lang="en-US" altLang="ko-KR" sz="2000" dirty="0">
                <a:solidFill>
                  <a:srgbClr val="4F3501"/>
                </a:solidFill>
              </a:rPr>
              <a:t>: 39</a:t>
            </a:r>
            <a:r>
              <a:rPr lang="ko-KR" altLang="en-US" sz="2000" dirty="0">
                <a:solidFill>
                  <a:srgbClr val="4F3501"/>
                </a:solidFill>
              </a:rPr>
              <a:t>개</a:t>
            </a:r>
            <a:endParaRPr lang="en-US" altLang="ko-KR" sz="2000" dirty="0">
              <a:solidFill>
                <a:srgbClr val="4F350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정확도</a:t>
            </a:r>
            <a:r>
              <a:rPr lang="en-US" altLang="ko-KR" sz="2000" dirty="0">
                <a:solidFill>
                  <a:srgbClr val="4F3501"/>
                </a:solidFill>
              </a:rPr>
              <a:t>: 0.974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정밀도</a:t>
            </a:r>
            <a:r>
              <a:rPr lang="en-US" altLang="ko-KR" sz="2000" dirty="0">
                <a:solidFill>
                  <a:srgbClr val="4F3501"/>
                </a:solidFill>
              </a:rPr>
              <a:t>: 0.913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4F3501"/>
                </a:solidFill>
              </a:rPr>
              <a:t>재현율</a:t>
            </a:r>
            <a:r>
              <a:rPr lang="en-US" altLang="ko-KR" sz="2000" dirty="0">
                <a:solidFill>
                  <a:srgbClr val="4F3501"/>
                </a:solidFill>
              </a:rPr>
              <a:t>: 0.806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F3501"/>
                </a:solidFill>
              </a:rPr>
              <a:t>F1: 0.856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57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8F93A-1C8D-CAC1-6CC5-8E7A77932A72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0E9A0-9DC3-FFED-D919-F4C5026A1833}"/>
              </a:ext>
            </a:extLst>
          </p:cNvPr>
          <p:cNvSpPr txBox="1"/>
          <p:nvPr/>
        </p:nvSpPr>
        <p:spPr>
          <a:xfrm>
            <a:off x="1674018" y="741434"/>
            <a:ext cx="611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최적화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09ECE-0C78-E2AB-437D-DA6B06DCD2DF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07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12A83-7680-777F-2BAB-85B31A1559CA}"/>
              </a:ext>
            </a:extLst>
          </p:cNvPr>
          <p:cNvSpPr txBox="1"/>
          <p:nvPr/>
        </p:nvSpPr>
        <p:spPr>
          <a:xfrm>
            <a:off x="1254918" y="3071740"/>
            <a:ext cx="944880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일반적으로 모델링 후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ko-KR" altLang="en-US" sz="2000" dirty="0">
                <a:solidFill>
                  <a:srgbClr val="4F3501"/>
                </a:solidFill>
              </a:rPr>
              <a:t>구축된 모델을 검정하기 위해 파이프라인을 시행하지만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ko-KR" altLang="en-US" sz="2000" dirty="0" err="1">
                <a:solidFill>
                  <a:srgbClr val="4F3501"/>
                </a:solidFill>
              </a:rPr>
              <a:t>보팅</a:t>
            </a:r>
            <a:r>
              <a:rPr lang="en-US" altLang="ko-KR" sz="2000" dirty="0">
                <a:solidFill>
                  <a:srgbClr val="4F3501"/>
                </a:solidFill>
              </a:rPr>
              <a:t>(voting)</a:t>
            </a:r>
            <a:r>
              <a:rPr lang="ko-KR" altLang="en-US" sz="2000" dirty="0">
                <a:solidFill>
                  <a:srgbClr val="4F3501"/>
                </a:solidFill>
              </a:rPr>
              <a:t>의 경우 </a:t>
            </a:r>
            <a:r>
              <a:rPr lang="ko-KR" altLang="en-US" sz="2000" dirty="0" err="1">
                <a:solidFill>
                  <a:srgbClr val="4F3501"/>
                </a:solidFill>
              </a:rPr>
              <a:t>보팅</a:t>
            </a:r>
            <a:r>
              <a:rPr lang="ko-KR" altLang="en-US" sz="2000" dirty="0">
                <a:solidFill>
                  <a:srgbClr val="4F3501"/>
                </a:solidFill>
              </a:rPr>
              <a:t> 자체가 파이프라인 역할을 같이 하기 때문에 따로 파이프라인을 시행하지 않고 바로 </a:t>
            </a:r>
            <a:r>
              <a:rPr lang="ko-KR" altLang="en-US" sz="2000" dirty="0" err="1">
                <a:solidFill>
                  <a:srgbClr val="4F3501"/>
                </a:solidFill>
              </a:rPr>
              <a:t>하이퍼</a:t>
            </a:r>
            <a:r>
              <a:rPr lang="ko-KR" altLang="en-US" sz="2000" dirty="0">
                <a:solidFill>
                  <a:srgbClr val="4F3501"/>
                </a:solidFill>
              </a:rPr>
              <a:t> 파라미터 튜닝 단계로 넘어간다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18CB7-ACC8-1D2A-EB66-637FF06C2D61}"/>
              </a:ext>
            </a:extLst>
          </p:cNvPr>
          <p:cNvSpPr txBox="1"/>
          <p:nvPr/>
        </p:nvSpPr>
        <p:spPr>
          <a:xfrm>
            <a:off x="1352550" y="2034634"/>
            <a:ext cx="771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F3501"/>
                </a:solidFill>
              </a:rPr>
              <a:t>투표 기법 </a:t>
            </a:r>
            <a:r>
              <a:rPr lang="en-US" altLang="ko-KR" sz="3600" b="1" dirty="0">
                <a:solidFill>
                  <a:srgbClr val="4F3501"/>
                </a:solidFill>
              </a:rPr>
              <a:t>– </a:t>
            </a:r>
            <a:r>
              <a:rPr lang="ko-KR" altLang="en-US" sz="3600" b="1" dirty="0" err="1">
                <a:solidFill>
                  <a:srgbClr val="4F3501"/>
                </a:solidFill>
              </a:rPr>
              <a:t>하이퍼</a:t>
            </a:r>
            <a:r>
              <a:rPr lang="ko-KR" altLang="en-US" sz="3600" b="1" dirty="0">
                <a:solidFill>
                  <a:srgbClr val="4F3501"/>
                </a:solidFill>
              </a:rPr>
              <a:t> 파라미터 튜닝</a:t>
            </a:r>
          </a:p>
        </p:txBody>
      </p:sp>
    </p:spTree>
    <p:extLst>
      <p:ext uri="{BB962C8B-B14F-4D97-AF65-F5344CB8AC3E}">
        <p14:creationId xmlns:p14="http://schemas.microsoft.com/office/powerpoint/2010/main" val="1927823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012A83-7680-777F-2BAB-85B31A1559CA}"/>
              </a:ext>
            </a:extLst>
          </p:cNvPr>
          <p:cNvSpPr txBox="1"/>
          <p:nvPr/>
        </p:nvSpPr>
        <p:spPr>
          <a:xfrm>
            <a:off x="1162050" y="2920830"/>
            <a:ext cx="417195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4F3501"/>
                </a:solidFill>
              </a:rPr>
              <a:t>Get_params</a:t>
            </a:r>
            <a:r>
              <a:rPr lang="en-US" altLang="ko-KR" sz="2000" dirty="0">
                <a:solidFill>
                  <a:srgbClr val="4F3501"/>
                </a:solidFill>
              </a:rPr>
              <a:t>()</a:t>
            </a:r>
            <a:r>
              <a:rPr lang="ko-KR" altLang="en-US" sz="2000" dirty="0">
                <a:solidFill>
                  <a:srgbClr val="4F3501"/>
                </a:solidFill>
              </a:rPr>
              <a:t>를 사용하여 사용할 수 있는 파라미터를 확인한다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EDA5F1-B4E4-F3E5-E34F-CC9C4D9D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949853"/>
            <a:ext cx="4171950" cy="752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CE07E5-30D6-469F-203A-A9F2DEBD4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731349"/>
            <a:ext cx="5924550" cy="3678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0659D1-7D95-8F14-77D0-B895C76D24FD}"/>
              </a:ext>
            </a:extLst>
          </p:cNvPr>
          <p:cNvSpPr txBox="1"/>
          <p:nvPr/>
        </p:nvSpPr>
        <p:spPr>
          <a:xfrm>
            <a:off x="876300" y="621255"/>
            <a:ext cx="771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F3501"/>
                </a:solidFill>
              </a:rPr>
              <a:t>투표 기법 </a:t>
            </a:r>
            <a:r>
              <a:rPr lang="en-US" altLang="ko-KR" sz="3600" b="1" dirty="0">
                <a:solidFill>
                  <a:srgbClr val="4F3501"/>
                </a:solidFill>
              </a:rPr>
              <a:t>– </a:t>
            </a:r>
            <a:r>
              <a:rPr lang="ko-KR" altLang="en-US" sz="3600" b="1" dirty="0" err="1">
                <a:solidFill>
                  <a:srgbClr val="4F3501"/>
                </a:solidFill>
              </a:rPr>
              <a:t>하이퍼</a:t>
            </a:r>
            <a:r>
              <a:rPr lang="ko-KR" altLang="en-US" sz="3600" b="1" dirty="0">
                <a:solidFill>
                  <a:srgbClr val="4F3501"/>
                </a:solidFill>
              </a:rPr>
              <a:t> 파라미터 튜닝</a:t>
            </a:r>
          </a:p>
        </p:txBody>
      </p:sp>
    </p:spTree>
    <p:extLst>
      <p:ext uri="{BB962C8B-B14F-4D97-AF65-F5344CB8AC3E}">
        <p14:creationId xmlns:p14="http://schemas.microsoft.com/office/powerpoint/2010/main" val="1472911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012A83-7680-777F-2BAB-85B31A1559CA}"/>
              </a:ext>
            </a:extLst>
          </p:cNvPr>
          <p:cNvSpPr txBox="1"/>
          <p:nvPr/>
        </p:nvSpPr>
        <p:spPr>
          <a:xfrm>
            <a:off x="1147762" y="3429000"/>
            <a:ext cx="1052589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최적의 </a:t>
            </a:r>
            <a:r>
              <a:rPr lang="ko-KR" altLang="en-US" sz="2000" dirty="0" err="1">
                <a:solidFill>
                  <a:srgbClr val="4F3501"/>
                </a:solidFill>
              </a:rPr>
              <a:t>파타미터</a:t>
            </a:r>
            <a:r>
              <a:rPr lang="en-US" altLang="ko-KR" sz="2000" dirty="0">
                <a:solidFill>
                  <a:srgbClr val="4F3501"/>
                </a:solidFill>
              </a:rPr>
              <a:t>: {‘</a:t>
            </a:r>
            <a:r>
              <a:rPr lang="en-US" altLang="ko-KR" sz="2000" dirty="0" err="1">
                <a:solidFill>
                  <a:srgbClr val="4F3501"/>
                </a:solidFill>
              </a:rPr>
              <a:t>knn</a:t>
            </a:r>
            <a:r>
              <a:rPr lang="en-US" altLang="ko-KR" sz="2000" dirty="0">
                <a:solidFill>
                  <a:srgbClr val="4F3501"/>
                </a:solidFill>
              </a:rPr>
              <a:t>__</a:t>
            </a:r>
            <a:r>
              <a:rPr lang="en-US" altLang="ko-KR" sz="2000" dirty="0" err="1">
                <a:solidFill>
                  <a:srgbClr val="4F3501"/>
                </a:solidFill>
              </a:rPr>
              <a:t>n_neighbors</a:t>
            </a:r>
            <a:r>
              <a:rPr lang="en-US" altLang="ko-KR" sz="2000" dirty="0">
                <a:solidFill>
                  <a:srgbClr val="4F3501"/>
                </a:solidFill>
              </a:rPr>
              <a:t>’</a:t>
            </a:r>
            <a:r>
              <a:rPr lang="ko-KR" altLang="en-US" sz="2000" dirty="0">
                <a:solidFill>
                  <a:srgbClr val="4F3501"/>
                </a:solidFill>
              </a:rPr>
              <a:t> </a:t>
            </a:r>
            <a:r>
              <a:rPr lang="en-US" altLang="ko-KR" sz="2000" dirty="0">
                <a:solidFill>
                  <a:srgbClr val="4F3501"/>
                </a:solidFill>
              </a:rPr>
              <a:t>:</a:t>
            </a:r>
            <a:r>
              <a:rPr lang="ko-KR" altLang="en-US" sz="2000" dirty="0">
                <a:solidFill>
                  <a:srgbClr val="4F3501"/>
                </a:solidFill>
              </a:rPr>
              <a:t> </a:t>
            </a:r>
            <a:r>
              <a:rPr lang="en-US" altLang="ko-KR" sz="2000" dirty="0">
                <a:solidFill>
                  <a:srgbClr val="4F3501"/>
                </a:solidFill>
              </a:rPr>
              <a:t>2,</a:t>
            </a:r>
            <a:r>
              <a:rPr lang="ko-KR" altLang="en-US" sz="2000" dirty="0">
                <a:solidFill>
                  <a:srgbClr val="4F3501"/>
                </a:solidFill>
              </a:rPr>
              <a:t> </a:t>
            </a:r>
            <a:r>
              <a:rPr lang="en-US" altLang="ko-KR" sz="2000" dirty="0">
                <a:solidFill>
                  <a:srgbClr val="4F3501"/>
                </a:solidFill>
              </a:rPr>
              <a:t>‘</a:t>
            </a:r>
            <a:r>
              <a:rPr lang="en-US" altLang="ko-KR" sz="2000" dirty="0" err="1">
                <a:solidFill>
                  <a:srgbClr val="4F3501"/>
                </a:solidFill>
              </a:rPr>
              <a:t>logistic__C</a:t>
            </a:r>
            <a:r>
              <a:rPr lang="en-US" altLang="ko-KR" sz="2000" dirty="0">
                <a:solidFill>
                  <a:srgbClr val="4F3501"/>
                </a:solidFill>
              </a:rPr>
              <a:t>’ : 100.0, ‘tree__</a:t>
            </a:r>
            <a:r>
              <a:rPr lang="en-US" altLang="ko-KR" sz="2000" dirty="0" err="1">
                <a:solidFill>
                  <a:srgbClr val="4F3501"/>
                </a:solidFill>
              </a:rPr>
              <a:t>max_depth</a:t>
            </a:r>
            <a:r>
              <a:rPr lang="en-US" altLang="ko-KR" sz="2000" dirty="0">
                <a:solidFill>
                  <a:srgbClr val="4F3501"/>
                </a:solidFill>
              </a:rPr>
              <a:t>’: 4}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659D1-7D95-8F14-77D0-B895C76D24FD}"/>
              </a:ext>
            </a:extLst>
          </p:cNvPr>
          <p:cNvSpPr txBox="1"/>
          <p:nvPr/>
        </p:nvSpPr>
        <p:spPr>
          <a:xfrm>
            <a:off x="876300" y="621255"/>
            <a:ext cx="771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4F3501"/>
                </a:solidFill>
              </a:rPr>
              <a:t>투표 기법 </a:t>
            </a:r>
            <a:r>
              <a:rPr lang="en-US" altLang="ko-KR" sz="3600" b="1" dirty="0">
                <a:solidFill>
                  <a:srgbClr val="4F3501"/>
                </a:solidFill>
              </a:rPr>
              <a:t>– </a:t>
            </a:r>
            <a:r>
              <a:rPr lang="ko-KR" altLang="en-US" sz="3600" b="1" dirty="0" err="1">
                <a:solidFill>
                  <a:srgbClr val="4F3501"/>
                </a:solidFill>
              </a:rPr>
              <a:t>하이퍼</a:t>
            </a:r>
            <a:r>
              <a:rPr lang="ko-KR" altLang="en-US" sz="3600" b="1" dirty="0">
                <a:solidFill>
                  <a:srgbClr val="4F3501"/>
                </a:solidFill>
              </a:rPr>
              <a:t> 파라미터 튜닝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B43419-2537-4FD1-44C8-AED631FE2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170407"/>
            <a:ext cx="5267325" cy="981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756CED-5EE4-0994-CD74-88E582708567}"/>
              </a:ext>
            </a:extLst>
          </p:cNvPr>
          <p:cNvSpPr txBox="1"/>
          <p:nvPr/>
        </p:nvSpPr>
        <p:spPr>
          <a:xfrm>
            <a:off x="1147762" y="4201012"/>
            <a:ext cx="1052589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4F3501"/>
                </a:solidFill>
              </a:rPr>
              <a:t>Grid.best_params</a:t>
            </a:r>
            <a:r>
              <a:rPr lang="en-US" altLang="ko-KR" sz="2000" dirty="0">
                <a:solidFill>
                  <a:srgbClr val="4F3501"/>
                </a:solidFill>
              </a:rPr>
              <a:t>_</a:t>
            </a:r>
            <a:r>
              <a:rPr lang="ko-KR" altLang="en-US" sz="2000" dirty="0">
                <a:solidFill>
                  <a:srgbClr val="4F3501"/>
                </a:solidFill>
              </a:rPr>
              <a:t>를 사용하여 최적의 파라미터 값을 구하고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ko-KR" altLang="en-US" sz="2000" dirty="0">
                <a:solidFill>
                  <a:srgbClr val="4F3501"/>
                </a:solidFill>
              </a:rPr>
              <a:t>그것을 적용했을 때 나온 </a:t>
            </a:r>
            <a:r>
              <a:rPr lang="en-US" altLang="ko-KR" sz="2000" dirty="0">
                <a:solidFill>
                  <a:srgbClr val="4F3501"/>
                </a:solidFill>
              </a:rPr>
              <a:t>AUC</a:t>
            </a:r>
            <a:r>
              <a:rPr lang="ko-KR" altLang="en-US" sz="2000" dirty="0">
                <a:solidFill>
                  <a:srgbClr val="4F3501"/>
                </a:solidFill>
              </a:rPr>
              <a:t>의 값</a:t>
            </a:r>
            <a:r>
              <a:rPr lang="en-US" altLang="ko-KR" sz="2000" dirty="0">
                <a:solidFill>
                  <a:srgbClr val="4F3501"/>
                </a:solidFill>
              </a:rPr>
              <a:t>(98.8%)</a:t>
            </a:r>
            <a:r>
              <a:rPr lang="ko-KR" altLang="en-US" sz="2000" dirty="0">
                <a:solidFill>
                  <a:srgbClr val="4F3501"/>
                </a:solidFill>
              </a:rPr>
              <a:t>이 투표기법을 사용하여 분석했을 때 모델의 정확도이다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59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80659D1-7D95-8F14-77D0-B895C76D24FD}"/>
              </a:ext>
            </a:extLst>
          </p:cNvPr>
          <p:cNvSpPr txBox="1"/>
          <p:nvPr/>
        </p:nvSpPr>
        <p:spPr>
          <a:xfrm>
            <a:off x="876300" y="621255"/>
            <a:ext cx="771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4F3501"/>
                </a:solidFill>
              </a:rPr>
              <a:t>랜덤포레스트</a:t>
            </a:r>
            <a:r>
              <a:rPr lang="ko-KR" altLang="en-US" sz="3600" b="1" dirty="0">
                <a:solidFill>
                  <a:srgbClr val="4F3501"/>
                </a:solidFill>
              </a:rPr>
              <a:t> </a:t>
            </a:r>
            <a:r>
              <a:rPr lang="en-US" altLang="ko-KR" sz="3600" b="1" dirty="0">
                <a:solidFill>
                  <a:srgbClr val="4F3501"/>
                </a:solidFill>
              </a:rPr>
              <a:t>– </a:t>
            </a:r>
            <a:r>
              <a:rPr lang="ko-KR" altLang="en-US" sz="3600" b="1" dirty="0">
                <a:solidFill>
                  <a:srgbClr val="4F3501"/>
                </a:solidFill>
              </a:rPr>
              <a:t>특성 중요도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56CED-5EE4-0994-CD74-88E582708567}"/>
              </a:ext>
            </a:extLst>
          </p:cNvPr>
          <p:cNvSpPr txBox="1"/>
          <p:nvPr/>
        </p:nvSpPr>
        <p:spPr>
          <a:xfrm>
            <a:off x="974767" y="2174503"/>
            <a:ext cx="1052589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본문 </a:t>
            </a:r>
            <a:r>
              <a:rPr lang="en-US" altLang="ko-KR" sz="2000" dirty="0">
                <a:solidFill>
                  <a:srgbClr val="4F3501"/>
                </a:solidFill>
              </a:rPr>
              <a:t>5</a:t>
            </a:r>
            <a:r>
              <a:rPr lang="ko-KR" altLang="en-US" sz="2000" dirty="0">
                <a:solidFill>
                  <a:srgbClr val="4F3501"/>
                </a:solidFill>
              </a:rPr>
              <a:t>번의 모델 구축 단계에서 랜덤 포레스트 샘플을 </a:t>
            </a:r>
            <a:r>
              <a:rPr lang="en-US" altLang="ko-KR" sz="2000" dirty="0">
                <a:solidFill>
                  <a:srgbClr val="4F3501"/>
                </a:solidFill>
              </a:rPr>
              <a:t>500</a:t>
            </a:r>
            <a:r>
              <a:rPr lang="ko-KR" altLang="en-US" sz="2000" dirty="0">
                <a:solidFill>
                  <a:srgbClr val="4F3501"/>
                </a:solidFill>
              </a:rPr>
              <a:t>개 만들었다</a:t>
            </a:r>
            <a:r>
              <a:rPr lang="en-US" altLang="ko-KR" sz="2000" dirty="0">
                <a:solidFill>
                  <a:srgbClr val="4F3501"/>
                </a:solidFill>
              </a:rPr>
              <a:t>. </a:t>
            </a:r>
            <a:r>
              <a:rPr lang="ko-KR" altLang="en-US" sz="2000" dirty="0">
                <a:solidFill>
                  <a:srgbClr val="4F3501"/>
                </a:solidFill>
              </a:rPr>
              <a:t>샘플을 </a:t>
            </a:r>
            <a:r>
              <a:rPr lang="en-US" altLang="ko-KR" sz="2000" dirty="0">
                <a:solidFill>
                  <a:srgbClr val="4F3501"/>
                </a:solidFill>
              </a:rPr>
              <a:t>500</a:t>
            </a:r>
            <a:r>
              <a:rPr lang="ko-KR" altLang="en-US" sz="2000" dirty="0">
                <a:solidFill>
                  <a:srgbClr val="4F3501"/>
                </a:solidFill>
              </a:rPr>
              <a:t>개 만든다는 것은 무수히 많은 옵션을 만든다는 것이고</a:t>
            </a:r>
            <a:r>
              <a:rPr lang="en-US" altLang="ko-KR" sz="2000" dirty="0">
                <a:solidFill>
                  <a:srgbClr val="4F3501"/>
                </a:solidFill>
              </a:rPr>
              <a:t>, </a:t>
            </a:r>
            <a:r>
              <a:rPr lang="ko-KR" altLang="en-US" sz="2000" dirty="0">
                <a:solidFill>
                  <a:srgbClr val="4F3501"/>
                </a:solidFill>
              </a:rPr>
              <a:t>이렇게 만들어진 샘플 중 최적의 브런치들만 모아서 하나의 최적의 모델을 만드는 것이 랜덤 </a:t>
            </a:r>
            <a:r>
              <a:rPr lang="ko-KR" altLang="en-US" sz="2000" dirty="0" err="1">
                <a:solidFill>
                  <a:srgbClr val="4F3501"/>
                </a:solidFill>
              </a:rPr>
              <a:t>포레스트의</a:t>
            </a:r>
            <a:r>
              <a:rPr lang="ko-KR" altLang="en-US" sz="2000" dirty="0">
                <a:solidFill>
                  <a:srgbClr val="4F3501"/>
                </a:solidFill>
              </a:rPr>
              <a:t> 원리이다</a:t>
            </a:r>
            <a:r>
              <a:rPr lang="en-US" altLang="ko-KR" sz="2000" dirty="0">
                <a:solidFill>
                  <a:srgbClr val="4F3501"/>
                </a:solidFill>
              </a:rPr>
              <a:t>. </a:t>
            </a:r>
            <a:r>
              <a:rPr lang="ko-KR" altLang="en-US" sz="2000" dirty="0">
                <a:solidFill>
                  <a:srgbClr val="4F3501"/>
                </a:solidFill>
              </a:rPr>
              <a:t>때문에 랜덤 포레스트 기법을 사용 시 별도의 파라미터 튜닝이 필요하지 않다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92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80659D1-7D95-8F14-77D0-B895C76D24FD}"/>
              </a:ext>
            </a:extLst>
          </p:cNvPr>
          <p:cNvSpPr txBox="1"/>
          <p:nvPr/>
        </p:nvSpPr>
        <p:spPr>
          <a:xfrm>
            <a:off x="876300" y="621255"/>
            <a:ext cx="771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4F3501"/>
                </a:solidFill>
              </a:rPr>
              <a:t>랜덤포레스트</a:t>
            </a:r>
            <a:r>
              <a:rPr lang="ko-KR" altLang="en-US" sz="3600" b="1" dirty="0">
                <a:solidFill>
                  <a:srgbClr val="4F3501"/>
                </a:solidFill>
              </a:rPr>
              <a:t> </a:t>
            </a:r>
            <a:r>
              <a:rPr lang="en-US" altLang="ko-KR" sz="3600" b="1" dirty="0">
                <a:solidFill>
                  <a:srgbClr val="4F3501"/>
                </a:solidFill>
              </a:rPr>
              <a:t>– </a:t>
            </a:r>
            <a:r>
              <a:rPr lang="ko-KR" altLang="en-US" sz="3600" b="1" dirty="0">
                <a:solidFill>
                  <a:srgbClr val="4F3501"/>
                </a:solidFill>
              </a:rPr>
              <a:t>특성 중요도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CE8A9-D18D-370A-54B4-C32D662C791A}"/>
              </a:ext>
            </a:extLst>
          </p:cNvPr>
          <p:cNvSpPr txBox="1"/>
          <p:nvPr/>
        </p:nvSpPr>
        <p:spPr>
          <a:xfrm>
            <a:off x="999480" y="1433097"/>
            <a:ext cx="1052589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특성들</a:t>
            </a:r>
            <a:r>
              <a:rPr lang="en-US" altLang="ko-KR" sz="2000" dirty="0">
                <a:solidFill>
                  <a:srgbClr val="4F3501"/>
                </a:solidFill>
              </a:rPr>
              <a:t>(X) </a:t>
            </a:r>
            <a:r>
              <a:rPr lang="ko-KR" altLang="en-US" sz="2000" dirty="0">
                <a:solidFill>
                  <a:srgbClr val="4F3501"/>
                </a:solidFill>
              </a:rPr>
              <a:t>별로 </a:t>
            </a:r>
            <a:r>
              <a:rPr lang="ko-KR" altLang="en-US" sz="2000" dirty="0" err="1">
                <a:solidFill>
                  <a:srgbClr val="4F3501"/>
                </a:solidFill>
              </a:rPr>
              <a:t>타겟값</a:t>
            </a:r>
            <a:r>
              <a:rPr lang="en-US" altLang="ko-KR" sz="2000" dirty="0">
                <a:solidFill>
                  <a:srgbClr val="4F3501"/>
                </a:solidFill>
              </a:rPr>
              <a:t>(Y)</a:t>
            </a:r>
            <a:r>
              <a:rPr lang="ko-KR" altLang="en-US" sz="2000" dirty="0">
                <a:solidFill>
                  <a:srgbClr val="4F3501"/>
                </a:solidFill>
              </a:rPr>
              <a:t>에 미치는 중요도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7C5132-B9AC-2ECA-A2C0-F0F42ECB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87" y="2093102"/>
            <a:ext cx="6077768" cy="43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7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80659D1-7D95-8F14-77D0-B895C76D24FD}"/>
              </a:ext>
            </a:extLst>
          </p:cNvPr>
          <p:cNvSpPr txBox="1"/>
          <p:nvPr/>
        </p:nvSpPr>
        <p:spPr>
          <a:xfrm>
            <a:off x="876300" y="621255"/>
            <a:ext cx="771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4F3501"/>
                </a:solidFill>
              </a:rPr>
              <a:t>랜덤포레스트</a:t>
            </a:r>
            <a:r>
              <a:rPr lang="ko-KR" altLang="en-US" sz="3600" b="1" dirty="0">
                <a:solidFill>
                  <a:srgbClr val="4F3501"/>
                </a:solidFill>
              </a:rPr>
              <a:t> </a:t>
            </a:r>
            <a:r>
              <a:rPr lang="en-US" altLang="ko-KR" sz="3600" b="1" dirty="0">
                <a:solidFill>
                  <a:srgbClr val="4F3501"/>
                </a:solidFill>
              </a:rPr>
              <a:t>– </a:t>
            </a:r>
            <a:r>
              <a:rPr lang="ko-KR" altLang="en-US" sz="3600" b="1" dirty="0">
                <a:solidFill>
                  <a:srgbClr val="4F3501"/>
                </a:solidFill>
              </a:rPr>
              <a:t>특성 중요도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CE8A9-D18D-370A-54B4-C32D662C791A}"/>
              </a:ext>
            </a:extLst>
          </p:cNvPr>
          <p:cNvSpPr txBox="1"/>
          <p:nvPr/>
        </p:nvSpPr>
        <p:spPr>
          <a:xfrm>
            <a:off x="876300" y="1433097"/>
            <a:ext cx="1052589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4F3501"/>
                </a:solidFill>
              </a:rPr>
              <a:t>Feature_importances</a:t>
            </a:r>
            <a:r>
              <a:rPr lang="en-US" altLang="ko-KR" sz="2000" dirty="0">
                <a:solidFill>
                  <a:srgbClr val="4F3501"/>
                </a:solidFill>
              </a:rPr>
              <a:t>_</a:t>
            </a:r>
            <a:r>
              <a:rPr lang="ko-KR" altLang="en-US" sz="2000" dirty="0">
                <a:solidFill>
                  <a:srgbClr val="4F3501"/>
                </a:solidFill>
              </a:rPr>
              <a:t>를 이용하여 확인한 각 특성 별 중요도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899B07-43B6-5CF5-72E7-51BE6367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103" y="914400"/>
            <a:ext cx="4076346" cy="5659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0FF65B-64CD-F86C-DBAF-27134605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29" y="2467844"/>
            <a:ext cx="5950546" cy="35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48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80659D1-7D95-8F14-77D0-B895C76D24FD}"/>
              </a:ext>
            </a:extLst>
          </p:cNvPr>
          <p:cNvSpPr txBox="1"/>
          <p:nvPr/>
        </p:nvSpPr>
        <p:spPr>
          <a:xfrm>
            <a:off x="3001662" y="2536552"/>
            <a:ext cx="7717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rgbClr val="4F3501"/>
                </a:solidFill>
              </a:rPr>
              <a:t>감사합니다</a:t>
            </a:r>
            <a:r>
              <a:rPr lang="en-US" altLang="ko-KR" sz="9600" b="1" dirty="0">
                <a:solidFill>
                  <a:srgbClr val="4F3501"/>
                </a:solidFill>
              </a:rPr>
              <a:t>.</a:t>
            </a:r>
            <a:endParaRPr lang="ko-KR" altLang="en-US" sz="9600" b="1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4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FC771E3-82FD-E91F-7E42-ED388D188BFC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56DCA-A780-860F-288D-FBD0666258B0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기본 패키지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10A0F-A959-D4BB-7185-A45AF05CEFC1}"/>
              </a:ext>
            </a:extLst>
          </p:cNvPr>
          <p:cNvSpPr txBox="1"/>
          <p:nvPr/>
        </p:nvSpPr>
        <p:spPr>
          <a:xfrm>
            <a:off x="1200150" y="2016061"/>
            <a:ext cx="1043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## 4_1. </a:t>
            </a:r>
            <a:r>
              <a:rPr lang="ko-KR" altLang="en-US" dirty="0"/>
              <a:t>앙상블 모델 구축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sklearn.ensemble</a:t>
            </a:r>
            <a:r>
              <a:rPr lang="en-US" altLang="ko-KR" dirty="0"/>
              <a:t> import </a:t>
            </a:r>
            <a:r>
              <a:rPr lang="en-US" altLang="ko-KR" dirty="0" err="1"/>
              <a:t>VotingClassifier</a:t>
            </a:r>
            <a:r>
              <a:rPr lang="en-US" altLang="ko-KR" dirty="0"/>
              <a:t> # </a:t>
            </a:r>
            <a:r>
              <a:rPr lang="ko-KR" altLang="en-US" dirty="0"/>
              <a:t>과반수 투표</a:t>
            </a:r>
            <a:r>
              <a:rPr lang="en-US" altLang="ko-KR" dirty="0"/>
              <a:t>(Majority Voting)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 5. </a:t>
            </a:r>
            <a:r>
              <a:rPr lang="ko-KR" altLang="en-US" dirty="0"/>
              <a:t>모델 검정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sklearn.metrics</a:t>
            </a:r>
            <a:r>
              <a:rPr lang="en-US" altLang="ko-KR" dirty="0"/>
              <a:t> import </a:t>
            </a:r>
            <a:r>
              <a:rPr lang="en-US" altLang="ko-KR" dirty="0" err="1"/>
              <a:t>confusion_matrix.classification_report</a:t>
            </a:r>
            <a:r>
              <a:rPr lang="en-US" altLang="ko-KR" dirty="0"/>
              <a:t> # </a:t>
            </a:r>
            <a:r>
              <a:rPr lang="ko-KR" altLang="en-US" dirty="0"/>
              <a:t>정오분류표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sklearn.metrics</a:t>
            </a:r>
            <a:r>
              <a:rPr lang="en-US" altLang="ko-KR" dirty="0"/>
              <a:t> import </a:t>
            </a:r>
            <a:r>
              <a:rPr lang="en-US" altLang="ko-KR" dirty="0" err="1"/>
              <a:t>accuracy_score</a:t>
            </a:r>
            <a:r>
              <a:rPr lang="en-US" altLang="ko-KR" dirty="0"/>
              <a:t>, </a:t>
            </a:r>
            <a:r>
              <a:rPr lang="en-US" altLang="ko-KR" dirty="0" err="1"/>
              <a:t>precision_score</a:t>
            </a:r>
            <a:r>
              <a:rPr lang="en-US" altLang="ko-KR" dirty="0"/>
              <a:t>, </a:t>
            </a:r>
            <a:r>
              <a:rPr lang="en-US" altLang="ko-KR" dirty="0" err="1"/>
              <a:t>recall_score</a:t>
            </a:r>
            <a:r>
              <a:rPr lang="en-US" altLang="ko-KR" dirty="0"/>
              <a:t>, f1_score, </a:t>
            </a:r>
            <a:r>
              <a:rPr lang="en-US" altLang="ko-KR" dirty="0" err="1"/>
              <a:t>roc_auc_score</a:t>
            </a:r>
            <a:r>
              <a:rPr lang="en-US" altLang="ko-KR" dirty="0"/>
              <a:t> # </a:t>
            </a:r>
            <a:r>
              <a:rPr lang="ko-KR" altLang="en-US" dirty="0"/>
              <a:t>정확도</a:t>
            </a:r>
            <a:r>
              <a:rPr lang="en-US" altLang="ko-KR" dirty="0"/>
              <a:t>, </a:t>
            </a:r>
            <a:r>
              <a:rPr lang="ko-KR" altLang="en-US" dirty="0"/>
              <a:t>민감도 등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sklearn.metrics</a:t>
            </a:r>
            <a:r>
              <a:rPr lang="en-US" altLang="ko-KR" dirty="0"/>
              <a:t> import </a:t>
            </a:r>
            <a:r>
              <a:rPr lang="en-US" altLang="ko-KR" dirty="0" err="1"/>
              <a:t>roc_curve</a:t>
            </a:r>
            <a:r>
              <a:rPr lang="en-US" altLang="ko-KR" dirty="0"/>
              <a:t>, </a:t>
            </a:r>
            <a:r>
              <a:rPr lang="en-US" altLang="ko-KR" dirty="0" err="1"/>
              <a:t>auc</a:t>
            </a:r>
            <a:r>
              <a:rPr lang="en-US" altLang="ko-KR" dirty="0"/>
              <a:t> # ROC </a:t>
            </a:r>
            <a:r>
              <a:rPr lang="ko-KR" altLang="en-US" dirty="0"/>
              <a:t>곡선 그리기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 6. </a:t>
            </a:r>
            <a:r>
              <a:rPr lang="ko-KR" altLang="en-US" dirty="0"/>
              <a:t>최적화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sklearn.model_selection</a:t>
            </a:r>
            <a:r>
              <a:rPr lang="en-US" altLang="ko-KR" dirty="0"/>
              <a:t> import </a:t>
            </a:r>
            <a:r>
              <a:rPr lang="en-US" altLang="ko-KR" dirty="0" err="1"/>
              <a:t>learning_curve</a:t>
            </a:r>
            <a:r>
              <a:rPr lang="en-US" altLang="ko-KR" dirty="0"/>
              <a:t>, </a:t>
            </a:r>
            <a:r>
              <a:rPr lang="en-US" altLang="ko-KR" dirty="0" err="1"/>
              <a:t>validation_curve</a:t>
            </a:r>
            <a:r>
              <a:rPr lang="en-US" altLang="ko-KR" dirty="0"/>
              <a:t> # </a:t>
            </a:r>
            <a:r>
              <a:rPr lang="ko-KR" altLang="en-US" dirty="0"/>
              <a:t>학습곡선</a:t>
            </a:r>
            <a:r>
              <a:rPr lang="en-US" altLang="ko-KR" dirty="0"/>
              <a:t>, </a:t>
            </a:r>
            <a:r>
              <a:rPr lang="ko-KR" altLang="en-US" dirty="0"/>
              <a:t>검증곡선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sklearn.model_selection</a:t>
            </a:r>
            <a:r>
              <a:rPr lang="en-US" altLang="ko-KR" dirty="0"/>
              <a:t> import </a:t>
            </a:r>
            <a:r>
              <a:rPr lang="en-US" altLang="ko-KR" dirty="0" err="1"/>
              <a:t>GridSearchCV</a:t>
            </a:r>
            <a:r>
              <a:rPr lang="en-US" altLang="ko-KR" dirty="0"/>
              <a:t> #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sklearn.model_selection</a:t>
            </a:r>
            <a:r>
              <a:rPr lang="en-US" altLang="ko-KR" dirty="0"/>
              <a:t> import </a:t>
            </a:r>
            <a:r>
              <a:rPr lang="en-US" altLang="ko-KR" dirty="0" err="1"/>
              <a:t>cross_val_score</a:t>
            </a:r>
            <a:r>
              <a:rPr lang="en-US" altLang="ko-KR" dirty="0"/>
              <a:t> # </a:t>
            </a:r>
            <a:r>
              <a:rPr lang="ko-KR" altLang="en-US" dirty="0"/>
              <a:t>교차타당도 </a:t>
            </a:r>
            <a:r>
              <a:rPr lang="en-US" altLang="ko-KR" dirty="0"/>
              <a:t># </a:t>
            </a:r>
            <a:r>
              <a:rPr lang="ko-KR" altLang="en-US" dirty="0"/>
              <a:t>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BFA92-25F2-D024-526C-229DEBDB8E8D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01.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2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1BDC08A7-E23B-FF5C-5107-2F83DFFE39CD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3298E-76B8-D5CB-E410-BD8FE42F55B6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데이터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03E17-DC8F-B139-D455-3726293F9182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02.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E30F7-C197-B434-D9A3-E5F2B7CA583F}"/>
              </a:ext>
            </a:extLst>
          </p:cNvPr>
          <p:cNvSpPr txBox="1"/>
          <p:nvPr/>
        </p:nvSpPr>
        <p:spPr>
          <a:xfrm>
            <a:off x="1352550" y="1425388"/>
            <a:ext cx="94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F3501"/>
                </a:solidFill>
              </a:rPr>
              <a:t>2-1. </a:t>
            </a:r>
            <a:r>
              <a:rPr lang="ko-KR" altLang="en-US" sz="2800" dirty="0">
                <a:solidFill>
                  <a:srgbClr val="4F3501"/>
                </a:solidFill>
              </a:rPr>
              <a:t>원본 데이터를 데이터 프레임 형태로 가져오기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7D60DD-3026-1F90-C80C-552425ED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64" y="2288200"/>
            <a:ext cx="7168169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3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2CB1024-875A-C2ED-20BC-4A8B351831D3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B1E63-AD19-888D-AF59-85DC92872D28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데이터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F116-7DDF-EF01-060B-F62E75BCDE22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02.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1EE06-C5CE-117B-8F87-42F763B49A58}"/>
              </a:ext>
            </a:extLst>
          </p:cNvPr>
          <p:cNvSpPr txBox="1"/>
          <p:nvPr/>
        </p:nvSpPr>
        <p:spPr>
          <a:xfrm>
            <a:off x="1352550" y="1425388"/>
            <a:ext cx="94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F3501"/>
                </a:solidFill>
              </a:rPr>
              <a:t>2-2. </a:t>
            </a:r>
            <a:r>
              <a:rPr lang="ko-KR" altLang="en-US" sz="2800" dirty="0">
                <a:solidFill>
                  <a:srgbClr val="4F3501"/>
                </a:solidFill>
              </a:rPr>
              <a:t>데이터 파악하기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25635E-5E82-9295-75EC-35FDCE24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46" y="-956"/>
            <a:ext cx="5121354" cy="68589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2775B2-E44E-8DBA-ECA9-87BF996CB50D}"/>
              </a:ext>
            </a:extLst>
          </p:cNvPr>
          <p:cNvSpPr txBox="1"/>
          <p:nvPr/>
        </p:nvSpPr>
        <p:spPr>
          <a:xfrm>
            <a:off x="1238250" y="3428522"/>
            <a:ext cx="5353050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F3501"/>
                </a:solidFill>
              </a:rPr>
              <a:t>Info()</a:t>
            </a:r>
            <a:r>
              <a:rPr lang="ko-KR" altLang="en-US" sz="2000" dirty="0">
                <a:solidFill>
                  <a:srgbClr val="4F3501"/>
                </a:solidFill>
              </a:rPr>
              <a:t> 를 이용하여 데이터 프레임에 있는 데이터들을 확인해 보면 종양의 크기와 모양에 관련된 속성들이 숫자형태</a:t>
            </a:r>
            <a:r>
              <a:rPr lang="en-US" altLang="ko-KR" sz="2000" dirty="0">
                <a:solidFill>
                  <a:srgbClr val="4F3501"/>
                </a:solidFill>
              </a:rPr>
              <a:t>(float)</a:t>
            </a:r>
            <a:r>
              <a:rPr lang="ko-KR" altLang="en-US" sz="2000" dirty="0">
                <a:solidFill>
                  <a:srgbClr val="4F3501"/>
                </a:solidFill>
              </a:rPr>
              <a:t>로 구성되어 있으며 타깃</a:t>
            </a:r>
            <a:r>
              <a:rPr lang="en-US" altLang="ko-KR" sz="2000" dirty="0">
                <a:solidFill>
                  <a:srgbClr val="4F3501"/>
                </a:solidFill>
              </a:rPr>
              <a:t>(y) </a:t>
            </a:r>
            <a:r>
              <a:rPr lang="ko-KR" altLang="en-US" sz="2000" dirty="0">
                <a:solidFill>
                  <a:srgbClr val="4F3501"/>
                </a:solidFill>
              </a:rPr>
              <a:t>값인 </a:t>
            </a:r>
            <a:r>
              <a:rPr lang="en-US" altLang="ko-KR" sz="2000" dirty="0">
                <a:solidFill>
                  <a:srgbClr val="4F3501"/>
                </a:solidFill>
              </a:rPr>
              <a:t>diagnosis</a:t>
            </a:r>
            <a:r>
              <a:rPr lang="ko-KR" altLang="en-US" sz="2000" dirty="0">
                <a:solidFill>
                  <a:srgbClr val="4F3501"/>
                </a:solidFill>
              </a:rPr>
              <a:t>는 문자 형태</a:t>
            </a:r>
            <a:r>
              <a:rPr lang="en-US" altLang="ko-KR" sz="2000" dirty="0">
                <a:solidFill>
                  <a:srgbClr val="4F3501"/>
                </a:solidFill>
              </a:rPr>
              <a:t>(object)</a:t>
            </a:r>
            <a:r>
              <a:rPr lang="ko-KR" altLang="en-US" sz="2000" dirty="0">
                <a:solidFill>
                  <a:srgbClr val="4F3501"/>
                </a:solidFill>
              </a:rPr>
              <a:t>로 구성되어 있음을 알 수 있다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676B19-BC89-49C4-F03A-1FEDEE0F1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2259001"/>
            <a:ext cx="2066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2CB1024-875A-C2ED-20BC-4A8B351831D3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B1E63-AD19-888D-AF59-85DC92872D28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데이터 가져오기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F116-7DDF-EF01-060B-F62E75BCDE22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02.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1EE06-C5CE-117B-8F87-42F763B49A58}"/>
              </a:ext>
            </a:extLst>
          </p:cNvPr>
          <p:cNvSpPr txBox="1"/>
          <p:nvPr/>
        </p:nvSpPr>
        <p:spPr>
          <a:xfrm>
            <a:off x="1352550" y="1425388"/>
            <a:ext cx="94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F3501"/>
                </a:solidFill>
              </a:rPr>
              <a:t>2-2. </a:t>
            </a:r>
            <a:r>
              <a:rPr lang="ko-KR" altLang="en-US" sz="2800" dirty="0">
                <a:solidFill>
                  <a:srgbClr val="4F3501"/>
                </a:solidFill>
              </a:rPr>
              <a:t>데이터 파악하기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B34B19-B62D-013B-783D-D7071126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113034"/>
            <a:ext cx="3486150" cy="752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F1E5D0-000A-AC1C-59C3-D54D9F80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027" y="0"/>
            <a:ext cx="4057546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1AA5F3-01FB-E5AD-D094-44C57A626218}"/>
              </a:ext>
            </a:extLst>
          </p:cNvPr>
          <p:cNvSpPr txBox="1"/>
          <p:nvPr/>
        </p:nvSpPr>
        <p:spPr>
          <a:xfrm>
            <a:off x="1095427" y="3271038"/>
            <a:ext cx="535305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4F3501"/>
                </a:solidFill>
              </a:rPr>
              <a:t>Isnull</a:t>
            </a:r>
            <a:r>
              <a:rPr lang="en-US" altLang="ko-KR" sz="2000" dirty="0">
                <a:solidFill>
                  <a:srgbClr val="4F3501"/>
                </a:solidFill>
              </a:rPr>
              <a:t>().sum() </a:t>
            </a:r>
            <a:r>
              <a:rPr lang="ko-KR" altLang="en-US" sz="2000" dirty="0">
                <a:solidFill>
                  <a:srgbClr val="4F3501"/>
                </a:solidFill>
              </a:rPr>
              <a:t>을 이용하여 </a:t>
            </a:r>
            <a:r>
              <a:rPr lang="ko-KR" altLang="en-US" sz="2000" dirty="0" err="1">
                <a:solidFill>
                  <a:srgbClr val="4F3501"/>
                </a:solidFill>
              </a:rPr>
              <a:t>결측값을</a:t>
            </a:r>
            <a:r>
              <a:rPr lang="ko-KR" altLang="en-US" sz="2000" dirty="0">
                <a:solidFill>
                  <a:srgbClr val="4F3501"/>
                </a:solidFill>
              </a:rPr>
              <a:t> 확인해 봤을 때 </a:t>
            </a:r>
            <a:r>
              <a:rPr lang="en-US" altLang="ko-KR" sz="2000" dirty="0">
                <a:solidFill>
                  <a:srgbClr val="4F3501"/>
                </a:solidFill>
              </a:rPr>
              <a:t>columns</a:t>
            </a:r>
            <a:r>
              <a:rPr lang="ko-KR" altLang="en-US" sz="2000" dirty="0">
                <a:solidFill>
                  <a:srgbClr val="4F3501"/>
                </a:solidFill>
              </a:rPr>
              <a:t>에서 결측 값이 없음을 알 수 있다</a:t>
            </a:r>
            <a:r>
              <a:rPr lang="en-US" altLang="ko-KR" sz="2000" dirty="0">
                <a:solidFill>
                  <a:srgbClr val="4F350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F3501"/>
                </a:solidFill>
              </a:rPr>
              <a:t>(‘Unnamed:32’ columns</a:t>
            </a:r>
            <a:r>
              <a:rPr lang="ko-KR" altLang="en-US" sz="2000" dirty="0">
                <a:solidFill>
                  <a:srgbClr val="4F3501"/>
                </a:solidFill>
              </a:rPr>
              <a:t>는 원본 데이터를 확인해 봤을 때 불필요한 </a:t>
            </a:r>
            <a:r>
              <a:rPr lang="en-US" altLang="ko-KR" sz="2000" dirty="0">
                <a:solidFill>
                  <a:srgbClr val="4F3501"/>
                </a:solidFill>
              </a:rPr>
              <a:t>columns</a:t>
            </a:r>
            <a:r>
              <a:rPr lang="ko-KR" altLang="en-US" sz="2000" dirty="0">
                <a:solidFill>
                  <a:srgbClr val="4F3501"/>
                </a:solidFill>
              </a:rPr>
              <a:t>이므로 </a:t>
            </a:r>
            <a:r>
              <a:rPr lang="en-US" altLang="ko-KR" sz="2000" dirty="0">
                <a:solidFill>
                  <a:srgbClr val="4F3501"/>
                </a:solidFill>
              </a:rPr>
              <a:t>drop </a:t>
            </a:r>
            <a:r>
              <a:rPr lang="ko-KR" altLang="en-US" sz="2000" dirty="0">
                <a:solidFill>
                  <a:srgbClr val="4F3501"/>
                </a:solidFill>
              </a:rPr>
              <a:t>시킬 예정이다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4611FDA-3EF0-E6F6-4C47-4B7A92932BB7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746AB-0338-CF75-EB36-CF319EF189D8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데이터 </a:t>
            </a:r>
            <a:r>
              <a:rPr lang="ko-KR" altLang="en-US" sz="3600" dirty="0" err="1">
                <a:solidFill>
                  <a:schemeClr val="accent5">
                    <a:lumMod val="75000"/>
                  </a:schemeClr>
                </a:solidFill>
              </a:rPr>
              <a:t>전처리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D7AA0-7A6D-2DF5-1CD9-175C1AA78EAC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03.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780A8-5969-611D-845B-0BFE5CB93D9D}"/>
              </a:ext>
            </a:extLst>
          </p:cNvPr>
          <p:cNvSpPr txBox="1"/>
          <p:nvPr/>
        </p:nvSpPr>
        <p:spPr>
          <a:xfrm>
            <a:off x="1162050" y="2037311"/>
            <a:ext cx="944880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F3501"/>
                </a:solidFill>
              </a:rPr>
              <a:t>현제 데이터 전처리가 필요한 부분은 </a:t>
            </a:r>
            <a:r>
              <a:rPr lang="en-US" altLang="ko-KR" sz="2000" dirty="0">
                <a:solidFill>
                  <a:srgbClr val="4F3501"/>
                </a:solidFill>
              </a:rPr>
              <a:t>1) </a:t>
            </a:r>
            <a:r>
              <a:rPr lang="ko-KR" altLang="en-US" sz="2000" dirty="0">
                <a:solidFill>
                  <a:srgbClr val="4F3501"/>
                </a:solidFill>
              </a:rPr>
              <a:t>문자 형태인 타깃 값을 숫자 형태로 변환해주는 것 </a:t>
            </a:r>
            <a:r>
              <a:rPr lang="en-US" altLang="ko-KR" sz="2000" dirty="0">
                <a:solidFill>
                  <a:srgbClr val="4F3501"/>
                </a:solidFill>
              </a:rPr>
              <a:t>2) </a:t>
            </a:r>
            <a:r>
              <a:rPr lang="ko-KR" altLang="en-US" sz="2000" dirty="0">
                <a:solidFill>
                  <a:srgbClr val="4F3501"/>
                </a:solidFill>
              </a:rPr>
              <a:t>필요 없는 </a:t>
            </a:r>
            <a:r>
              <a:rPr lang="en-US" altLang="ko-KR" sz="2000" dirty="0">
                <a:solidFill>
                  <a:srgbClr val="4F3501"/>
                </a:solidFill>
              </a:rPr>
              <a:t>columns</a:t>
            </a:r>
            <a:r>
              <a:rPr lang="ko-KR" altLang="en-US" sz="2000" dirty="0">
                <a:solidFill>
                  <a:srgbClr val="4F3501"/>
                </a:solidFill>
              </a:rPr>
              <a:t>를 </a:t>
            </a:r>
            <a:r>
              <a:rPr lang="en-US" altLang="ko-KR" sz="2000" dirty="0">
                <a:solidFill>
                  <a:srgbClr val="4F3501"/>
                </a:solidFill>
              </a:rPr>
              <a:t>drop </a:t>
            </a:r>
            <a:r>
              <a:rPr lang="ko-KR" altLang="en-US" sz="2000" dirty="0">
                <a:solidFill>
                  <a:srgbClr val="4F3501"/>
                </a:solidFill>
              </a:rPr>
              <a:t>시키는 작업이 필요하다</a:t>
            </a:r>
            <a:r>
              <a:rPr lang="en-US" altLang="ko-KR" sz="2000" dirty="0">
                <a:solidFill>
                  <a:srgbClr val="4F3501"/>
                </a:solidFill>
              </a:rPr>
              <a:t>.</a:t>
            </a:r>
            <a:endParaRPr lang="ko-KR" altLang="en-US" sz="2000" dirty="0">
              <a:solidFill>
                <a:srgbClr val="4F35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4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4611FDA-3EF0-E6F6-4C47-4B7A92932BB7}"/>
              </a:ext>
            </a:extLst>
          </p:cNvPr>
          <p:cNvSpPr/>
          <p:nvPr/>
        </p:nvSpPr>
        <p:spPr>
          <a:xfrm>
            <a:off x="609600" y="397850"/>
            <a:ext cx="1485900" cy="1333500"/>
          </a:xfrm>
          <a:prstGeom prst="ellipse">
            <a:avLst/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746AB-0338-CF75-EB36-CF319EF189D8}"/>
              </a:ext>
            </a:extLst>
          </p:cNvPr>
          <p:cNvSpPr txBox="1"/>
          <p:nvPr/>
        </p:nvSpPr>
        <p:spPr>
          <a:xfrm>
            <a:off x="1674018" y="741434"/>
            <a:ext cx="388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데이터 </a:t>
            </a:r>
            <a:r>
              <a:rPr lang="ko-KR" altLang="en-US" sz="3600" dirty="0" err="1">
                <a:solidFill>
                  <a:schemeClr val="accent5">
                    <a:lumMod val="75000"/>
                  </a:schemeClr>
                </a:solidFill>
              </a:rPr>
              <a:t>전처리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D7AA0-7A6D-2DF5-1CD9-175C1AA78EAC}"/>
              </a:ext>
            </a:extLst>
          </p:cNvPr>
          <p:cNvSpPr txBox="1"/>
          <p:nvPr/>
        </p:nvSpPr>
        <p:spPr>
          <a:xfrm>
            <a:off x="884634" y="703811"/>
            <a:ext cx="10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5">
                    <a:lumMod val="75000"/>
                  </a:schemeClr>
                </a:solidFill>
              </a:rPr>
              <a:t>03.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51281-74DC-4C1B-5059-BA8FC5F22B18}"/>
              </a:ext>
            </a:extLst>
          </p:cNvPr>
          <p:cNvSpPr txBox="1"/>
          <p:nvPr/>
        </p:nvSpPr>
        <p:spPr>
          <a:xfrm>
            <a:off x="1352550" y="1425388"/>
            <a:ext cx="94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F3501"/>
                </a:solidFill>
              </a:rPr>
              <a:t>3-1. </a:t>
            </a:r>
            <a:r>
              <a:rPr lang="ko-KR" altLang="en-US" sz="2800" dirty="0" err="1">
                <a:solidFill>
                  <a:srgbClr val="4F3501"/>
                </a:solidFill>
              </a:rPr>
              <a:t>타겟값</a:t>
            </a:r>
            <a:r>
              <a:rPr lang="en-US" altLang="ko-KR" sz="2800" dirty="0">
                <a:solidFill>
                  <a:srgbClr val="4F3501"/>
                </a:solidFill>
              </a:rPr>
              <a:t>(y=diagnosis) </a:t>
            </a:r>
            <a:r>
              <a:rPr lang="ko-KR" altLang="en-US" sz="2800" dirty="0">
                <a:solidFill>
                  <a:srgbClr val="4F3501"/>
                </a:solidFill>
              </a:rPr>
              <a:t>숫자 형태로 변환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597ACA-AF7C-E2D0-85FA-6BD0DD1B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309812"/>
            <a:ext cx="3514725" cy="638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95C0CC-48F6-58B0-291D-2D66C9278F2C}"/>
              </a:ext>
            </a:extLst>
          </p:cNvPr>
          <p:cNvSpPr txBox="1"/>
          <p:nvPr/>
        </p:nvSpPr>
        <p:spPr>
          <a:xfrm>
            <a:off x="1390650" y="3309191"/>
            <a:ext cx="855345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먼저 </a:t>
            </a:r>
            <a:r>
              <a:rPr lang="en-US" altLang="ko-KR" sz="2000" dirty="0"/>
              <a:t>unique()</a:t>
            </a:r>
            <a:r>
              <a:rPr lang="ko-KR" altLang="en-US" sz="2000" dirty="0"/>
              <a:t>를 사용해서 </a:t>
            </a:r>
            <a:r>
              <a:rPr lang="en-US" altLang="ko-KR" sz="2000" dirty="0"/>
              <a:t>df1[‘diagnosis’]</a:t>
            </a:r>
            <a:r>
              <a:rPr lang="ko-KR" altLang="en-US" sz="2000" dirty="0"/>
              <a:t>에 있는 값의 특성을 확인해보면 </a:t>
            </a:r>
            <a:r>
              <a:rPr lang="en-US" altLang="ko-KR" sz="2000" dirty="0"/>
              <a:t>‘M’(malignant)</a:t>
            </a:r>
            <a:r>
              <a:rPr lang="ko-KR" altLang="en-US" sz="2000" dirty="0"/>
              <a:t>와 </a:t>
            </a:r>
            <a:r>
              <a:rPr lang="en-US" altLang="ko-KR" sz="2000" dirty="0"/>
              <a:t>‘B’(benign)</a:t>
            </a:r>
            <a:r>
              <a:rPr lang="ko-KR" altLang="en-US" sz="2000" dirty="0"/>
              <a:t>라는 문자 형태의 값들로 이루어져 있음을 알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따라서 </a:t>
            </a:r>
            <a:r>
              <a:rPr lang="en-US" altLang="ko-KR" sz="2000" dirty="0"/>
              <a:t>‘M’(malignant) = 1, ‘B’(benign) = 0</a:t>
            </a:r>
            <a:r>
              <a:rPr lang="ko-KR" altLang="en-US" sz="2000" dirty="0"/>
              <a:t>으로 변환해주도록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보편적으로 내가 관심있게 보는 항목을 </a:t>
            </a:r>
            <a:r>
              <a:rPr lang="en-US" altLang="ko-KR" sz="2000" dirty="0"/>
              <a:t>1</a:t>
            </a:r>
            <a:r>
              <a:rPr lang="ko-KR" altLang="en-US" sz="2000" dirty="0"/>
              <a:t>로 설정하기 때문에 악성 종양</a:t>
            </a:r>
            <a:r>
              <a:rPr lang="en-US" altLang="ko-KR" sz="2000" dirty="0"/>
              <a:t>(=</a:t>
            </a:r>
            <a:r>
              <a:rPr lang="ko-KR" altLang="en-US" sz="2000" dirty="0"/>
              <a:t>암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1</a:t>
            </a:r>
            <a:r>
              <a:rPr lang="ko-KR" altLang="en-US" sz="2000" dirty="0"/>
              <a:t>로 설정하였다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686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1316</Words>
  <Application>Microsoft Office PowerPoint</Application>
  <PresentationFormat>와이드스크린</PresentationFormat>
  <Paragraphs>155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김의진</dc:creator>
  <cp:lastModifiedBy>김의진</cp:lastModifiedBy>
  <cp:revision>42</cp:revision>
  <dcterms:created xsi:type="dcterms:W3CDTF">2022-12-10T14:23:10Z</dcterms:created>
  <dcterms:modified xsi:type="dcterms:W3CDTF">2022-12-11T02:37:13Z</dcterms:modified>
</cp:coreProperties>
</file>