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38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66" r:id="rId13"/>
    <p:sldId id="362" r:id="rId14"/>
    <p:sldId id="349" r:id="rId15"/>
    <p:sldId id="350" r:id="rId16"/>
    <p:sldId id="351" r:id="rId17"/>
    <p:sldId id="352" r:id="rId18"/>
    <p:sldId id="355" r:id="rId19"/>
    <p:sldId id="356" r:id="rId20"/>
    <p:sldId id="353" r:id="rId21"/>
    <p:sldId id="365" r:id="rId22"/>
    <p:sldId id="354" r:id="rId23"/>
    <p:sldId id="357" r:id="rId24"/>
    <p:sldId id="358" r:id="rId25"/>
    <p:sldId id="364" r:id="rId26"/>
    <p:sldId id="359" r:id="rId27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4" autoAdjust="0"/>
    <p:restoredTop sz="94660"/>
  </p:normalViewPr>
  <p:slideViewPr>
    <p:cSldViewPr>
      <p:cViewPr>
        <p:scale>
          <a:sx n="100" d="100"/>
          <a:sy n="100" d="100"/>
        </p:scale>
        <p:origin x="942" y="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50EAC-F98F-4A71-8C0A-3BF8B50249A9}" type="datetimeFigureOut">
              <a:rPr lang="ko-KR" altLang="en-US" smtClean="0"/>
              <a:pPr/>
              <a:t>2020-12-08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2830C-3C2F-4F01-9B7C-6C749AC12E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47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5CBE-D3C6-4BD6-9386-F759D0930A65}" type="datetime1">
              <a:rPr lang="ko-KR" altLang="en-US" smtClean="0"/>
              <a:pPr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3AA-6E7D-4B9A-BFEC-2987DD72C151}" type="datetime1">
              <a:rPr lang="ko-KR" altLang="en-US" smtClean="0"/>
              <a:pPr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150D-45CD-464B-957D-BE9CE5875ADB}" type="datetime1">
              <a:rPr lang="ko-KR" altLang="en-US" smtClean="0"/>
              <a:pPr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 b="0" spc="-500" baseline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Rix고딕 B" panose="02020603020101020101" pitchFamily="18" charset="-127"/>
                <a:ea typeface="Rix고딕 B" panose="02020603020101020101" pitchFamily="18" charset="-127"/>
              </a:defRPr>
            </a:lvl1pPr>
            <a:lvl2pPr>
              <a:defRPr>
                <a:latin typeface="Rix고딕 B" panose="02020603020101020101" pitchFamily="18" charset="-127"/>
                <a:ea typeface="Rix고딕 B" panose="02020603020101020101" pitchFamily="18" charset="-127"/>
              </a:defRPr>
            </a:lvl2pPr>
            <a:lvl3pPr>
              <a:defRPr>
                <a:latin typeface="Rix고딕 B" panose="02020603020101020101" pitchFamily="18" charset="-127"/>
                <a:ea typeface="Rix고딕 B" panose="02020603020101020101" pitchFamily="18" charset="-127"/>
              </a:defRPr>
            </a:lvl3pPr>
            <a:lvl4pPr>
              <a:defRPr>
                <a:latin typeface="Rix고딕 B" panose="02020603020101020101" pitchFamily="18" charset="-127"/>
                <a:ea typeface="Rix고딕 B" panose="02020603020101020101" pitchFamily="18" charset="-127"/>
              </a:defRPr>
            </a:lvl4pPr>
            <a:lvl5pPr>
              <a:defRPr>
                <a:latin typeface="Rix고딕 B" panose="02020603020101020101" pitchFamily="18" charset="-127"/>
                <a:ea typeface="Rix고딕 B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ABE3-83C4-414B-8D84-F195E81E8E4D}" type="datetime1">
              <a:rPr lang="ko-KR" altLang="en-US" smtClean="0"/>
              <a:pPr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A49-BCB1-4E9B-88AF-35C2CFEBFD98}" type="datetime1">
              <a:rPr lang="ko-KR" altLang="en-US" smtClean="0"/>
              <a:pPr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5671-8A1B-4164-B17E-E9D3188240A4}" type="datetime1">
              <a:rPr lang="ko-KR" altLang="en-US" smtClean="0"/>
              <a:pPr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2BD-CCDF-4932-8CC5-EC14C36E916B}" type="datetime1">
              <a:rPr lang="ko-KR" altLang="en-US" smtClean="0"/>
              <a:pPr/>
              <a:t>2020-12-08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7521-D0C1-4688-A047-CA509D3A8AC0}" type="datetime1">
              <a:rPr lang="ko-KR" altLang="en-US" smtClean="0"/>
              <a:pPr/>
              <a:t>2020-12-08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4E63-4CB0-421C-81C3-F922868FC975}" type="datetime1">
              <a:rPr lang="ko-KR" altLang="en-US" smtClean="0"/>
              <a:pPr/>
              <a:t>2020-12-08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BC33-474D-4BDE-AAF4-FB498FCCB1BE}" type="datetime1">
              <a:rPr lang="ko-KR" altLang="en-US" smtClean="0"/>
              <a:pPr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A2E4-9498-4FBB-990A-E1DF920AD805}" type="datetime1">
              <a:rPr lang="ko-KR" altLang="en-US" smtClean="0"/>
              <a:pPr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11560" y="1268760"/>
            <a:ext cx="8075240" cy="4857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5CF42A27-0039-47FE-957C-3B0CC75B733B}" type="datetime1">
              <a:rPr lang="ko-KR" altLang="en-US" smtClean="0"/>
              <a:pPr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400" b="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484784"/>
            <a:ext cx="8352928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pc="-300">
                <a:solidFill>
                  <a:schemeClr val="tx2">
                    <a:lumMod val="7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제</a:t>
            </a:r>
            <a:r>
              <a:rPr lang="en-US" altLang="ko-KR" spc="-300">
                <a:solidFill>
                  <a:schemeClr val="tx2">
                    <a:lumMod val="7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9</a:t>
            </a:r>
            <a:r>
              <a:rPr lang="ko-KR" altLang="en-US" spc="-300">
                <a:solidFill>
                  <a:schemeClr val="tx2">
                    <a:lumMod val="7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장</a:t>
            </a:r>
            <a:br>
              <a:rPr lang="en-US" altLang="ko-KR"/>
            </a:br>
            <a:r>
              <a:rPr lang="en-US" altLang="ko-KR" spc="-300" dirty="0">
                <a:solidFill>
                  <a:schemeClr val="tx2">
                    <a:lumMod val="7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C#</a:t>
            </a:r>
            <a:r>
              <a:rPr lang="ko-KR" altLang="en-US" spc="-300" dirty="0">
                <a:solidFill>
                  <a:schemeClr val="tx2">
                    <a:lumMod val="7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으로 </a:t>
            </a:r>
            <a:r>
              <a:rPr lang="ko-KR" altLang="en-US" spc="-300">
                <a:solidFill>
                  <a:schemeClr val="tx2">
                    <a:lumMod val="7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만들어보는 </a:t>
            </a:r>
            <a:br>
              <a:rPr lang="en-US" altLang="ko-KR" spc="-300" dirty="0">
                <a:solidFill>
                  <a:schemeClr val="tx2">
                    <a:lumMod val="7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ko-KR" altLang="en-US" spc="-300" dirty="0">
                <a:solidFill>
                  <a:schemeClr val="tx2">
                    <a:lumMod val="7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메모 프로그램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B21CE842-233F-43ED-A241-2E2EACB3A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ko-KR" altLang="en-US" sz="2400">
                <a:latin typeface="Rix고딕 B" panose="02020603020101020101" pitchFamily="18" charset="-127"/>
                <a:ea typeface="Rix고딕 B" panose="02020603020101020101" pitchFamily="18" charset="-127"/>
              </a:rPr>
              <a:t>변 영 철</a:t>
            </a:r>
            <a:endParaRPr lang="ko-KR" altLang="en-US" sz="24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 err="1"/>
              <a:t>비주얼</a:t>
            </a:r>
            <a:r>
              <a:rPr lang="ko-KR" altLang="en-US" dirty="0"/>
              <a:t> 디자인 및 </a:t>
            </a:r>
            <a:r>
              <a:rPr lang="ko-KR" altLang="en-US" dirty="0" err="1"/>
              <a:t>핸들러</a:t>
            </a:r>
            <a:r>
              <a:rPr lang="ko-KR" altLang="en-US" dirty="0"/>
              <a:t> 함수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 상자</a:t>
            </a:r>
            <a:r>
              <a:rPr lang="en-US" altLang="ko-KR" dirty="0"/>
              <a:t>(</a:t>
            </a:r>
            <a:r>
              <a:rPr lang="en-US" altLang="ko-KR" dirty="0" err="1"/>
              <a:t>TextBox</a:t>
            </a:r>
            <a:r>
              <a:rPr lang="en-US" altLang="ko-KR" dirty="0"/>
              <a:t>)</a:t>
            </a:r>
            <a:r>
              <a:rPr lang="ko-KR" altLang="en-US" dirty="0"/>
              <a:t> 디자인</a:t>
            </a:r>
            <a:endParaRPr lang="en-US" altLang="ko-KR" dirty="0"/>
          </a:p>
          <a:p>
            <a:pPr lvl="1"/>
            <a:r>
              <a:rPr lang="en-US" altLang="ko-KR" dirty="0"/>
              <a:t>(Name) : </a:t>
            </a:r>
            <a:r>
              <a:rPr lang="en-US" altLang="ko-KR" dirty="0" err="1">
                <a:solidFill>
                  <a:srgbClr val="FF0000"/>
                </a:solidFill>
              </a:rPr>
              <a:t>tbMemo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Multiline : True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1623" y="2852936"/>
            <a:ext cx="4905913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 err="1"/>
              <a:t>비주얼</a:t>
            </a:r>
            <a:r>
              <a:rPr lang="ko-KR" altLang="en-US" dirty="0"/>
              <a:t> 디자인 및 </a:t>
            </a:r>
            <a:r>
              <a:rPr lang="ko-KR" altLang="en-US" dirty="0" err="1"/>
              <a:t>핸들러</a:t>
            </a:r>
            <a:r>
              <a:rPr lang="ko-KR" altLang="en-US" dirty="0"/>
              <a:t> 함수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268760"/>
            <a:ext cx="8075240" cy="1224136"/>
          </a:xfrm>
        </p:spPr>
        <p:txBody>
          <a:bodyPr>
            <a:normAutofit/>
          </a:bodyPr>
          <a:lstStyle/>
          <a:p>
            <a:pPr latinLnBrk="0"/>
            <a:r>
              <a:rPr lang="ko-KR" altLang="en-US"/>
              <a:t>텍스트</a:t>
            </a:r>
            <a:r>
              <a:rPr lang="en-US" altLang="ko-KR"/>
              <a:t> </a:t>
            </a:r>
            <a:r>
              <a:rPr lang="ko-KR" altLang="en-US"/>
              <a:t>상자에서 특정 날짜를 선택할 경우 자동으로 실행되는 핸들러 함수 추가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2492896"/>
            <a:ext cx="727280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private void </a:t>
            </a:r>
            <a:r>
              <a:rPr lang="en-US" altLang="ko-KR" sz="2000" dirty="0" err="1"/>
              <a:t>monthCalendar_DateSelected</a:t>
            </a:r>
            <a:r>
              <a:rPr lang="en-US" altLang="ko-KR" sz="2000" dirty="0"/>
              <a:t>(object sender, </a:t>
            </a:r>
            <a:r>
              <a:rPr lang="en-US" altLang="ko-KR" sz="2000" dirty="0" err="1"/>
              <a:t>DateRangeEventArgs</a:t>
            </a:r>
            <a:r>
              <a:rPr lang="en-US" altLang="ko-KR" sz="2000" dirty="0"/>
              <a:t> e)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>
                <a:solidFill>
                  <a:srgbClr val="0000FF"/>
                </a:solidFill>
              </a:rPr>
              <a:t>    </a:t>
            </a:r>
            <a:r>
              <a:rPr lang="en-US" altLang="ko-KR" sz="2000" dirty="0" err="1">
                <a:solidFill>
                  <a:srgbClr val="0000FF"/>
                </a:solidFill>
              </a:rPr>
              <a:t>tbMemo.Text</a:t>
            </a:r>
            <a:r>
              <a:rPr lang="en-US" altLang="ko-KR" sz="2000" dirty="0">
                <a:solidFill>
                  <a:srgbClr val="0000FF"/>
                </a:solidFill>
              </a:rPr>
              <a:t> = </a:t>
            </a:r>
            <a:r>
              <a:rPr lang="en-US" altLang="ko-KR" sz="2000" dirty="0" err="1">
                <a:solidFill>
                  <a:srgbClr val="0000FF"/>
                </a:solidFill>
              </a:rPr>
              <a:t>monthCalendar.</a:t>
            </a:r>
            <a:r>
              <a:rPr lang="en-US" altLang="ko-KR" sz="2000" dirty="0" err="1">
                <a:solidFill>
                  <a:schemeClr val="accent5"/>
                </a:solidFill>
              </a:rPr>
              <a:t>SelectionStart</a:t>
            </a:r>
            <a:r>
              <a:rPr lang="en-US" altLang="ko-KR" sz="2000" dirty="0" err="1">
                <a:solidFill>
                  <a:srgbClr val="0000FF"/>
                </a:solidFill>
              </a:rPr>
              <a:t>.ToString</a:t>
            </a:r>
            <a:r>
              <a:rPr lang="en-US" altLang="ko-KR" sz="2000" dirty="0">
                <a:solidFill>
                  <a:srgbClr val="0000FF"/>
                </a:solidFill>
              </a:rPr>
              <a:t>();</a:t>
            </a:r>
          </a:p>
          <a:p>
            <a:r>
              <a:rPr lang="en-US" altLang="ko-KR" sz="2000" dirty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31FEF-395E-4F4A-BEF7-20EEBA67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비주얼 디자인 및 </a:t>
            </a:r>
            <a:r>
              <a:rPr lang="ko-KR" altLang="en-US" dirty="0" err="1"/>
              <a:t>핸들러</a:t>
            </a:r>
            <a:r>
              <a:rPr lang="ko-KR" altLang="en-US" dirty="0"/>
              <a:t> 함수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F80345-6F4B-4FD3-986E-B826137E3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필요 없는 문자열 빼고 날짜만 표시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BCAE3A-6DC4-49DB-9CFC-29F6AFE7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7EE2E8-A676-47CB-ACC8-78ABD93DB410}"/>
              </a:ext>
            </a:extLst>
          </p:cNvPr>
          <p:cNvSpPr/>
          <p:nvPr/>
        </p:nvSpPr>
        <p:spPr>
          <a:xfrm>
            <a:off x="827584" y="1988840"/>
            <a:ext cx="72728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private void </a:t>
            </a:r>
            <a:r>
              <a:rPr lang="en-US" altLang="ko-KR" sz="2000" dirty="0" err="1"/>
              <a:t>monthCalendar_DateSelected</a:t>
            </a:r>
            <a:r>
              <a:rPr lang="en-US" altLang="ko-KR" sz="2000" dirty="0"/>
              <a:t>(object sender, </a:t>
            </a:r>
            <a:r>
              <a:rPr lang="en-US" altLang="ko-KR" sz="2000" dirty="0" err="1"/>
              <a:t>DateRangeEventArgs</a:t>
            </a:r>
            <a:r>
              <a:rPr lang="en-US" altLang="ko-KR" sz="2000" dirty="0"/>
              <a:t> e)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>
                <a:solidFill>
                  <a:srgbClr val="0000FF"/>
                </a:solidFill>
              </a:rPr>
              <a:t>    string </a:t>
            </a:r>
            <a:r>
              <a:rPr lang="en-US" altLang="ko-KR" sz="2000" dirty="0" err="1">
                <a:solidFill>
                  <a:srgbClr val="0000FF"/>
                </a:solidFill>
              </a:rPr>
              <a:t>Tmp</a:t>
            </a:r>
            <a:r>
              <a:rPr lang="en-US" altLang="ko-KR" sz="2000" dirty="0">
                <a:solidFill>
                  <a:srgbClr val="0000FF"/>
                </a:solidFill>
              </a:rPr>
              <a:t> = </a:t>
            </a:r>
            <a:r>
              <a:rPr lang="en-US" altLang="ko-KR" sz="2000" dirty="0" err="1">
                <a:solidFill>
                  <a:srgbClr val="0000FF"/>
                </a:solidFill>
              </a:rPr>
              <a:t>monthCalendar.SelectionStart.ToString</a:t>
            </a:r>
            <a:r>
              <a:rPr lang="en-US" altLang="ko-KR" sz="2000" dirty="0">
                <a:solidFill>
                  <a:srgbClr val="0000FF"/>
                </a:solidFill>
              </a:rPr>
              <a:t>();</a:t>
            </a:r>
          </a:p>
          <a:p>
            <a:r>
              <a:rPr lang="en-US" altLang="ko-KR" sz="2000" dirty="0">
                <a:solidFill>
                  <a:srgbClr val="0000FF"/>
                </a:solidFill>
              </a:rPr>
              <a:t>    </a:t>
            </a:r>
            <a:r>
              <a:rPr lang="en-US" altLang="ko-KR" sz="2000" dirty="0" err="1">
                <a:solidFill>
                  <a:srgbClr val="0000FF"/>
                </a:solidFill>
              </a:rPr>
              <a:t>Tmp</a:t>
            </a:r>
            <a:r>
              <a:rPr lang="en-US" altLang="ko-KR" sz="2000" dirty="0">
                <a:solidFill>
                  <a:srgbClr val="0000FF"/>
                </a:solidFill>
              </a:rPr>
              <a:t> = </a:t>
            </a:r>
            <a:r>
              <a:rPr lang="en-US" altLang="ko-KR" sz="2000" dirty="0" err="1">
                <a:solidFill>
                  <a:srgbClr val="0000FF"/>
                </a:solidFill>
              </a:rPr>
              <a:t>Tmp.Remove</a:t>
            </a:r>
            <a:r>
              <a:rPr lang="en-US" altLang="ko-KR" sz="2000" dirty="0">
                <a:solidFill>
                  <a:srgbClr val="0000FF"/>
                </a:solidFill>
              </a:rPr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10, </a:t>
            </a:r>
            <a:r>
              <a:rPr lang="en-US" altLang="ko-KR" sz="2000" dirty="0" err="1">
                <a:solidFill>
                  <a:srgbClr val="FF0000"/>
                </a:solidFill>
              </a:rPr>
              <a:t>Tmp.Length</a:t>
            </a:r>
            <a:r>
              <a:rPr lang="en-US" altLang="ko-KR" sz="2000" dirty="0">
                <a:solidFill>
                  <a:srgbClr val="FF0000"/>
                </a:solidFill>
              </a:rPr>
              <a:t> - 10</a:t>
            </a:r>
            <a:r>
              <a:rPr lang="en-US" altLang="ko-KR" sz="2000" dirty="0">
                <a:solidFill>
                  <a:srgbClr val="0000FF"/>
                </a:solidFill>
              </a:rPr>
              <a:t>);</a:t>
            </a:r>
          </a:p>
          <a:p>
            <a:r>
              <a:rPr lang="en-US" altLang="ko-KR" sz="2000" dirty="0">
                <a:solidFill>
                  <a:srgbClr val="0000FF"/>
                </a:solidFill>
              </a:rPr>
              <a:t>    </a:t>
            </a:r>
            <a:r>
              <a:rPr lang="en-US" altLang="ko-KR" sz="2000" dirty="0" err="1">
                <a:solidFill>
                  <a:srgbClr val="0000FF"/>
                </a:solidFill>
              </a:rPr>
              <a:t>tbMemo.Text</a:t>
            </a:r>
            <a:r>
              <a:rPr lang="en-US" altLang="ko-KR" sz="2000" dirty="0">
                <a:solidFill>
                  <a:srgbClr val="0000FF"/>
                </a:solidFill>
              </a:rPr>
              <a:t> = </a:t>
            </a:r>
            <a:r>
              <a:rPr lang="en-US" altLang="ko-KR" sz="2000" dirty="0" err="1">
                <a:solidFill>
                  <a:srgbClr val="0000FF"/>
                </a:solidFill>
              </a:rPr>
              <a:t>Tmp</a:t>
            </a:r>
            <a:r>
              <a:rPr lang="en-US" altLang="ko-KR" sz="2000" dirty="0">
                <a:solidFill>
                  <a:srgbClr val="0000FF"/>
                </a:solidFill>
              </a:rPr>
              <a:t>;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0AAB3-3B1B-45DA-A43B-8F808A121DD5}"/>
              </a:ext>
            </a:extLst>
          </p:cNvPr>
          <p:cNvSpPr txBox="1"/>
          <p:nvPr/>
        </p:nvSpPr>
        <p:spPr>
          <a:xfrm>
            <a:off x="5599738" y="4455944"/>
            <a:ext cx="2403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10</a:t>
            </a:r>
            <a:r>
              <a:rPr lang="ko-KR" altLang="en-US" sz="1600" dirty="0">
                <a:solidFill>
                  <a:srgbClr val="FF0000"/>
                </a:solidFill>
              </a:rPr>
              <a:t>번째부터 끝까지 삭제</a:t>
            </a: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195D34F-1C09-4FF3-A60E-E617ECA4232B}"/>
              </a:ext>
            </a:extLst>
          </p:cNvPr>
          <p:cNvSpPr/>
          <p:nvPr/>
        </p:nvSpPr>
        <p:spPr>
          <a:xfrm>
            <a:off x="5191125" y="3657600"/>
            <a:ext cx="2676525" cy="1133475"/>
          </a:xfrm>
          <a:custGeom>
            <a:avLst/>
            <a:gdLst>
              <a:gd name="connsiteX0" fmla="*/ 0 w 2676525"/>
              <a:gd name="connsiteY0" fmla="*/ 0 h 1133475"/>
              <a:gd name="connsiteX1" fmla="*/ 457200 w 2676525"/>
              <a:gd name="connsiteY1" fmla="*/ 1133475 h 1133475"/>
              <a:gd name="connsiteX2" fmla="*/ 2676525 w 2676525"/>
              <a:gd name="connsiteY2" fmla="*/ 1133475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6525" h="1133475">
                <a:moveTo>
                  <a:pt x="0" y="0"/>
                </a:moveTo>
                <a:lnTo>
                  <a:pt x="457200" y="1133475"/>
                </a:lnTo>
                <a:lnTo>
                  <a:pt x="2676525" y="1133475"/>
                </a:ln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0C8C1E3-5DBD-4D81-BC58-6A3908EF1F46}"/>
              </a:ext>
            </a:extLst>
          </p:cNvPr>
          <p:cNvCxnSpPr/>
          <p:nvPr/>
        </p:nvCxnSpPr>
        <p:spPr>
          <a:xfrm>
            <a:off x="3707904" y="3611116"/>
            <a:ext cx="22322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8EADAE-8DBF-4412-9D75-E4DEC5880494}"/>
              </a:ext>
            </a:extLst>
          </p:cNvPr>
          <p:cNvSpPr txBox="1"/>
          <p:nvPr/>
        </p:nvSpPr>
        <p:spPr>
          <a:xfrm>
            <a:off x="1304765" y="4545539"/>
            <a:ext cx="31931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latin typeface="Rix고딕 M" panose="02020603020101020101" pitchFamily="18" charset="-127"/>
                <a:ea typeface="Rix고딕 M" panose="02020603020101020101" pitchFamily="18" charset="-127"/>
              </a:rPr>
              <a:t>이거 뭐하는 코드</a:t>
            </a:r>
            <a:r>
              <a:rPr lang="en-US" altLang="ko-KR" sz="2400">
                <a:latin typeface="Rix고딕 M" panose="02020603020101020101" pitchFamily="18" charset="-127"/>
                <a:ea typeface="Rix고딕 M" panose="02020603020101020101" pitchFamily="18" charset="-127"/>
              </a:rPr>
              <a:t>?</a:t>
            </a:r>
          </a:p>
          <a:p>
            <a:r>
              <a:rPr lang="en-US" altLang="ko-KR" sz="2400">
                <a:latin typeface="Rix고딕 M" panose="02020603020101020101" pitchFamily="18" charset="-127"/>
                <a:ea typeface="Rix고딕 M" panose="02020603020101020101" pitchFamily="18" charset="-127"/>
              </a:rPr>
              <a:t>“Date” </a:t>
            </a:r>
            <a:r>
              <a:rPr lang="ko-KR" altLang="en-US" sz="2400">
                <a:latin typeface="Rix고딕 M" panose="02020603020101020101" pitchFamily="18" charset="-127"/>
                <a:ea typeface="Rix고딕 M" panose="02020603020101020101" pitchFamily="18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405612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새로운 클래스 모듈 작성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(has-a)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268760"/>
            <a:ext cx="8003232" cy="4525963"/>
          </a:xfrm>
        </p:spPr>
        <p:txBody>
          <a:bodyPr>
            <a:normAutofit/>
          </a:bodyPr>
          <a:lstStyle/>
          <a:p>
            <a:pPr fontAlgn="base" latinLnBrk="0"/>
            <a:r>
              <a:rPr lang="ko-KR" altLang="en-US" sz="3000" dirty="0"/>
              <a:t>날짜만 표시하는 코드 세 줄을 나중에 쓸 수 있도록 추상화 </a:t>
            </a:r>
            <a:r>
              <a:rPr lang="en-US" altLang="ko-KR" sz="3000"/>
              <a:t>: Date </a:t>
            </a:r>
            <a:r>
              <a:rPr lang="ko-KR" altLang="en-US" sz="3000"/>
              <a:t>함수</a:t>
            </a:r>
            <a:endParaRPr lang="ko-KR" altLang="en-US" sz="3000" dirty="0"/>
          </a:p>
          <a:p>
            <a:pPr fontAlgn="base" latinLnBrk="0"/>
            <a:r>
              <a:rPr lang="ko-KR" altLang="en-US" sz="3000" dirty="0"/>
              <a:t>새로운 클래스</a:t>
            </a:r>
            <a:r>
              <a:rPr lang="en-US" altLang="ko-KR" sz="3000" dirty="0"/>
              <a:t>(</a:t>
            </a:r>
            <a:r>
              <a:rPr lang="en-US" altLang="ko-KR" sz="3000" dirty="0" err="1"/>
              <a:t>CalendarUtil</a:t>
            </a:r>
            <a:r>
              <a:rPr lang="en-US" altLang="ko-KR" sz="3000" dirty="0"/>
              <a:t>)</a:t>
            </a:r>
            <a:r>
              <a:rPr lang="ko-KR" altLang="en-US" sz="3000" dirty="0"/>
              <a:t>로 이동</a:t>
            </a:r>
          </a:p>
          <a:p>
            <a:pPr fontAlgn="base" latinLnBrk="0"/>
            <a:r>
              <a:rPr lang="en-US" altLang="ko-KR" sz="3000" dirty="0">
                <a:solidFill>
                  <a:srgbClr val="0000FF"/>
                </a:solidFill>
              </a:rPr>
              <a:t>{</a:t>
            </a:r>
            <a:r>
              <a:rPr lang="ko-KR" altLang="en-US" sz="3000" dirty="0">
                <a:solidFill>
                  <a:srgbClr val="0000FF"/>
                </a:solidFill>
              </a:rPr>
              <a:t>오류</a:t>
            </a:r>
            <a:r>
              <a:rPr lang="en-US" altLang="ko-KR" sz="3000" dirty="0">
                <a:solidFill>
                  <a:srgbClr val="0000FF"/>
                </a:solidFill>
              </a:rPr>
              <a:t> </a:t>
            </a:r>
            <a:r>
              <a:rPr lang="ko-KR" altLang="en-US" sz="3000" dirty="0">
                <a:solidFill>
                  <a:srgbClr val="0000FF"/>
                </a:solidFill>
              </a:rPr>
              <a:t>수정</a:t>
            </a:r>
            <a:r>
              <a:rPr lang="en-US" altLang="ko-KR" sz="3000" dirty="0">
                <a:solidFill>
                  <a:srgbClr val="0000FF"/>
                </a:solidFill>
              </a:rPr>
              <a:t>!!} </a:t>
            </a:r>
            <a:endParaRPr lang="ko-KR" altLang="en-US" sz="3000" dirty="0">
              <a:solidFill>
                <a:srgbClr val="0000FF"/>
              </a:solidFill>
            </a:endParaRPr>
          </a:p>
          <a:p>
            <a:pPr fontAlgn="base" latinLnBrk="0"/>
            <a:r>
              <a:rPr lang="ko-KR" altLang="en-US" sz="3000" dirty="0"/>
              <a:t>클래스를 새로운 파일에 작성</a:t>
            </a:r>
            <a:r>
              <a:rPr lang="en-US" altLang="ko-KR" sz="3000" dirty="0"/>
              <a:t>(</a:t>
            </a:r>
            <a:r>
              <a:rPr lang="en-US" altLang="ko-KR" sz="3000" dirty="0" err="1"/>
              <a:t>CalendarUtil.cs</a:t>
            </a:r>
            <a:r>
              <a:rPr lang="en-US" altLang="ko-KR" sz="3000" dirty="0"/>
              <a:t>)</a:t>
            </a:r>
            <a:endParaRPr lang="ko-KR" altLang="en-US" sz="3000" dirty="0"/>
          </a:p>
          <a:p>
            <a:pPr fontAlgn="base" latinLnBrk="0"/>
            <a:r>
              <a:rPr lang="ko-KR" altLang="en-US" sz="3000" dirty="0"/>
              <a:t>외부 폴더로 이동 </a:t>
            </a:r>
            <a:r>
              <a:rPr lang="en-US" altLang="ko-KR" sz="3000" dirty="0"/>
              <a:t>(c:\</a:t>
            </a:r>
            <a:r>
              <a:rPr lang="en-US" altLang="ko-KR" sz="3000" dirty="0" err="1"/>
              <a:t>cslib</a:t>
            </a:r>
            <a:r>
              <a:rPr lang="en-US" altLang="ko-KR" sz="3000" dirty="0"/>
              <a:t>)</a:t>
            </a:r>
            <a:endParaRPr lang="ko-KR" altLang="en-US" sz="3000" dirty="0"/>
          </a:p>
          <a:p>
            <a:pPr fontAlgn="base" latinLnBrk="0"/>
            <a:r>
              <a:rPr lang="ko-KR" altLang="en-US" sz="3000" dirty="0"/>
              <a:t>프로젝트 </a:t>
            </a:r>
            <a:r>
              <a:rPr lang="en-US" altLang="ko-KR" sz="3000" dirty="0"/>
              <a:t>| </a:t>
            </a:r>
            <a:r>
              <a:rPr lang="ko-KR" altLang="en-US" sz="3000" dirty="0"/>
              <a:t>기존항목추가 </a:t>
            </a:r>
            <a:r>
              <a:rPr lang="en-US" altLang="ko-KR" sz="3000" dirty="0"/>
              <a:t>| (</a:t>
            </a:r>
            <a:r>
              <a:rPr lang="ko-KR" altLang="en-US" sz="3000" dirty="0"/>
              <a:t>파일 선택 후</a:t>
            </a:r>
            <a:r>
              <a:rPr lang="en-US" altLang="ko-KR" sz="3000" dirty="0"/>
              <a:t>) </a:t>
            </a:r>
            <a:r>
              <a:rPr lang="ko-KR" altLang="en-US" sz="3000" dirty="0">
                <a:solidFill>
                  <a:srgbClr val="FF0000"/>
                </a:solidFill>
              </a:rPr>
              <a:t>링크로    추가 </a:t>
            </a:r>
          </a:p>
          <a:p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5171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새로운 클래스 모듈 작성 </a:t>
            </a:r>
            <a:r>
              <a:rPr lang="en-US" altLang="ko-KR" dirty="0">
                <a:solidFill>
                  <a:srgbClr val="0000FF"/>
                </a:solidFill>
              </a:rPr>
              <a:t>(is-a)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84176"/>
            <a:ext cx="8229600" cy="4853136"/>
          </a:xfrm>
        </p:spPr>
        <p:txBody>
          <a:bodyPr>
            <a:normAutofit/>
          </a:bodyPr>
          <a:lstStyle/>
          <a:p>
            <a:pPr latinLnBrk="0"/>
            <a:r>
              <a:rPr lang="en-US" altLang="ko-KR"/>
              <a:t>Date </a:t>
            </a:r>
            <a:r>
              <a:rPr lang="ko-KR" altLang="en-US"/>
              <a:t>멤버함수가 있다면 좋을 텐데</a:t>
            </a:r>
            <a:r>
              <a:rPr lang="en-US" altLang="ko-KR"/>
              <a:t>…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 err="1"/>
              <a:t>MyMonthCalendar</a:t>
            </a:r>
            <a:r>
              <a:rPr lang="en-US" altLang="ko-KR" dirty="0"/>
              <a:t> </a:t>
            </a:r>
            <a:r>
              <a:rPr lang="ko-KR" altLang="en-US"/>
              <a:t>클래스 추가</a:t>
            </a:r>
            <a:endParaRPr lang="en-US" altLang="ko-KR" dirty="0"/>
          </a:p>
          <a:p>
            <a:pPr lvl="1" latinLnBrk="0"/>
            <a:r>
              <a:rPr lang="ko-KR" altLang="en-US" dirty="0"/>
              <a:t>솔루션 </a:t>
            </a:r>
            <a:r>
              <a:rPr lang="ko-KR" altLang="en-US"/>
              <a:t>탐색기 </a:t>
            </a:r>
            <a:r>
              <a:rPr lang="en-US" altLang="ko-KR"/>
              <a:t>| </a:t>
            </a:r>
            <a:r>
              <a:rPr lang="en-US" altLang="ko-KR" dirty="0"/>
              <a:t>Memo </a:t>
            </a:r>
            <a:r>
              <a:rPr lang="ko-KR" altLang="en-US" dirty="0"/>
              <a:t>위에서 오른쪽 버튼 </a:t>
            </a:r>
            <a:r>
              <a:rPr lang="ko-KR" altLang="en-US"/>
              <a:t>클릭 </a:t>
            </a:r>
            <a:r>
              <a:rPr lang="en-US" altLang="ko-KR"/>
              <a:t>| </a:t>
            </a:r>
            <a:r>
              <a:rPr lang="ko-KR" altLang="en-US" dirty="0">
                <a:solidFill>
                  <a:srgbClr val="FF0000"/>
                </a:solidFill>
              </a:rPr>
              <a:t>새 항목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2132856"/>
            <a:ext cx="77768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private void </a:t>
            </a:r>
            <a:r>
              <a:rPr lang="en-US" altLang="ko-KR" sz="2400" dirty="0" err="1"/>
              <a:t>monthCalendar_DateSelected</a:t>
            </a:r>
            <a:r>
              <a:rPr lang="en-US" altLang="ko-KR" sz="2400" dirty="0"/>
              <a:t>(object sender, </a:t>
            </a:r>
            <a:r>
              <a:rPr lang="en-US" altLang="ko-KR" sz="2400" dirty="0" err="1"/>
              <a:t>DateRangeEventArgs</a:t>
            </a:r>
            <a:r>
              <a:rPr lang="en-US" altLang="ko-KR" sz="2400" dirty="0"/>
              <a:t> e)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tbMemo.Text</a:t>
            </a:r>
            <a:r>
              <a:rPr lang="en-US" altLang="ko-KR" sz="2400" dirty="0"/>
              <a:t> = </a:t>
            </a:r>
            <a:r>
              <a:rPr lang="en-US" altLang="ko-KR" sz="2400" err="1"/>
              <a:t>monthCalendar</a:t>
            </a:r>
            <a:r>
              <a:rPr lang="en-US" altLang="ko-KR" sz="2400"/>
              <a:t>.</a:t>
            </a:r>
            <a:r>
              <a:rPr lang="en-US" altLang="ko-KR" sz="2400">
                <a:solidFill>
                  <a:srgbClr val="0000FF"/>
                </a:solidFill>
              </a:rPr>
              <a:t>Date</a:t>
            </a:r>
            <a:r>
              <a:rPr lang="en-US" altLang="ko-KR" sz="2400" dirty="0">
                <a:solidFill>
                  <a:srgbClr val="0000FF"/>
                </a:solidFill>
              </a:rPr>
              <a:t>()</a:t>
            </a:r>
            <a:r>
              <a:rPr lang="en-US" altLang="ko-KR" sz="2400" dirty="0"/>
              <a:t>;</a:t>
            </a:r>
          </a:p>
          <a:p>
            <a:r>
              <a:rPr lang="en-US" altLang="ko-KR" sz="2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6016" y="1902316"/>
            <a:ext cx="33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하지만 없다</a:t>
            </a:r>
            <a:r>
              <a:rPr lang="en-US" altLang="ko-KR">
                <a:solidFill>
                  <a:srgbClr val="FF0000"/>
                </a:solidFill>
              </a:rPr>
              <a:t>. </a:t>
            </a:r>
            <a:r>
              <a:rPr lang="ko-KR" altLang="en-US">
                <a:solidFill>
                  <a:srgbClr val="FF0000"/>
                </a:solidFill>
              </a:rPr>
              <a:t>멤버로 정의하라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 설명선 8"/>
          <p:cNvSpPr/>
          <p:nvPr/>
        </p:nvSpPr>
        <p:spPr>
          <a:xfrm rot="10800000">
            <a:off x="2339752" y="4509120"/>
            <a:ext cx="6120680" cy="1368152"/>
          </a:xfrm>
          <a:prstGeom prst="wedgeRectCallout">
            <a:avLst>
              <a:gd name="adj1" fmla="val 25093"/>
              <a:gd name="adj2" fmla="val 643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새로운 클래스 모듈 작성 </a:t>
            </a:r>
            <a:r>
              <a:rPr lang="en-US" altLang="ko-KR" dirty="0">
                <a:solidFill>
                  <a:srgbClr val="0000FF"/>
                </a:solidFill>
              </a:rPr>
              <a:t>(is-a)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731580"/>
            <a:ext cx="79208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namespace Memo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    class </a:t>
            </a:r>
            <a:r>
              <a:rPr lang="en-US" altLang="ko-KR" sz="2400" dirty="0" err="1">
                <a:solidFill>
                  <a:srgbClr val="FF0000"/>
                </a:solidFill>
              </a:rPr>
              <a:t>MyMonthCalendar</a:t>
            </a:r>
            <a:r>
              <a:rPr lang="en-US" altLang="ko-KR" sz="2400" dirty="0">
                <a:solidFill>
                  <a:srgbClr val="0000FF"/>
                </a:solidFill>
              </a:rPr>
              <a:t> : </a:t>
            </a:r>
            <a:r>
              <a:rPr lang="en-US" altLang="ko-KR" sz="2400" dirty="0" err="1">
                <a:solidFill>
                  <a:srgbClr val="0000FF"/>
                </a:solidFill>
              </a:rPr>
              <a:t>MonthCalendar</a:t>
            </a:r>
            <a:endParaRPr lang="en-US" altLang="ko-KR" sz="2400" dirty="0">
              <a:solidFill>
                <a:srgbClr val="0000FF"/>
              </a:solidFill>
            </a:endParaRPr>
          </a:p>
          <a:p>
            <a:r>
              <a:rPr lang="ko-KR" altLang="en-US" sz="2400" dirty="0"/>
              <a:t>    </a:t>
            </a:r>
            <a:r>
              <a:rPr lang="en-US" altLang="ko-KR" sz="2400" dirty="0"/>
              <a:t>{</a:t>
            </a:r>
          </a:p>
          <a:p>
            <a:r>
              <a:rPr lang="en-US" altLang="ko-KR" sz="2400" dirty="0">
                <a:solidFill>
                  <a:srgbClr val="0000FF"/>
                </a:solidFill>
              </a:rPr>
              <a:t>        public </a:t>
            </a:r>
            <a:r>
              <a:rPr lang="en-US" altLang="ko-KR" sz="2400">
                <a:solidFill>
                  <a:srgbClr val="0000FF"/>
                </a:solidFill>
              </a:rPr>
              <a:t>string Date</a:t>
            </a:r>
            <a:r>
              <a:rPr lang="en-US" altLang="ko-KR" sz="2400" dirty="0">
                <a:solidFill>
                  <a:srgbClr val="0000FF"/>
                </a:solidFill>
              </a:rPr>
              <a:t>()</a:t>
            </a:r>
          </a:p>
          <a:p>
            <a:r>
              <a:rPr lang="ko-KR" altLang="en-US" sz="2400" dirty="0">
                <a:solidFill>
                  <a:srgbClr val="0000FF"/>
                </a:solidFill>
              </a:rPr>
              <a:t>        </a:t>
            </a:r>
            <a:r>
              <a:rPr lang="en-US" altLang="ko-KR" sz="2400" dirty="0">
                <a:solidFill>
                  <a:srgbClr val="0000FF"/>
                </a:solidFill>
              </a:rPr>
              <a:t>{</a:t>
            </a:r>
            <a:endParaRPr lang="ko-KR" altLang="en-US" sz="2400" dirty="0">
              <a:solidFill>
                <a:srgbClr val="0000FF"/>
              </a:solidFill>
            </a:endParaRPr>
          </a:p>
          <a:p>
            <a:r>
              <a:rPr lang="en-US" altLang="ko-KR" sz="2400" dirty="0">
                <a:solidFill>
                  <a:srgbClr val="0000FF"/>
                </a:solidFill>
              </a:rPr>
              <a:t>            return "2001-08-31";</a:t>
            </a:r>
          </a:p>
          <a:p>
            <a:r>
              <a:rPr lang="ko-KR" altLang="en-US" sz="2400" dirty="0">
                <a:solidFill>
                  <a:srgbClr val="0000FF"/>
                </a:solidFill>
              </a:rPr>
              <a:t>        </a:t>
            </a:r>
            <a:r>
              <a:rPr lang="en-US" altLang="ko-KR" sz="2400" dirty="0">
                <a:solidFill>
                  <a:srgbClr val="0000FF"/>
                </a:solidFill>
              </a:rPr>
              <a:t>}</a:t>
            </a:r>
            <a:endParaRPr lang="ko-KR" altLang="en-US" sz="2400" dirty="0"/>
          </a:p>
          <a:p>
            <a:r>
              <a:rPr lang="ko-KR" altLang="en-US" sz="2400" dirty="0"/>
              <a:t>    </a:t>
            </a:r>
            <a:r>
              <a:rPr lang="en-US" altLang="ko-KR" sz="2400" dirty="0"/>
              <a:t>}</a:t>
            </a:r>
          </a:p>
          <a:p>
            <a:r>
              <a:rPr lang="en-US" altLang="ko-KR" sz="24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411760" y="4581128"/>
            <a:ext cx="6048672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string </a:t>
            </a:r>
            <a:r>
              <a:rPr lang="en-US" altLang="ko-KR" sz="2400" dirty="0" err="1">
                <a:solidFill>
                  <a:schemeClr val="bg1"/>
                </a:solidFill>
              </a:rPr>
              <a:t>Tmp</a:t>
            </a:r>
            <a:r>
              <a:rPr lang="en-US" altLang="ko-KR" sz="2400" dirty="0">
                <a:solidFill>
                  <a:schemeClr val="bg1"/>
                </a:solidFill>
              </a:rPr>
              <a:t> = </a:t>
            </a:r>
            <a:r>
              <a:rPr lang="en-US" altLang="ko-KR" sz="2400" dirty="0" err="1">
                <a:solidFill>
                  <a:schemeClr val="bg1"/>
                </a:solidFill>
              </a:rPr>
              <a:t>SelectionStart.ToString</a:t>
            </a:r>
            <a:r>
              <a:rPr lang="en-US" altLang="ko-KR" sz="24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2400" dirty="0" err="1">
                <a:solidFill>
                  <a:schemeClr val="bg1"/>
                </a:solidFill>
              </a:rPr>
              <a:t>Tmp</a:t>
            </a:r>
            <a:r>
              <a:rPr lang="en-US" altLang="ko-KR" sz="2400" dirty="0">
                <a:solidFill>
                  <a:schemeClr val="bg1"/>
                </a:solidFill>
              </a:rPr>
              <a:t> = </a:t>
            </a:r>
            <a:r>
              <a:rPr lang="en-US" altLang="ko-KR" sz="2400" dirty="0" err="1">
                <a:solidFill>
                  <a:schemeClr val="bg1"/>
                </a:solidFill>
              </a:rPr>
              <a:t>Tmp.Remove</a:t>
            </a:r>
            <a:r>
              <a:rPr lang="en-US" altLang="ko-KR" sz="2400" dirty="0">
                <a:solidFill>
                  <a:schemeClr val="bg1"/>
                </a:solidFill>
              </a:rPr>
              <a:t>(10, </a:t>
            </a:r>
            <a:r>
              <a:rPr lang="en-US" altLang="ko-KR" sz="2400" dirty="0" err="1">
                <a:solidFill>
                  <a:schemeClr val="bg1"/>
                </a:solidFill>
              </a:rPr>
              <a:t>Tmp.Length</a:t>
            </a:r>
            <a:r>
              <a:rPr lang="en-US" altLang="ko-KR" sz="2400" dirty="0">
                <a:solidFill>
                  <a:schemeClr val="bg1"/>
                </a:solidFill>
              </a:rPr>
              <a:t> - 10);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return </a:t>
            </a:r>
            <a:r>
              <a:rPr lang="en-US" altLang="ko-KR" sz="2400" dirty="0" err="1">
                <a:solidFill>
                  <a:schemeClr val="bg1"/>
                </a:solidFill>
              </a:rPr>
              <a:t>Tmp</a:t>
            </a:r>
            <a:r>
              <a:rPr lang="en-US" altLang="ko-KR" sz="2400" dirty="0">
                <a:solidFill>
                  <a:schemeClr val="bg1"/>
                </a:solidFill>
              </a:rPr>
              <a:t>;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2EBA70-A911-453C-8561-BFB2868C584E}"/>
              </a:ext>
            </a:extLst>
          </p:cNvPr>
          <p:cNvSpPr/>
          <p:nvPr/>
        </p:nvSpPr>
        <p:spPr>
          <a:xfrm rot="21064379">
            <a:off x="4924417" y="1546914"/>
            <a:ext cx="315663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클래스는 뭐 하라고 있는 것</a:t>
            </a:r>
            <a:r>
              <a:rPr lang="en-US" altLang="ko-KR" dirty="0">
                <a:solidFill>
                  <a:srgbClr val="FFFF00"/>
                </a:solidFill>
              </a:rPr>
              <a:t>?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새로운 클래스 모듈 작성 </a:t>
            </a:r>
            <a:r>
              <a:rPr lang="en-US" altLang="ko-KR" dirty="0">
                <a:solidFill>
                  <a:srgbClr val="0000FF"/>
                </a:solidFill>
              </a:rPr>
              <a:t>(is-a)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 만들기</a:t>
            </a:r>
            <a:endParaRPr lang="en-US" altLang="ko-KR" dirty="0"/>
          </a:p>
          <a:p>
            <a:pPr lvl="1"/>
            <a:r>
              <a:rPr lang="en-US" altLang="ko-KR" dirty="0" err="1"/>
              <a:t>MainForm.Designer.cs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2420888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private void </a:t>
            </a:r>
            <a:r>
              <a:rPr lang="en-US" altLang="ko-KR" sz="2400" dirty="0" err="1"/>
              <a:t>InitializeComponent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this.btnClose</a:t>
            </a:r>
            <a:r>
              <a:rPr lang="en-US" altLang="ko-KR" sz="2400" dirty="0"/>
              <a:t> = new </a:t>
            </a:r>
            <a:r>
              <a:rPr lang="en-US" altLang="ko-KR" sz="2400" dirty="0" err="1"/>
              <a:t>System.Windows.Forms.Button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this.monthCalendar</a:t>
            </a:r>
            <a:r>
              <a:rPr lang="en-US" altLang="ko-KR" sz="2400" dirty="0"/>
              <a:t> = new </a:t>
            </a:r>
            <a:r>
              <a:rPr lang="en-US" altLang="ko-KR" sz="2400" dirty="0" err="1">
                <a:solidFill>
                  <a:srgbClr val="0000FF"/>
                </a:solidFill>
              </a:rPr>
              <a:t>MyMonthCalendar</a:t>
            </a:r>
            <a:r>
              <a:rPr lang="en-US" altLang="ko-KR" sz="2400" dirty="0"/>
              <a:t>();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  …</a:t>
            </a:r>
          </a:p>
          <a:p>
            <a:r>
              <a:rPr lang="en-US" altLang="ko-KR" sz="2400" dirty="0"/>
              <a:t>}</a:t>
            </a:r>
          </a:p>
          <a:p>
            <a:r>
              <a:rPr lang="en-US" altLang="ko-KR" sz="2400" dirty="0"/>
              <a:t>private </a:t>
            </a:r>
            <a:r>
              <a:rPr lang="en-US" altLang="ko-KR" sz="2400" dirty="0" err="1">
                <a:solidFill>
                  <a:srgbClr val="0000FF"/>
                </a:solidFill>
              </a:rPr>
              <a:t>MyMonthCalendar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monthCalendar</a:t>
            </a:r>
            <a:r>
              <a:rPr lang="en-US" altLang="ko-KR" sz="2400" dirty="0"/>
              <a:t>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en-US" altLang="ko-KR" dirty="0" err="1"/>
              <a:t>TextChanged</a:t>
            </a:r>
            <a:r>
              <a:rPr lang="en-US" altLang="ko-KR" dirty="0"/>
              <a:t> </a:t>
            </a:r>
            <a:r>
              <a:rPr lang="ko-KR" altLang="en-US" dirty="0"/>
              <a:t>이벤트 </a:t>
            </a:r>
            <a:r>
              <a:rPr lang="ko-KR" altLang="en-US" dirty="0" err="1"/>
              <a:t>핸들러</a:t>
            </a:r>
            <a:r>
              <a:rPr lang="ko-KR" altLang="en-US" dirty="0"/>
              <a:t> 함수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dirty="0"/>
              <a:t>텍스트 상자 문자 입력 시 실행되는 </a:t>
            </a:r>
            <a:r>
              <a:rPr lang="ko-KR" altLang="en-US" dirty="0" err="1"/>
              <a:t>핸들러</a:t>
            </a:r>
            <a:r>
              <a:rPr lang="ko-KR" altLang="en-US" dirty="0"/>
              <a:t> 함수 추가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6865" name="_x124962536" descr="EMB0000126013d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362448"/>
            <a:ext cx="6341288" cy="41764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en-US" altLang="ko-KR" dirty="0" err="1"/>
              <a:t>TextChanged</a:t>
            </a:r>
            <a:r>
              <a:rPr lang="en-US" altLang="ko-KR" dirty="0"/>
              <a:t> </a:t>
            </a:r>
            <a:r>
              <a:rPr lang="ko-KR" altLang="en-US" dirty="0"/>
              <a:t>이벤트 </a:t>
            </a:r>
            <a:r>
              <a:rPr lang="ko-KR" altLang="en-US" dirty="0" err="1"/>
              <a:t>핸들러</a:t>
            </a:r>
            <a:r>
              <a:rPr lang="ko-KR" altLang="en-US" dirty="0"/>
              <a:t> 함수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268760"/>
            <a:ext cx="8075240" cy="936104"/>
          </a:xfrm>
        </p:spPr>
        <p:txBody>
          <a:bodyPr/>
          <a:lstStyle/>
          <a:p>
            <a:r>
              <a:rPr lang="ko-KR" altLang="en-US" dirty="0"/>
              <a:t>여러분이 입력한 메모를 </a:t>
            </a:r>
            <a:r>
              <a:rPr lang="ko-KR" altLang="en-US" dirty="0" err="1"/>
              <a:t>해쉬</a:t>
            </a:r>
            <a:r>
              <a:rPr lang="ko-KR" altLang="en-US" dirty="0"/>
              <a:t> 테이블에 저장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2060848"/>
            <a:ext cx="77048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private void </a:t>
            </a:r>
            <a:r>
              <a:rPr lang="en-US" altLang="ko-KR" sz="2400" dirty="0" err="1"/>
              <a:t>tbMemo_</a:t>
            </a:r>
            <a:r>
              <a:rPr lang="en-US" altLang="ko-KR" sz="2400" dirty="0" err="1">
                <a:solidFill>
                  <a:srgbClr val="FF0000"/>
                </a:solidFill>
              </a:rPr>
              <a:t>TextChanged</a:t>
            </a:r>
            <a:r>
              <a:rPr lang="en-US" altLang="ko-KR" sz="2400" dirty="0"/>
              <a:t>(object sender, 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EventArgs</a:t>
            </a:r>
            <a:r>
              <a:rPr lang="en-US" altLang="ko-KR" sz="2400" dirty="0"/>
              <a:t> e)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    	</a:t>
            </a:r>
            <a:r>
              <a:rPr lang="en-US" altLang="ko-KR" sz="2400" dirty="0">
                <a:solidFill>
                  <a:srgbClr val="0000FF"/>
                </a:solidFill>
              </a:rPr>
              <a:t>string Key = </a:t>
            </a:r>
            <a:r>
              <a:rPr lang="en-US" altLang="ko-KR" sz="2400" dirty="0" err="1">
                <a:solidFill>
                  <a:srgbClr val="0000FF"/>
                </a:solidFill>
              </a:rPr>
              <a:t>monthCalendar.TellMeTodayDate</a:t>
            </a:r>
            <a:r>
              <a:rPr lang="en-US" altLang="ko-KR" sz="2400" dirty="0">
                <a:solidFill>
                  <a:srgbClr val="0000FF"/>
                </a:solidFill>
              </a:rPr>
              <a:t>();</a:t>
            </a:r>
          </a:p>
          <a:p>
            <a:r>
              <a:rPr lang="en-US" altLang="ko-KR" sz="2400" dirty="0">
                <a:solidFill>
                  <a:srgbClr val="0000FF"/>
                </a:solidFill>
              </a:rPr>
              <a:t>    	</a:t>
            </a:r>
            <a:r>
              <a:rPr lang="en-US" altLang="ko-KR" sz="2400" dirty="0" err="1">
                <a:solidFill>
                  <a:srgbClr val="0000FF"/>
                </a:solidFill>
              </a:rPr>
              <a:t>m_MemoDB</a:t>
            </a:r>
            <a:r>
              <a:rPr lang="en-US" altLang="ko-KR" sz="2400" dirty="0">
                <a:solidFill>
                  <a:srgbClr val="0000FF"/>
                </a:solidFill>
              </a:rPr>
              <a:t>[Key] = </a:t>
            </a:r>
            <a:r>
              <a:rPr lang="en-US" altLang="ko-KR" sz="2400" dirty="0" err="1">
                <a:solidFill>
                  <a:srgbClr val="0000FF"/>
                </a:solidFill>
              </a:rPr>
              <a:t>tbMemo.Text</a:t>
            </a:r>
            <a:r>
              <a:rPr lang="en-US" altLang="ko-KR" sz="2400" dirty="0">
                <a:solidFill>
                  <a:srgbClr val="0000FF"/>
                </a:solidFill>
              </a:rPr>
              <a:t>;</a:t>
            </a:r>
          </a:p>
          <a:p>
            <a:r>
              <a:rPr lang="en-US" altLang="ko-KR" sz="2400" dirty="0"/>
              <a:t>}</a:t>
            </a:r>
          </a:p>
          <a:p>
            <a:endParaRPr lang="en-US" altLang="ko-KR" sz="2400" dirty="0"/>
          </a:p>
          <a:p>
            <a:r>
              <a:rPr lang="en-US" altLang="ko-KR" sz="2400" dirty="0" err="1">
                <a:solidFill>
                  <a:srgbClr val="0000FF"/>
                </a:solidFill>
              </a:rPr>
              <a:t>Hashtable</a:t>
            </a:r>
            <a:r>
              <a:rPr lang="en-US" altLang="ko-KR" sz="2400" dirty="0">
                <a:solidFill>
                  <a:srgbClr val="0000FF"/>
                </a:solidFill>
              </a:rPr>
              <a:t> </a:t>
            </a:r>
            <a:r>
              <a:rPr lang="en-US" altLang="ko-KR" sz="2400" dirty="0" err="1">
                <a:solidFill>
                  <a:srgbClr val="0000FF"/>
                </a:solidFill>
              </a:rPr>
              <a:t>m_MemoDB</a:t>
            </a:r>
            <a:r>
              <a:rPr lang="en-US" altLang="ko-KR" sz="2400" dirty="0">
                <a:solidFill>
                  <a:srgbClr val="0000FF"/>
                </a:solidFill>
              </a:rPr>
              <a:t> = new </a:t>
            </a:r>
            <a:r>
              <a:rPr lang="en-US" altLang="ko-KR" sz="2400" dirty="0" err="1">
                <a:solidFill>
                  <a:srgbClr val="0000FF"/>
                </a:solidFill>
              </a:rPr>
              <a:t>Hashtable</a:t>
            </a:r>
            <a:r>
              <a:rPr lang="en-US" altLang="ko-KR" sz="2400" dirty="0">
                <a:solidFill>
                  <a:srgbClr val="0000FF"/>
                </a:solidFill>
              </a:rPr>
              <a:t>();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en-US" altLang="ko-KR" dirty="0" err="1"/>
              <a:t>TextChanged</a:t>
            </a:r>
            <a:r>
              <a:rPr lang="en-US" altLang="ko-KR" dirty="0"/>
              <a:t> </a:t>
            </a:r>
            <a:r>
              <a:rPr lang="ko-KR" altLang="en-US" dirty="0"/>
              <a:t>이벤트 </a:t>
            </a:r>
            <a:r>
              <a:rPr lang="ko-KR" altLang="en-US" dirty="0" err="1"/>
              <a:t>핸들러</a:t>
            </a:r>
            <a:r>
              <a:rPr lang="ko-KR" altLang="en-US" dirty="0"/>
              <a:t> 함수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dirty="0"/>
              <a:t>어떤 날짜를 선택하면 </a:t>
            </a:r>
            <a:r>
              <a:rPr lang="ko-KR" altLang="en-US"/>
              <a:t>그 날짜에 저장된 메모 </a:t>
            </a:r>
            <a:r>
              <a:rPr lang="ko-KR" altLang="en-US" dirty="0"/>
              <a:t>표시하기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64096" y="2543300"/>
            <a:ext cx="78123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private void </a:t>
            </a:r>
            <a:r>
              <a:rPr lang="en-US" altLang="ko-KR" sz="2400" dirty="0" err="1"/>
              <a:t>monthCalendar_</a:t>
            </a:r>
            <a:r>
              <a:rPr lang="en-US" altLang="ko-KR" sz="2400" dirty="0" err="1">
                <a:solidFill>
                  <a:srgbClr val="FF0000"/>
                </a:solidFill>
              </a:rPr>
              <a:t>DateSelected</a:t>
            </a:r>
            <a:r>
              <a:rPr lang="en-US" altLang="ko-KR" sz="2400" dirty="0"/>
              <a:t>(object </a:t>
            </a:r>
          </a:p>
          <a:p>
            <a:r>
              <a:rPr lang="en-US" altLang="ko-KR" sz="2400" dirty="0"/>
              <a:t>	sender, </a:t>
            </a:r>
            <a:r>
              <a:rPr lang="en-US" altLang="ko-KR" sz="2400" dirty="0" err="1"/>
              <a:t>DateRangeEventArgs</a:t>
            </a:r>
            <a:r>
              <a:rPr lang="en-US" altLang="ko-KR" sz="2400" dirty="0"/>
              <a:t> e)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    	</a:t>
            </a:r>
            <a:r>
              <a:rPr lang="en-US" altLang="ko-KR" sz="2400" dirty="0">
                <a:solidFill>
                  <a:srgbClr val="0000FF"/>
                </a:solidFill>
              </a:rPr>
              <a:t>string Key = </a:t>
            </a:r>
            <a:r>
              <a:rPr lang="en-US" altLang="ko-KR" sz="2400" dirty="0" err="1">
                <a:solidFill>
                  <a:srgbClr val="0000FF"/>
                </a:solidFill>
              </a:rPr>
              <a:t>monthCalendar.TellMeTodayDate</a:t>
            </a:r>
            <a:r>
              <a:rPr lang="en-US" altLang="ko-KR" sz="2400" dirty="0">
                <a:solidFill>
                  <a:srgbClr val="0000FF"/>
                </a:solidFill>
              </a:rPr>
              <a:t>();</a:t>
            </a:r>
          </a:p>
          <a:p>
            <a:r>
              <a:rPr lang="en-US" altLang="ko-KR" sz="2400" dirty="0">
                <a:solidFill>
                  <a:srgbClr val="0000FF"/>
                </a:solidFill>
              </a:rPr>
              <a:t>    	</a:t>
            </a:r>
            <a:r>
              <a:rPr lang="en-US" altLang="ko-KR" sz="2400" dirty="0" err="1">
                <a:solidFill>
                  <a:srgbClr val="0000FF"/>
                </a:solidFill>
              </a:rPr>
              <a:t>tbMemo.Text</a:t>
            </a:r>
            <a:r>
              <a:rPr lang="en-US" altLang="ko-KR" sz="2400" dirty="0">
                <a:solidFill>
                  <a:srgbClr val="0000FF"/>
                </a:solidFill>
              </a:rPr>
              <a:t> = (string)</a:t>
            </a:r>
            <a:r>
              <a:rPr lang="en-US" altLang="ko-KR" sz="2400" dirty="0" err="1">
                <a:solidFill>
                  <a:srgbClr val="0000FF"/>
                </a:solidFill>
              </a:rPr>
              <a:t>m_MemoDB</a:t>
            </a:r>
            <a:r>
              <a:rPr lang="en-US" altLang="ko-KR" sz="2400" dirty="0">
                <a:solidFill>
                  <a:srgbClr val="0000FF"/>
                </a:solidFill>
              </a:rPr>
              <a:t>[Key];</a:t>
            </a:r>
          </a:p>
          <a:p>
            <a:r>
              <a:rPr lang="en-US" altLang="ko-KR" sz="2400" dirty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프로젝트 생성 및 </a:t>
            </a:r>
            <a:r>
              <a:rPr lang="ko-KR" altLang="en-US" dirty="0">
                <a:solidFill>
                  <a:srgbClr val="0000FF"/>
                </a:solidFill>
              </a:rPr>
              <a:t>사전작업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83568" y="1219202"/>
            <a:ext cx="8003232" cy="4525963"/>
          </a:xfrm>
        </p:spPr>
        <p:txBody>
          <a:bodyPr/>
          <a:lstStyle/>
          <a:p>
            <a:r>
              <a:rPr lang="ko-KR" altLang="en-US" dirty="0"/>
              <a:t>새로운 프로젝트 </a:t>
            </a:r>
            <a:r>
              <a:rPr lang="en-US" altLang="ko-KR" dirty="0"/>
              <a:t>Memo </a:t>
            </a:r>
            <a:r>
              <a:rPr lang="ko-KR" altLang="en-US" dirty="0"/>
              <a:t>생성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Visual C# |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Windows Forms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응용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프로그램</a:t>
            </a:r>
            <a:endParaRPr lang="en-US" altLang="ko-KR" dirty="0"/>
          </a:p>
          <a:p>
            <a:r>
              <a:rPr lang="ko-KR" altLang="en-US" dirty="0"/>
              <a:t>파일명 바꾸기</a:t>
            </a:r>
            <a:endParaRPr lang="en-US" altLang="ko-KR" dirty="0"/>
          </a:p>
          <a:p>
            <a:pPr lvl="1"/>
            <a:r>
              <a:rPr lang="en-US" altLang="ko-KR" dirty="0" err="1"/>
              <a:t>Program.cs</a:t>
            </a:r>
            <a:r>
              <a:rPr lang="en-US" altLang="ko-KR" dirty="0"/>
              <a:t> </a:t>
            </a:r>
            <a:r>
              <a:rPr lang="ko-KR" altLang="en-US"/>
              <a:t>→ </a:t>
            </a:r>
            <a:r>
              <a:rPr lang="en-US" altLang="ko-KR"/>
              <a:t>Memo.</a:t>
            </a:r>
            <a:r>
              <a:rPr lang="en-US" altLang="ko-KR" dirty="0" err="1"/>
              <a:t>cs</a:t>
            </a:r>
            <a:endParaRPr lang="en-US" altLang="ko-KR" dirty="0"/>
          </a:p>
          <a:p>
            <a:pPr lvl="1"/>
            <a:r>
              <a:rPr lang="en-US" altLang="ko-KR" dirty="0"/>
              <a:t>Form1.cs </a:t>
            </a:r>
            <a:r>
              <a:rPr lang="ko-KR" altLang="en-US" dirty="0"/>
              <a:t>→ </a:t>
            </a:r>
            <a:r>
              <a:rPr lang="en-US" altLang="ko-KR" dirty="0" err="1"/>
              <a:t>MainForm.cs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en-US" altLang="ko-KR" dirty="0" err="1"/>
              <a:t>TextChanged</a:t>
            </a:r>
            <a:r>
              <a:rPr lang="en-US" altLang="ko-KR" dirty="0"/>
              <a:t> </a:t>
            </a:r>
            <a:r>
              <a:rPr lang="ko-KR" altLang="en-US" dirty="0"/>
              <a:t>이벤트 </a:t>
            </a:r>
            <a:r>
              <a:rPr lang="ko-KR" altLang="en-US" dirty="0" err="1"/>
              <a:t>핸들러</a:t>
            </a:r>
            <a:r>
              <a:rPr lang="ko-KR" altLang="en-US" dirty="0"/>
              <a:t> 함수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916832"/>
            <a:ext cx="77768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private void </a:t>
            </a:r>
            <a:r>
              <a:rPr lang="en-US" altLang="ko-KR" sz="2800" dirty="0" err="1"/>
              <a:t>tbMemo_</a:t>
            </a:r>
            <a:r>
              <a:rPr lang="en-US" altLang="ko-KR" sz="2800" dirty="0" err="1">
                <a:solidFill>
                  <a:srgbClr val="FF0000"/>
                </a:solidFill>
              </a:rPr>
              <a:t>TextChanged</a:t>
            </a:r>
            <a:r>
              <a:rPr lang="en-US" altLang="ko-KR" sz="2800" dirty="0"/>
              <a:t>(object </a:t>
            </a:r>
          </a:p>
          <a:p>
            <a:r>
              <a:rPr lang="en-US" altLang="ko-KR" sz="2800" dirty="0"/>
              <a:t>	sender, </a:t>
            </a:r>
            <a:r>
              <a:rPr lang="en-US" altLang="ko-KR" sz="2800" dirty="0" err="1"/>
              <a:t>EventArgs</a:t>
            </a:r>
            <a:r>
              <a:rPr lang="en-US" altLang="ko-KR" sz="2800" dirty="0"/>
              <a:t> e)</a:t>
            </a:r>
          </a:p>
          <a:p>
            <a:r>
              <a:rPr lang="en-US" altLang="ko-KR" sz="2800" dirty="0"/>
              <a:t>{</a:t>
            </a:r>
          </a:p>
          <a:p>
            <a:endParaRPr lang="ko-KR" altLang="en-US" sz="2800" dirty="0"/>
          </a:p>
          <a:p>
            <a:r>
              <a:rPr lang="en-US" altLang="ko-KR" sz="2800" dirty="0"/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en-US" altLang="ko-KR" dirty="0" err="1"/>
              <a:t>HashtableUtil</a:t>
            </a:r>
            <a:r>
              <a:rPr lang="en-US" altLang="ko-KR" dirty="0"/>
              <a:t> </a:t>
            </a:r>
            <a:r>
              <a:rPr lang="ko-KR" altLang="en-US" dirty="0"/>
              <a:t>모듈 만들기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65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08. </a:t>
            </a:r>
            <a:r>
              <a:rPr lang="ko-KR" altLang="en-US" dirty="0"/>
              <a:t>직렬화 </a:t>
            </a:r>
            <a:r>
              <a:rPr lang="en-US" altLang="ko-KR" dirty="0"/>
              <a:t>(</a:t>
            </a:r>
            <a:r>
              <a:rPr lang="ko-KR" altLang="en-US" dirty="0"/>
              <a:t>파일 입출력</a:t>
            </a:r>
            <a:r>
              <a:rPr lang="en-US" altLang="ko-KR" dirty="0"/>
              <a:t>) </a:t>
            </a:r>
            <a:r>
              <a:rPr lang="ko-KR" altLang="en-US" dirty="0"/>
              <a:t>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폼 윈도우가 닫힐 때 실행되는 </a:t>
            </a:r>
            <a:r>
              <a:rPr lang="ko-KR" altLang="en-US" dirty="0" err="1"/>
              <a:t>핸들러</a:t>
            </a:r>
            <a:r>
              <a:rPr lang="ko-KR" altLang="en-US" dirty="0"/>
              <a:t> 함수 작성하기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0000FF"/>
                </a:solidFill>
              </a:rPr>
              <a:t>FormClosing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4837" y="2673052"/>
            <a:ext cx="570547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710604" y="1293829"/>
            <a:ext cx="8229600" cy="4525963"/>
          </a:xfrm>
        </p:spPr>
        <p:txBody>
          <a:bodyPr/>
          <a:lstStyle/>
          <a:p>
            <a:r>
              <a:rPr lang="ko-KR" altLang="en-US" dirty="0"/>
              <a:t>프로그램 종료 시 데이터 </a:t>
            </a:r>
            <a:r>
              <a:rPr lang="ko-KR" altLang="en-US" dirty="0">
                <a:solidFill>
                  <a:srgbClr val="FF0000"/>
                </a:solidFill>
              </a:rPr>
              <a:t>저장</a:t>
            </a:r>
            <a:r>
              <a:rPr lang="ko-KR" altLang="en-US" dirty="0"/>
              <a:t>하기</a:t>
            </a:r>
          </a:p>
        </p:txBody>
      </p:sp>
      <p:sp>
        <p:nvSpPr>
          <p:cNvPr id="9" name="사각형 설명선 8"/>
          <p:cNvSpPr/>
          <p:nvPr/>
        </p:nvSpPr>
        <p:spPr>
          <a:xfrm rot="10800000">
            <a:off x="1619672" y="4293095"/>
            <a:ext cx="5544616" cy="1368152"/>
          </a:xfrm>
          <a:prstGeom prst="wedgeRectCallout">
            <a:avLst>
              <a:gd name="adj1" fmla="val 27268"/>
              <a:gd name="adj2" fmla="val 662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08. </a:t>
            </a:r>
            <a:r>
              <a:rPr lang="ko-KR" altLang="en-US" dirty="0"/>
              <a:t>직렬화 </a:t>
            </a:r>
            <a:r>
              <a:rPr lang="en-US" altLang="ko-KR" dirty="0"/>
              <a:t>(</a:t>
            </a:r>
            <a:r>
              <a:rPr lang="ko-KR" altLang="en-US" dirty="0"/>
              <a:t>파일 입출력</a:t>
            </a:r>
            <a:r>
              <a:rPr lang="en-US" altLang="ko-KR" dirty="0"/>
              <a:t>) </a:t>
            </a:r>
            <a:r>
              <a:rPr lang="ko-KR" altLang="en-US" dirty="0"/>
              <a:t>구현하기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2492896"/>
            <a:ext cx="77768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private void </a:t>
            </a:r>
            <a:r>
              <a:rPr lang="en-US" altLang="ko-KR" sz="2400" dirty="0" err="1"/>
              <a:t>MainForm_FormClosing</a:t>
            </a:r>
            <a:r>
              <a:rPr lang="en-US" altLang="ko-KR" sz="2400" dirty="0"/>
              <a:t>(object sender, 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FormClosingEventArgs</a:t>
            </a:r>
            <a:r>
              <a:rPr lang="en-US" altLang="ko-KR" sz="2400" dirty="0"/>
              <a:t> e)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    	</a:t>
            </a:r>
            <a:r>
              <a:rPr lang="en-US" altLang="ko-KR" sz="2400" dirty="0" err="1">
                <a:solidFill>
                  <a:srgbClr val="0000FF"/>
                </a:solidFill>
              </a:rPr>
              <a:t>MessageBox.Show</a:t>
            </a:r>
            <a:r>
              <a:rPr lang="en-US" altLang="ko-KR" sz="2400" dirty="0">
                <a:solidFill>
                  <a:srgbClr val="0000FF"/>
                </a:solidFill>
              </a:rPr>
              <a:t>("Form Closing!");</a:t>
            </a:r>
          </a:p>
          <a:p>
            <a:r>
              <a:rPr lang="en-US" altLang="ko-KR" sz="2400" dirty="0"/>
              <a:t>}</a:t>
            </a: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937" name="_x125172296" descr="EMB0000126013e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7" y="3049214"/>
            <a:ext cx="1872209" cy="1497767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1691680" y="4365103"/>
            <a:ext cx="5544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FileStream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fs</a:t>
            </a:r>
            <a:r>
              <a:rPr lang="en-US" altLang="ko-KR" dirty="0">
                <a:solidFill>
                  <a:schemeClr val="bg1"/>
                </a:solidFill>
              </a:rPr>
              <a:t> = </a:t>
            </a:r>
            <a:r>
              <a:rPr lang="en-US" altLang="ko-KR" dirty="0" err="1">
                <a:solidFill>
                  <a:schemeClr val="bg1"/>
                </a:solidFill>
              </a:rPr>
              <a:t>File.Create</a:t>
            </a:r>
            <a:r>
              <a:rPr lang="en-US" altLang="ko-KR" dirty="0">
                <a:solidFill>
                  <a:schemeClr val="bg1"/>
                </a:solidFill>
              </a:rPr>
              <a:t>("c:\\memo.dat");</a:t>
            </a:r>
          </a:p>
          <a:p>
            <a:r>
              <a:rPr lang="en-US" altLang="ko-KR" dirty="0" err="1">
                <a:solidFill>
                  <a:schemeClr val="bg1"/>
                </a:solidFill>
              </a:rPr>
              <a:t>BinaryFormatter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gildong</a:t>
            </a:r>
            <a:r>
              <a:rPr lang="en-US" altLang="ko-KR" dirty="0">
                <a:solidFill>
                  <a:schemeClr val="bg1"/>
                </a:solidFill>
              </a:rPr>
              <a:t> = new </a:t>
            </a:r>
            <a:r>
              <a:rPr lang="en-US" altLang="ko-KR" dirty="0" err="1">
                <a:solidFill>
                  <a:schemeClr val="bg1"/>
                </a:solidFill>
              </a:rPr>
              <a:t>BinaryFormatter</a:t>
            </a:r>
            <a:r>
              <a:rPr lang="en-US" altLang="ko-KR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dirty="0" err="1">
                <a:solidFill>
                  <a:schemeClr val="bg1"/>
                </a:solidFill>
              </a:rPr>
              <a:t>gildong.Serialize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fs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m_MemoDB</a:t>
            </a:r>
            <a:r>
              <a:rPr lang="en-US" altLang="ko-KR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dirty="0" err="1">
                <a:solidFill>
                  <a:schemeClr val="bg1"/>
                </a:solidFill>
              </a:rPr>
              <a:t>fs.Close</a:t>
            </a:r>
            <a:r>
              <a:rPr lang="en-US" altLang="ko-KR" dirty="0">
                <a:solidFill>
                  <a:schemeClr val="bg1"/>
                </a:solidFill>
              </a:rPr>
              <a:t>();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08. </a:t>
            </a:r>
            <a:r>
              <a:rPr lang="ko-KR" altLang="en-US" dirty="0"/>
              <a:t>직렬화 </a:t>
            </a:r>
            <a:r>
              <a:rPr lang="en-US" altLang="ko-KR" dirty="0"/>
              <a:t>(</a:t>
            </a:r>
            <a:r>
              <a:rPr lang="ko-KR" altLang="en-US" dirty="0"/>
              <a:t>파일 입출력</a:t>
            </a:r>
            <a:r>
              <a:rPr lang="en-US" altLang="ko-KR" dirty="0"/>
              <a:t>) </a:t>
            </a:r>
            <a:r>
              <a:rPr lang="ko-KR" altLang="en-US" dirty="0"/>
              <a:t>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실행 시 데이터 </a:t>
            </a:r>
            <a:r>
              <a:rPr lang="ko-KR" altLang="en-US" dirty="0">
                <a:solidFill>
                  <a:srgbClr val="FF0000"/>
                </a:solidFill>
              </a:rPr>
              <a:t>읽어오기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2388944"/>
            <a:ext cx="76328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public partial class </a:t>
            </a:r>
            <a:r>
              <a:rPr lang="en-US" altLang="ko-KR" sz="2000" dirty="0" err="1"/>
              <a:t>MainForm</a:t>
            </a:r>
            <a:r>
              <a:rPr lang="en-US" altLang="ko-KR" sz="2000" dirty="0"/>
              <a:t> : Form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    public </a:t>
            </a:r>
            <a:r>
              <a:rPr lang="en-US" altLang="ko-KR" sz="2000" dirty="0" err="1"/>
              <a:t>MainForm</a:t>
            </a:r>
            <a:r>
              <a:rPr lang="en-US" altLang="ko-KR" sz="2000" dirty="0"/>
              <a:t>()</a:t>
            </a:r>
          </a:p>
          <a:p>
            <a:r>
              <a:rPr lang="ko-KR" altLang="en-US" sz="2000" dirty="0"/>
              <a:t>    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InitializeComponent</a:t>
            </a:r>
            <a:r>
              <a:rPr lang="en-US" altLang="ko-KR" sz="2000" dirty="0"/>
              <a:t>();</a:t>
            </a:r>
          </a:p>
          <a:p>
            <a:endParaRPr lang="ko-KR" altLang="en-US" sz="2000" dirty="0"/>
          </a:p>
          <a:p>
            <a:r>
              <a:rPr lang="en-US" altLang="ko-KR" sz="2000" dirty="0">
                <a:solidFill>
                  <a:srgbClr val="0000FF"/>
                </a:solidFill>
              </a:rPr>
              <a:t>        </a:t>
            </a:r>
            <a:r>
              <a:rPr lang="en-US" altLang="ko-KR" sz="2000" dirty="0" err="1">
                <a:solidFill>
                  <a:srgbClr val="0000FF"/>
                </a:solidFill>
              </a:rPr>
              <a:t>FileStream</a:t>
            </a:r>
            <a:r>
              <a:rPr lang="en-US" altLang="ko-KR" sz="2000" dirty="0">
                <a:solidFill>
                  <a:srgbClr val="0000FF"/>
                </a:solidFill>
              </a:rPr>
              <a:t> </a:t>
            </a:r>
            <a:r>
              <a:rPr lang="en-US" altLang="ko-KR" sz="2000" dirty="0" err="1">
                <a:solidFill>
                  <a:srgbClr val="0000FF"/>
                </a:solidFill>
              </a:rPr>
              <a:t>fs</a:t>
            </a:r>
            <a:r>
              <a:rPr lang="en-US" altLang="ko-KR" sz="2000" dirty="0">
                <a:solidFill>
                  <a:srgbClr val="0000FF"/>
                </a:solidFill>
              </a:rPr>
              <a:t> = </a:t>
            </a:r>
            <a:r>
              <a:rPr lang="en-US" altLang="ko-KR" sz="2000" dirty="0" err="1">
                <a:solidFill>
                  <a:srgbClr val="0000FF"/>
                </a:solidFill>
              </a:rPr>
              <a:t>File.Open</a:t>
            </a:r>
            <a:r>
              <a:rPr lang="en-US" altLang="ko-KR" sz="2000" dirty="0">
                <a:solidFill>
                  <a:srgbClr val="0000FF"/>
                </a:solidFill>
              </a:rPr>
              <a:t>("</a:t>
            </a:r>
            <a:r>
              <a:rPr lang="en-US" altLang="ko-KR" sz="2000" dirty="0">
                <a:solidFill>
                  <a:srgbClr val="FF0000"/>
                </a:solidFill>
              </a:rPr>
              <a:t>c:\\memo.dat</a:t>
            </a:r>
            <a:r>
              <a:rPr lang="en-US" altLang="ko-KR" sz="2000" dirty="0">
                <a:solidFill>
                  <a:srgbClr val="0000FF"/>
                </a:solidFill>
              </a:rPr>
              <a:t>", </a:t>
            </a:r>
          </a:p>
          <a:p>
            <a:r>
              <a:rPr lang="en-US" altLang="ko-KR" sz="2000" dirty="0">
                <a:solidFill>
                  <a:srgbClr val="0000FF"/>
                </a:solidFill>
              </a:rPr>
              <a:t>	  </a:t>
            </a:r>
            <a:r>
              <a:rPr lang="en-US" altLang="ko-KR" sz="2000" dirty="0" err="1">
                <a:solidFill>
                  <a:srgbClr val="0000FF"/>
                </a:solidFill>
              </a:rPr>
              <a:t>FileMode.Open</a:t>
            </a:r>
            <a:r>
              <a:rPr lang="en-US" altLang="ko-KR" sz="2000" dirty="0">
                <a:solidFill>
                  <a:srgbClr val="0000FF"/>
                </a:solidFill>
              </a:rPr>
              <a:t>, </a:t>
            </a:r>
            <a:r>
              <a:rPr lang="en-US" altLang="ko-KR" sz="2000" dirty="0" err="1">
                <a:solidFill>
                  <a:srgbClr val="0000FF"/>
                </a:solidFill>
              </a:rPr>
              <a:t>FileAccess.Read</a:t>
            </a:r>
            <a:r>
              <a:rPr lang="en-US" altLang="ko-KR" sz="2000" dirty="0">
                <a:solidFill>
                  <a:srgbClr val="0000FF"/>
                </a:solidFill>
              </a:rPr>
              <a:t>);</a:t>
            </a:r>
          </a:p>
          <a:p>
            <a:r>
              <a:rPr lang="en-US" altLang="ko-KR" sz="2000" dirty="0">
                <a:solidFill>
                  <a:srgbClr val="0000FF"/>
                </a:solidFill>
              </a:rPr>
              <a:t>        </a:t>
            </a:r>
            <a:r>
              <a:rPr lang="en-US" altLang="ko-KR" sz="2000" dirty="0" err="1">
                <a:solidFill>
                  <a:srgbClr val="0000FF"/>
                </a:solidFill>
              </a:rPr>
              <a:t>BinaryFormatter</a:t>
            </a:r>
            <a:r>
              <a:rPr lang="en-US" altLang="ko-KR" sz="2000" dirty="0">
                <a:solidFill>
                  <a:srgbClr val="0000FF"/>
                </a:solidFill>
              </a:rPr>
              <a:t> </a:t>
            </a:r>
            <a:r>
              <a:rPr lang="en-US" altLang="ko-KR" sz="2000" dirty="0" err="1">
                <a:solidFill>
                  <a:srgbClr val="0000FF"/>
                </a:solidFill>
              </a:rPr>
              <a:t>gildong</a:t>
            </a:r>
            <a:r>
              <a:rPr lang="en-US" altLang="ko-KR" sz="2000" dirty="0">
                <a:solidFill>
                  <a:srgbClr val="0000FF"/>
                </a:solidFill>
              </a:rPr>
              <a:t> = new </a:t>
            </a:r>
            <a:r>
              <a:rPr lang="en-US" altLang="ko-KR" sz="2000" dirty="0" err="1">
                <a:solidFill>
                  <a:srgbClr val="0000FF"/>
                </a:solidFill>
              </a:rPr>
              <a:t>BinaryFormatter</a:t>
            </a:r>
            <a:r>
              <a:rPr lang="en-US" altLang="ko-KR" sz="2000" dirty="0">
                <a:solidFill>
                  <a:srgbClr val="0000FF"/>
                </a:solidFill>
              </a:rPr>
              <a:t>();</a:t>
            </a:r>
          </a:p>
          <a:p>
            <a:r>
              <a:rPr lang="en-US" altLang="ko-KR" sz="2000" dirty="0">
                <a:solidFill>
                  <a:srgbClr val="0000FF"/>
                </a:solidFill>
              </a:rPr>
              <a:t>        </a:t>
            </a:r>
            <a:r>
              <a:rPr lang="en-US" altLang="ko-KR" sz="2000" dirty="0" err="1">
                <a:solidFill>
                  <a:srgbClr val="FF0000"/>
                </a:solidFill>
              </a:rPr>
              <a:t>m_MemoDB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0000FF"/>
                </a:solidFill>
              </a:rPr>
              <a:t>= (</a:t>
            </a:r>
            <a:r>
              <a:rPr lang="en-US" altLang="ko-KR" sz="2000" dirty="0" err="1">
                <a:solidFill>
                  <a:srgbClr val="0000FF"/>
                </a:solidFill>
              </a:rPr>
              <a:t>Hashtable</a:t>
            </a:r>
            <a:r>
              <a:rPr lang="en-US" altLang="ko-KR" sz="2000" dirty="0">
                <a:solidFill>
                  <a:srgbClr val="0000FF"/>
                </a:solidFill>
              </a:rPr>
              <a:t>)</a:t>
            </a:r>
            <a:r>
              <a:rPr lang="en-US" altLang="ko-KR" sz="2000" dirty="0" err="1">
                <a:solidFill>
                  <a:srgbClr val="0000FF"/>
                </a:solidFill>
              </a:rPr>
              <a:t>gildong.Deserialize</a:t>
            </a:r>
            <a:r>
              <a:rPr lang="en-US" altLang="ko-KR" sz="2000" dirty="0">
                <a:solidFill>
                  <a:srgbClr val="0000FF"/>
                </a:solidFill>
              </a:rPr>
              <a:t>(</a:t>
            </a:r>
            <a:r>
              <a:rPr lang="en-US" altLang="ko-KR" sz="2000" dirty="0" err="1">
                <a:solidFill>
                  <a:srgbClr val="0000FF"/>
                </a:solidFill>
              </a:rPr>
              <a:t>fs</a:t>
            </a:r>
            <a:r>
              <a:rPr lang="en-US" altLang="ko-KR" sz="2000" dirty="0">
                <a:solidFill>
                  <a:srgbClr val="0000FF"/>
                </a:solidFill>
              </a:rPr>
              <a:t>);</a:t>
            </a:r>
          </a:p>
          <a:p>
            <a:r>
              <a:rPr lang="en-US" altLang="ko-KR" sz="2000" dirty="0">
                <a:solidFill>
                  <a:srgbClr val="0000FF"/>
                </a:solidFill>
              </a:rPr>
              <a:t>        </a:t>
            </a:r>
            <a:r>
              <a:rPr lang="en-US" altLang="ko-KR" sz="2000" dirty="0" err="1">
                <a:solidFill>
                  <a:srgbClr val="0000FF"/>
                </a:solidFill>
              </a:rPr>
              <a:t>fs.Close</a:t>
            </a:r>
            <a:r>
              <a:rPr lang="en-US" altLang="ko-KR" sz="2000" dirty="0">
                <a:solidFill>
                  <a:srgbClr val="0000FF"/>
                </a:solidFill>
              </a:rPr>
              <a:t>();</a:t>
            </a:r>
          </a:p>
          <a:p>
            <a:r>
              <a:rPr lang="ko-KR" altLang="en-US" sz="2000" dirty="0"/>
              <a:t>    </a:t>
            </a:r>
            <a:r>
              <a:rPr lang="en-US" altLang="ko-KR" sz="2000" dirty="0"/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08. </a:t>
            </a:r>
            <a:r>
              <a:rPr lang="ko-KR" altLang="en-US" dirty="0"/>
              <a:t>직렬화 </a:t>
            </a:r>
            <a:r>
              <a:rPr lang="en-US" altLang="ko-KR" dirty="0"/>
              <a:t>(</a:t>
            </a:r>
            <a:r>
              <a:rPr lang="ko-KR" altLang="en-US" dirty="0"/>
              <a:t>파일 입출력</a:t>
            </a:r>
            <a:r>
              <a:rPr lang="en-US" altLang="ko-KR" dirty="0"/>
              <a:t>) </a:t>
            </a:r>
            <a:r>
              <a:rPr lang="ko-KR" altLang="en-US" dirty="0"/>
              <a:t>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396424"/>
            <a:ext cx="7571184" cy="604663"/>
          </a:xfrm>
        </p:spPr>
        <p:txBody>
          <a:bodyPr>
            <a:normAutofit fontScale="92500"/>
          </a:bodyPr>
          <a:lstStyle/>
          <a:p>
            <a:pPr marL="273050" indent="-273050"/>
            <a:r>
              <a:rPr lang="ko-KR" altLang="en-US" dirty="0"/>
              <a:t>맨 처음 프로그램 실행할 때는 파일이 없는데</a:t>
            </a:r>
            <a:r>
              <a:rPr lang="en-US" altLang="ko-KR" dirty="0"/>
              <a:t>? 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27584" y="2073095"/>
            <a:ext cx="769190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if (!</a:t>
            </a:r>
            <a:r>
              <a:rPr lang="en-US" altLang="ko-KR" sz="2400" dirty="0" err="1">
                <a:solidFill>
                  <a:srgbClr val="FF0000"/>
                </a:solidFill>
              </a:rPr>
              <a:t>File.Exists</a:t>
            </a:r>
            <a:r>
              <a:rPr lang="en-US" altLang="ko-KR" sz="2400" dirty="0">
                <a:solidFill>
                  <a:srgbClr val="FF0000"/>
                </a:solidFill>
              </a:rPr>
              <a:t>(“memo.dat”)) {</a:t>
            </a:r>
          </a:p>
          <a:p>
            <a:pPr marL="266700"/>
            <a:r>
              <a:rPr lang="en-US" altLang="ko-KR" sz="2400" dirty="0" err="1">
                <a:solidFill>
                  <a:srgbClr val="FF0000"/>
                </a:solidFill>
              </a:rPr>
              <a:t>MessageBox.Show</a:t>
            </a:r>
            <a:r>
              <a:rPr lang="en-US" altLang="ko-KR" sz="2400" dirty="0">
                <a:solidFill>
                  <a:srgbClr val="FF0000"/>
                </a:solidFill>
              </a:rPr>
              <a:t>(“No memo.dat”);</a:t>
            </a:r>
            <a:br>
              <a:rPr lang="en-US" altLang="ko-KR" sz="2400" dirty="0">
                <a:solidFill>
                  <a:srgbClr val="FF0000"/>
                </a:solidFill>
              </a:rPr>
            </a:br>
            <a:r>
              <a:rPr lang="en-US" altLang="ko-KR" sz="2400" dirty="0" err="1">
                <a:solidFill>
                  <a:srgbClr val="FF0000"/>
                </a:solidFill>
              </a:rPr>
              <a:t>m_MemoDB</a:t>
            </a:r>
            <a:r>
              <a:rPr lang="en-US" altLang="ko-KR" sz="2400" dirty="0">
                <a:solidFill>
                  <a:srgbClr val="FF0000"/>
                </a:solidFill>
              </a:rPr>
              <a:t> = new </a:t>
            </a:r>
            <a:r>
              <a:rPr lang="en-US" altLang="ko-KR" sz="2400" dirty="0" err="1">
                <a:solidFill>
                  <a:srgbClr val="FF0000"/>
                </a:solidFill>
              </a:rPr>
              <a:t>Hashtable</a:t>
            </a:r>
            <a:r>
              <a:rPr lang="en-US" altLang="ko-KR" sz="24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else {</a:t>
            </a:r>
          </a:p>
          <a:p>
            <a:pPr marL="266700"/>
            <a:r>
              <a:rPr lang="en-US" altLang="ko-KR" sz="2400" dirty="0" err="1"/>
              <a:t>FileStream</a:t>
            </a:r>
            <a:r>
              <a:rPr lang="en-US" altLang="ko-KR" sz="2400" dirty="0"/>
              <a:t> fs = </a:t>
            </a:r>
            <a:r>
              <a:rPr lang="en-US" altLang="ko-KR" sz="2400" dirty="0" err="1"/>
              <a:t>File.Open</a:t>
            </a:r>
            <a:r>
              <a:rPr lang="en-US" altLang="ko-KR" sz="2400" dirty="0"/>
              <a:t>("memo.dat",</a:t>
            </a:r>
          </a:p>
          <a:p>
            <a:pPr marL="628650"/>
            <a:r>
              <a:rPr lang="en-US" altLang="ko-KR" sz="2400" dirty="0" err="1"/>
              <a:t>FileMode.Open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FileAccess.Read</a:t>
            </a:r>
            <a:r>
              <a:rPr lang="en-US" altLang="ko-KR" sz="2400" dirty="0"/>
              <a:t>);</a:t>
            </a:r>
          </a:p>
          <a:p>
            <a:pPr marL="266700"/>
            <a:r>
              <a:rPr lang="en-US" altLang="ko-KR" sz="2400" dirty="0" err="1"/>
              <a:t>BinaryFormatter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gildong</a:t>
            </a:r>
            <a:r>
              <a:rPr lang="en-US" altLang="ko-KR" sz="2400" dirty="0"/>
              <a:t> = new </a:t>
            </a:r>
            <a:r>
              <a:rPr lang="en-US" altLang="ko-KR" sz="2400" dirty="0" err="1"/>
              <a:t>BinaryFormatter</a:t>
            </a:r>
            <a:r>
              <a:rPr lang="en-US" altLang="ko-KR" sz="2400" dirty="0"/>
              <a:t>();</a:t>
            </a:r>
          </a:p>
          <a:p>
            <a:pPr marL="266700"/>
            <a:r>
              <a:rPr lang="en-US" altLang="ko-KR" sz="2400" dirty="0" err="1"/>
              <a:t>m_MemoDB</a:t>
            </a:r>
            <a:r>
              <a:rPr lang="en-US" altLang="ko-KR" sz="2400" dirty="0"/>
              <a:t> = (</a:t>
            </a:r>
            <a:r>
              <a:rPr lang="en-US" altLang="ko-KR" sz="2400" dirty="0" err="1"/>
              <a:t>Hashtable</a:t>
            </a:r>
            <a:r>
              <a:rPr lang="en-US" altLang="ko-KR" sz="2400" dirty="0"/>
              <a:t>)</a:t>
            </a:r>
            <a:r>
              <a:rPr lang="en-US" altLang="ko-KR" sz="2400" dirty="0" err="1"/>
              <a:t>gildong.Deserialize</a:t>
            </a:r>
            <a:r>
              <a:rPr lang="en-US" altLang="ko-KR" sz="2400" dirty="0"/>
              <a:t>(fs);</a:t>
            </a:r>
          </a:p>
          <a:p>
            <a:pPr marL="266700"/>
            <a:r>
              <a:rPr lang="en-US" altLang="ko-KR" sz="2400" dirty="0" err="1"/>
              <a:t>fs.Close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5661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09. </a:t>
            </a:r>
            <a:r>
              <a:rPr lang="en-US" altLang="ko-KR" dirty="0" err="1"/>
              <a:t>HashtableDB</a:t>
            </a:r>
            <a:r>
              <a:rPr lang="en-US" altLang="ko-KR" dirty="0"/>
              <a:t> </a:t>
            </a:r>
            <a:r>
              <a:rPr lang="ko-KR" altLang="en-US" dirty="0"/>
              <a:t>모듈 만들기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32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프로젝트 생성 및 </a:t>
            </a:r>
            <a:r>
              <a:rPr lang="ko-KR" altLang="en-US" dirty="0">
                <a:solidFill>
                  <a:srgbClr val="0000FF"/>
                </a:solidFill>
              </a:rPr>
              <a:t>사전작업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Partial </a:t>
            </a:r>
            <a:r>
              <a:rPr lang="ko-KR" altLang="en-US" dirty="0"/>
              <a:t>클래스 확인하기</a:t>
            </a:r>
            <a:endParaRPr lang="en-US" altLang="ko-KR" dirty="0"/>
          </a:p>
          <a:p>
            <a:pPr lvl="1"/>
            <a:r>
              <a:rPr lang="en-US" altLang="ko-KR" dirty="0"/>
              <a:t>Partial </a:t>
            </a:r>
            <a:r>
              <a:rPr lang="ko-KR" altLang="en-US" dirty="0"/>
              <a:t>클래스로</a:t>
            </a:r>
            <a:r>
              <a:rPr lang="en-US" altLang="ko-KR" dirty="0"/>
              <a:t> </a:t>
            </a:r>
            <a:r>
              <a:rPr lang="ko-KR" altLang="en-US" dirty="0"/>
              <a:t>코드가 분리되어 있음</a:t>
            </a:r>
            <a:endParaRPr lang="en-US" altLang="ko-KR" dirty="0"/>
          </a:p>
          <a:p>
            <a:pPr lvl="1"/>
            <a:r>
              <a:rPr lang="ko-KR" altLang="en-US" dirty="0"/>
              <a:t>사용자가 작성하는 코드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00FF"/>
                </a:solidFill>
              </a:rPr>
              <a:t>MainForm.cs</a:t>
            </a:r>
            <a:r>
              <a:rPr lang="en-US" altLang="ko-KR" dirty="0"/>
              <a:t>)</a:t>
            </a:r>
            <a:r>
              <a:rPr lang="ko-KR" altLang="en-US" dirty="0"/>
              <a:t>와 디자인 마술사에 의하여 자동으로 생성되는 코드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00FF"/>
                </a:solidFill>
              </a:rPr>
              <a:t>MainForm.Designer.cs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15356" y="3951550"/>
            <a:ext cx="31683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namespace Memo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FF"/>
                </a:solidFill>
              </a:rPr>
              <a:t>partial</a:t>
            </a:r>
            <a:r>
              <a:rPr lang="en-US" altLang="ko-KR" dirty="0"/>
              <a:t> class </a:t>
            </a:r>
            <a:r>
              <a:rPr lang="en-US" altLang="ko-KR" dirty="0" err="1"/>
              <a:t>MainForm</a:t>
            </a:r>
            <a:endParaRPr lang="en-US" altLang="ko-KR" dirty="0"/>
          </a:p>
          <a:p>
            <a:r>
              <a:rPr lang="ko-KR" altLang="en-US" dirty="0"/>
              <a:t>   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        //…..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83968" y="3951054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namespace Memo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 </a:t>
            </a:r>
            <a:r>
              <a:rPr lang="en-US" altLang="ko-KR" b="1" dirty="0">
                <a:solidFill>
                  <a:srgbClr val="0000FF"/>
                </a:solidFill>
              </a:rPr>
              <a:t>partial</a:t>
            </a:r>
            <a:r>
              <a:rPr lang="en-US" altLang="ko-KR" dirty="0"/>
              <a:t> class </a:t>
            </a:r>
            <a:r>
              <a:rPr lang="en-US" altLang="ko-KR" dirty="0" err="1"/>
              <a:t>MainForm</a:t>
            </a:r>
            <a:r>
              <a:rPr lang="en-US" altLang="ko-KR" dirty="0"/>
              <a:t> : Form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        public </a:t>
            </a:r>
            <a:r>
              <a:rPr lang="en-US" altLang="ko-KR" dirty="0" err="1"/>
              <a:t>MainForm</a:t>
            </a:r>
            <a:r>
              <a:rPr lang="en-US" altLang="ko-KR" dirty="0"/>
              <a:t>()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InitializeComponent</a:t>
            </a:r>
            <a:r>
              <a:rPr lang="en-US" altLang="ko-KR" dirty="0"/>
              <a:t>();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}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 err="1"/>
              <a:t>비주얼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FF"/>
                </a:solidFill>
              </a:rPr>
              <a:t>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폼 윈도우 크기 변경</a:t>
            </a:r>
            <a:endParaRPr lang="en-US" altLang="ko-KR" dirty="0"/>
          </a:p>
          <a:p>
            <a:r>
              <a:rPr lang="ko-KR" altLang="en-US" dirty="0"/>
              <a:t>속성 창을 이용한 타이틀 변경 </a:t>
            </a:r>
            <a:r>
              <a:rPr lang="en-US" altLang="ko-KR" dirty="0"/>
              <a:t>: Text </a:t>
            </a:r>
            <a:r>
              <a:rPr lang="ko-KR" altLang="en-US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140968"/>
            <a:ext cx="504427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타원 6"/>
          <p:cNvSpPr/>
          <p:nvPr/>
        </p:nvSpPr>
        <p:spPr>
          <a:xfrm>
            <a:off x="1331640" y="2780928"/>
            <a:ext cx="1368152" cy="115212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 err="1"/>
              <a:t>비주얼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FF"/>
                </a:solidFill>
              </a:rPr>
              <a:t>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268760"/>
            <a:ext cx="3960440" cy="4857404"/>
          </a:xfrm>
        </p:spPr>
        <p:txBody>
          <a:bodyPr/>
          <a:lstStyle/>
          <a:p>
            <a:r>
              <a:rPr lang="ko-KR" altLang="en-US"/>
              <a:t>버튼 추가</a:t>
            </a:r>
            <a:endParaRPr lang="en-US" altLang="ko-KR" dirty="0"/>
          </a:p>
          <a:p>
            <a:pPr lvl="1"/>
            <a:r>
              <a:rPr lang="ko-KR" altLang="en-US"/>
              <a:t>보기 </a:t>
            </a:r>
            <a:r>
              <a:rPr lang="en-US" altLang="ko-KR"/>
              <a:t>| </a:t>
            </a:r>
            <a:r>
              <a:rPr lang="ko-KR" altLang="en-US"/>
              <a:t>도구상자</a:t>
            </a:r>
            <a:endParaRPr lang="en-US" altLang="ko-KR"/>
          </a:p>
          <a:p>
            <a:pPr lvl="1"/>
            <a:r>
              <a:rPr lang="en-US" altLang="ko-KR"/>
              <a:t>Button </a:t>
            </a:r>
            <a:r>
              <a:rPr lang="ko-KR" altLang="en-US"/>
              <a:t>드래그</a:t>
            </a:r>
            <a:r>
              <a:rPr lang="en-US" altLang="ko-KR"/>
              <a:t>-</a:t>
            </a:r>
            <a:r>
              <a:rPr lang="ko-KR" altLang="en-US"/>
              <a:t>앤</a:t>
            </a:r>
            <a:r>
              <a:rPr lang="en-US" altLang="ko-KR"/>
              <a:t>-</a:t>
            </a:r>
            <a:r>
              <a:rPr lang="ko-KR" altLang="en-US"/>
              <a:t>드롭</a:t>
            </a:r>
            <a:endParaRPr lang="en-US" altLang="ko-KR"/>
          </a:p>
          <a:p>
            <a:pPr lvl="1"/>
            <a:r>
              <a:rPr lang="en-US" altLang="ko-KR"/>
              <a:t>(</a:t>
            </a:r>
            <a:r>
              <a:rPr lang="en-US" altLang="ko-KR" dirty="0"/>
              <a:t>Name) : </a:t>
            </a:r>
            <a:r>
              <a:rPr lang="en-US" altLang="ko-KR" dirty="0" err="1">
                <a:solidFill>
                  <a:srgbClr val="FF0000"/>
                </a:solidFill>
              </a:rPr>
              <a:t>btnClose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Text : </a:t>
            </a:r>
            <a:r>
              <a:rPr lang="ko-KR" altLang="en-US" dirty="0"/>
              <a:t>닫기</a:t>
            </a:r>
            <a:r>
              <a:rPr lang="en-US" altLang="ko-KR" dirty="0"/>
              <a:t>(&amp;C)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6461" y="1388406"/>
            <a:ext cx="3645878" cy="2309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버튼 </a:t>
            </a:r>
            <a:r>
              <a:rPr lang="ko-KR" altLang="en-US" dirty="0" err="1"/>
              <a:t>핸들러</a:t>
            </a:r>
            <a:r>
              <a:rPr lang="ko-KR" altLang="en-US" dirty="0"/>
              <a:t> 함수 추가</a:t>
            </a:r>
            <a:endParaRPr lang="en-US" altLang="ko-KR" dirty="0"/>
          </a:p>
          <a:p>
            <a:pPr lvl="1"/>
            <a:r>
              <a:rPr lang="ko-KR" altLang="en-US" dirty="0"/>
              <a:t>폼 윈도우에서 버튼 두 </a:t>
            </a:r>
            <a:r>
              <a:rPr lang="ko-KR" altLang="en-US"/>
              <a:t>번 클릭→자동 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455605"/>
            <a:ext cx="72728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public partial class </a:t>
            </a:r>
            <a:r>
              <a:rPr lang="en-US" altLang="ko-KR" sz="2000" dirty="0" err="1"/>
              <a:t>MainForm</a:t>
            </a:r>
            <a:r>
              <a:rPr lang="en-US" altLang="ko-KR" sz="2000" dirty="0"/>
              <a:t> : Form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    public </a:t>
            </a:r>
            <a:r>
              <a:rPr lang="en-US" altLang="ko-KR" sz="2000" dirty="0" err="1"/>
              <a:t>MainForm</a:t>
            </a:r>
            <a:r>
              <a:rPr lang="en-US" altLang="ko-KR" sz="2000" dirty="0"/>
              <a:t>()</a:t>
            </a:r>
          </a:p>
          <a:p>
            <a:r>
              <a:rPr lang="ko-KR" altLang="en-US" sz="2000" dirty="0"/>
              <a:t>    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InitializeComponent</a:t>
            </a:r>
            <a:r>
              <a:rPr lang="en-US" altLang="ko-KR" sz="2000" dirty="0"/>
              <a:t>();</a:t>
            </a:r>
          </a:p>
          <a:p>
            <a:r>
              <a:rPr lang="ko-KR" altLang="en-US" sz="2000" dirty="0"/>
              <a:t>    </a:t>
            </a:r>
            <a:r>
              <a:rPr lang="en-US" altLang="ko-KR" sz="2000" dirty="0"/>
              <a:t>}</a:t>
            </a:r>
          </a:p>
          <a:p>
            <a:endParaRPr lang="ko-KR" altLang="en-US" sz="2000" dirty="0"/>
          </a:p>
          <a:p>
            <a:r>
              <a:rPr lang="en-US" altLang="ko-KR" sz="2000" dirty="0"/>
              <a:t>    private void </a:t>
            </a:r>
            <a:r>
              <a:rPr lang="en-US" altLang="ko-KR" sz="2000" dirty="0" err="1">
                <a:solidFill>
                  <a:srgbClr val="FF0000"/>
                </a:solidFill>
              </a:rPr>
              <a:t>btnClose_Click</a:t>
            </a:r>
            <a:r>
              <a:rPr lang="en-US" altLang="ko-KR" sz="2000" dirty="0"/>
              <a:t>(object sender, </a:t>
            </a:r>
            <a:r>
              <a:rPr lang="en-US" altLang="ko-KR" sz="2000" dirty="0" err="1"/>
              <a:t>EventArgs</a:t>
            </a:r>
            <a:r>
              <a:rPr lang="en-US" altLang="ko-KR" sz="2000" dirty="0"/>
              <a:t> e)</a:t>
            </a:r>
          </a:p>
          <a:p>
            <a:r>
              <a:rPr lang="ko-KR" altLang="en-US" sz="2000" dirty="0"/>
              <a:t>    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>
                <a:solidFill>
                  <a:srgbClr val="0000FF"/>
                </a:solidFill>
              </a:rPr>
              <a:t>Close();</a:t>
            </a:r>
          </a:p>
          <a:p>
            <a:r>
              <a:rPr lang="ko-KR" altLang="en-US" sz="2000" dirty="0"/>
              <a:t>    </a:t>
            </a:r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 err="1"/>
              <a:t>비주얼</a:t>
            </a:r>
            <a:r>
              <a:rPr lang="ko-KR" altLang="en-US" dirty="0"/>
              <a:t> 디자인 및 </a:t>
            </a:r>
            <a:r>
              <a:rPr lang="ko-KR" altLang="en-US" dirty="0" err="1"/>
              <a:t>핸들러</a:t>
            </a:r>
            <a:r>
              <a:rPr lang="ko-KR" altLang="en-US" dirty="0"/>
              <a:t> 함수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캘린더 추가 </a:t>
            </a:r>
            <a:endParaRPr lang="en-US" altLang="ko-KR" dirty="0"/>
          </a:p>
          <a:p>
            <a:pPr lvl="1"/>
            <a:r>
              <a:rPr lang="en-US" altLang="ko-KR"/>
              <a:t>(</a:t>
            </a:r>
            <a:r>
              <a:rPr lang="en-US" altLang="ko-KR" dirty="0"/>
              <a:t>Name) : </a:t>
            </a:r>
            <a:r>
              <a:rPr lang="en-US" altLang="ko-KR" dirty="0" err="1">
                <a:solidFill>
                  <a:srgbClr val="FF0000"/>
                </a:solidFill>
              </a:rPr>
              <a:t>monthCalendar</a:t>
            </a:r>
            <a:r>
              <a:rPr lang="en-US" altLang="ko-KR" dirty="0">
                <a:solidFill>
                  <a:srgbClr val="FF0000"/>
                </a:solidFill>
              </a:rPr>
              <a:t> (</a:t>
            </a:r>
            <a:r>
              <a:rPr lang="ko-KR" altLang="en-US">
                <a:solidFill>
                  <a:srgbClr val="FF0000"/>
                </a:solidFill>
              </a:rPr>
              <a:t>길동이</a:t>
            </a:r>
            <a:r>
              <a:rPr lang="en-US" altLang="ko-KR">
                <a:solidFill>
                  <a:srgbClr val="FF0000"/>
                </a:solidFill>
              </a:rPr>
              <a:t>?)</a:t>
            </a:r>
          </a:p>
          <a:p>
            <a:pPr lvl="1"/>
            <a:r>
              <a:rPr lang="ko-KR" altLang="en-US"/>
              <a:t>생성된 코드 확인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MonthCalenda</a:t>
            </a:r>
            <a:r>
              <a:rPr lang="en-US" altLang="ko-KR" dirty="0">
                <a:solidFill>
                  <a:srgbClr val="FF0000"/>
                </a:solidFill>
              </a:rPr>
              <a:t>r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3324572"/>
            <a:ext cx="42576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 err="1"/>
              <a:t>비주얼</a:t>
            </a:r>
            <a:r>
              <a:rPr lang="ko-KR" altLang="en-US" dirty="0"/>
              <a:t> 디자인 및 </a:t>
            </a:r>
            <a:r>
              <a:rPr lang="ko-KR" altLang="en-US" dirty="0" err="1"/>
              <a:t>핸들러</a:t>
            </a:r>
            <a:r>
              <a:rPr lang="ko-KR" altLang="en-US" dirty="0"/>
              <a:t> 함수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날짜 선택 시 실행되는 </a:t>
            </a:r>
            <a:r>
              <a:rPr lang="ko-KR" altLang="en-US" dirty="0" err="1"/>
              <a:t>핸들러</a:t>
            </a:r>
            <a:r>
              <a:rPr lang="ko-KR" altLang="en-US" dirty="0"/>
              <a:t> 함수 추가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0000FF"/>
                </a:solidFill>
              </a:rPr>
              <a:t>DateSelected</a:t>
            </a:r>
            <a:r>
              <a:rPr lang="en-US" altLang="ko-KR" dirty="0"/>
              <a:t> </a:t>
            </a:r>
            <a:r>
              <a:rPr lang="ko-KR" altLang="en-US" dirty="0"/>
              <a:t>두 </a:t>
            </a:r>
            <a:r>
              <a:rPr lang="ko-KR" altLang="en-US"/>
              <a:t>번 클릭→자동 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852936"/>
            <a:ext cx="3648815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 err="1"/>
              <a:t>비주얼</a:t>
            </a:r>
            <a:r>
              <a:rPr lang="ko-KR" altLang="en-US" dirty="0"/>
              <a:t> 디자인 및 </a:t>
            </a:r>
            <a:r>
              <a:rPr lang="ko-KR" altLang="en-US" dirty="0" err="1"/>
              <a:t>핸들러</a:t>
            </a:r>
            <a:r>
              <a:rPr lang="ko-KR" altLang="en-US" dirty="0"/>
              <a:t> 함수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484784"/>
            <a:ext cx="871296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/>
              <a:t>private void </a:t>
            </a:r>
            <a:r>
              <a:rPr lang="en-US" altLang="ko-KR" sz="2300" dirty="0" err="1">
                <a:solidFill>
                  <a:srgbClr val="FF0000"/>
                </a:solidFill>
              </a:rPr>
              <a:t>monthCalendar_DateSelected</a:t>
            </a:r>
            <a:r>
              <a:rPr lang="en-US" altLang="ko-KR" sz="2300" dirty="0"/>
              <a:t>(object sender, </a:t>
            </a:r>
            <a:r>
              <a:rPr lang="en-US" altLang="ko-KR" sz="2300" dirty="0" err="1"/>
              <a:t>DateRangeEventArgs</a:t>
            </a:r>
            <a:r>
              <a:rPr lang="en-US" altLang="ko-KR" sz="2300" dirty="0"/>
              <a:t> e)</a:t>
            </a:r>
          </a:p>
          <a:p>
            <a:r>
              <a:rPr lang="en-US" altLang="ko-KR" sz="2300" dirty="0"/>
              <a:t>{</a:t>
            </a:r>
          </a:p>
          <a:p>
            <a:r>
              <a:rPr lang="en-US" altLang="ko-KR" sz="2300" dirty="0">
                <a:solidFill>
                  <a:srgbClr val="0000FF"/>
                </a:solidFill>
              </a:rPr>
              <a:t>    </a:t>
            </a:r>
            <a:r>
              <a:rPr lang="en-US" altLang="ko-KR" sz="2300" dirty="0" err="1">
                <a:solidFill>
                  <a:srgbClr val="0000FF"/>
                </a:solidFill>
              </a:rPr>
              <a:t>MessageBox.Show</a:t>
            </a:r>
            <a:r>
              <a:rPr lang="en-US" altLang="ko-KR" sz="2300" dirty="0">
                <a:solidFill>
                  <a:srgbClr val="0000FF"/>
                </a:solidFill>
              </a:rPr>
              <a:t>(</a:t>
            </a:r>
            <a:r>
              <a:rPr lang="en-US" altLang="ko-KR" sz="2300" dirty="0" err="1">
                <a:solidFill>
                  <a:srgbClr val="0000FF"/>
                </a:solidFill>
              </a:rPr>
              <a:t>monthCalendar.SelectionStart.ToString</a:t>
            </a:r>
            <a:r>
              <a:rPr lang="en-US" altLang="ko-KR" sz="2300" dirty="0">
                <a:solidFill>
                  <a:srgbClr val="0000FF"/>
                </a:solidFill>
              </a:rPr>
              <a:t>());</a:t>
            </a:r>
          </a:p>
          <a:p>
            <a:r>
              <a:rPr lang="en-US" altLang="ko-KR" sz="2300" dirty="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3073</TotalTime>
  <Words>1125</Words>
  <Application>Microsoft Office PowerPoint</Application>
  <PresentationFormat>화면 슬라이드 쇼(4:3)</PresentationFormat>
  <Paragraphs>225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Rix고딕 B</vt:lpstr>
      <vt:lpstr>Rix고딕 M</vt:lpstr>
      <vt:lpstr>나눔스퀘어 Bold</vt:lpstr>
      <vt:lpstr>맑은 고딕</vt:lpstr>
      <vt:lpstr>Arial</vt:lpstr>
      <vt:lpstr>Office 테마</vt:lpstr>
      <vt:lpstr>제9장 C#으로 만들어보는  메모 프로그램</vt:lpstr>
      <vt:lpstr>01. 프로젝트 생성 및 사전작업</vt:lpstr>
      <vt:lpstr>01. 프로젝트 생성 및 사전작업</vt:lpstr>
      <vt:lpstr>02. 비주얼 디자인</vt:lpstr>
      <vt:lpstr>02. 비주얼 디자인</vt:lpstr>
      <vt:lpstr>03. 프로그램 구현</vt:lpstr>
      <vt:lpstr>04. 비주얼 디자인 및 핸들러 함수 작성</vt:lpstr>
      <vt:lpstr>04. 비주얼 디자인 및 핸들러 함수 작성</vt:lpstr>
      <vt:lpstr>04. 비주얼 디자인 및 핸들러 함수 작성</vt:lpstr>
      <vt:lpstr>04. 비주얼 디자인 및 핸들러 함수 작성</vt:lpstr>
      <vt:lpstr>04. 비주얼 디자인 및 핸들러 함수 작성</vt:lpstr>
      <vt:lpstr>04. 비주얼 디자인 및 핸들러 함수 작성</vt:lpstr>
      <vt:lpstr>05. 새로운 클래스 모듈 작성 (has-a) *</vt:lpstr>
      <vt:lpstr>05. 새로운 클래스 모듈 작성 (is-a) *</vt:lpstr>
      <vt:lpstr>05. 새로운 클래스 모듈 작성 (is-a) * </vt:lpstr>
      <vt:lpstr>05. 새로운 클래스 모듈 작성 (is-a) * </vt:lpstr>
      <vt:lpstr>06. TextChanged 이벤트 핸들러 함수 작성</vt:lpstr>
      <vt:lpstr>06. TextChanged 이벤트 핸들러 함수 작성</vt:lpstr>
      <vt:lpstr>06. TextChanged 이벤트 핸들러 함수 작성</vt:lpstr>
      <vt:lpstr>06. TextChanged 이벤트 핸들러 함수 작성</vt:lpstr>
      <vt:lpstr>07. HashtableUtil 모듈 만들기*</vt:lpstr>
      <vt:lpstr>08. 직렬화 (파일 입출력) 구현하기</vt:lpstr>
      <vt:lpstr>08. 직렬화 (파일 입출력) 구현하기</vt:lpstr>
      <vt:lpstr>08. 직렬화 (파일 입출력) 구현하기</vt:lpstr>
      <vt:lpstr>08. 직렬화 (파일 입출력) 구현하기</vt:lpstr>
      <vt:lpstr>09. HashtableDB 모듈 만들기*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Byun Yungcheol</cp:lastModifiedBy>
  <cp:revision>438</cp:revision>
  <dcterms:created xsi:type="dcterms:W3CDTF">2006-10-05T04:04:58Z</dcterms:created>
  <dcterms:modified xsi:type="dcterms:W3CDTF">2020-12-08T10:02:23Z</dcterms:modified>
</cp:coreProperties>
</file>