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72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9" r:id="rId16"/>
    <p:sldId id="288" r:id="rId17"/>
    <p:sldId id="337" r:id="rId18"/>
    <p:sldId id="341" r:id="rId19"/>
    <p:sldId id="298" r:id="rId20"/>
    <p:sldId id="339" r:id="rId21"/>
    <p:sldId id="340" r:id="rId22"/>
    <p:sldId id="357" r:id="rId23"/>
    <p:sldId id="290" r:id="rId24"/>
    <p:sldId id="292" r:id="rId25"/>
    <p:sldId id="302" r:id="rId26"/>
    <p:sldId id="307" r:id="rId27"/>
    <p:sldId id="358" r:id="rId28"/>
    <p:sldId id="319" r:id="rId29"/>
    <p:sldId id="306" r:id="rId30"/>
    <p:sldId id="318" r:id="rId31"/>
    <p:sldId id="320" r:id="rId32"/>
    <p:sldId id="352" r:id="rId33"/>
    <p:sldId id="310" r:id="rId34"/>
    <p:sldId id="326" r:id="rId35"/>
    <p:sldId id="327" r:id="rId36"/>
    <p:sldId id="328" r:id="rId37"/>
    <p:sldId id="361" r:id="rId38"/>
    <p:sldId id="311" r:id="rId39"/>
    <p:sldId id="329" r:id="rId40"/>
    <p:sldId id="321" r:id="rId41"/>
    <p:sldId id="322" r:id="rId42"/>
    <p:sldId id="359" r:id="rId43"/>
    <p:sldId id="360" r:id="rId44"/>
    <p:sldId id="354" r:id="rId45"/>
    <p:sldId id="323" r:id="rId46"/>
    <p:sldId id="324" r:id="rId47"/>
    <p:sldId id="325" r:id="rId48"/>
    <p:sldId id="309" r:id="rId49"/>
    <p:sldId id="312" r:id="rId50"/>
    <p:sldId id="330" r:id="rId51"/>
    <p:sldId id="356" r:id="rId52"/>
    <p:sldId id="331" r:id="rId53"/>
    <p:sldId id="332" r:id="rId54"/>
    <p:sldId id="333" r:id="rId55"/>
    <p:sldId id="334" r:id="rId56"/>
    <p:sldId id="313" r:id="rId57"/>
    <p:sldId id="362" r:id="rId58"/>
    <p:sldId id="314" r:id="rId59"/>
    <p:sldId id="335" r:id="rId60"/>
    <p:sldId id="336" r:id="rId61"/>
    <p:sldId id="342" r:id="rId62"/>
    <p:sldId id="346" r:id="rId63"/>
    <p:sldId id="347" r:id="rId64"/>
    <p:sldId id="348" r:id="rId65"/>
    <p:sldId id="349" r:id="rId66"/>
    <p:sldId id="350" r:id="rId67"/>
    <p:sldId id="344" r:id="rId68"/>
    <p:sldId id="345" r:id="rId69"/>
    <p:sldId id="351" r:id="rId7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94660"/>
  </p:normalViewPr>
  <p:slideViewPr>
    <p:cSldViewPr>
      <p:cViewPr>
        <p:scale>
          <a:sx n="100" d="100"/>
          <a:sy n="100" d="100"/>
        </p:scale>
        <p:origin x="5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7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50EAC-F98F-4A71-8C0A-3BF8B50249A9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860925"/>
            <a:ext cx="567944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2830C-3C2F-4F01-9B7C-6C749AC12E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5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5CBE-D3C6-4BD6-9386-F759D0930A65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3AA-6E7D-4B9A-BFEC-2987DD72C151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150D-45CD-464B-957D-BE9CE5875ADB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lang="ko-KR" altLang="en-US" sz="4000" b="0" kern="1200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11560" y="1196752"/>
            <a:ext cx="8075240" cy="4929411"/>
          </a:xfrm>
        </p:spPr>
        <p:txBody>
          <a:bodyPr/>
          <a:lstStyle>
            <a:lvl1pPr marL="268288" indent="-268288">
              <a:defRPr spc="-200" baseline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  <a:lvl2pPr marL="534988" indent="-285750">
              <a:defRPr sz="3000" spc="-200" baseline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2pPr>
            <a:lvl3pPr>
              <a:defRPr spc="-200" baseline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3pPr>
            <a:lvl4pPr>
              <a:defRPr spc="-200" baseline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4pPr>
            <a:lvl5pPr>
              <a:defRPr spc="-200" baseline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ABE3-83C4-414B-8D84-F195E81E8E4D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A49-BCB1-4E9B-88AF-35C2CFEBFD98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671-8A1B-4164-B17E-E9D3188240A4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2BD-CCDF-4932-8CC5-EC14C36E916B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7521-D0C1-4688-A047-CA509D3A8AC0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4E63-4CB0-421C-81C3-F922868FC975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BC33-474D-4BDE-AAF4-FB498FCCB1BE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A2E4-9498-4FBB-990A-E1DF920AD805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2A27-0039-47FE-957C-3B0CC75B733B}" type="datetime1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0" kern="1200" spc="-300" baseline="0" dirty="0">
          <a:solidFill>
            <a:schemeClr val="tx2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3200" kern="1200" spc="-200" baseline="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3000" kern="1200" spc="-200" baseline="0" dirty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352928" cy="1470025"/>
          </a:xfrm>
        </p:spPr>
        <p:txBody>
          <a:bodyPr>
            <a:norm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제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6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장</a:t>
            </a:r>
            <a:br>
              <a:rPr lang="en-US" altLang="ko-KR" sz="36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36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델리게이트</a:t>
            </a:r>
            <a:r>
              <a:rPr lang="en-US" altLang="ko-KR" sz="3600">
                <a:solidFill>
                  <a:schemeClr val="tx2">
                    <a:lumMod val="7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(Delegate)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2B74718-0E14-4C57-98AF-67B1603CD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ko-KR" altLang="en-US" sz="2400">
                <a:latin typeface="Rix고딕 B" panose="02020603020101020101" pitchFamily="18" charset="-127"/>
                <a:ea typeface="Rix고딕 B" panose="02020603020101020101" pitchFamily="18" charset="-127"/>
              </a:rPr>
              <a:t>변 영 철</a:t>
            </a:r>
            <a:endParaRPr lang="ko-KR" altLang="en-US" sz="2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추상화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코드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6772" y="2060848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class Delegate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static void Main()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>
                <a:solidFill>
                  <a:srgbClr val="FF0000"/>
                </a:solidFill>
              </a:rPr>
              <a:t>Base </a:t>
            </a:r>
            <a:r>
              <a:rPr lang="en-US" altLang="ko-KR" sz="2000" dirty="0" err="1"/>
              <a:t>gildong</a:t>
            </a:r>
            <a:r>
              <a:rPr lang="en-US" altLang="ko-KR" sz="2000" dirty="0"/>
              <a:t> = new </a:t>
            </a:r>
            <a:r>
              <a:rPr lang="en-US" altLang="ko-KR" sz="2000" dirty="0">
                <a:solidFill>
                  <a:srgbClr val="FF0000"/>
                </a:solidFill>
              </a:rPr>
              <a:t>Base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		gildong.xxx();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델리게이트로</a:t>
            </a:r>
            <a:r>
              <a:rPr lang="ko-KR" altLang="en-US" dirty="0"/>
              <a:t> 호출하기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9976" y="1855127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class Delegate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static void Main() {</a:t>
            </a:r>
          </a:p>
          <a:p>
            <a:r>
              <a:rPr lang="en-US" altLang="ko-KR" sz="2000" dirty="0"/>
              <a:t>		Base </a:t>
            </a:r>
            <a:r>
              <a:rPr lang="en-US" altLang="ko-KR" sz="2000" dirty="0" err="1"/>
              <a:t>gildong</a:t>
            </a:r>
            <a:r>
              <a:rPr lang="en-US" altLang="ko-KR" sz="2000" dirty="0"/>
              <a:t> = new Base();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gildong.</a:t>
            </a:r>
            <a:r>
              <a:rPr lang="en-US" altLang="ko-KR" sz="2000" dirty="0" err="1">
                <a:solidFill>
                  <a:srgbClr val="FF0000"/>
                </a:solidFill>
              </a:rPr>
              <a:t>Click</a:t>
            </a:r>
            <a:r>
              <a:rPr lang="en-US" altLang="ko-KR" sz="2000" dirty="0"/>
              <a:t>(); //</a:t>
            </a:r>
            <a:r>
              <a:rPr lang="en-US" altLang="ko-KR" sz="2000" dirty="0">
                <a:solidFill>
                  <a:srgbClr val="0000FF"/>
                </a:solidFill>
              </a:rPr>
              <a:t>Click</a:t>
            </a:r>
            <a:r>
              <a:rPr lang="ko-KR" altLang="en-US" sz="2000" dirty="0">
                <a:solidFill>
                  <a:srgbClr val="0000FF"/>
                </a:solidFill>
              </a:rPr>
              <a:t>은 </a:t>
            </a:r>
            <a:r>
              <a:rPr lang="en-US" altLang="ko-KR" sz="2000" dirty="0">
                <a:solidFill>
                  <a:srgbClr val="0000FF"/>
                </a:solidFill>
              </a:rPr>
              <a:t>xxx </a:t>
            </a:r>
            <a:r>
              <a:rPr lang="ko-KR" altLang="en-US" sz="2000" dirty="0">
                <a:solidFill>
                  <a:srgbClr val="0000FF"/>
                </a:solidFill>
              </a:rPr>
              <a:t>함수의 </a:t>
            </a:r>
            <a:r>
              <a:rPr lang="ko-KR" altLang="en-US" sz="2000" dirty="0" err="1">
                <a:solidFill>
                  <a:srgbClr val="0000FF"/>
                </a:solidFill>
              </a:rPr>
              <a:t>델리게이트</a:t>
            </a:r>
            <a:endParaRPr lang="ko-KR" altLang="en-US" sz="2000" dirty="0">
              <a:solidFill>
                <a:srgbClr val="0000FF"/>
              </a:solidFill>
            </a:endParaRP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269976" y="4299205"/>
            <a:ext cx="7416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buSzPct val="70000"/>
              <a:buFont typeface="Rix고딕 M" panose="02020603020101020101" pitchFamily="18" charset="-127"/>
              <a:buChar char="▶"/>
            </a:pPr>
            <a:r>
              <a:rPr lang="en-US" altLang="ko-KR" sz="2000">
                <a:latin typeface="Rix고딕 M" panose="02020603020101020101" pitchFamily="18" charset="-127"/>
                <a:ea typeface="Rix고딕 M" panose="02020603020101020101" pitchFamily="18" charset="-127"/>
              </a:rPr>
              <a:t>xxx</a:t>
            </a:r>
            <a:r>
              <a:rPr lang="ko-KR" altLang="en-US" sz="2000"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멤버 </a:t>
            </a:r>
            <a:r>
              <a:rPr lang="ko-KR" altLang="en-US" sz="2000">
                <a:latin typeface="Rix고딕 M" panose="02020603020101020101" pitchFamily="18" charset="-127"/>
                <a:ea typeface="Rix고딕 M" panose="02020603020101020101" pitchFamily="18" charset="-127"/>
              </a:rPr>
              <a:t>함수를 호출했었는데 이제는 </a:t>
            </a:r>
            <a:r>
              <a:rPr lang="en-US" altLang="ko-KR" sz="2000">
                <a:latin typeface="Rix고딕 M" panose="02020603020101020101" pitchFamily="18" charset="-127"/>
                <a:ea typeface="Rix고딕 M" panose="02020603020101020101" pitchFamily="18" charset="-127"/>
              </a:rPr>
              <a:t>xxx </a:t>
            </a:r>
            <a:r>
              <a:rPr lang="ko-KR" altLang="en-US" sz="2000">
                <a:solidFill>
                  <a:srgbClr val="FF0000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대신</a:t>
            </a:r>
            <a:r>
              <a:rPr lang="ko-KR" altLang="en-US" sz="2000"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2000">
                <a:latin typeface="Rix고딕 M" panose="02020603020101020101" pitchFamily="18" charset="-127"/>
                <a:ea typeface="Rix고딕 M" panose="02020603020101020101" pitchFamily="18" charset="-127"/>
              </a:rPr>
              <a:t>Click </a:t>
            </a:r>
            <a:r>
              <a:rPr lang="ko-KR" altLang="en-US" sz="2000">
                <a:latin typeface="Rix고딕 M" panose="02020603020101020101" pitchFamily="18" charset="-127"/>
                <a:ea typeface="Rix고딕 M" panose="02020603020101020101" pitchFamily="18" charset="-127"/>
              </a:rPr>
              <a:t>사용</a:t>
            </a:r>
            <a:r>
              <a:rPr lang="en-US" altLang="ko-KR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호출</a:t>
            </a:r>
            <a:r>
              <a:rPr lang="en-US" altLang="ko-KR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) </a:t>
            </a:r>
          </a:p>
          <a:p>
            <a:pPr marL="269875" indent="-269875">
              <a:buSzPct val="70000"/>
              <a:buFont typeface="Rix고딕 M" panose="02020603020101020101" pitchFamily="18" charset="-127"/>
              <a:buChar char="▶"/>
            </a:pPr>
            <a:r>
              <a:rPr lang="ko-KR" altLang="en-US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만일 이렇게 하더라도 오류가 없다면 </a:t>
            </a:r>
            <a:endParaRPr lang="en-US" altLang="ko-KR" sz="2000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69875" indent="-269875">
              <a:buSzPct val="70000"/>
              <a:buFont typeface="Rix고딕 M" panose="02020603020101020101" pitchFamily="18" charset="-127"/>
              <a:buChar char="▶"/>
            </a:pPr>
            <a:r>
              <a:rPr lang="en-US" altLang="ko-KR" sz="2000" dirty="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Click</a:t>
            </a:r>
            <a:r>
              <a:rPr lang="ko-KR" altLang="en-US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은 </a:t>
            </a:r>
            <a:r>
              <a:rPr lang="en-US" altLang="ko-KR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xxx </a:t>
            </a:r>
            <a:r>
              <a:rPr lang="ko-KR" altLang="en-US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멤버 </a:t>
            </a:r>
            <a:r>
              <a:rPr lang="ko-KR" altLang="en-US" sz="2000">
                <a:latin typeface="Rix고딕 M" panose="02020603020101020101" pitchFamily="18" charset="-127"/>
                <a:ea typeface="Rix고딕 M" panose="02020603020101020101" pitchFamily="18" charset="-127"/>
              </a:rPr>
              <a:t>함수의 </a:t>
            </a:r>
            <a:r>
              <a:rPr lang="ko-KR" altLang="en-US" sz="200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델리게이트</a:t>
            </a:r>
            <a:r>
              <a:rPr lang="en-US" altLang="ko-KR" sz="200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sz="200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대신</a:t>
            </a:r>
            <a:r>
              <a:rPr lang="en-US" altLang="ko-KR" sz="200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200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사용하는 것</a:t>
            </a:r>
            <a:r>
              <a:rPr lang="en-US" altLang="ko-KR" sz="200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  <a:endParaRPr lang="ko-KR" altLang="en-US" sz="2000" dirty="0">
              <a:solidFill>
                <a:srgbClr val="0000FF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2980928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latin typeface="Rix고딕 M" panose="02020603020101020101" pitchFamily="18" charset="-127"/>
                <a:ea typeface="Rix고딕 M" panose="02020603020101020101" pitchFamily="18" charset="-127"/>
              </a:rPr>
              <a:t>델리게이트</a:t>
            </a:r>
            <a:r>
              <a:rPr lang="ko-KR" altLang="en-US" sz="2800" dirty="0">
                <a:latin typeface="Rix고딕 M" panose="02020603020101020101" pitchFamily="18" charset="-127"/>
                <a:ea typeface="Rix고딕 M" panose="02020603020101020101" pitchFamily="18" charset="-127"/>
              </a:rPr>
              <a:t> 이용하기</a:t>
            </a:r>
            <a:r>
              <a:rPr lang="en-US" altLang="ko-KR" sz="2800" dirty="0">
                <a:latin typeface="Rix고딕 M" panose="02020603020101020101" pitchFamily="18" charset="-127"/>
                <a:ea typeface="Rix고딕 M" panose="02020603020101020101" pitchFamily="18" charset="-127"/>
              </a:rPr>
              <a:t>(xxx </a:t>
            </a:r>
            <a:r>
              <a:rPr lang="ko-KR" altLang="en-US" sz="2800" dirty="0">
                <a:latin typeface="Rix고딕 M" panose="02020603020101020101" pitchFamily="18" charset="-127"/>
                <a:ea typeface="Rix고딕 M" panose="02020603020101020101" pitchFamily="18" charset="-127"/>
              </a:rPr>
              <a:t>대신 </a:t>
            </a:r>
            <a:r>
              <a:rPr lang="en-US" altLang="ko-KR" sz="2800" dirty="0">
                <a:latin typeface="Rix고딕 M" panose="02020603020101020101" pitchFamily="18" charset="-127"/>
                <a:ea typeface="Rix고딕 M" panose="02020603020101020101" pitchFamily="18" charset="-127"/>
              </a:rPr>
              <a:t>Click </a:t>
            </a:r>
            <a:r>
              <a:rPr lang="ko-KR" altLang="en-US" sz="2800" dirty="0">
                <a:latin typeface="Rix고딕 M" panose="02020603020101020101" pitchFamily="18" charset="-127"/>
                <a:ea typeface="Rix고딕 M" panose="02020603020101020101" pitchFamily="18" charset="-127"/>
              </a:rPr>
              <a:t>사용</a:t>
            </a:r>
            <a:r>
              <a:rPr lang="en-US" altLang="ko-KR" sz="2800" dirty="0"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  <a:endParaRPr lang="ko-KR" altLang="en-US" sz="2800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델리게이트로</a:t>
            </a:r>
            <a:r>
              <a:rPr lang="ko-KR" altLang="en-US" dirty="0"/>
              <a:t> 호출하기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</a:t>
            </a:r>
            <a:r>
              <a:rPr lang="ko-KR" altLang="en-US" sz="2800" dirty="0"/>
              <a:t>언어 함수 포인터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 err="1">
                <a:solidFill>
                  <a:srgbClr val="0000FF"/>
                </a:solidFill>
              </a:rPr>
              <a:t>델리게이트와</a:t>
            </a:r>
            <a:r>
              <a:rPr lang="ko-KR" altLang="en-US" sz="2800" dirty="0">
                <a:solidFill>
                  <a:srgbClr val="0000FF"/>
                </a:solidFill>
              </a:rPr>
              <a:t> 유사</a:t>
            </a:r>
            <a:r>
              <a:rPr lang="ko-KR" altLang="en-US" sz="28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64978" y="1953297"/>
            <a:ext cx="76218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void xxx() 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Hello,World</a:t>
            </a:r>
            <a:r>
              <a:rPr lang="en-US" altLang="ko-KR" sz="2000" dirty="0"/>
              <a:t>!");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main() 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void xxx()* Click = null;  //</a:t>
            </a:r>
            <a:r>
              <a:rPr lang="en-US" altLang="ko-KR" sz="2000" dirty="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void (*click) (); </a:t>
            </a:r>
            <a:r>
              <a:rPr lang="ko-KR" altLang="en-US" sz="2000" dirty="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 맞는 문법</a:t>
            </a:r>
            <a:r>
              <a:rPr lang="en-US" altLang="ko-KR" sz="2000" dirty="0">
                <a:solidFill>
                  <a:srgbClr val="0000FF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</a:p>
          <a:p>
            <a:endParaRPr lang="en-US" altLang="ko-KR" sz="2000" dirty="0"/>
          </a:p>
          <a:p>
            <a:r>
              <a:rPr lang="en-US" altLang="ko-KR" sz="2000" dirty="0"/>
              <a:t>	Click= xxx;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0000FF"/>
                </a:solidFill>
              </a:rPr>
              <a:t>Click();</a:t>
            </a:r>
          </a:p>
          <a:p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델리게이트로</a:t>
            </a:r>
            <a:r>
              <a:rPr lang="ko-KR" altLang="en-US" dirty="0"/>
              <a:t> 호출하기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58800"/>
            <a:ext cx="8075240" cy="4929411"/>
          </a:xfrm>
        </p:spPr>
        <p:txBody>
          <a:bodyPr>
            <a:normAutofit/>
          </a:bodyPr>
          <a:lstStyle/>
          <a:p>
            <a:pPr marL="269875" indent="-269875">
              <a:spcBef>
                <a:spcPts val="200"/>
              </a:spcBef>
              <a:spcAft>
                <a:spcPts val="200"/>
              </a:spcAft>
            </a:pPr>
            <a:r>
              <a:rPr lang="ko-KR" altLang="en-US" sz="2400"/>
              <a:t>함수 포인터 변수</a:t>
            </a:r>
            <a:r>
              <a:rPr lang="en-US" altLang="ko-KR" sz="2400"/>
              <a:t> Click, </a:t>
            </a:r>
            <a:r>
              <a:rPr lang="ko-KR" altLang="en-US" sz="2400"/>
              <a:t>객체</a:t>
            </a:r>
            <a:endParaRPr lang="en-US" altLang="ko-KR" sz="2400" dirty="0"/>
          </a:p>
          <a:p>
            <a:pPr marL="269875" indent="-269875">
              <a:spcBef>
                <a:spcPts val="200"/>
              </a:spcBef>
              <a:spcAft>
                <a:spcPts val="200"/>
              </a:spcAft>
            </a:pPr>
            <a:r>
              <a:rPr lang="en-US" altLang="ko-KR" sz="2400"/>
              <a:t>Click</a:t>
            </a:r>
            <a:r>
              <a:rPr lang="ko-KR" altLang="en-US" sz="2400"/>
              <a:t>은</a:t>
            </a:r>
            <a:r>
              <a:rPr lang="en-US" altLang="ko-KR" sz="2400"/>
              <a:t> </a:t>
            </a:r>
            <a:r>
              <a:rPr lang="ko-KR" altLang="en-US" sz="2400"/>
              <a:t>변수 혹은 객체</a:t>
            </a:r>
            <a:endParaRPr lang="en-US" altLang="ko-KR" sz="2400"/>
          </a:p>
          <a:p>
            <a:pPr marL="269875" indent="-269875">
              <a:spcBef>
                <a:spcPts val="200"/>
              </a:spcBef>
              <a:spcAft>
                <a:spcPts val="200"/>
              </a:spcAft>
            </a:pPr>
            <a:r>
              <a:rPr lang="ko-KR" altLang="en-US" sz="2400"/>
              <a:t>객체를 </a:t>
            </a:r>
            <a:r>
              <a:rPr lang="ko-KR" altLang="en-US" sz="2400" dirty="0"/>
              <a:t>만들려면 클래스가 있어야</a:t>
            </a:r>
            <a:r>
              <a:rPr lang="en-US" altLang="ko-KR" sz="2400" dirty="0"/>
              <a:t> </a:t>
            </a:r>
          </a:p>
          <a:p>
            <a:pPr marL="269875" indent="-269875">
              <a:spcBef>
                <a:spcPts val="200"/>
              </a:spcBef>
              <a:spcAft>
                <a:spcPts val="200"/>
              </a:spcAft>
            </a:pPr>
            <a:r>
              <a:rPr lang="ko-KR" altLang="en-US" sz="2400" dirty="0"/>
              <a:t>클래스 이름이 </a:t>
            </a:r>
            <a:r>
              <a:rPr lang="en-US" altLang="ko-KR" sz="2400" dirty="0" err="1"/>
              <a:t>DelegateClass</a:t>
            </a:r>
            <a:r>
              <a:rPr lang="ko-KR" altLang="en-US" sz="2400" dirty="0"/>
              <a:t>일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996952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using System;</a:t>
            </a:r>
          </a:p>
          <a:p>
            <a:endParaRPr lang="en-US" altLang="ko-KR" sz="2000" dirty="0"/>
          </a:p>
          <a:p>
            <a:r>
              <a:rPr lang="en-US" altLang="ko-KR" sz="2000" dirty="0"/>
              <a:t>public class Base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</a:t>
            </a:r>
            <a:r>
              <a:rPr lang="en-US" altLang="ko-KR" sz="2000" dirty="0" err="1">
                <a:solidFill>
                  <a:srgbClr val="0000FF"/>
                </a:solidFill>
              </a:rPr>
              <a:t>DelegateClass</a:t>
            </a:r>
            <a:r>
              <a:rPr lang="en-US" altLang="ko-KR" sz="2000" dirty="0"/>
              <a:t> Click = null;</a:t>
            </a:r>
          </a:p>
          <a:p>
            <a:r>
              <a:rPr lang="en-US" altLang="ko-KR" sz="2000" dirty="0"/>
              <a:t>	public void xxx()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"</a:t>
            </a:r>
            <a:r>
              <a:rPr lang="ko-KR" altLang="en-US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클릭</a:t>
            </a:r>
            <a:r>
              <a:rPr lang="en-US" altLang="ko-KR" sz="2000" dirty="0">
                <a:latin typeface="Rix고딕 M" panose="02020603020101020101" pitchFamily="18" charset="-127"/>
                <a:ea typeface="Rix고딕 M" panose="02020603020101020101" pitchFamily="18" charset="-127"/>
              </a:rPr>
              <a:t>!"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델리게이트로</a:t>
            </a:r>
            <a:r>
              <a:rPr lang="ko-KR" altLang="en-US" dirty="0"/>
              <a:t> 호출하기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자료형</a:t>
            </a:r>
            <a:r>
              <a:rPr lang="ko-KR" altLang="en-US" sz="2800" dirty="0"/>
              <a:t> 선언</a:t>
            </a:r>
            <a:r>
              <a:rPr lang="en-US" altLang="ko-KR" sz="2800" dirty="0"/>
              <a:t>: delegate </a:t>
            </a:r>
            <a:r>
              <a:rPr lang="ko-KR" altLang="en-US" sz="2800" dirty="0"/>
              <a:t>키워드를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1600" y="1916832"/>
            <a:ext cx="74888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using System;</a:t>
            </a:r>
          </a:p>
          <a:p>
            <a:endParaRPr lang="en-US" altLang="ko-KR" sz="2000" dirty="0"/>
          </a:p>
          <a:p>
            <a:r>
              <a:rPr lang="en-US" altLang="ko-KR" sz="2000" dirty="0"/>
              <a:t>public class Base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</a:t>
            </a:r>
            <a:r>
              <a:rPr lang="en-US" altLang="ko-KR" sz="2000" dirty="0">
                <a:solidFill>
                  <a:srgbClr val="0000FF"/>
                </a:solidFill>
              </a:rPr>
              <a:t>delegate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void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DelegateClass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public </a:t>
            </a:r>
            <a:r>
              <a:rPr lang="en-US" altLang="ko-KR" sz="2000" dirty="0" err="1"/>
              <a:t>DelegateClass</a:t>
            </a:r>
            <a:r>
              <a:rPr lang="en-US" altLang="ko-KR" sz="2000" dirty="0"/>
              <a:t> Click = null;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void xxx()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("</a:t>
            </a:r>
            <a:r>
              <a:rPr lang="ko-KR" altLang="en-US" sz="2000" dirty="0"/>
              <a:t>클릭</a:t>
            </a:r>
            <a:r>
              <a:rPr lang="en-US" altLang="ko-KR" sz="2000" dirty="0"/>
              <a:t>!");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9" name="사각형 설명선 8"/>
          <p:cNvSpPr/>
          <p:nvPr/>
        </p:nvSpPr>
        <p:spPr>
          <a:xfrm>
            <a:off x="5796136" y="1686645"/>
            <a:ext cx="2520280" cy="1368152"/>
          </a:xfrm>
          <a:prstGeom prst="wedgeRectCallout">
            <a:avLst>
              <a:gd name="adj1" fmla="val -29651"/>
              <a:gd name="adj2" fmla="val 63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리턴값이</a:t>
            </a:r>
            <a:r>
              <a:rPr lang="ko-KR" altLang="en-US" dirty="0"/>
              <a:t> 없고</a:t>
            </a:r>
            <a:r>
              <a:rPr lang="en-US" altLang="ko-KR" dirty="0">
                <a:solidFill>
                  <a:srgbClr val="FF0000"/>
                </a:solidFill>
              </a:rPr>
              <a:t>(void)</a:t>
            </a:r>
            <a:r>
              <a:rPr lang="en-US" altLang="ko-KR" dirty="0"/>
              <a:t> </a:t>
            </a:r>
            <a:r>
              <a:rPr lang="ko-KR" altLang="en-US" dirty="0"/>
              <a:t>파라미터가 없는</a:t>
            </a:r>
            <a:r>
              <a:rPr lang="en-US" altLang="ko-KR" dirty="0">
                <a:solidFill>
                  <a:srgbClr val="FF0000"/>
                </a:solidFill>
              </a:rPr>
              <a:t>( )</a:t>
            </a:r>
            <a:r>
              <a:rPr lang="en-US" altLang="ko-KR" dirty="0"/>
              <a:t> </a:t>
            </a:r>
            <a:r>
              <a:rPr lang="ko-KR" altLang="en-US" dirty="0"/>
              <a:t>함수를 대신 실행할 수 있음을 의미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델리게이트로</a:t>
            </a:r>
            <a:r>
              <a:rPr lang="ko-KR" altLang="en-US" dirty="0"/>
              <a:t> 호출하기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델리게이트</a:t>
            </a:r>
            <a:r>
              <a:rPr lang="ko-KR" altLang="en-US" sz="2800" dirty="0"/>
              <a:t> 객체생성 및 </a:t>
            </a:r>
            <a:r>
              <a:rPr lang="en-US" altLang="ko-KR" sz="2800" dirty="0"/>
              <a:t>xxx </a:t>
            </a:r>
            <a:r>
              <a:rPr lang="ko-KR" altLang="en-US" sz="2800" dirty="0"/>
              <a:t>함수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6772" y="1878846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class Base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public delegate void </a:t>
            </a:r>
            <a:r>
              <a:rPr lang="en-US" altLang="ko-KR" dirty="0" err="1"/>
              <a:t>DelegateClass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public </a:t>
            </a:r>
            <a:r>
              <a:rPr lang="en-US" altLang="ko-KR" dirty="0" err="1"/>
              <a:t>DelegateClass</a:t>
            </a:r>
            <a:r>
              <a:rPr lang="en-US" altLang="ko-KR" dirty="0"/>
              <a:t> Click = null;</a:t>
            </a:r>
          </a:p>
          <a:p>
            <a:endParaRPr lang="en-US" altLang="ko-KR" dirty="0"/>
          </a:p>
          <a:p>
            <a:r>
              <a:rPr lang="en-US" altLang="ko-KR" dirty="0"/>
              <a:t>	public Base() {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00FF"/>
                </a:solidFill>
              </a:rPr>
              <a:t>Click = new </a:t>
            </a:r>
            <a:r>
              <a:rPr lang="en-US" altLang="ko-KR" dirty="0" err="1">
                <a:solidFill>
                  <a:srgbClr val="0000FF"/>
                </a:solidFill>
              </a:rPr>
              <a:t>DelegateClass</a:t>
            </a:r>
            <a:r>
              <a:rPr lang="en-US" altLang="ko-KR" dirty="0">
                <a:solidFill>
                  <a:srgbClr val="0000FF"/>
                </a:solidFill>
              </a:rPr>
              <a:t>(xxx);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public void xxx()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클릭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델리게이트로</a:t>
            </a:r>
            <a:r>
              <a:rPr lang="ko-KR" altLang="en-US" dirty="0"/>
              <a:t> 호출하기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118718328" descr="EMB000013bc0d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34062"/>
            <a:ext cx="6151234" cy="4061101"/>
          </a:xfrm>
          <a:prstGeom prst="rect">
            <a:avLst/>
          </a:prstGeom>
          <a:noFill/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1216" y="131403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컴파일 및 실행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델리게이트로</a:t>
            </a:r>
            <a:r>
              <a:rPr lang="ko-KR" altLang="en-US" dirty="0"/>
              <a:t> 호출하기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240160"/>
            <a:ext cx="3538736" cy="452596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2400" dirty="0" err="1"/>
              <a:t>생성자</a:t>
            </a:r>
            <a:r>
              <a:rPr lang="ko-KR" altLang="en-US" sz="2400" dirty="0"/>
              <a:t> 함수에서 </a:t>
            </a:r>
            <a:r>
              <a:rPr lang="ko-KR" altLang="en-US" sz="2400" err="1"/>
              <a:t>델리게이트</a:t>
            </a:r>
            <a:r>
              <a:rPr lang="ko-KR" altLang="en-US" sz="2400"/>
              <a:t> </a:t>
            </a:r>
            <a:r>
              <a:rPr lang="en-US" altLang="ko-KR" sz="2400"/>
              <a:t>Click</a:t>
            </a:r>
            <a:r>
              <a:rPr lang="ko-KR" altLang="en-US" sz="2400"/>
              <a:t>을</a:t>
            </a:r>
            <a:r>
              <a:rPr lang="en-US" altLang="ko-KR" sz="2400"/>
              <a:t> xxx</a:t>
            </a:r>
            <a:r>
              <a:rPr lang="ko-KR" altLang="en-US" sz="2400"/>
              <a:t>와 연결하지 않을 </a:t>
            </a:r>
            <a:r>
              <a:rPr lang="ko-KR" altLang="en-US" sz="2400" dirty="0"/>
              <a:t>경우에는 어떤 일이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8072" y="1240160"/>
            <a:ext cx="45902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public class Base 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public delegate void </a:t>
            </a:r>
            <a:r>
              <a:rPr lang="en-US" altLang="ko-KR" sz="1600" dirty="0" err="1"/>
              <a:t>DelegateClass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public </a:t>
            </a:r>
            <a:r>
              <a:rPr lang="en-US" altLang="ko-KR" sz="1600" dirty="0" err="1"/>
              <a:t>DelegateClass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Click = null;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public void xxx()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System.Console.WriteLine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Hello,World</a:t>
            </a:r>
            <a:r>
              <a:rPr lang="en-US" altLang="ko-KR" sz="1600" dirty="0"/>
              <a:t>!");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public </a:t>
            </a:r>
            <a:r>
              <a:rPr lang="en-US" altLang="ko-KR" sz="1600"/>
              <a:t>class Delegate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public static void Main() {</a:t>
            </a:r>
          </a:p>
          <a:p>
            <a:r>
              <a:rPr lang="en-US" altLang="ko-KR" sz="1600" dirty="0"/>
              <a:t>        Base </a:t>
            </a:r>
            <a:r>
              <a:rPr lang="en-US" altLang="ko-KR" sz="1600" dirty="0" err="1"/>
              <a:t>gildong</a:t>
            </a:r>
            <a:r>
              <a:rPr lang="en-US" altLang="ko-KR" sz="1600" dirty="0"/>
              <a:t> = new Base();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gildong.</a:t>
            </a:r>
            <a:r>
              <a:rPr lang="en-US" altLang="ko-KR" sz="1600" dirty="0" err="1">
                <a:solidFill>
                  <a:srgbClr val="FF0000"/>
                </a:solidFill>
              </a:rPr>
              <a:t>Click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3080196" cy="201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델리게이트로</a:t>
            </a:r>
            <a:r>
              <a:rPr lang="ko-KR" altLang="en-US" dirty="0"/>
              <a:t> 호출하기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948248"/>
            <a:ext cx="5688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class Base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delegate void </a:t>
            </a:r>
            <a:r>
              <a:rPr lang="en-US" altLang="ko-KR" dirty="0" err="1"/>
              <a:t>DelegateClass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DelegateClass</a:t>
            </a:r>
            <a:r>
              <a:rPr lang="en-US" altLang="ko-KR" dirty="0"/>
              <a:t> Click = null;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void xxx()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</a:t>
            </a:r>
            <a:r>
              <a:rPr lang="en-US" altLang="ko-KR" dirty="0" err="1"/>
              <a:t>Hello,World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    public void </a:t>
            </a:r>
            <a:r>
              <a:rPr lang="en-US" altLang="ko-KR" dirty="0" err="1">
                <a:solidFill>
                  <a:srgbClr val="0000FF"/>
                </a:solidFill>
              </a:rPr>
              <a:t>OnClick</a:t>
            </a:r>
            <a:r>
              <a:rPr lang="en-US" altLang="ko-KR" dirty="0">
                <a:solidFill>
                  <a:srgbClr val="0000FF"/>
                </a:solidFill>
              </a:rPr>
              <a:t>() {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if (Click != null)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    Click();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431846F-B84B-46B1-90F8-EE9BD261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" y="1240161"/>
            <a:ext cx="7859216" cy="892696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2400"/>
              <a:t>이런 경우를 핸들링 하려면</a:t>
            </a:r>
            <a:r>
              <a:rPr lang="en-US" altLang="ko-KR" sz="2400"/>
              <a:t>?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4B1FB9-4B67-43BE-903B-534D863C7802}"/>
              </a:ext>
            </a:extLst>
          </p:cNvPr>
          <p:cNvSpPr/>
          <p:nvPr/>
        </p:nvSpPr>
        <p:spPr>
          <a:xfrm>
            <a:off x="4776056" y="4540468"/>
            <a:ext cx="3554288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/>
              <a:t>public class Delegate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public static void Main() {</a:t>
            </a:r>
          </a:p>
          <a:p>
            <a:r>
              <a:rPr lang="en-US" altLang="ko-KR" sz="1600" dirty="0"/>
              <a:t>        Base </a:t>
            </a:r>
            <a:r>
              <a:rPr lang="en-US" altLang="ko-KR" sz="1600" dirty="0" err="1"/>
              <a:t>gildong</a:t>
            </a:r>
            <a:r>
              <a:rPr lang="en-US" altLang="ko-KR" sz="1600" dirty="0"/>
              <a:t> = new Base();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err="1"/>
              <a:t>gildong</a:t>
            </a:r>
            <a:r>
              <a:rPr lang="en-US" altLang="ko-KR" sz="1600"/>
              <a:t>.</a:t>
            </a:r>
            <a:r>
              <a:rPr lang="en-US" altLang="ko-KR" sz="1600">
                <a:solidFill>
                  <a:srgbClr val="FF0000"/>
                </a:solidFill>
              </a:rPr>
              <a:t>OnClick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델리게이트와</a:t>
            </a:r>
            <a:r>
              <a:rPr lang="ko-KR" altLang="en-US" dirty="0"/>
              <a:t> 이벤트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963230"/>
              </p:ext>
            </p:extLst>
          </p:nvPr>
        </p:nvGraphicFramePr>
        <p:xfrm>
          <a:off x="1331640" y="1764508"/>
          <a:ext cx="5760640" cy="2965721"/>
        </p:xfrm>
        <a:graphic>
          <a:graphicData uri="http://schemas.openxmlformats.org/drawingml/2006/table">
            <a:tbl>
              <a:tblPr/>
              <a:tblGrid>
                <a:gridCol w="1822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2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venir Next LT Pro" panose="020B0504020202020204" pitchFamily="34" charset="0"/>
                          <a:ea typeface="Rix고딕 B" panose="02020603020101020101" pitchFamily="18" charset="-127"/>
                          <a:cs typeface="Arial" panose="020B0604020202020204" pitchFamily="34" charset="0"/>
                        </a:rPr>
                        <a:t>Click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spc="-200" baseline="0" dirty="0" err="1">
                          <a:solidFill>
                            <a:schemeClr val="accent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델리게이트</a:t>
                      </a:r>
                      <a:r>
                        <a:rPr lang="en-US" altLang="ko-KR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, </a:t>
                      </a:r>
                      <a:r>
                        <a:rPr lang="ko-KR" altLang="en-US" sz="2000" b="0" spc="-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델리게이트</a:t>
                      </a:r>
                      <a:r>
                        <a:rPr lang="ko-KR" altLang="en-US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객체</a:t>
                      </a:r>
                      <a:r>
                        <a:rPr lang="en-US" altLang="ko-KR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,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spc="-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델리게이트</a:t>
                      </a:r>
                      <a:r>
                        <a:rPr lang="ko-KR" altLang="en-US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</a:t>
                      </a:r>
                      <a:r>
                        <a:rPr lang="ko-KR" altLang="en-US" sz="2000" b="0" spc="-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인스턴스</a:t>
                      </a:r>
                      <a:r>
                        <a:rPr lang="en-US" altLang="ko-KR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, </a:t>
                      </a:r>
                      <a:r>
                        <a:rPr lang="ko-KR" altLang="en-US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이벤트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-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venir Next LT Pro" panose="020B0504020202020204" pitchFamily="34" charset="0"/>
                          <a:ea typeface="Rix고딕 B" panose="02020603020101020101" pitchFamily="18" charset="-127"/>
                          <a:cs typeface="Arial" panose="020B0604020202020204" pitchFamily="34" charset="0"/>
                        </a:rPr>
                        <a:t>DelegateClass</a:t>
                      </a:r>
                      <a:endParaRPr lang="en-US" sz="2000" b="0" spc="-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venir Next LT Pro" panose="020B0504020202020204" pitchFamily="34" charset="0"/>
                        <a:ea typeface="Rix고딕 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spc="-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델리게이트</a:t>
                      </a:r>
                      <a:r>
                        <a:rPr lang="ko-KR" altLang="en-US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형</a:t>
                      </a:r>
                      <a:r>
                        <a:rPr lang="en-US" altLang="ko-KR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(type)</a:t>
                      </a:r>
                      <a:endParaRPr lang="ko-KR" altLang="en-US" sz="2000" b="0" spc="-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venir Next LT Pro" panose="020B0504020202020204" pitchFamily="34" charset="0"/>
                          <a:ea typeface="Rix고딕 B" panose="02020603020101020101" pitchFamily="18" charset="-127"/>
                          <a:cs typeface="Arial" panose="020B0604020202020204" pitchFamily="34" charset="0"/>
                        </a:rPr>
                        <a:t>xxx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spc="-200" baseline="0" dirty="0" err="1">
                          <a:solidFill>
                            <a:schemeClr val="accent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핸들러</a:t>
                      </a:r>
                      <a:r>
                        <a:rPr lang="ko-KR" altLang="en-US" sz="2000" b="0" spc="-200" baseline="0" dirty="0">
                          <a:solidFill>
                            <a:schemeClr val="accent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-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venir Next LT Pro" panose="020B0504020202020204" pitchFamily="34" charset="0"/>
                          <a:ea typeface="Rix고딕 B" panose="02020603020101020101" pitchFamily="18" charset="-127"/>
                          <a:cs typeface="Arial" panose="020B0604020202020204" pitchFamily="34" charset="0"/>
                        </a:rPr>
                        <a:t>OnClick</a:t>
                      </a:r>
                      <a:endParaRPr lang="en-US" sz="2000" b="0" spc="-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venir Next LT Pro" panose="020B0504020202020204" pitchFamily="34" charset="0"/>
                        <a:ea typeface="Rix고딕 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이벤트 </a:t>
                      </a:r>
                      <a:r>
                        <a:rPr lang="en-US" altLang="ko-KR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Click</a:t>
                      </a:r>
                      <a:r>
                        <a:rPr lang="ko-KR" altLang="en-US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을 </a:t>
                      </a:r>
                      <a:r>
                        <a:rPr lang="en-US" altLang="ko-KR" sz="2000" b="0" spc="-200" baseline="0" dirty="0">
                          <a:solidFill>
                            <a:schemeClr val="accent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fire</a:t>
                      </a:r>
                      <a:r>
                        <a:rPr lang="en-US" altLang="ko-KR" sz="2000" b="0" spc="-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</a:t>
                      </a:r>
                      <a:r>
                        <a:rPr lang="ko-KR" altLang="en-US" sz="2000" b="0" spc="-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하는 함수</a:t>
                      </a:r>
                      <a:endParaRPr lang="ko-KR" altLang="en-US" sz="2000" b="0" spc="-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 err="1"/>
              <a:t>델리게이트</a:t>
            </a:r>
            <a:r>
              <a:rPr lang="ko-KR" altLang="en-US" dirty="0"/>
              <a:t> 의미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11560" y="1399382"/>
            <a:ext cx="7355160" cy="3628999"/>
          </a:xfrm>
        </p:spPr>
        <p:txBody>
          <a:bodyPr/>
          <a:lstStyle/>
          <a:p>
            <a:r>
              <a:rPr lang="ko-KR" altLang="en-US" dirty="0" err="1"/>
              <a:t>델리게이트</a:t>
            </a:r>
            <a:r>
              <a:rPr lang="en-US" altLang="ko-KR" dirty="0"/>
              <a:t>(delegate)</a:t>
            </a:r>
          </a:p>
          <a:p>
            <a:r>
              <a:rPr lang="ko-KR" altLang="en-US" dirty="0"/>
              <a:t>대리인</a:t>
            </a:r>
            <a:endParaRPr lang="en-US" altLang="ko-KR" dirty="0"/>
          </a:p>
          <a:p>
            <a:r>
              <a:rPr lang="ko-KR" altLang="en-US" dirty="0">
                <a:solidFill>
                  <a:schemeClr val="accent2"/>
                </a:solidFill>
              </a:rPr>
              <a:t>대신</a:t>
            </a:r>
            <a:r>
              <a:rPr lang="ko-KR" altLang="en-US" dirty="0"/>
              <a:t> 사용하는 것</a:t>
            </a:r>
            <a:endParaRPr lang="en-US" altLang="ko-KR" dirty="0"/>
          </a:p>
          <a:p>
            <a:r>
              <a:rPr lang="ko-KR" altLang="en-US" dirty="0"/>
              <a:t>무엇 </a:t>
            </a:r>
            <a:r>
              <a:rPr lang="ko-KR" altLang="en-US" dirty="0">
                <a:solidFill>
                  <a:schemeClr val="accent2"/>
                </a:solidFill>
              </a:rPr>
              <a:t>대신</a:t>
            </a:r>
            <a:r>
              <a:rPr lang="en-US" altLang="ko-KR" dirty="0"/>
              <a:t>? </a:t>
            </a:r>
            <a:r>
              <a:rPr lang="ko-KR" altLang="en-US">
                <a:solidFill>
                  <a:srgbClr val="0000FF"/>
                </a:solidFill>
              </a:rPr>
              <a:t>함수 대신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 descr="delegateì ëí ì´ë¯¸ì§ ê²ìê²°ê³¼">
            <a:extLst>
              <a:ext uri="{FF2B5EF4-FFF2-40B4-BE49-F238E27FC236}">
                <a16:creationId xmlns:a16="http://schemas.microsoft.com/office/drawing/2014/main" id="{0234D1B2-724C-499D-9613-A1D0DC93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789" y="2055836"/>
            <a:ext cx="2722822" cy="9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EA4EE-AA9D-4315-9795-6F053FEDD4AA}"/>
              </a:ext>
            </a:extLst>
          </p:cNvPr>
          <p:cNvSpPr txBox="1"/>
          <p:nvPr/>
        </p:nvSpPr>
        <p:spPr>
          <a:xfrm>
            <a:off x="1177280" y="4168871"/>
            <a:ext cx="5482952" cy="140038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23838" indent="-223838">
              <a:spcBef>
                <a:spcPts val="300"/>
              </a:spcBef>
              <a:spcAft>
                <a:spcPts val="300"/>
              </a:spcAft>
              <a:buSzPct val="70000"/>
              <a:buFont typeface="Rix고딕 M" panose="02020603020101020101" pitchFamily="18" charset="-127"/>
              <a:buChar char="▶"/>
            </a:pPr>
            <a:r>
              <a:rPr lang="en-US" altLang="ko-KR" sz="2000">
                <a:latin typeface="Rix고딕 B" panose="02020603020101020101" pitchFamily="18" charset="-127"/>
                <a:ea typeface="Rix고딕 B" panose="02020603020101020101" pitchFamily="18" charset="-127"/>
              </a:rPr>
              <a:t>C# </a:t>
            </a:r>
            <a:r>
              <a: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rPr>
              <a:t>응용에서 이벤트를 처리하는 기법으로 </a:t>
            </a:r>
            <a:r>
              <a:rPr lang="en-US" altLang="ko-KR" sz="2000">
                <a:latin typeface="Rix고딕 B" panose="02020603020101020101" pitchFamily="18" charset="-127"/>
                <a:ea typeface="Rix고딕 B" panose="02020603020101020101" pitchFamily="18" charset="-127"/>
              </a:rPr>
              <a:t>Delegate</a:t>
            </a:r>
            <a:r>
              <a: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rPr>
              <a:t>가 있음</a:t>
            </a:r>
            <a:r>
              <a:rPr lang="en-US" altLang="ko-KR" sz="200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 marL="223838" indent="-223838">
              <a:spcBef>
                <a:spcPts val="300"/>
              </a:spcBef>
              <a:spcAft>
                <a:spcPts val="300"/>
              </a:spcAft>
              <a:buSzPct val="70000"/>
              <a:buFont typeface="Rix고딕 M" panose="02020603020101020101" pitchFamily="18" charset="-127"/>
              <a:buChar char="▶"/>
            </a:pPr>
            <a:r>
              <a: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rPr>
              <a:t>많은 코드가 미리 준비되어 있고</a:t>
            </a:r>
            <a:r>
              <a:rPr lang="en-US" altLang="ko-KR" sz="2000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rPr>
              <a:t>응용 프레임워크</a:t>
            </a:r>
            <a:r>
              <a:rPr lang="en-US" altLang="ko-KR" sz="2000">
                <a:latin typeface="Rix고딕 B" panose="02020603020101020101" pitchFamily="18" charset="-127"/>
                <a:ea typeface="Rix고딕 B" panose="02020603020101020101" pitchFamily="18" charset="-127"/>
              </a:rPr>
              <a:t>) </a:t>
            </a:r>
            <a:r>
              <a: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rPr>
              <a:t>우리가 원하는 부분만 고쳐서 사용할 수 있음</a:t>
            </a:r>
            <a:r>
              <a:rPr lang="en-US" altLang="ko-KR" sz="2000"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  <a:endParaRPr lang="ko-KR" altLang="en-US" sz="2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응용 프레임워크와 델리게이트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8241" y="1141700"/>
            <a:ext cx="8229600" cy="252028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윈도우 운영체제 특징</a:t>
            </a:r>
            <a:endParaRPr lang="en-US" altLang="ko-KR" sz="2800" dirty="0"/>
          </a:p>
          <a:p>
            <a:pPr lvl="1"/>
            <a:r>
              <a:rPr lang="en-US" altLang="ko-KR" sz="2800" dirty="0"/>
              <a:t>GUI : </a:t>
            </a:r>
            <a:r>
              <a:rPr lang="ko-KR" altLang="en-US" sz="2800" dirty="0"/>
              <a:t>응용 프로그램이 서로 비슷</a:t>
            </a:r>
            <a:endParaRPr lang="en-US" altLang="ko-KR" sz="2800" dirty="0"/>
          </a:p>
          <a:p>
            <a:pPr lvl="1"/>
            <a:r>
              <a:rPr lang="ko-KR" altLang="en-US" sz="2800" dirty="0" err="1"/>
              <a:t>멀티태스킹</a:t>
            </a:r>
            <a:r>
              <a:rPr lang="ko-KR" altLang="en-US" sz="2800" dirty="0"/>
              <a:t> 기능</a:t>
            </a:r>
            <a:endParaRPr lang="en-US" altLang="ko-KR" sz="2800" dirty="0"/>
          </a:p>
          <a:p>
            <a:pPr lvl="1"/>
            <a:r>
              <a:rPr lang="ko-KR" altLang="en-US" sz="2800" dirty="0"/>
              <a:t>이벤트 처리 기능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681" y="3429000"/>
            <a:ext cx="178454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2801" y="4437112"/>
            <a:ext cx="2682230" cy="20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0993" y="2564904"/>
            <a:ext cx="484751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182930"/>
            <a:ext cx="6803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따라서 수많은 중복되는 코드들이 존재한다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D64CC6-BB8A-4682-9CC8-005DF5FB6BAB}"/>
              </a:ext>
            </a:extLst>
          </p:cNvPr>
          <p:cNvSpPr/>
          <p:nvPr/>
        </p:nvSpPr>
        <p:spPr>
          <a:xfrm>
            <a:off x="1403649" y="2708920"/>
            <a:ext cx="6552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542925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→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라이브러리로 만들어 놓고 필요할 때 사용하면 좋겠다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8A41D-FDCC-4B65-8B86-8444EBC0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응용 프레임워크와 델리게이트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3F154-2FFE-4A1C-AF98-B6DCF96E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이전 코드 다시 보기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239B0-D64A-4FAF-9EF7-BD11CC8D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883168-CFD6-43B7-AD1A-5254FBF2F360}"/>
              </a:ext>
            </a:extLst>
          </p:cNvPr>
          <p:cNvSpPr/>
          <p:nvPr/>
        </p:nvSpPr>
        <p:spPr>
          <a:xfrm>
            <a:off x="1043608" y="1948248"/>
            <a:ext cx="5688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class Base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delegate void </a:t>
            </a:r>
            <a:r>
              <a:rPr lang="en-US" altLang="ko-KR" dirty="0" err="1"/>
              <a:t>DelegateClass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DelegateClass</a:t>
            </a:r>
            <a:r>
              <a:rPr lang="en-US" altLang="ko-KR" dirty="0"/>
              <a:t> Click = null;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void xxx()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</a:t>
            </a:r>
            <a:r>
              <a:rPr lang="en-US" altLang="ko-KR" dirty="0" err="1"/>
              <a:t>Hello,World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    public void </a:t>
            </a:r>
            <a:r>
              <a:rPr lang="en-US" altLang="ko-KR" dirty="0" err="1">
                <a:solidFill>
                  <a:srgbClr val="0000FF"/>
                </a:solidFill>
              </a:rPr>
              <a:t>OnClick</a:t>
            </a:r>
            <a:r>
              <a:rPr lang="en-US" altLang="ko-KR" dirty="0">
                <a:solidFill>
                  <a:srgbClr val="0000FF"/>
                </a:solidFill>
              </a:rPr>
              <a:t>() {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if (Click != null)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    Click();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7DB571-4C73-4FFE-9DEA-FD1C06F8EC44}"/>
              </a:ext>
            </a:extLst>
          </p:cNvPr>
          <p:cNvSpPr/>
          <p:nvPr/>
        </p:nvSpPr>
        <p:spPr>
          <a:xfrm>
            <a:off x="4776056" y="4540468"/>
            <a:ext cx="3554288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/>
              <a:t>public class Delegate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public static void </a:t>
            </a:r>
            <a:r>
              <a:rPr lang="en-US" altLang="ko-KR" sz="1600" b="1" dirty="0"/>
              <a:t>Main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        Base </a:t>
            </a:r>
            <a:r>
              <a:rPr lang="en-US" altLang="ko-KR" sz="1600" dirty="0" err="1"/>
              <a:t>gildong</a:t>
            </a:r>
            <a:r>
              <a:rPr lang="en-US" altLang="ko-KR" sz="1600" dirty="0"/>
              <a:t> = new Base();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err="1"/>
              <a:t>gildong</a:t>
            </a:r>
            <a:r>
              <a:rPr lang="en-US" altLang="ko-KR" sz="1600"/>
              <a:t>.</a:t>
            </a:r>
            <a:r>
              <a:rPr lang="en-US" altLang="ko-KR" sz="1600">
                <a:solidFill>
                  <a:srgbClr val="FF0000"/>
                </a:solidFill>
              </a:rPr>
              <a:t>OnClick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754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응용 프레임워크와 델리게이트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08499"/>
            <a:ext cx="8075240" cy="72904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폼 </a:t>
            </a:r>
            <a:r>
              <a:rPr lang="ko-KR" altLang="en-US" sz="2800"/>
              <a:t>윈도우와 이벤트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6433344" descr="EMB0000372406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93343"/>
            <a:ext cx="3608774" cy="2306040"/>
          </a:xfrm>
          <a:prstGeom prst="rect">
            <a:avLst/>
          </a:prstGeom>
          <a:noFill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6E9880-35EF-4744-9C58-A0114DC99BBC}"/>
              </a:ext>
            </a:extLst>
          </p:cNvPr>
          <p:cNvGrpSpPr/>
          <p:nvPr/>
        </p:nvGrpSpPr>
        <p:grpSpPr>
          <a:xfrm>
            <a:off x="4653571" y="3544658"/>
            <a:ext cx="3269975" cy="2220645"/>
            <a:chOff x="4545360" y="2792531"/>
            <a:chExt cx="3494536" cy="1889099"/>
          </a:xfrm>
        </p:grpSpPr>
        <p:sp>
          <p:nvSpPr>
            <p:cNvPr id="8" name="사각형 설명선 7"/>
            <p:cNvSpPr/>
            <p:nvPr/>
          </p:nvSpPr>
          <p:spPr>
            <a:xfrm flipV="1">
              <a:off x="4545360" y="2792531"/>
              <a:ext cx="3494536" cy="1656184"/>
            </a:xfrm>
            <a:prstGeom prst="wedgeRectCallout">
              <a:avLst>
                <a:gd name="adj1" fmla="val -56988"/>
                <a:gd name="adj2" fmla="val 76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12902" y="2852936"/>
              <a:ext cx="3426993" cy="1828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 latinLnBrk="0">
                <a:buFont typeface="+mj-lt"/>
                <a:buAutoNum type="arabicPeriod"/>
              </a:pP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마우스로 폼 윈도우</a:t>
              </a:r>
              <a:r>
                <a:rPr lang="en-US" altLang="ko-KR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길동이 얼굴</a:t>
              </a:r>
              <a:r>
                <a:rPr lang="en-US" altLang="ko-KR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ko-KR" altLang="en-US" sz="1600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클릭</a:t>
              </a:r>
              <a:endPara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marL="266700" indent="-266700" latinLnBrk="0">
                <a:buFont typeface="+mj-lt"/>
                <a:buAutoNum type="arabicPeriod"/>
              </a:pP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닷넷 런타임이 </a:t>
              </a:r>
              <a:r>
                <a:rPr lang="en-US" altLang="ko-KR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gildong</a:t>
              </a: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ko-KR" altLang="en-US" sz="1600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객체의 </a:t>
              </a:r>
              <a:r>
                <a:rPr lang="en-US" altLang="ko-KR" sz="1600" dirty="0" err="1">
                  <a:latin typeface="Rix고딕 B" panose="02020603020101020101" pitchFamily="18" charset="-127"/>
                  <a:ea typeface="Rix고딕 B" panose="02020603020101020101" pitchFamily="18" charset="-127"/>
                </a:rPr>
                <a:t>OnClick</a:t>
              </a: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이라는 멤버 </a:t>
              </a:r>
              <a:r>
                <a:rPr lang="ko-KR" altLang="en-US" sz="1600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함수 호출</a:t>
              </a:r>
              <a:endPara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marL="266700" indent="-266700" latinLnBrk="0">
                <a:buFont typeface="+mj-lt"/>
                <a:buAutoNum type="arabicPeriod"/>
              </a:pPr>
              <a:r>
                <a:rPr lang="en-US" altLang="ko-KR" sz="1600" err="1">
                  <a:latin typeface="Rix고딕 B" panose="02020603020101020101" pitchFamily="18" charset="-127"/>
                  <a:ea typeface="Rix고딕 B" panose="02020603020101020101" pitchFamily="18" charset="-127"/>
                </a:rPr>
                <a:t>OnClick</a:t>
              </a:r>
              <a:r>
                <a:rPr lang="en-US" altLang="ko-KR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메소드에서 </a:t>
              </a:r>
              <a:r>
                <a:rPr lang="en-US" altLang="ko-KR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Click</a:t>
              </a: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이 널이 아니면 </a:t>
              </a:r>
              <a:r>
                <a:rPr lang="en-US" altLang="ko-KR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Click() → </a:t>
              </a:r>
              <a:r>
                <a:rPr lang="ko-KR" altLang="en-US" sz="1600">
                  <a:latin typeface="Rix고딕 B" panose="02020603020101020101" pitchFamily="18" charset="-127"/>
                  <a:ea typeface="Rix고딕 B" panose="02020603020101020101" pitchFamily="18" charset="-127"/>
                </a:rPr>
                <a:t>이벤트 </a:t>
              </a:r>
              <a:r>
                <a:rPr lang="ko-KR" altLang="en-US" sz="1600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발생</a:t>
              </a:r>
              <a:r>
                <a:rPr lang="en-US" altLang="ko-KR" sz="1600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(fire)</a:t>
              </a:r>
            </a:p>
          </p:txBody>
        </p:sp>
      </p:grpSp>
      <p:pic>
        <p:nvPicPr>
          <p:cNvPr id="1030" name="Picture 6" descr="Person, male, man icon - Download on Iconfinder">
            <a:extLst>
              <a:ext uri="{FF2B5EF4-FFF2-40B4-BE49-F238E27FC236}">
                <a16:creationId xmlns:a16="http://schemas.microsoft.com/office/drawing/2014/main" id="{78934A2A-55F3-4509-8C30-02E5A14C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63" y="1946816"/>
            <a:ext cx="862828" cy="86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ver wonder why your mouse cursor is slanted? | by Ajiitha Anand | Prototypr">
            <a:extLst>
              <a:ext uri="{FF2B5EF4-FFF2-40B4-BE49-F238E27FC236}">
                <a16:creationId xmlns:a16="http://schemas.microsoft.com/office/drawing/2014/main" id="{C1C16C17-A5F0-431D-B6F9-182ADC8B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08" y="3270774"/>
            <a:ext cx="325388" cy="4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3DE183-0FE3-4B74-8359-9AE1974EB6B6}"/>
              </a:ext>
            </a:extLst>
          </p:cNvPr>
          <p:cNvSpPr/>
          <p:nvPr/>
        </p:nvSpPr>
        <p:spPr>
          <a:xfrm>
            <a:off x="5279135" y="1484784"/>
            <a:ext cx="3554288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/>
              <a:t>public class Delegate {</a:t>
            </a:r>
            <a:endParaRPr lang="en-US" altLang="ko-KR" sz="1600" dirty="0"/>
          </a:p>
          <a:p>
            <a:r>
              <a:rPr lang="en-US" altLang="ko-KR" sz="1600" dirty="0"/>
              <a:t>    public static void </a:t>
            </a:r>
            <a:r>
              <a:rPr lang="en-US" altLang="ko-KR" sz="1600" b="1" dirty="0"/>
              <a:t>Main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        Base </a:t>
            </a:r>
            <a:r>
              <a:rPr lang="en-US" altLang="ko-KR" sz="1600" dirty="0" err="1"/>
              <a:t>gildong</a:t>
            </a:r>
            <a:r>
              <a:rPr lang="en-US" altLang="ko-KR" sz="1600" dirty="0"/>
              <a:t> = new </a:t>
            </a:r>
            <a:r>
              <a:rPr lang="en-US" altLang="ko-KR" sz="1600"/>
              <a:t>Base();</a:t>
            </a:r>
          </a:p>
          <a:p>
            <a:r>
              <a:rPr lang="en-US" altLang="ko-KR" sz="1600"/>
              <a:t>        gildong.</a:t>
            </a:r>
            <a:r>
              <a:rPr lang="ko-KR" altLang="en-US" sz="1600"/>
              <a:t>얼굴보여줘</a:t>
            </a:r>
            <a:r>
              <a:rPr lang="en-US" altLang="ko-KR" sz="1600"/>
              <a:t>();</a:t>
            </a:r>
            <a:endParaRPr lang="en-US" altLang="ko-KR" sz="1600" dirty="0"/>
          </a:p>
          <a:p>
            <a:r>
              <a:rPr lang="en-US" altLang="ko-KR" sz="1600"/>
              <a:t>        </a:t>
            </a:r>
            <a:r>
              <a:rPr lang="ko-KR" altLang="en-US" sz="1600">
                <a:solidFill>
                  <a:srgbClr val="FF0000"/>
                </a:solidFill>
              </a:rPr>
              <a:t>이벤트 루프</a:t>
            </a:r>
            <a:r>
              <a:rPr lang="en-US" altLang="ko-KR" sz="1600"/>
              <a:t>();</a:t>
            </a:r>
            <a:endParaRPr lang="en-US" altLang="ko-KR" sz="1600" dirty="0"/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89EE1-E5B3-416D-BE51-4C3C4868A1E0}"/>
              </a:ext>
            </a:extLst>
          </p:cNvPr>
          <p:cNvSpPr txBox="1"/>
          <p:nvPr/>
        </p:nvSpPr>
        <p:spPr>
          <a:xfrm rot="20761067">
            <a:off x="4370124" y="1700989"/>
            <a:ext cx="108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gildong</a:t>
            </a:r>
            <a:endParaRPr lang="ko-KR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123C-6979-41A1-84E5-CAC14F6E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96752"/>
            <a:ext cx="8075240" cy="729047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+mj-lt"/>
              </a:rPr>
              <a:t>OnClick </a:t>
            </a:r>
            <a:r>
              <a:rPr lang="ko-KR" altLang="en-US" sz="2800">
                <a:latin typeface="+mj-lt"/>
              </a:rPr>
              <a:t>함수 </a:t>
            </a:r>
            <a:r>
              <a:rPr lang="en-US" altLang="ko-KR" sz="2800">
                <a:latin typeface="+mj-lt"/>
              </a:rPr>
              <a:t>→ </a:t>
            </a:r>
            <a:r>
              <a:rPr lang="ko-KR" altLang="en-US" sz="2800">
                <a:latin typeface="+mj-lt"/>
              </a:rPr>
              <a:t>구글 검색</a:t>
            </a:r>
            <a:endParaRPr lang="en-US" altLang="ko-KR" sz="2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E5004C-A038-45AA-87E9-AB8329DA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응용 프레임워크와 델리게이트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응용 프레임워크와 델리게이트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/>
            <a:r>
              <a:rPr lang="ko-KR" altLang="en-US" sz="2600"/>
              <a:t>어떤 프로그램을 만들고 싶니</a:t>
            </a:r>
            <a:r>
              <a:rPr lang="en-US" altLang="ko-KR" sz="2600"/>
              <a:t>?</a:t>
            </a:r>
          </a:p>
          <a:p>
            <a:pPr latinLnBrk="0"/>
            <a:r>
              <a:rPr lang="ko-KR" altLang="en-US" sz="2600"/>
              <a:t>어떤 프로그램을 만들지에 따라서 핸들러 함수</a:t>
            </a:r>
            <a:r>
              <a:rPr lang="en-US" altLang="ko-KR" sz="2600"/>
              <a:t>(xxx)</a:t>
            </a:r>
            <a:r>
              <a:rPr lang="ko-KR" altLang="en-US" sz="2600"/>
              <a:t>를 붙일 수도 있고</a:t>
            </a:r>
            <a:r>
              <a:rPr lang="en-US" altLang="ko-KR" sz="2600"/>
              <a:t>, </a:t>
            </a:r>
            <a:r>
              <a:rPr lang="ko-KR" altLang="en-US" sz="2600"/>
              <a:t>안 붙일 수도 있고</a:t>
            </a:r>
            <a:r>
              <a:rPr lang="en-US" altLang="ko-KR" sz="2600"/>
              <a:t>...</a:t>
            </a:r>
          </a:p>
          <a:p>
            <a:pPr latinLnBrk="0"/>
            <a:r>
              <a:rPr lang="ko-KR" altLang="en-US" sz="2600"/>
              <a:t>필요할 경우 개발자는 핸들러 </a:t>
            </a:r>
            <a:r>
              <a:rPr lang="ko-KR" altLang="en-US" sz="2600" dirty="0"/>
              <a:t>함수</a:t>
            </a:r>
            <a:r>
              <a:rPr lang="en-US" altLang="ko-KR" sz="2600" dirty="0"/>
              <a:t>(xxx)</a:t>
            </a:r>
            <a:r>
              <a:rPr lang="ko-KR" altLang="en-US" sz="2600" dirty="0"/>
              <a:t>를 </a:t>
            </a:r>
            <a:r>
              <a:rPr lang="ko-KR" altLang="en-US" sz="2600"/>
              <a:t>만들어 델리게이트</a:t>
            </a:r>
            <a:r>
              <a:rPr lang="en-US" altLang="ko-KR" sz="2600"/>
              <a:t>(Click)</a:t>
            </a:r>
            <a:r>
              <a:rPr lang="ko-KR" altLang="en-US" sz="2600"/>
              <a:t>에 연결만 하면</a:t>
            </a:r>
            <a:r>
              <a:rPr lang="en-US" altLang="ko-KR" sz="2600"/>
              <a:t> </a:t>
            </a:r>
            <a:r>
              <a:rPr lang="ko-KR" altLang="en-US" sz="2600"/>
              <a:t>끝</a:t>
            </a:r>
            <a:endParaRPr lang="en-US" altLang="ko-KR" sz="2600"/>
          </a:p>
          <a:p>
            <a:pPr latinLnBrk="0"/>
            <a:r>
              <a:rPr lang="ko-KR" altLang="en-US" sz="2600"/>
              <a:t>닷넷 응용 프레임워크에서는 이미 델리게이트</a:t>
            </a:r>
            <a:r>
              <a:rPr lang="en-US" altLang="ko-KR" sz="2600"/>
              <a:t>(Click)</a:t>
            </a:r>
            <a:r>
              <a:rPr lang="ko-KR" altLang="en-US" sz="2600"/>
              <a:t>로 우리가 핸들러 함수를 실행하는 코드를 이미 만들어 놓았음</a:t>
            </a:r>
            <a:r>
              <a:rPr lang="en-US" altLang="ko-KR" sz="2600"/>
              <a:t>.</a:t>
            </a:r>
            <a:endParaRPr lang="en-US" altLang="ko-KR" sz="2600" dirty="0"/>
          </a:p>
          <a:p>
            <a:pPr latinLnBrk="0"/>
            <a:r>
              <a:rPr lang="ko-KR" altLang="en-US" sz="2600" dirty="0"/>
              <a:t>즉</a:t>
            </a:r>
            <a:r>
              <a:rPr lang="en-US" altLang="ko-KR" sz="2600" dirty="0"/>
              <a:t>, </a:t>
            </a:r>
            <a:r>
              <a:rPr lang="ko-KR" altLang="en-US" sz="2600" err="1">
                <a:solidFill>
                  <a:srgbClr val="FF0000"/>
                </a:solidFill>
              </a:rPr>
              <a:t>델리게이트가</a:t>
            </a:r>
            <a:r>
              <a:rPr lang="ko-KR" altLang="en-US" sz="2600">
                <a:solidFill>
                  <a:srgbClr val="FF0000"/>
                </a:solidFill>
              </a:rPr>
              <a:t> 있는 이유는</a:t>
            </a:r>
            <a:r>
              <a:rPr lang="ko-KR" altLang="en-US" sz="2600"/>
              <a:t> 닷넷 응용 </a:t>
            </a:r>
            <a:r>
              <a:rPr lang="ko-KR" altLang="en-US" sz="2600" dirty="0"/>
              <a:t>프레임워크에서 </a:t>
            </a:r>
            <a:r>
              <a:rPr lang="ko-KR" altLang="en-US" sz="2600"/>
              <a:t>아직 우리가 만들지 </a:t>
            </a:r>
            <a:r>
              <a:rPr lang="ko-KR" altLang="en-US" sz="2600" dirty="0"/>
              <a:t>않는 </a:t>
            </a:r>
            <a:r>
              <a:rPr lang="ko-KR" altLang="en-US" sz="2600" err="1"/>
              <a:t>핸들러</a:t>
            </a:r>
            <a:r>
              <a:rPr lang="ko-KR" altLang="en-US" sz="2600"/>
              <a:t> 함수 </a:t>
            </a:r>
            <a:r>
              <a:rPr lang="en-US" altLang="ko-KR" sz="2600"/>
              <a:t>xxx</a:t>
            </a:r>
            <a:r>
              <a:rPr lang="ko-KR" altLang="en-US" sz="2600"/>
              <a:t>를 호출할 수 있도록 하기 위하여</a:t>
            </a: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Base </a:t>
            </a:r>
            <a:r>
              <a:rPr lang="ko-KR" altLang="en-US" dirty="0"/>
              <a:t>클래스 라이브러리화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392" y="1268760"/>
            <a:ext cx="7859216" cy="4525963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2800"/>
              <a:t>(</a:t>
            </a:r>
            <a:r>
              <a:rPr lang="ko-KR" altLang="en-US" sz="2800"/>
              <a:t>가정</a:t>
            </a:r>
            <a:r>
              <a:rPr lang="en-US" altLang="ko-KR" sz="2800"/>
              <a:t>) </a:t>
            </a:r>
            <a:r>
              <a:rPr lang="ko-KR" altLang="en-US" sz="2800"/>
              <a:t>앞으로 </a:t>
            </a:r>
            <a:r>
              <a:rPr lang="ko-KR" altLang="en-US" sz="2800" dirty="0"/>
              <a:t>여러분이 어떤 프로그램을 작성하더라도 항상 </a:t>
            </a:r>
            <a:r>
              <a:rPr lang="en-US" altLang="ko-KR" sz="2800" dirty="0"/>
              <a:t>Base</a:t>
            </a:r>
            <a:r>
              <a:rPr lang="ko-KR" altLang="en-US" sz="2800" dirty="0"/>
              <a:t>라는 클래스를 </a:t>
            </a:r>
            <a:r>
              <a:rPr lang="ko-KR" altLang="en-US" sz="2800"/>
              <a:t>작성해야 한다면</a:t>
            </a:r>
            <a:r>
              <a:rPr lang="en-US" altLang="ko-KR" sz="2800"/>
              <a:t>,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9D1FB-4FB9-4FF4-85A0-644F7E33E0C1}"/>
              </a:ext>
            </a:extLst>
          </p:cNvPr>
          <p:cNvSpPr/>
          <p:nvPr/>
        </p:nvSpPr>
        <p:spPr>
          <a:xfrm>
            <a:off x="899592" y="2276872"/>
            <a:ext cx="5688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class Base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delegate void </a:t>
            </a:r>
            <a:r>
              <a:rPr lang="en-US" altLang="ko-KR" dirty="0" err="1"/>
              <a:t>DelegateClass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DelegateClass</a:t>
            </a:r>
            <a:r>
              <a:rPr lang="en-US" altLang="ko-KR" dirty="0"/>
              <a:t> Click = null;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public void xxx()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System.Console.WriteLine</a:t>
            </a:r>
            <a:r>
              <a:rPr lang="en-US" altLang="ko-KR" dirty="0"/>
              <a:t>("</a:t>
            </a:r>
            <a:r>
              <a:rPr lang="en-US" altLang="ko-KR" dirty="0" err="1"/>
              <a:t>Hello,World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    public void </a:t>
            </a:r>
            <a:r>
              <a:rPr lang="en-US" altLang="ko-KR" dirty="0" err="1">
                <a:solidFill>
                  <a:srgbClr val="0000FF"/>
                </a:solidFill>
              </a:rPr>
              <a:t>OnClick</a:t>
            </a:r>
            <a:r>
              <a:rPr lang="en-US" altLang="ko-KR" dirty="0">
                <a:solidFill>
                  <a:srgbClr val="0000FF"/>
                </a:solidFill>
              </a:rPr>
              <a:t>() {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if (Click != null)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    Click();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8601C-82C8-4BDB-87AC-41576EBE5C0A}"/>
              </a:ext>
            </a:extLst>
          </p:cNvPr>
          <p:cNvSpPr/>
          <p:nvPr/>
        </p:nvSpPr>
        <p:spPr>
          <a:xfrm>
            <a:off x="4415409" y="4681299"/>
            <a:ext cx="3554288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/>
              <a:t>public class Delegate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public static void </a:t>
            </a:r>
            <a:r>
              <a:rPr lang="en-US" altLang="ko-KR" sz="1600" b="1" dirty="0"/>
              <a:t>Main</a:t>
            </a:r>
            <a:r>
              <a:rPr lang="en-US" altLang="ko-KR" sz="1600" dirty="0"/>
              <a:t>() {</a:t>
            </a:r>
          </a:p>
          <a:p>
            <a:r>
              <a:rPr lang="en-US" altLang="ko-KR" sz="1600" dirty="0"/>
              <a:t>        Base </a:t>
            </a:r>
            <a:r>
              <a:rPr lang="en-US" altLang="ko-KR" sz="1600" dirty="0" err="1"/>
              <a:t>gildong</a:t>
            </a:r>
            <a:r>
              <a:rPr lang="en-US" altLang="ko-KR" sz="1600" dirty="0"/>
              <a:t> = new Base();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err="1"/>
              <a:t>gildong</a:t>
            </a:r>
            <a:r>
              <a:rPr lang="en-US" altLang="ko-KR" sz="1600"/>
              <a:t>.</a:t>
            </a:r>
            <a:r>
              <a:rPr lang="en-US" altLang="ko-KR" sz="1600">
                <a:solidFill>
                  <a:srgbClr val="FF0000"/>
                </a:solidFill>
              </a:rPr>
              <a:t>OnClick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Base </a:t>
            </a:r>
            <a:r>
              <a:rPr lang="ko-KR" altLang="en-US" dirty="0"/>
              <a:t>클래스 라이브러리화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392" y="1268760"/>
            <a:ext cx="7859216" cy="4525963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000"/>
              <a:t>새로운 프로그램 작성할 때마다 매번 새로 작성하는 </a:t>
            </a:r>
            <a:r>
              <a:rPr lang="ko-KR" altLang="en-US" sz="3000" dirty="0"/>
              <a:t>것 </a:t>
            </a:r>
            <a:r>
              <a:rPr lang="ko-KR" altLang="en-US" sz="3000"/>
              <a:t>보다는 </a:t>
            </a:r>
            <a:r>
              <a:rPr lang="ko-KR" altLang="en-US" sz="3000">
                <a:solidFill>
                  <a:srgbClr val="FF0000"/>
                </a:solidFill>
              </a:rPr>
              <a:t>갖고 있다가 </a:t>
            </a:r>
            <a:r>
              <a:rPr lang="ko-KR" altLang="en-US" sz="3000"/>
              <a:t>나중에 다시 사용하자</a:t>
            </a:r>
            <a:r>
              <a:rPr lang="en-US" altLang="ko-KR" sz="3000"/>
              <a:t>. (</a:t>
            </a:r>
            <a:r>
              <a:rPr lang="ko-KR" altLang="en-US" sz="3000"/>
              <a:t>라이브러리</a:t>
            </a:r>
            <a:r>
              <a:rPr lang="en-US" altLang="ko-KR" sz="3000"/>
              <a:t>).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022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Base </a:t>
            </a:r>
            <a:r>
              <a:rPr lang="ko-KR" altLang="en-US" dirty="0"/>
              <a:t>클래스 라이브러리화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85772"/>
            <a:ext cx="7787208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문제점</a:t>
            </a:r>
            <a:endParaRPr lang="en-US" altLang="ko-KR" sz="2800" dirty="0"/>
          </a:p>
          <a:p>
            <a:pPr lvl="1"/>
            <a:r>
              <a:rPr lang="en-US" altLang="ko-KR" sz="2800" dirty="0"/>
              <a:t>xxx</a:t>
            </a:r>
            <a:r>
              <a:rPr lang="ko-KR" altLang="en-US" sz="2800" dirty="0"/>
              <a:t>라는 핸들러 함수 이름은 프로그래머가 결정하는 것이므로 </a:t>
            </a:r>
            <a:r>
              <a:rPr lang="en-US" altLang="ko-KR" sz="2800" dirty="0"/>
              <a:t>Base </a:t>
            </a:r>
            <a:r>
              <a:rPr lang="ko-KR" altLang="en-US" sz="2800" dirty="0"/>
              <a:t>클래스 안에 기술되어 있으면 </a:t>
            </a:r>
            <a:r>
              <a:rPr lang="en-US" altLang="ko-KR" sz="2800" dirty="0"/>
              <a:t>Base</a:t>
            </a:r>
            <a:r>
              <a:rPr lang="ko-KR" altLang="en-US" sz="2800" dirty="0"/>
              <a:t>는 라이브러리가 될 수 없음</a:t>
            </a:r>
            <a:r>
              <a:rPr lang="en-US" altLang="ko-KR" sz="2800" dirty="0"/>
              <a:t>.</a:t>
            </a:r>
          </a:p>
          <a:p>
            <a:r>
              <a:rPr lang="en-US" altLang="ko-KR" sz="2800"/>
              <a:t>Base</a:t>
            </a:r>
            <a:r>
              <a:rPr lang="ko-KR" altLang="en-US" sz="2800"/>
              <a:t>를 상속받는 파생</a:t>
            </a:r>
            <a:r>
              <a:rPr lang="en-US" altLang="ko-KR" sz="2800" dirty="0"/>
              <a:t>(derived</a:t>
            </a:r>
            <a:r>
              <a:rPr lang="en-US" altLang="ko-KR" sz="2800"/>
              <a:t>)</a:t>
            </a:r>
            <a:r>
              <a:rPr lang="ko-KR" altLang="en-US" sz="2800"/>
              <a:t> 클래스 </a:t>
            </a:r>
            <a:r>
              <a:rPr lang="en-US" altLang="ko-KR" sz="2800"/>
              <a:t>Derived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3645024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class Derived : Base</a:t>
            </a:r>
          </a:p>
          <a:p>
            <a:r>
              <a:rPr lang="en-US" altLang="ko-KR" sz="2400" dirty="0"/>
              <a:t>{</a:t>
            </a:r>
          </a:p>
          <a:p>
            <a:endParaRPr lang="en-US" altLang="ko-KR" sz="2400"/>
          </a:p>
          <a:p>
            <a:r>
              <a:rPr lang="en-US" altLang="ko-KR" sz="2400"/>
              <a:t>}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 err="1"/>
              <a:t>비하인드</a:t>
            </a:r>
            <a:r>
              <a:rPr lang="ko-KR" altLang="en-US" dirty="0"/>
              <a:t> 코드</a:t>
            </a:r>
            <a:r>
              <a:rPr lang="en-US" altLang="ko-KR" dirty="0"/>
              <a:t>/</a:t>
            </a:r>
            <a:r>
              <a:rPr lang="ko-KR" altLang="en-US" dirty="0"/>
              <a:t>클래스 </a:t>
            </a:r>
            <a:r>
              <a:rPr lang="en-US" altLang="ko-KR" dirty="0"/>
              <a:t>Derived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Derived </a:t>
            </a:r>
            <a:r>
              <a:rPr lang="ko-KR" altLang="en-US" sz="2800" dirty="0"/>
              <a:t>클래스 작성</a:t>
            </a:r>
            <a:endParaRPr lang="en-US" altLang="ko-KR" sz="2800" dirty="0"/>
          </a:p>
          <a:p>
            <a:pPr lvl="1"/>
            <a:r>
              <a:rPr lang="en-US" altLang="ko-KR" sz="2800"/>
              <a:t>Base </a:t>
            </a:r>
            <a:r>
              <a:rPr lang="ko-KR" altLang="en-US" sz="2800" dirty="0"/>
              <a:t>클래스 안에 작성된 코드가 고스란히 </a:t>
            </a:r>
            <a:r>
              <a:rPr lang="en-US" altLang="ko-KR" sz="2800" dirty="0"/>
              <a:t>Derived </a:t>
            </a:r>
            <a:r>
              <a:rPr lang="ko-KR" altLang="en-US" sz="2800" dirty="0"/>
              <a:t>클래스 안으로 들어옴</a:t>
            </a:r>
            <a:r>
              <a:rPr lang="en-US" altLang="ko-KR" sz="2800" dirty="0"/>
              <a:t>(</a:t>
            </a:r>
            <a:r>
              <a:rPr lang="ko-KR" altLang="en-US" sz="2800" dirty="0"/>
              <a:t>재사용</a:t>
            </a:r>
            <a:r>
              <a:rPr lang="en-US" altLang="ko-KR" sz="2800" dirty="0"/>
              <a:t>, </a:t>
            </a:r>
            <a:r>
              <a:rPr lang="ko-KR" altLang="en-US" sz="2800" dirty="0"/>
              <a:t>상속</a:t>
            </a:r>
            <a:r>
              <a:rPr lang="en-US" altLang="ko-KR" sz="2800" dirty="0"/>
              <a:t>)</a:t>
            </a:r>
          </a:p>
          <a:p>
            <a:pPr lvl="1"/>
            <a:r>
              <a:rPr lang="ko-KR" altLang="en-US" sz="2800" dirty="0"/>
              <a:t>따라서 </a:t>
            </a:r>
            <a:r>
              <a:rPr lang="en-US" altLang="ko-KR" sz="2800" dirty="0"/>
              <a:t>Base </a:t>
            </a:r>
            <a:r>
              <a:rPr lang="ko-KR" altLang="en-US" sz="2800" dirty="0"/>
              <a:t>대신 </a:t>
            </a:r>
            <a:r>
              <a:rPr lang="en-US" altLang="ko-KR" sz="2800" dirty="0"/>
              <a:t>Derived </a:t>
            </a:r>
            <a:r>
              <a:rPr lang="ko-KR" altLang="en-US" sz="2800" dirty="0"/>
              <a:t>클래스로 객체 만들어도 동일함</a:t>
            </a:r>
            <a:endParaRPr lang="en-US" altLang="ko-KR" sz="2800" dirty="0"/>
          </a:p>
          <a:p>
            <a:pPr lvl="1"/>
            <a:r>
              <a:rPr lang="ko-KR" altLang="en-US" sz="2800" dirty="0"/>
              <a:t>개념적으로 볼 때 </a:t>
            </a:r>
            <a:r>
              <a:rPr lang="en-US" altLang="ko-KR" sz="2800" dirty="0"/>
              <a:t>Derived </a:t>
            </a:r>
            <a:r>
              <a:rPr lang="ko-KR" altLang="en-US" sz="2800" dirty="0"/>
              <a:t>클래스 뒤쪽</a:t>
            </a:r>
            <a:r>
              <a:rPr lang="en-US" altLang="ko-KR" sz="2800" dirty="0"/>
              <a:t>(behind)</a:t>
            </a:r>
            <a:r>
              <a:rPr lang="ko-KR" altLang="en-US" sz="2800" dirty="0"/>
              <a:t>에 </a:t>
            </a:r>
            <a:r>
              <a:rPr lang="en-US" altLang="ko-KR" sz="2800" dirty="0"/>
              <a:t>Base </a:t>
            </a:r>
            <a:r>
              <a:rPr lang="ko-KR" altLang="en-US" sz="2800" dirty="0"/>
              <a:t>클래스가 </a:t>
            </a:r>
            <a:r>
              <a:rPr lang="ko-KR" altLang="en-US" sz="2800"/>
              <a:t>있는 모양</a:t>
            </a:r>
            <a:endParaRPr lang="en-US" altLang="ko-KR" sz="2800"/>
          </a:p>
          <a:p>
            <a:pPr lvl="1"/>
            <a:r>
              <a:rPr lang="ko-KR" altLang="en-US" sz="2800"/>
              <a:t>따라서 </a:t>
            </a:r>
            <a:r>
              <a:rPr lang="en-US" altLang="ko-KR" sz="2800" dirty="0"/>
              <a:t>Base</a:t>
            </a:r>
            <a:r>
              <a:rPr lang="ko-KR" altLang="en-US" sz="2800"/>
              <a:t>를  </a:t>
            </a:r>
            <a:r>
              <a:rPr lang="ko-KR" altLang="en-US" sz="2800" dirty="0" err="1">
                <a:solidFill>
                  <a:srgbClr val="FF0000"/>
                </a:solidFill>
              </a:rPr>
              <a:t>비하인드</a:t>
            </a:r>
            <a:r>
              <a:rPr lang="en-US" altLang="ko-KR" sz="2800" dirty="0">
                <a:solidFill>
                  <a:srgbClr val="FF0000"/>
                </a:solidFill>
              </a:rPr>
              <a:t>(behind) </a:t>
            </a:r>
            <a:r>
              <a:rPr lang="ko-KR" altLang="en-US" sz="2800" dirty="0">
                <a:solidFill>
                  <a:srgbClr val="FF0000"/>
                </a:solidFill>
              </a:rPr>
              <a:t>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혹은 </a:t>
            </a:r>
            <a:r>
              <a:rPr lang="ko-KR" altLang="en-US" sz="2800" dirty="0" err="1"/>
              <a:t>비하인드</a:t>
            </a:r>
            <a:r>
              <a:rPr lang="ko-KR" altLang="en-US" sz="2800" dirty="0"/>
              <a:t> 코드라고 부름</a:t>
            </a:r>
            <a:r>
              <a:rPr lang="en-US" altLang="ko-KR" sz="2800" dirty="0"/>
              <a:t>. Derived</a:t>
            </a:r>
            <a:r>
              <a:rPr lang="ko-KR" altLang="en-US" sz="2800" dirty="0"/>
              <a:t>는 프론트</a:t>
            </a:r>
            <a:r>
              <a:rPr lang="en-US" altLang="ko-KR" sz="2800" dirty="0"/>
              <a:t>(front) </a:t>
            </a:r>
            <a:r>
              <a:rPr lang="ko-KR" altLang="en-US" sz="2800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새로운 빈 프로젝트 </a:t>
            </a:r>
            <a:r>
              <a:rPr lang="en-US" altLang="ko-KR" sz="2800"/>
              <a:t>Delegate </a:t>
            </a:r>
            <a:r>
              <a:rPr lang="ko-KR" altLang="en-US" sz="2800"/>
              <a:t>생성</a:t>
            </a:r>
            <a:endParaRPr lang="en-US" altLang="ko-KR" sz="2800"/>
          </a:p>
          <a:p>
            <a:r>
              <a:rPr lang="ko-KR" altLang="en-US" sz="2800"/>
              <a:t>프로젝트 </a:t>
            </a:r>
            <a:r>
              <a:rPr lang="en-US" altLang="ko-KR" sz="2800"/>
              <a:t>| </a:t>
            </a:r>
            <a:r>
              <a:rPr lang="ko-KR" altLang="en-US" sz="2800"/>
              <a:t>새 항목 추가 </a:t>
            </a:r>
            <a:endParaRPr lang="en-US" altLang="ko-KR" sz="2800"/>
          </a:p>
          <a:p>
            <a:pPr lvl="1"/>
            <a:r>
              <a:rPr lang="en-US" altLang="ko-KR" sz="2600"/>
              <a:t>Delegate.cs </a:t>
            </a:r>
            <a:r>
              <a:rPr lang="ko-KR" altLang="en-US" sz="2600"/>
              <a:t>파일</a:t>
            </a:r>
            <a:endParaRPr lang="en-US" altLang="ko-KR" sz="2600"/>
          </a:p>
          <a:p>
            <a:pPr marL="249238" lvl="1" indent="0">
              <a:buNone/>
            </a:pPr>
            <a:endParaRPr lang="en-US" altLang="ko-KR" sz="2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ko-KR" altLang="en-US" dirty="0" err="1"/>
              <a:t>비하인드</a:t>
            </a:r>
            <a:r>
              <a:rPr lang="ko-KR" altLang="en-US" dirty="0"/>
              <a:t> 코드</a:t>
            </a:r>
            <a:r>
              <a:rPr lang="en-US" altLang="ko-KR" dirty="0"/>
              <a:t>/</a:t>
            </a:r>
            <a:r>
              <a:rPr lang="ko-KR" altLang="en-US" dirty="0"/>
              <a:t>클래스 </a:t>
            </a:r>
            <a:r>
              <a:rPr lang="en-US" altLang="ko-KR" dirty="0"/>
              <a:t>Derived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0FFD23-A832-4409-8D5A-6753E520F7EA}"/>
              </a:ext>
            </a:extLst>
          </p:cNvPr>
          <p:cNvGrpSpPr/>
          <p:nvPr/>
        </p:nvGrpSpPr>
        <p:grpSpPr>
          <a:xfrm>
            <a:off x="2699792" y="1124744"/>
            <a:ext cx="3168352" cy="4955169"/>
            <a:chOff x="2699792" y="1124744"/>
            <a:chExt cx="3168352" cy="4955169"/>
          </a:xfrm>
        </p:grpSpPr>
        <p:pic>
          <p:nvPicPr>
            <p:cNvPr id="47105" name="_x117500784" descr="EMB0000372406d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99792" y="1124744"/>
              <a:ext cx="3168352" cy="4955169"/>
            </a:xfrm>
            <a:prstGeom prst="rect">
              <a:avLst/>
            </a:prstGeom>
            <a:noFill/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D29E60-0E5D-41AB-B9F3-42AF093C450E}"/>
                </a:ext>
              </a:extLst>
            </p:cNvPr>
            <p:cNvSpPr txBox="1"/>
            <p:nvPr/>
          </p:nvSpPr>
          <p:spPr>
            <a:xfrm>
              <a:off x="3563237" y="1694116"/>
              <a:ext cx="1479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DelegateClass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330CE59-3679-4A4F-9B1E-D57296B3DE84}"/>
                </a:ext>
              </a:extLst>
            </p:cNvPr>
            <p:cNvSpPr/>
            <p:nvPr/>
          </p:nvSpPr>
          <p:spPr>
            <a:xfrm>
              <a:off x="2915816" y="3140968"/>
              <a:ext cx="129614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3B53F-ECDE-49D5-B002-6F074E56A1B6}"/>
                </a:ext>
              </a:extLst>
            </p:cNvPr>
            <p:cNvSpPr txBox="1"/>
            <p:nvPr/>
          </p:nvSpPr>
          <p:spPr>
            <a:xfrm>
              <a:off x="2857296" y="3186549"/>
              <a:ext cx="1624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+DelegateClass</a:t>
              </a:r>
              <a:endParaRPr lang="ko-KR" altLang="en-US" sz="16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7703C5-F376-42ED-91CA-4C137A05EAFC}"/>
              </a:ext>
            </a:extLst>
          </p:cNvPr>
          <p:cNvSpPr txBox="1"/>
          <p:nvPr/>
        </p:nvSpPr>
        <p:spPr>
          <a:xfrm>
            <a:off x="4546036" y="1261593"/>
            <a:ext cx="67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사람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C37B7-A7D5-474C-B96F-2B3A50094DB5}"/>
              </a:ext>
            </a:extLst>
          </p:cNvPr>
          <p:cNvSpPr txBox="1"/>
          <p:nvPr/>
        </p:nvSpPr>
        <p:spPr>
          <a:xfrm>
            <a:off x="4705983" y="4640665"/>
            <a:ext cx="67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남자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8BEE9-04B6-4B4C-BFC4-EF1018855F0A}"/>
              </a:ext>
            </a:extLst>
          </p:cNvPr>
          <p:cNvSpPr txBox="1"/>
          <p:nvPr/>
        </p:nvSpPr>
        <p:spPr>
          <a:xfrm>
            <a:off x="4303119" y="4088495"/>
            <a:ext cx="67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is-a</a:t>
            </a:r>
            <a:endParaRPr lang="ko-KR" altLang="en-US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3987A-6B97-4BDA-991A-393CD7E39074}"/>
              </a:ext>
            </a:extLst>
          </p:cNvPr>
          <p:cNvSpPr txBox="1"/>
          <p:nvPr/>
        </p:nvSpPr>
        <p:spPr>
          <a:xfrm rot="20878584">
            <a:off x="5378717" y="3657637"/>
            <a:ext cx="3459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Rix고딕 B" panose="02020603020101020101" pitchFamily="18" charset="-127"/>
                <a:ea typeface="Rix고딕 B" panose="02020603020101020101" pitchFamily="18" charset="-127"/>
              </a:rPr>
              <a:t>아래 것</a:t>
            </a:r>
            <a:r>
              <a:rPr lang="en-US" altLang="ko-KR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>
                <a:latin typeface="Rix고딕 B" panose="02020603020101020101" pitchFamily="18" charset="-127"/>
                <a:ea typeface="Rix고딕 B" panose="02020603020101020101" pitchFamily="18" charset="-127"/>
              </a:rPr>
              <a:t>남자</a:t>
            </a:r>
            <a:r>
              <a:rPr lang="en-US" altLang="ko-KR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ko-KR" altLang="en-US">
                <a:latin typeface="Rix고딕 B" panose="02020603020101020101" pitchFamily="18" charset="-127"/>
                <a:ea typeface="Rix고딕 B" panose="02020603020101020101" pitchFamily="18" charset="-127"/>
              </a:rPr>
              <a:t>은 위의 것</a:t>
            </a:r>
            <a:r>
              <a:rPr lang="en-US" altLang="ko-KR"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>
                <a:latin typeface="Rix고딕 B" panose="02020603020101020101" pitchFamily="18" charset="-127"/>
                <a:ea typeface="Rix고딕 B" panose="02020603020101020101" pitchFamily="18" charset="-127"/>
              </a:rPr>
              <a:t>사람</a:t>
            </a:r>
            <a:r>
              <a:rPr lang="en-US" altLang="ko-KR"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ko-KR" altLang="en-US">
                <a:latin typeface="Rix고딕 B" panose="02020603020101020101" pitchFamily="18" charset="-127"/>
                <a:ea typeface="Rix고딕 B" panose="02020603020101020101" pitchFamily="18" charset="-127"/>
              </a:rPr>
              <a:t>이다</a:t>
            </a:r>
            <a:r>
              <a:rPr lang="en-US" altLang="ko-KR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Base </a:t>
            </a:r>
            <a:r>
              <a:rPr lang="ko-KR" altLang="en-US" dirty="0"/>
              <a:t>클래스 라이브러리화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340768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class </a:t>
            </a:r>
            <a:r>
              <a:rPr lang="en-US" altLang="ko-KR" sz="2400" dirty="0">
                <a:solidFill>
                  <a:srgbClr val="FF0000"/>
                </a:solidFill>
              </a:rPr>
              <a:t>Derived</a:t>
            </a:r>
            <a:r>
              <a:rPr lang="en-US" altLang="ko-KR" sz="2400" dirty="0"/>
              <a:t> : Base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Derived() {</a:t>
            </a:r>
          </a:p>
          <a:p>
            <a:r>
              <a:rPr lang="en-US" altLang="ko-KR" sz="2400" dirty="0"/>
              <a:t>		Click += new </a:t>
            </a:r>
            <a:r>
              <a:rPr lang="en-US" altLang="ko-KR" sz="2400" dirty="0" err="1"/>
              <a:t>DelegateClass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0000FF"/>
                </a:solidFill>
              </a:rPr>
              <a:t>xxx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}</a:t>
            </a:r>
          </a:p>
          <a:p>
            <a:endParaRPr lang="en-US" altLang="ko-KR" sz="2400" dirty="0"/>
          </a:p>
          <a:p>
            <a:r>
              <a:rPr lang="en-US" altLang="ko-KR" sz="2400" dirty="0"/>
              <a:t>	public void </a:t>
            </a:r>
            <a:r>
              <a:rPr lang="en-US" altLang="ko-KR" sz="2400" dirty="0">
                <a:solidFill>
                  <a:srgbClr val="0000FF"/>
                </a:solidFill>
              </a:rPr>
              <a:t>xxx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클릭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5FA691-8EB2-47CE-97D4-EDF1A23E9661}"/>
              </a:ext>
            </a:extLst>
          </p:cNvPr>
          <p:cNvSpPr/>
          <p:nvPr/>
        </p:nvSpPr>
        <p:spPr>
          <a:xfrm rot="20591151">
            <a:off x="5057158" y="1161843"/>
            <a:ext cx="2821164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dirty="0">
                <a:solidFill>
                  <a:schemeClr val="bg2"/>
                </a:solidFill>
              </a:rPr>
              <a:t>라이브러리화 할 수 없는 코드들을 </a:t>
            </a:r>
            <a:r>
              <a:rPr lang="en-US" altLang="ko-KR" dirty="0">
                <a:solidFill>
                  <a:schemeClr val="bg2"/>
                </a:solidFill>
              </a:rPr>
              <a:t>Derived</a:t>
            </a:r>
            <a:r>
              <a:rPr lang="ko-KR" altLang="en-US" dirty="0">
                <a:solidFill>
                  <a:schemeClr val="bg2"/>
                </a:solidFill>
              </a:rPr>
              <a:t>로 </a:t>
            </a:r>
            <a:r>
              <a:rPr lang="ko-KR" altLang="en-US" dirty="0" err="1">
                <a:solidFill>
                  <a:schemeClr val="bg2"/>
                </a:solidFill>
              </a:rPr>
              <a:t>밀어버림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CF6BA-3D51-4041-947C-E9314D3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Base </a:t>
            </a:r>
            <a:r>
              <a:rPr lang="ko-KR" altLang="en-US" dirty="0"/>
              <a:t>클래스 라이브러리화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FAB5D-E0D2-49EE-BA03-D31EF4C9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2627F3-6DAF-4938-A583-C71224D7CD7D}"/>
              </a:ext>
            </a:extLst>
          </p:cNvPr>
          <p:cNvSpPr/>
          <p:nvPr/>
        </p:nvSpPr>
        <p:spPr>
          <a:xfrm>
            <a:off x="1043608" y="1484784"/>
            <a:ext cx="74888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class Delegate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static void Main(string[] </a:t>
            </a:r>
            <a:r>
              <a:rPr lang="en-US" altLang="ko-KR" sz="2800" dirty="0" err="1"/>
              <a:t>args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>
                <a:solidFill>
                  <a:srgbClr val="0000FF"/>
                </a:solidFill>
              </a:rPr>
              <a:t>Derived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gildong</a:t>
            </a:r>
            <a:r>
              <a:rPr lang="en-US" altLang="ko-KR" sz="2800" dirty="0"/>
              <a:t> = new </a:t>
            </a:r>
            <a:r>
              <a:rPr lang="en-US" altLang="ko-KR" sz="2800" dirty="0">
                <a:solidFill>
                  <a:srgbClr val="0000FF"/>
                </a:solidFill>
              </a:rPr>
              <a:t>Derived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gildong.OnClick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    }</a:t>
            </a:r>
          </a:p>
          <a:p>
            <a:r>
              <a:rPr lang="en-US" altLang="ko-KR" sz="28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2C763-72DC-4194-A381-D09D3B70FFC1}"/>
              </a:ext>
            </a:extLst>
          </p:cNvPr>
          <p:cNvSpPr txBox="1"/>
          <p:nvPr/>
        </p:nvSpPr>
        <p:spPr>
          <a:xfrm rot="21006233">
            <a:off x="3894663" y="1586243"/>
            <a:ext cx="3726598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클래스</a:t>
            </a:r>
            <a:r>
              <a:rPr lang="en-US" altLang="ko-KR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(Derived)</a:t>
            </a:r>
            <a:r>
              <a:rPr lang="ko-KR" altLang="en-US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는 뭐하라고 있는 것</a:t>
            </a:r>
            <a:r>
              <a:rPr lang="en-US" altLang="ko-KR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  <a:endParaRPr lang="ko-KR" altLang="en-US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98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</a:t>
            </a:r>
            <a:r>
              <a:rPr lang="en-US" altLang="ko-KR" dirty="0"/>
              <a:t>Application </a:t>
            </a:r>
            <a:r>
              <a:rPr lang="ko-KR" altLang="en-US" dirty="0"/>
              <a:t>응용 클래스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8075240" cy="4929411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 내의 코드를 </a:t>
            </a:r>
            <a:r>
              <a:rPr lang="en-US" altLang="ko-KR" dirty="0"/>
              <a:t>Run</a:t>
            </a:r>
            <a:r>
              <a:rPr lang="ko-KR" altLang="en-US" dirty="0"/>
              <a:t>으로 추상화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20788" y="1772816"/>
            <a:ext cx="734481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/>
              <a:t>class Delegate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	public void Run()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	{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		Form </a:t>
            </a:r>
            <a:r>
              <a:rPr lang="en-US" altLang="ko-KR" sz="2000" dirty="0" err="1">
                <a:solidFill>
                  <a:srgbClr val="0000FF"/>
                </a:solidFill>
              </a:rPr>
              <a:t>gildong</a:t>
            </a:r>
            <a:r>
              <a:rPr lang="en-US" altLang="ko-KR" sz="2000" dirty="0">
                <a:solidFill>
                  <a:srgbClr val="0000FF"/>
                </a:solidFill>
              </a:rPr>
              <a:t> = new Derived();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		</a:t>
            </a:r>
            <a:r>
              <a:rPr lang="en-US" altLang="ko-KR" sz="2000" dirty="0" err="1">
                <a:solidFill>
                  <a:srgbClr val="0000FF"/>
                </a:solidFill>
              </a:rPr>
              <a:t>gildong.OnClick</a:t>
            </a:r>
            <a:r>
              <a:rPr lang="en-US" altLang="ko-KR" sz="2000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ko-KR" sz="2000" dirty="0">
                <a:solidFill>
                  <a:srgbClr val="0000FF"/>
                </a:solidFill>
              </a:rPr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void Main()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</a:t>
            </a:r>
            <a:r>
              <a:rPr lang="en-US" altLang="ko-KR" sz="2000">
                <a:solidFill>
                  <a:srgbClr val="0000FF"/>
                </a:solidFill>
              </a:rPr>
              <a:t>Run</a:t>
            </a:r>
            <a:r>
              <a:rPr lang="en-US" altLang="ko-KR" sz="2000"/>
              <a:t>();</a:t>
            </a:r>
            <a:endParaRPr lang="en-US" altLang="ko-KR" sz="2000" dirty="0"/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8229600" cy="4525963"/>
          </a:xfrm>
        </p:spPr>
        <p:txBody>
          <a:bodyPr/>
          <a:lstStyle/>
          <a:p>
            <a:r>
              <a:rPr lang="ko-KR" altLang="en-US" dirty="0"/>
              <a:t>객체 정의 및 호출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</a:t>
            </a:r>
            <a:r>
              <a:rPr lang="en-US" altLang="ko-KR" dirty="0"/>
              <a:t>Application </a:t>
            </a:r>
            <a:r>
              <a:rPr lang="ko-KR" altLang="en-US" dirty="0"/>
              <a:t>응용 클래스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87885" y="1700808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altLang="ko-KR" sz="2000" dirty="0"/>
              <a:t>public </a:t>
            </a:r>
            <a:r>
              <a:rPr lang="en-US" altLang="ko-KR" sz="2000"/>
              <a:t>class Delegate</a:t>
            </a:r>
            <a:endParaRPr lang="en-US" altLang="ko-KR" sz="2000" dirty="0"/>
          </a:p>
          <a:p>
            <a:pPr defTabSz="354013"/>
            <a:r>
              <a:rPr lang="en-US" altLang="ko-KR" sz="2000" dirty="0"/>
              <a:t>{</a:t>
            </a:r>
          </a:p>
          <a:p>
            <a:pPr defTabSz="354013"/>
            <a:r>
              <a:rPr lang="en-US" altLang="ko-KR" sz="2000" dirty="0"/>
              <a:t>	public void Run()</a:t>
            </a:r>
          </a:p>
          <a:p>
            <a:pPr defTabSz="354013"/>
            <a:r>
              <a:rPr lang="en-US" altLang="ko-KR" sz="2000" dirty="0"/>
              <a:t>	{</a:t>
            </a:r>
          </a:p>
          <a:p>
            <a:pPr defTabSz="354013"/>
            <a:r>
              <a:rPr lang="en-US" altLang="ko-KR" sz="2000" dirty="0"/>
              <a:t>	</a:t>
            </a:r>
            <a:r>
              <a:rPr lang="en-US" altLang="ko-KR" sz="2000"/>
              <a:t>	Base </a:t>
            </a:r>
            <a:r>
              <a:rPr lang="en-US" altLang="ko-KR" sz="2000" dirty="0" err="1"/>
              <a:t>gildong</a:t>
            </a:r>
            <a:r>
              <a:rPr lang="en-US" altLang="ko-KR" sz="2000" dirty="0"/>
              <a:t> = new Derived();</a:t>
            </a:r>
          </a:p>
          <a:p>
            <a:pPr defTabSz="354013"/>
            <a:r>
              <a:rPr lang="en-US" altLang="ko-KR" sz="2000" dirty="0"/>
              <a:t>		</a:t>
            </a:r>
            <a:r>
              <a:rPr lang="en-US" altLang="ko-KR" sz="2000" dirty="0" err="1"/>
              <a:t>gildong.OnClick</a:t>
            </a:r>
            <a:r>
              <a:rPr lang="en-US" altLang="ko-KR" sz="2000" dirty="0"/>
              <a:t>();</a:t>
            </a:r>
          </a:p>
          <a:p>
            <a:pPr defTabSz="354013"/>
            <a:r>
              <a:rPr lang="en-US" altLang="ko-KR" sz="2000" dirty="0"/>
              <a:t>	}</a:t>
            </a:r>
          </a:p>
          <a:p>
            <a:pPr defTabSz="354013"/>
            <a:endParaRPr lang="en-US" altLang="ko-KR" sz="2000" dirty="0"/>
          </a:p>
          <a:p>
            <a:pPr defTabSz="354013"/>
            <a:r>
              <a:rPr lang="en-US" altLang="ko-KR" sz="2000" dirty="0"/>
              <a:t>	public static void Main()</a:t>
            </a:r>
          </a:p>
          <a:p>
            <a:pPr defTabSz="354013"/>
            <a:r>
              <a:rPr lang="en-US" altLang="ko-KR" sz="2000" dirty="0"/>
              <a:t>	{</a:t>
            </a:r>
          </a:p>
          <a:p>
            <a:pPr defTabSz="354013"/>
            <a:r>
              <a:rPr lang="en-US" altLang="ko-KR" sz="2000"/>
              <a:t>		</a:t>
            </a:r>
            <a:r>
              <a:rPr lang="en-US" altLang="ko-KR" sz="2000">
                <a:solidFill>
                  <a:srgbClr val="0000FF"/>
                </a:solidFill>
              </a:rPr>
              <a:t>Delegate </a:t>
            </a:r>
            <a:r>
              <a:rPr lang="en-US" altLang="ko-KR" sz="2000" dirty="0" err="1">
                <a:solidFill>
                  <a:srgbClr val="0000FF"/>
                </a:solidFill>
              </a:rPr>
              <a:t>cheolsu</a:t>
            </a:r>
            <a:r>
              <a:rPr lang="en-US" altLang="ko-KR" sz="2000" dirty="0">
                <a:solidFill>
                  <a:srgbClr val="0000FF"/>
                </a:solidFill>
              </a:rPr>
              <a:t> = </a:t>
            </a:r>
            <a:r>
              <a:rPr lang="en-US" altLang="ko-KR" sz="2000">
                <a:solidFill>
                  <a:srgbClr val="0000FF"/>
                </a:solidFill>
              </a:rPr>
              <a:t>new Delegate();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defTabSz="354013"/>
            <a:r>
              <a:rPr lang="en-US" altLang="ko-KR" sz="2000" dirty="0">
                <a:solidFill>
                  <a:srgbClr val="0000FF"/>
                </a:solidFill>
              </a:rPr>
              <a:t>		</a:t>
            </a:r>
            <a:r>
              <a:rPr lang="en-US" altLang="ko-KR" sz="2000" dirty="0" err="1">
                <a:solidFill>
                  <a:srgbClr val="0000FF"/>
                </a:solidFill>
              </a:rPr>
              <a:t>cheolsu.Run</a:t>
            </a:r>
            <a:r>
              <a:rPr lang="en-US" altLang="ko-KR" sz="2000" dirty="0">
                <a:solidFill>
                  <a:srgbClr val="0000FF"/>
                </a:solidFill>
              </a:rPr>
              <a:t>();</a:t>
            </a:r>
          </a:p>
          <a:p>
            <a:pPr defTabSz="354013"/>
            <a:r>
              <a:rPr lang="en-US" altLang="ko-KR" sz="2000" dirty="0"/>
              <a:t>	}</a:t>
            </a:r>
          </a:p>
          <a:p>
            <a:pPr defTabSz="354013"/>
            <a:r>
              <a:rPr lang="en-US" altLang="ko-KR" sz="2000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</a:t>
            </a:r>
            <a:r>
              <a:rPr lang="en-US" altLang="ko-KR" dirty="0"/>
              <a:t>Application </a:t>
            </a:r>
            <a:r>
              <a:rPr lang="ko-KR" altLang="en-US" dirty="0"/>
              <a:t>응용 클래스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8075240" cy="4929411"/>
          </a:xfrm>
        </p:spPr>
        <p:txBody>
          <a:bodyPr/>
          <a:lstStyle/>
          <a:p>
            <a:r>
              <a:rPr lang="ko-KR" altLang="en-US" dirty="0"/>
              <a:t>정적 멤버로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20788" y="1916832"/>
            <a:ext cx="7344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4013" algn="l"/>
              </a:tabLst>
            </a:pPr>
            <a:r>
              <a:rPr lang="en-US" altLang="ko-KR" sz="2000" dirty="0"/>
              <a:t>public </a:t>
            </a:r>
            <a:r>
              <a:rPr lang="en-US" altLang="ko-KR" sz="2000"/>
              <a:t>class Delegate</a:t>
            </a:r>
            <a:endParaRPr lang="en-US" altLang="ko-KR" sz="2000" dirty="0"/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{</a:t>
            </a:r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	public </a:t>
            </a:r>
            <a:r>
              <a:rPr lang="en-US" altLang="ko-KR" sz="2000" b="1" dirty="0">
                <a:solidFill>
                  <a:srgbClr val="0000FF"/>
                </a:solidFill>
              </a:rPr>
              <a:t>static</a:t>
            </a:r>
            <a:r>
              <a:rPr lang="en-US" altLang="ko-KR" sz="2000" dirty="0"/>
              <a:t> void Run() {</a:t>
            </a:r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	</a:t>
            </a:r>
            <a:r>
              <a:rPr lang="en-US" altLang="ko-KR" sz="2000"/>
              <a:t>	Base </a:t>
            </a:r>
            <a:r>
              <a:rPr lang="en-US" altLang="ko-KR" sz="2000" dirty="0" err="1"/>
              <a:t>gildong</a:t>
            </a:r>
            <a:r>
              <a:rPr lang="en-US" altLang="ko-KR" sz="2000" dirty="0"/>
              <a:t> = new Derived();</a:t>
            </a:r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		</a:t>
            </a:r>
            <a:r>
              <a:rPr lang="en-US" altLang="ko-KR" sz="2000" dirty="0" err="1"/>
              <a:t>gildong.OnClick</a:t>
            </a:r>
            <a:r>
              <a:rPr lang="en-US" altLang="ko-KR" sz="2000" dirty="0"/>
              <a:t>();</a:t>
            </a:r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	}</a:t>
            </a:r>
          </a:p>
          <a:p>
            <a:pPr>
              <a:tabLst>
                <a:tab pos="354013" algn="l"/>
              </a:tabLst>
            </a:pPr>
            <a:endParaRPr lang="en-US" altLang="ko-KR" sz="2000" dirty="0"/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	public static void Main() {</a:t>
            </a:r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		Run();</a:t>
            </a:r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	}</a:t>
            </a:r>
          </a:p>
          <a:p>
            <a:pPr>
              <a:tabLst>
                <a:tab pos="354013" algn="l"/>
              </a:tabLst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</a:t>
            </a:r>
            <a:r>
              <a:rPr lang="en-US" altLang="ko-KR" dirty="0"/>
              <a:t>Application </a:t>
            </a:r>
            <a:r>
              <a:rPr lang="ko-KR" altLang="en-US" dirty="0"/>
              <a:t>응용 클래스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96753"/>
            <a:ext cx="8075240" cy="850106"/>
          </a:xfrm>
        </p:spPr>
        <p:txBody>
          <a:bodyPr/>
          <a:lstStyle/>
          <a:p>
            <a:r>
              <a:rPr lang="ko-KR" altLang="en-US" dirty="0"/>
              <a:t>독립된 클래스로 작성 →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6772" y="1836624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/>
            <a:r>
              <a:rPr lang="en-US" altLang="ko-KR" dirty="0"/>
              <a:t>public class </a:t>
            </a:r>
            <a:r>
              <a:rPr lang="en-US" altLang="ko-KR" dirty="0">
                <a:solidFill>
                  <a:srgbClr val="0000FF"/>
                </a:solidFill>
              </a:rPr>
              <a:t>Application </a:t>
            </a:r>
          </a:p>
          <a:p>
            <a:pPr defTabSz="541338"/>
            <a:r>
              <a:rPr lang="en-US" altLang="ko-KR" dirty="0"/>
              <a:t>{</a:t>
            </a:r>
          </a:p>
          <a:p>
            <a:pPr defTabSz="541338"/>
            <a:endParaRPr lang="en-US" altLang="ko-KR"/>
          </a:p>
          <a:p>
            <a:pPr defTabSz="541338"/>
            <a:r>
              <a:rPr lang="en-US" altLang="ko-KR"/>
              <a:t>}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354013" algn="l"/>
              </a:tabLst>
            </a:pPr>
            <a:r>
              <a:rPr lang="en-US" altLang="ko-KR"/>
              <a:t>public class Delegate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{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public </a:t>
            </a:r>
            <a:r>
              <a:rPr lang="en-US" altLang="ko-KR" b="1">
                <a:solidFill>
                  <a:srgbClr val="0000FF"/>
                </a:solidFill>
              </a:rPr>
              <a:t>static</a:t>
            </a:r>
            <a:r>
              <a:rPr lang="en-US" altLang="ko-KR"/>
              <a:t> void Run() {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	Base gildong = new Derived();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	gildong.OnClick();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}</a:t>
            </a:r>
          </a:p>
          <a:p>
            <a:pPr>
              <a:tabLst>
                <a:tab pos="354013" algn="l"/>
              </a:tabLst>
            </a:pPr>
            <a:endParaRPr lang="en-US" altLang="ko-KR"/>
          </a:p>
          <a:p>
            <a:pPr>
              <a:tabLst>
                <a:tab pos="354013" algn="l"/>
              </a:tabLst>
            </a:pPr>
            <a:r>
              <a:rPr lang="en-US" altLang="ko-KR"/>
              <a:t>	public static void Main() {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	Run();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}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54E06-55F9-4DF0-A58A-589646061E49}"/>
              </a:ext>
            </a:extLst>
          </p:cNvPr>
          <p:cNvSpPr/>
          <p:nvPr/>
        </p:nvSpPr>
        <p:spPr>
          <a:xfrm>
            <a:off x="755576" y="1836624"/>
            <a:ext cx="7267636" cy="1232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</a:t>
            </a:r>
            <a:r>
              <a:rPr lang="en-US" altLang="ko-KR" dirty="0"/>
              <a:t>Application </a:t>
            </a:r>
            <a:r>
              <a:rPr lang="ko-KR" altLang="en-US" dirty="0"/>
              <a:t>응용 클래스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96753"/>
            <a:ext cx="8075240" cy="850106"/>
          </a:xfrm>
        </p:spPr>
        <p:txBody>
          <a:bodyPr/>
          <a:lstStyle/>
          <a:p>
            <a:r>
              <a:rPr lang="ko-KR" altLang="en-US" dirty="0"/>
              <a:t>독립된 클래스로 작성 →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6772" y="1836624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/>
            <a:r>
              <a:rPr lang="en-US" altLang="ko-KR" dirty="0"/>
              <a:t>public class </a:t>
            </a:r>
            <a:r>
              <a:rPr lang="en-US" altLang="ko-KR" dirty="0">
                <a:solidFill>
                  <a:srgbClr val="0000FF"/>
                </a:solidFill>
              </a:rPr>
              <a:t>Application </a:t>
            </a:r>
          </a:p>
          <a:p>
            <a:pPr defTabSz="541338"/>
            <a:r>
              <a:rPr lang="en-US" altLang="ko-KR" dirty="0"/>
              <a:t>{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public </a:t>
            </a:r>
            <a:r>
              <a:rPr lang="en-US" altLang="ko-KR" b="1">
                <a:solidFill>
                  <a:srgbClr val="0000FF"/>
                </a:solidFill>
              </a:rPr>
              <a:t>static</a:t>
            </a:r>
            <a:r>
              <a:rPr lang="en-US" altLang="ko-KR"/>
              <a:t> void Run() {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	Base gildong = new Derived();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	gildong.OnClick();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}</a:t>
            </a:r>
          </a:p>
          <a:p>
            <a:pPr defTabSz="541338"/>
            <a:r>
              <a:rPr lang="en-US" altLang="ko-KR"/>
              <a:t>}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354013" algn="l"/>
              </a:tabLst>
            </a:pPr>
            <a:r>
              <a:rPr lang="en-US" altLang="ko-KR"/>
              <a:t>public class Delegate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{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public static void Main() {</a:t>
            </a:r>
          </a:p>
          <a:p>
            <a:pPr>
              <a:tabLst>
                <a:tab pos="354013" algn="l"/>
              </a:tabLst>
            </a:pPr>
            <a:r>
              <a:rPr lang="en-US" altLang="ko-KR">
                <a:solidFill>
                  <a:srgbClr val="0000FF"/>
                </a:solidFill>
              </a:rPr>
              <a:t>		Application.</a:t>
            </a:r>
            <a:r>
              <a:rPr lang="en-US" altLang="ko-KR"/>
              <a:t>Run();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}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9CE187-59AC-4F52-97FA-5D4AB50A0FCF}"/>
              </a:ext>
            </a:extLst>
          </p:cNvPr>
          <p:cNvSpPr/>
          <p:nvPr/>
        </p:nvSpPr>
        <p:spPr>
          <a:xfrm>
            <a:off x="755576" y="1836624"/>
            <a:ext cx="7267636" cy="2024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89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13. </a:t>
            </a:r>
            <a:r>
              <a:rPr lang="en-US" altLang="ko-KR" spc="-200" dirty="0"/>
              <a:t>Application </a:t>
            </a:r>
            <a:r>
              <a:rPr lang="ko-KR" altLang="en-US" spc="-200" dirty="0"/>
              <a:t>클래스 라이브러리화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96752"/>
            <a:ext cx="7848872" cy="4929411"/>
          </a:xfrm>
        </p:spPr>
        <p:txBody>
          <a:bodyPr/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/>
              <a:t>우선</a:t>
            </a:r>
            <a:r>
              <a:rPr lang="en-US" altLang="ko-KR" dirty="0"/>
              <a:t>, Derived </a:t>
            </a:r>
            <a:r>
              <a:rPr lang="ko-KR" altLang="en-US"/>
              <a:t>클래스는 라이브러리화 </a:t>
            </a:r>
            <a:r>
              <a:rPr lang="ko-KR" altLang="en-US" dirty="0"/>
              <a:t>할 </a:t>
            </a:r>
            <a:r>
              <a:rPr lang="ko-KR" altLang="en-US"/>
              <a:t>수 있다</a:t>
            </a:r>
            <a:r>
              <a:rPr lang="en-US" altLang="ko-KR"/>
              <a:t>, </a:t>
            </a:r>
            <a:r>
              <a:rPr lang="ko-KR" altLang="en-US"/>
              <a:t>없다</a:t>
            </a:r>
            <a:r>
              <a:rPr lang="en-US" altLang="ko-KR"/>
              <a:t>?</a:t>
            </a:r>
            <a:endParaRPr lang="en-US" altLang="ko-KR" dirty="0"/>
          </a:p>
          <a:p>
            <a:pPr lvl="1"/>
            <a:r>
              <a:rPr lang="ko-KR" altLang="en-US"/>
              <a:t>그런 </a:t>
            </a:r>
            <a:r>
              <a:rPr lang="en-US" altLang="ko-KR" dirty="0"/>
              <a:t>Derived</a:t>
            </a:r>
            <a:r>
              <a:rPr lang="ko-KR" altLang="en-US"/>
              <a:t>를 사용하는 </a:t>
            </a:r>
            <a:r>
              <a:rPr lang="en-US" altLang="ko-KR"/>
              <a:t>Application </a:t>
            </a:r>
            <a:r>
              <a:rPr lang="ko-KR" altLang="en-US"/>
              <a:t>클래스는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56CC75-5359-4889-8D3B-6E4F474F7D4A}"/>
              </a:ext>
            </a:extLst>
          </p:cNvPr>
          <p:cNvSpPr/>
          <p:nvPr/>
        </p:nvSpPr>
        <p:spPr>
          <a:xfrm>
            <a:off x="976772" y="3629923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/>
            <a:r>
              <a:rPr lang="en-US" altLang="ko-KR" dirty="0"/>
              <a:t>public class </a:t>
            </a:r>
            <a:r>
              <a:rPr lang="en-US" altLang="ko-KR" dirty="0">
                <a:solidFill>
                  <a:srgbClr val="0000FF"/>
                </a:solidFill>
              </a:rPr>
              <a:t>Application </a:t>
            </a:r>
          </a:p>
          <a:p>
            <a:pPr defTabSz="541338"/>
            <a:r>
              <a:rPr lang="en-US" altLang="ko-KR" dirty="0"/>
              <a:t>{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public </a:t>
            </a:r>
            <a:r>
              <a:rPr lang="en-US" altLang="ko-KR" b="1">
                <a:solidFill>
                  <a:srgbClr val="0000FF"/>
                </a:solidFill>
              </a:rPr>
              <a:t>static</a:t>
            </a:r>
            <a:r>
              <a:rPr lang="en-US" altLang="ko-KR"/>
              <a:t> void Run() {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	Base gildong = new </a:t>
            </a:r>
            <a:r>
              <a:rPr lang="en-US" altLang="ko-KR">
                <a:solidFill>
                  <a:srgbClr val="FF0000"/>
                </a:solidFill>
              </a:rPr>
              <a:t>Derived</a:t>
            </a:r>
            <a:r>
              <a:rPr lang="en-US" altLang="ko-KR"/>
              <a:t>();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	gildong.OnClick();</a:t>
            </a:r>
          </a:p>
          <a:p>
            <a:pPr>
              <a:tabLst>
                <a:tab pos="354013" algn="l"/>
              </a:tabLst>
            </a:pPr>
            <a:r>
              <a:rPr lang="en-US" altLang="ko-KR"/>
              <a:t>	}</a:t>
            </a:r>
          </a:p>
          <a:p>
            <a:pPr defTabSz="541338"/>
            <a:r>
              <a:rPr lang="en-US" altLang="ko-KR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13. </a:t>
            </a:r>
            <a:r>
              <a:rPr lang="en-US" altLang="ko-KR" spc="-200" dirty="0"/>
              <a:t>Application </a:t>
            </a:r>
            <a:r>
              <a:rPr lang="ko-KR" altLang="en-US" spc="-200" dirty="0"/>
              <a:t>클래스 라이브러리화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3568" y="1253745"/>
            <a:ext cx="8229600" cy="4525963"/>
          </a:xfrm>
        </p:spPr>
        <p:txBody>
          <a:bodyPr/>
          <a:lstStyle/>
          <a:p>
            <a:r>
              <a:rPr lang="ko-KR" altLang="en-US" dirty="0"/>
              <a:t>라이브러리가</a:t>
            </a:r>
            <a:r>
              <a:rPr lang="en-US" altLang="ko-KR" dirty="0"/>
              <a:t> </a:t>
            </a:r>
            <a:r>
              <a:rPr lang="ko-KR" altLang="en-US" dirty="0"/>
              <a:t>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974601"/>
            <a:ext cx="73448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altLang="ko-KR" sz="2000" dirty="0"/>
              <a:t>public class </a:t>
            </a:r>
            <a:r>
              <a:rPr lang="en-US" altLang="ko-KR" sz="2000"/>
              <a:t>Application </a:t>
            </a:r>
          </a:p>
          <a:p>
            <a:pPr defTabSz="354013"/>
            <a:r>
              <a:rPr lang="en-US" altLang="ko-KR" sz="2000"/>
              <a:t>{</a:t>
            </a:r>
            <a:endParaRPr lang="en-US" altLang="ko-KR" sz="2000" dirty="0"/>
          </a:p>
          <a:p>
            <a:pPr defTabSz="354013"/>
            <a:r>
              <a:rPr lang="en-US" altLang="ko-KR" sz="2000" dirty="0"/>
              <a:t>	public static void </a:t>
            </a:r>
            <a:r>
              <a:rPr lang="en-US" altLang="ko-KR" sz="2000"/>
              <a:t>Run(</a:t>
            </a:r>
            <a:r>
              <a:rPr lang="en-US" altLang="ko-KR" sz="2000">
                <a:solidFill>
                  <a:srgbClr val="FF0000"/>
                </a:solidFill>
              </a:rPr>
              <a:t>Base</a:t>
            </a:r>
            <a:r>
              <a:rPr lang="en-US" altLang="ko-KR" sz="2000">
                <a:solidFill>
                  <a:srgbClr val="0000FF"/>
                </a:solidFill>
              </a:rPr>
              <a:t> </a:t>
            </a:r>
            <a:r>
              <a:rPr lang="en-US" altLang="ko-KR" sz="2000" err="1">
                <a:solidFill>
                  <a:srgbClr val="0000FF"/>
                </a:solidFill>
              </a:rPr>
              <a:t>gildong</a:t>
            </a:r>
            <a:r>
              <a:rPr lang="en-US" altLang="ko-KR" sz="2000"/>
              <a:t>) </a:t>
            </a:r>
            <a:r>
              <a:rPr lang="en-US" altLang="ko-KR" sz="2000" dirty="0"/>
              <a:t>	{</a:t>
            </a:r>
          </a:p>
          <a:p>
            <a:pPr defTabSz="354013"/>
            <a:r>
              <a:rPr lang="en-US" altLang="ko-KR" sz="2000" dirty="0"/>
              <a:t>		</a:t>
            </a:r>
            <a:r>
              <a:rPr lang="en-US" altLang="ko-KR" sz="2000" dirty="0" err="1">
                <a:solidFill>
                  <a:srgbClr val="0000FF"/>
                </a:solidFill>
              </a:rPr>
              <a:t>gildong.</a:t>
            </a:r>
            <a:r>
              <a:rPr lang="en-US" altLang="ko-KR" sz="2000" dirty="0" err="1"/>
              <a:t>OnClick</a:t>
            </a:r>
            <a:r>
              <a:rPr lang="en-US" altLang="ko-KR" sz="2000" dirty="0"/>
              <a:t>();</a:t>
            </a:r>
          </a:p>
          <a:p>
            <a:pPr defTabSz="354013"/>
            <a:r>
              <a:rPr lang="en-US" altLang="ko-KR" sz="2000" dirty="0"/>
              <a:t>	}</a:t>
            </a:r>
          </a:p>
          <a:p>
            <a:pPr defTabSz="354013"/>
            <a:r>
              <a:rPr lang="en-US" altLang="ko-KR" sz="2000" dirty="0"/>
              <a:t>}</a:t>
            </a:r>
          </a:p>
          <a:p>
            <a:pPr defTabSz="354013"/>
            <a:endParaRPr lang="en-US" altLang="ko-KR" sz="2000" dirty="0"/>
          </a:p>
          <a:p>
            <a:pPr defTabSz="354013"/>
            <a:r>
              <a:rPr lang="en-US" altLang="ko-KR" sz="2000" dirty="0"/>
              <a:t>public </a:t>
            </a:r>
            <a:r>
              <a:rPr lang="en-US" altLang="ko-KR" sz="2000"/>
              <a:t>class Delegate </a:t>
            </a:r>
            <a:r>
              <a:rPr lang="en-US" altLang="ko-KR" sz="2000" dirty="0"/>
              <a:t>{</a:t>
            </a:r>
          </a:p>
          <a:p>
            <a:pPr defTabSz="354013"/>
            <a:r>
              <a:rPr lang="en-US" altLang="ko-KR" sz="2000" dirty="0"/>
              <a:t>	public static void Main()</a:t>
            </a:r>
          </a:p>
          <a:p>
            <a:pPr defTabSz="354013"/>
            <a:r>
              <a:rPr lang="en-US" altLang="ko-KR" sz="2000" dirty="0"/>
              <a:t>	{</a:t>
            </a:r>
          </a:p>
          <a:p>
            <a:pPr defTabSz="354013"/>
            <a:r>
              <a:rPr lang="en-US" altLang="ko-KR" sz="2000" dirty="0"/>
              <a:t>		</a:t>
            </a:r>
            <a:r>
              <a:rPr lang="en-US" altLang="ko-KR" sz="2000" dirty="0" err="1"/>
              <a:t>Application.Run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new </a:t>
            </a:r>
            <a:r>
              <a:rPr lang="en-US" altLang="ko-KR" sz="2000" dirty="0">
                <a:solidFill>
                  <a:srgbClr val="FF0000"/>
                </a:solidFill>
              </a:rPr>
              <a:t>Derived</a:t>
            </a:r>
            <a:r>
              <a:rPr lang="en-US" altLang="ko-KR" sz="2000" dirty="0">
                <a:solidFill>
                  <a:srgbClr val="0000FF"/>
                </a:solidFill>
              </a:rPr>
              <a:t>()</a:t>
            </a:r>
            <a:r>
              <a:rPr lang="en-US" altLang="ko-KR" sz="2000" dirty="0"/>
              <a:t>);</a:t>
            </a:r>
          </a:p>
          <a:p>
            <a:pPr defTabSz="354013"/>
            <a:r>
              <a:rPr lang="en-US" altLang="ko-KR" sz="2000" dirty="0"/>
              <a:t>	}</a:t>
            </a:r>
          </a:p>
          <a:p>
            <a:pPr defTabSz="354013"/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코드 편집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50918"/>
            <a:ext cx="8229600" cy="820688"/>
          </a:xfrm>
        </p:spPr>
        <p:txBody>
          <a:bodyPr>
            <a:normAutofit/>
          </a:bodyPr>
          <a:lstStyle/>
          <a:p>
            <a:r>
              <a:rPr lang="ko-KR" altLang="en-US" dirty="0"/>
              <a:t>기본 코드를 </a:t>
            </a:r>
            <a:r>
              <a:rPr lang="en-US" altLang="ko-KR" dirty="0"/>
              <a:t>“</a:t>
            </a:r>
            <a:r>
              <a:rPr lang="en-US" altLang="ko-KR" dirty="0" err="1"/>
              <a:t>Hello,World</a:t>
            </a:r>
            <a:r>
              <a:rPr lang="en-US" altLang="ko-KR" dirty="0"/>
              <a:t>!” </a:t>
            </a:r>
            <a:r>
              <a:rPr lang="ko-KR" altLang="en-US" dirty="0"/>
              <a:t>표시하도록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772816"/>
            <a:ext cx="7787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public class Delegate 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static void Main() 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System.Console.WriteLine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Hello,World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946" y="3902611"/>
            <a:ext cx="47625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14. </a:t>
            </a:r>
            <a:r>
              <a:rPr lang="ko-KR" altLang="en-US" spc="-200" dirty="0"/>
              <a:t>가상 함수를 이용한 이벤트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596248"/>
            <a:ext cx="8075240" cy="4929411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Base </a:t>
            </a:r>
            <a:r>
              <a:rPr lang="ko-KR" altLang="en-US" dirty="0">
                <a:solidFill>
                  <a:srgbClr val="0000FF"/>
                </a:solidFill>
              </a:rPr>
              <a:t>클래스</a:t>
            </a:r>
            <a:r>
              <a:rPr lang="ko-KR" altLang="en-US" dirty="0"/>
              <a:t>의 </a:t>
            </a:r>
            <a:r>
              <a:rPr lang="en-US" altLang="ko-KR" dirty="0" err="1"/>
              <a:t>OnClick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chemeClr val="accent2"/>
                </a:solidFill>
              </a:rPr>
              <a:t>가상 함수</a:t>
            </a:r>
            <a:r>
              <a:rPr lang="ko-KR" altLang="en-US" dirty="0"/>
              <a:t>로 만들기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0144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/>
              <a:t>public </a:t>
            </a:r>
            <a:r>
              <a:rPr lang="en-US" altLang="ko-KR" sz="2400" dirty="0">
                <a:solidFill>
                  <a:srgbClr val="0000FF"/>
                </a:solidFill>
              </a:rPr>
              <a:t>virtual</a:t>
            </a:r>
            <a:r>
              <a:rPr lang="en-US" altLang="ko-KR" sz="2400" dirty="0"/>
              <a:t> void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	if(Click != null)</a:t>
            </a:r>
          </a:p>
          <a:p>
            <a:r>
              <a:rPr lang="en-US" altLang="ko-KR" sz="2400" dirty="0"/>
              <a:t>		Click();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130028-8AF9-48F2-9FA9-50AE30B9AC83}"/>
              </a:ext>
            </a:extLst>
          </p:cNvPr>
          <p:cNvGrpSpPr/>
          <p:nvPr/>
        </p:nvGrpSpPr>
        <p:grpSpPr>
          <a:xfrm>
            <a:off x="5724128" y="2132857"/>
            <a:ext cx="2736304" cy="1938992"/>
            <a:chOff x="2151464" y="3697983"/>
            <a:chExt cx="2736304" cy="2711530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78D7DE0-AF69-440C-BF55-061AFFC99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2420" y="3697983"/>
              <a:ext cx="177116" cy="567076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84E13D-F4E9-4F3A-935E-418100136C0B}"/>
                </a:ext>
              </a:extLst>
            </p:cNvPr>
            <p:cNvSpPr/>
            <p:nvPr/>
          </p:nvSpPr>
          <p:spPr>
            <a:xfrm>
              <a:off x="2151464" y="4265059"/>
              <a:ext cx="2736304" cy="2144454"/>
            </a:xfrm>
            <a:prstGeom prst="rect">
              <a:avLst/>
            </a:prstGeom>
            <a:noFill/>
            <a:ln w="95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/>
              <a:r>
                <a:rPr lang="ko-KR" altLang="en-US">
                  <a:solidFill>
                    <a:schemeClr val="accent2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이 함수가 마음에 안들면 재정의해</a:t>
              </a:r>
              <a:r>
                <a:rPr lang="en-US" altLang="ko-KR">
                  <a:solidFill>
                    <a:schemeClr val="accent2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(overriding).</a:t>
              </a:r>
              <a:r>
                <a:rPr lang="en-US" altLang="ko-KR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ko-KR" altLang="en-US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그러면 이 함수는 </a:t>
              </a:r>
              <a:r>
                <a:rPr lang="en-US" altLang="ko-KR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‘</a:t>
              </a:r>
              <a:r>
                <a:rPr lang="ko-KR" altLang="en-US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가상</a:t>
              </a:r>
              <a:r>
                <a:rPr lang="en-US" altLang="ko-KR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가짜</a:t>
              </a:r>
              <a:r>
                <a:rPr lang="en-US" altLang="ko-KR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)’ </a:t>
              </a:r>
              <a:r>
                <a:rPr lang="ko-KR" altLang="en-US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함수가 돼</a:t>
              </a:r>
              <a:r>
                <a:rPr lang="en-US" altLang="ko-KR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. </a:t>
              </a:r>
              <a:r>
                <a:rPr lang="ko-KR" altLang="en-US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즉</a:t>
              </a:r>
              <a:r>
                <a:rPr lang="en-US" altLang="ko-KR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, </a:t>
              </a:r>
              <a:r>
                <a:rPr lang="ko-KR" altLang="en-US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없는 것처럼 돼</a:t>
              </a:r>
              <a:r>
                <a:rPr lang="en-US" altLang="ko-KR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14. </a:t>
            </a:r>
            <a:r>
              <a:rPr lang="ko-KR" altLang="en-US" spc="-200" dirty="0"/>
              <a:t>가상 함수를 이용한 이벤트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Derived </a:t>
            </a:r>
            <a:r>
              <a:rPr lang="ko-KR" altLang="en-US"/>
              <a:t>클래스에서 가상함수 재정의</a:t>
            </a:r>
            <a:r>
              <a:rPr lang="en-US" altLang="ko-KR"/>
              <a:t>(</a:t>
            </a:r>
            <a:r>
              <a:rPr lang="ko-KR" altLang="en-US"/>
              <a:t>오버라이딩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6772" y="1916832"/>
            <a:ext cx="73448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altLang="ko-KR" sz="2000" dirty="0"/>
              <a:t>public class Derived : Base</a:t>
            </a:r>
          </a:p>
          <a:p>
            <a:pPr defTabSz="354013"/>
            <a:r>
              <a:rPr lang="en-US" altLang="ko-KR" sz="2000" dirty="0"/>
              <a:t>{</a:t>
            </a:r>
          </a:p>
          <a:p>
            <a:pPr defTabSz="354013"/>
            <a:r>
              <a:rPr lang="en-US" altLang="ko-KR" sz="2000" dirty="0"/>
              <a:t>	public Derived() {</a:t>
            </a:r>
          </a:p>
          <a:p>
            <a:pPr defTabSz="354013"/>
            <a:r>
              <a:rPr lang="en-US" altLang="ko-KR" sz="2000" dirty="0"/>
              <a:t>		Click += new </a:t>
            </a:r>
            <a:r>
              <a:rPr lang="en-US" altLang="ko-KR" sz="2000" dirty="0" err="1"/>
              <a:t>DelegateClass</a:t>
            </a:r>
            <a:r>
              <a:rPr lang="en-US" altLang="ko-KR" sz="2000" dirty="0"/>
              <a:t>(xxx);</a:t>
            </a:r>
          </a:p>
          <a:p>
            <a:pPr defTabSz="354013"/>
            <a:r>
              <a:rPr lang="en-US" altLang="ko-KR" sz="2000" dirty="0"/>
              <a:t>	}</a:t>
            </a:r>
          </a:p>
          <a:p>
            <a:pPr defTabSz="354013"/>
            <a:endParaRPr lang="en-US" altLang="ko-KR" sz="2000" dirty="0"/>
          </a:p>
          <a:p>
            <a:pPr defTabSz="354013"/>
            <a:r>
              <a:rPr lang="en-US" altLang="ko-KR" sz="2000" dirty="0"/>
              <a:t>	public void xxx() {</a:t>
            </a:r>
          </a:p>
          <a:p>
            <a:pPr defTabSz="354013"/>
            <a:r>
              <a:rPr lang="en-US" altLang="ko-KR" sz="2000" dirty="0"/>
              <a:t>		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("</a:t>
            </a:r>
            <a:r>
              <a:rPr lang="ko-KR" altLang="en-US" sz="2000" dirty="0"/>
              <a:t>클릭</a:t>
            </a:r>
            <a:r>
              <a:rPr lang="en-US" altLang="ko-KR" sz="2000" dirty="0"/>
              <a:t>!");</a:t>
            </a:r>
          </a:p>
          <a:p>
            <a:pPr defTabSz="354013"/>
            <a:r>
              <a:rPr lang="en-US" altLang="ko-KR" sz="2000" dirty="0"/>
              <a:t>	}</a:t>
            </a:r>
          </a:p>
          <a:p>
            <a:pPr defTabSz="354013"/>
            <a:endParaRPr lang="en-US" altLang="ko-KR" sz="2000" dirty="0"/>
          </a:p>
          <a:p>
            <a:pPr defTabSz="354013"/>
            <a:r>
              <a:rPr lang="en-US" altLang="ko-KR" sz="2000" dirty="0"/>
              <a:t>	public </a:t>
            </a:r>
            <a:r>
              <a:rPr lang="en-US" altLang="ko-KR" sz="2000" dirty="0">
                <a:solidFill>
                  <a:srgbClr val="0000FF"/>
                </a:solidFill>
              </a:rPr>
              <a:t>override</a:t>
            </a:r>
            <a:r>
              <a:rPr lang="en-US" altLang="ko-KR" sz="2000" dirty="0"/>
              <a:t> void </a:t>
            </a:r>
            <a:r>
              <a:rPr lang="en-US" altLang="ko-KR" sz="2000" dirty="0" err="1"/>
              <a:t>OnClick</a:t>
            </a:r>
            <a:r>
              <a:rPr lang="en-US" altLang="ko-KR" sz="2000" dirty="0"/>
              <a:t>() {</a:t>
            </a:r>
          </a:p>
          <a:p>
            <a:pPr defTabSz="354013"/>
            <a:r>
              <a:rPr lang="en-US" altLang="ko-KR" sz="2000" dirty="0"/>
              <a:t>	}</a:t>
            </a:r>
          </a:p>
          <a:p>
            <a:pPr defTabSz="354013"/>
            <a:r>
              <a:rPr lang="en-US" altLang="ko-KR" sz="2000" dirty="0"/>
              <a:t>}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229CFFA-283B-4D9D-AA06-8348FFC0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ko-KR" spc="-200"/>
              <a:t>14. </a:t>
            </a:r>
            <a:r>
              <a:rPr lang="ko-KR" altLang="en-US" spc="-200" dirty="0"/>
              <a:t>가상 함수를 이용한 이벤트 처리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B8DCD6-F295-408F-B2E4-3EE525610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08" y="1355398"/>
            <a:ext cx="5257822" cy="43825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621BBF-1886-469E-90A8-0D7EF02FFCDA}"/>
              </a:ext>
            </a:extLst>
          </p:cNvPr>
          <p:cNvSpPr txBox="1"/>
          <p:nvPr/>
        </p:nvSpPr>
        <p:spPr>
          <a:xfrm rot="20624610">
            <a:off x="5489432" y="3295965"/>
            <a:ext cx="2441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가상함수를 재정의하지 않을 경우</a:t>
            </a:r>
            <a:r>
              <a:rPr lang="en-US" altLang="ko-KR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  <a:endParaRPr lang="ko-KR" altLang="en-US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34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52410E-EF06-463C-8269-414799FD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34" y="1280049"/>
            <a:ext cx="5284328" cy="548221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229CFFA-283B-4D9D-AA06-8348FFC0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ko-KR" spc="-200"/>
              <a:t>14. </a:t>
            </a:r>
            <a:r>
              <a:rPr lang="ko-KR" altLang="en-US" spc="-200" dirty="0"/>
              <a:t>가상 함수를 이용한 이벤트 처리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4CCB-3983-4503-B169-199F010B0754}"/>
              </a:ext>
            </a:extLst>
          </p:cNvPr>
          <p:cNvSpPr txBox="1"/>
          <p:nvPr/>
        </p:nvSpPr>
        <p:spPr>
          <a:xfrm rot="20624610">
            <a:off x="5486418" y="3274864"/>
            <a:ext cx="2592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2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가상함수 재정의</a:t>
            </a:r>
            <a:endParaRPr lang="en-US" altLang="ko-KR" spc="-200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en-US" altLang="ko-KR" spc="-2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pc="-2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오버라이딩</a:t>
            </a:r>
            <a:r>
              <a:rPr lang="en-US" altLang="ko-KR" spc="-2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A0698-0352-4F39-816F-C3D8B04215AA}"/>
              </a:ext>
            </a:extLst>
          </p:cNvPr>
          <p:cNvSpPr txBox="1"/>
          <p:nvPr/>
        </p:nvSpPr>
        <p:spPr>
          <a:xfrm rot="20814105">
            <a:off x="6925173" y="2875001"/>
            <a:ext cx="5749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>
                <a:solidFill>
                  <a:srgbClr val="FF0000"/>
                </a:solidFill>
              </a:rPr>
              <a:t>O</a:t>
            </a:r>
            <a:endParaRPr lang="ko-KR" altLang="en-US" sz="6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CF6BA-3D51-4041-947C-E9314D3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14. </a:t>
            </a:r>
            <a:r>
              <a:rPr lang="ko-KR" altLang="en-US" spc="-200" dirty="0"/>
              <a:t>가상 함수를 이용한 이벤트 처리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FAB5D-E0D2-49EE-BA03-D31EF4C9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2627F3-6DAF-4938-A583-C71224D7CD7D}"/>
              </a:ext>
            </a:extLst>
          </p:cNvPr>
          <p:cNvSpPr/>
          <p:nvPr/>
        </p:nvSpPr>
        <p:spPr>
          <a:xfrm>
            <a:off x="899592" y="1412776"/>
            <a:ext cx="74888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class Delegate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static void Main(string[] </a:t>
            </a:r>
            <a:r>
              <a:rPr lang="en-US" altLang="ko-KR" sz="2800" dirty="0" err="1"/>
              <a:t>args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>
                <a:solidFill>
                  <a:srgbClr val="FF0000"/>
                </a:solidFill>
              </a:rPr>
              <a:t>Base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gildong</a:t>
            </a:r>
            <a:r>
              <a:rPr lang="en-US" altLang="ko-KR" sz="2800" dirty="0"/>
              <a:t> = new </a:t>
            </a:r>
            <a:r>
              <a:rPr lang="en-US" altLang="ko-KR" sz="2800" dirty="0">
                <a:solidFill>
                  <a:srgbClr val="0000FF"/>
                </a:solidFill>
              </a:rPr>
              <a:t>Derived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gildong.OnClick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    }</a:t>
            </a:r>
          </a:p>
          <a:p>
            <a:r>
              <a:rPr lang="en-US" altLang="ko-KR" sz="2800" dirty="0"/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36D818-CCFD-420C-B88D-50014A9BAC8F}"/>
              </a:ext>
            </a:extLst>
          </p:cNvPr>
          <p:cNvGrpSpPr/>
          <p:nvPr/>
        </p:nvGrpSpPr>
        <p:grpSpPr>
          <a:xfrm>
            <a:off x="5436096" y="3540913"/>
            <a:ext cx="1800200" cy="2815437"/>
            <a:chOff x="2699792" y="1124744"/>
            <a:chExt cx="3168352" cy="4955169"/>
          </a:xfrm>
        </p:grpSpPr>
        <p:pic>
          <p:nvPicPr>
            <p:cNvPr id="7" name="_x117500784" descr="EMB0000372406d0">
              <a:extLst>
                <a:ext uri="{FF2B5EF4-FFF2-40B4-BE49-F238E27FC236}">
                  <a16:creationId xmlns:a16="http://schemas.microsoft.com/office/drawing/2014/main" id="{7AEC658A-01ED-45BE-BC84-FD4B83CFC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99792" y="1124744"/>
              <a:ext cx="3168352" cy="4955169"/>
            </a:xfrm>
            <a:prstGeom prst="rect">
              <a:avLst/>
            </a:prstGeom>
            <a:noFill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9C1D32-846A-46FF-B866-E258AE33D14A}"/>
                </a:ext>
              </a:extLst>
            </p:cNvPr>
            <p:cNvSpPr txBox="1"/>
            <p:nvPr/>
          </p:nvSpPr>
          <p:spPr>
            <a:xfrm>
              <a:off x="3579660" y="1682405"/>
              <a:ext cx="1464811" cy="3791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DelegateClass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81E908-CC13-42DA-9FA2-1BFB555118CE}"/>
                </a:ext>
              </a:extLst>
            </p:cNvPr>
            <p:cNvSpPr/>
            <p:nvPr/>
          </p:nvSpPr>
          <p:spPr>
            <a:xfrm>
              <a:off x="2915816" y="3140968"/>
              <a:ext cx="129614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EC1896-1876-4545-8DBE-7797968C096A}"/>
                </a:ext>
              </a:extLst>
            </p:cNvPr>
            <p:cNvSpPr txBox="1"/>
            <p:nvPr/>
          </p:nvSpPr>
          <p:spPr>
            <a:xfrm>
              <a:off x="2808028" y="3186549"/>
              <a:ext cx="1591770" cy="37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+DelegateClass</a:t>
              </a:r>
              <a:endPara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2E1664-AD39-4A53-9F44-125153E7FB64}"/>
              </a:ext>
            </a:extLst>
          </p:cNvPr>
          <p:cNvSpPr txBox="1"/>
          <p:nvPr/>
        </p:nvSpPr>
        <p:spPr>
          <a:xfrm>
            <a:off x="6444208" y="3587556"/>
            <a:ext cx="546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사람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EDF53-7DEE-42C6-8E6F-EA2585154225}"/>
              </a:ext>
            </a:extLst>
          </p:cNvPr>
          <p:cNvSpPr txBox="1"/>
          <p:nvPr/>
        </p:nvSpPr>
        <p:spPr>
          <a:xfrm>
            <a:off x="6537518" y="5507901"/>
            <a:ext cx="546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남자</a:t>
            </a:r>
          </a:p>
        </p:txBody>
      </p:sp>
    </p:spTree>
    <p:extLst>
      <p:ext uri="{BB962C8B-B14F-4D97-AF65-F5344CB8AC3E}">
        <p14:creationId xmlns:p14="http://schemas.microsoft.com/office/powerpoint/2010/main" val="161015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14. </a:t>
            </a:r>
            <a:r>
              <a:rPr lang="ko-KR" altLang="en-US" spc="-200" dirty="0"/>
              <a:t>가상 함수를 이용한 이벤트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492896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public </a:t>
            </a:r>
            <a:r>
              <a:rPr lang="en-US" altLang="ko-KR" sz="2400" dirty="0">
                <a:solidFill>
                  <a:srgbClr val="FF0000"/>
                </a:solidFill>
              </a:rPr>
              <a:t>override</a:t>
            </a:r>
            <a:r>
              <a:rPr lang="en-US" altLang="ko-KR" sz="2400" dirty="0"/>
              <a:t> void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("-------------------");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클릭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("-------------------");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7D74CC8-392C-4CCD-BBD6-49920164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357935"/>
            <a:ext cx="7848872" cy="1296144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000" dirty="0"/>
              <a:t>기존에 있는 가상함수 </a:t>
            </a:r>
            <a:r>
              <a:rPr lang="en-US" altLang="ko-KR" sz="3000" dirty="0" err="1"/>
              <a:t>OnClick</a:t>
            </a:r>
            <a:r>
              <a:rPr lang="ko-KR" altLang="en-US" sz="3000"/>
              <a:t>이 쓸모가 없거나 마음에 들지 않으면 오버라이딩 하자</a:t>
            </a:r>
            <a:r>
              <a:rPr lang="en-US" altLang="ko-KR" sz="3000"/>
              <a:t>.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14. </a:t>
            </a:r>
            <a:r>
              <a:rPr lang="ko-KR" altLang="en-US" spc="-200" dirty="0"/>
              <a:t>가상 함수를 이용한 이벤트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420888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public override void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() 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rgbClr val="0000FF"/>
                </a:solidFill>
              </a:rPr>
              <a:t>Console.WriteLine</a:t>
            </a:r>
            <a:r>
              <a:rPr lang="en-US" altLang="ko-KR" sz="2400" dirty="0">
                <a:solidFill>
                  <a:srgbClr val="0000FF"/>
                </a:solidFill>
              </a:rPr>
              <a:t>("-------------------");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rgbClr val="FF0000"/>
                </a:solidFill>
              </a:rPr>
              <a:t>base</a:t>
            </a:r>
            <a:r>
              <a:rPr lang="en-US" altLang="ko-KR" sz="2400" dirty="0" err="1"/>
              <a:t>.</a:t>
            </a:r>
            <a:r>
              <a:rPr lang="en-US" altLang="ko-KR" sz="2400" dirty="0" err="1">
                <a:solidFill>
                  <a:srgbClr val="FF0000"/>
                </a:solidFill>
              </a:rPr>
              <a:t>OnClick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rgbClr val="0000FF"/>
                </a:solidFill>
              </a:rPr>
              <a:t>Console.WriteLine</a:t>
            </a:r>
            <a:r>
              <a:rPr lang="en-US" altLang="ko-KR" sz="2400" dirty="0">
                <a:solidFill>
                  <a:srgbClr val="0000FF"/>
                </a:solidFill>
              </a:rPr>
              <a:t>("-------------------");</a:t>
            </a:r>
          </a:p>
          <a:p>
            <a:r>
              <a:rPr lang="en-US" altLang="ko-KR" sz="2400" dirty="0"/>
              <a:t>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DF0D7C-0088-48AE-8903-96786145A10C}"/>
              </a:ext>
            </a:extLst>
          </p:cNvPr>
          <p:cNvSpPr txBox="1">
            <a:spLocks/>
          </p:cNvSpPr>
          <p:nvPr/>
        </p:nvSpPr>
        <p:spPr>
          <a:xfrm>
            <a:off x="611560" y="1357935"/>
            <a:ext cx="7848872" cy="1206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3200" kern="1200" spc="-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3000" kern="1200" spc="-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-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spc="-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ko-KR" altLang="en-US" sz="3000">
                <a:latin typeface="Rix고딕 B" panose="02020603020101020101" pitchFamily="18" charset="-127"/>
                <a:ea typeface="Rix고딕 B" panose="02020603020101020101" pitchFamily="18" charset="-127"/>
              </a:rPr>
              <a:t>쓸모없는 것이 아니라 불충분하면</a:t>
            </a:r>
            <a:r>
              <a:rPr lang="en-US" altLang="ko-KR" sz="300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3000">
                <a:latin typeface="Rix고딕 B" panose="02020603020101020101" pitchFamily="18" charset="-127"/>
                <a:ea typeface="Rix고딕 B" panose="02020603020101020101" pitchFamily="18" charset="-127"/>
              </a:rPr>
              <a:t>내용을 추가하여 보완하자</a:t>
            </a:r>
            <a:r>
              <a:rPr lang="en-US" altLang="ko-KR" sz="3000"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endParaRPr lang="ko-KR" altLang="en-US" sz="3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14. </a:t>
            </a:r>
            <a:r>
              <a:rPr lang="ko-KR" altLang="en-US" spc="-200" dirty="0"/>
              <a:t>가상 함수를 이용한 이벤트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219485"/>
            <a:ext cx="8075240" cy="3505659"/>
          </a:xfrm>
        </p:spPr>
        <p:txBody>
          <a:bodyPr/>
          <a:lstStyle/>
          <a:p>
            <a:r>
              <a:rPr lang="ko-KR" altLang="en-US" dirty="0"/>
              <a:t>따라서 이벤트가 발생할 경우 무엇인가를 하고 싶으면 </a:t>
            </a:r>
            <a:endParaRPr lang="en-US" altLang="ko-KR" dirty="0"/>
          </a:p>
          <a:p>
            <a:r>
              <a:rPr lang="ko-KR" altLang="en-US" dirty="0"/>
              <a:t>다음과 같이 두 가지 방법 중 하나를 이용</a:t>
            </a:r>
            <a:endParaRPr lang="en-US" altLang="ko-KR" dirty="0"/>
          </a:p>
          <a:p>
            <a:pPr lvl="1"/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r>
              <a:rPr lang="en-US" altLang="ko-KR" dirty="0"/>
              <a:t>(xxx)</a:t>
            </a:r>
            <a:r>
              <a:rPr lang="ko-KR" altLang="en-US"/>
              <a:t>를 작성하여 연결</a:t>
            </a:r>
            <a:endParaRPr lang="ko-KR" altLang="en-US" dirty="0"/>
          </a:p>
          <a:p>
            <a:pPr lvl="1"/>
            <a:r>
              <a:rPr lang="ko-KR" altLang="en-US"/>
              <a:t>또는</a:t>
            </a:r>
            <a:r>
              <a:rPr lang="en-US" altLang="ko-KR"/>
              <a:t> </a:t>
            </a:r>
            <a:r>
              <a:rPr lang="ko-KR" altLang="en-US"/>
              <a:t>가상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en-US" altLang="ko-KR" dirty="0" err="1"/>
              <a:t>OnClick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15. </a:t>
            </a:r>
            <a:r>
              <a:rPr lang="ko-KR" altLang="en-US" dirty="0"/>
              <a:t>코드 다듬기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576" y="1399382"/>
            <a:ext cx="8229600" cy="4525963"/>
          </a:xfrm>
        </p:spPr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이름 바꾸기</a:t>
            </a:r>
            <a:endParaRPr lang="en-US" altLang="ko-KR" dirty="0"/>
          </a:p>
          <a:p>
            <a:pPr lvl="1"/>
            <a:r>
              <a:rPr lang="en-US" altLang="ko-KR"/>
              <a:t>Base → </a:t>
            </a:r>
            <a:r>
              <a:rPr lang="en-US" altLang="ko-KR" dirty="0"/>
              <a:t>Form</a:t>
            </a:r>
          </a:p>
          <a:p>
            <a:pPr lvl="1"/>
            <a:r>
              <a:rPr lang="en-US" altLang="ko-KR" err="1"/>
              <a:t>DelegateClass</a:t>
            </a:r>
            <a:r>
              <a:rPr lang="en-US" altLang="ko-KR"/>
              <a:t> → </a:t>
            </a:r>
            <a:r>
              <a:rPr lang="en-US" altLang="ko-KR" dirty="0" err="1"/>
              <a:t>EventHandler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200" dirty="0"/>
              <a:t>16. C# </a:t>
            </a:r>
            <a:r>
              <a:rPr lang="ko-KR" altLang="en-US" spc="-200" dirty="0"/>
              <a:t>클래스 라이브러리 이용하기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26876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Form, Application </a:t>
            </a:r>
            <a:r>
              <a:rPr lang="ko-KR" altLang="en-US" sz="2800" dirty="0"/>
              <a:t>클래스는 </a:t>
            </a:r>
            <a:r>
              <a:rPr lang="ko-KR" altLang="en-US" sz="2800" dirty="0">
                <a:solidFill>
                  <a:srgbClr val="FF0000"/>
                </a:solidFill>
              </a:rPr>
              <a:t>이미</a:t>
            </a:r>
            <a:r>
              <a:rPr lang="ko-KR" altLang="en-US" sz="2800" dirty="0"/>
              <a:t> 닷넷 </a:t>
            </a:r>
            <a:r>
              <a:rPr lang="ko-KR" altLang="en-US" sz="2800"/>
              <a:t>라이브러리에 존재함</a:t>
            </a:r>
            <a:r>
              <a:rPr lang="en-US" altLang="ko-KR" sz="2800"/>
              <a:t>.</a:t>
            </a:r>
            <a:endParaRPr lang="en-US" altLang="ko-KR" sz="2800" dirty="0"/>
          </a:p>
          <a:p>
            <a:r>
              <a:rPr lang="ko-KR" altLang="en-US" sz="2800"/>
              <a:t>따라서 우리가</a:t>
            </a:r>
            <a:r>
              <a:rPr lang="en-US" altLang="ko-KR" sz="2800"/>
              <a:t> </a:t>
            </a:r>
            <a:r>
              <a:rPr lang="ko-KR" altLang="en-US" sz="2800"/>
              <a:t>직접 힘들게 작성할 필요가 있다</a:t>
            </a:r>
            <a:r>
              <a:rPr lang="en-US" altLang="ko-KR" sz="2800"/>
              <a:t>, </a:t>
            </a:r>
            <a:r>
              <a:rPr lang="ko-KR" altLang="en-US" sz="2800"/>
              <a:t>없다</a:t>
            </a:r>
            <a:r>
              <a:rPr lang="en-US" altLang="ko-KR" sz="2800"/>
              <a:t>?</a:t>
            </a:r>
          </a:p>
          <a:p>
            <a:r>
              <a:rPr lang="ko-KR" altLang="en-US" sz="2800"/>
              <a:t>있는 것을 사용하자</a:t>
            </a:r>
            <a:r>
              <a:rPr lang="en-US" altLang="ko-KR" sz="2800"/>
              <a:t>.  </a:t>
            </a:r>
          </a:p>
          <a:p>
            <a:r>
              <a:rPr lang="ko-KR" altLang="en-US" sz="2800"/>
              <a:t>프로젝트 </a:t>
            </a:r>
            <a:r>
              <a:rPr lang="en-US" altLang="ko-KR" sz="2800" dirty="0"/>
              <a:t>| </a:t>
            </a:r>
            <a:r>
              <a:rPr lang="ko-KR" altLang="en-US" sz="2800" dirty="0"/>
              <a:t>참조추가 메뉴 선택</a:t>
            </a:r>
            <a:endParaRPr lang="en-US" altLang="ko-KR" sz="2800" dirty="0"/>
          </a:p>
          <a:p>
            <a:pPr lvl="1"/>
            <a:r>
              <a:rPr lang="en-US" altLang="ko-KR" sz="2800" dirty="0" err="1">
                <a:solidFill>
                  <a:srgbClr val="FF0000"/>
                </a:solidFill>
              </a:rPr>
              <a:t>Windows.System.Forms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System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코드 편집 및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772816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public class Delegate 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static void Main() 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System.Console.WriteLine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0000FF"/>
                </a:solidFill>
              </a:rPr>
              <a:t>“</a:t>
            </a:r>
            <a:r>
              <a:rPr lang="ko-KR" altLang="en-US" sz="2400" dirty="0">
                <a:solidFill>
                  <a:srgbClr val="0000FF"/>
                </a:solidFill>
              </a:rPr>
              <a:t>클릭</a:t>
            </a:r>
            <a:r>
              <a:rPr lang="en-US" altLang="ko-KR" sz="2400" dirty="0">
                <a:solidFill>
                  <a:srgbClr val="0000FF"/>
                </a:solidFill>
              </a:rPr>
              <a:t>!”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010332"/>
            <a:ext cx="49149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6E6D89-3A6E-4CF8-A2D1-82101C37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50918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클릭</a:t>
            </a:r>
            <a:r>
              <a:rPr lang="en-US" altLang="ko-KR" dirty="0"/>
              <a:t>!” </a:t>
            </a:r>
            <a:r>
              <a:rPr lang="ko-KR" altLang="en-US" dirty="0"/>
              <a:t>표시하도록 변경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16. </a:t>
            </a:r>
            <a:r>
              <a:rPr lang="en-US" altLang="ko-KR" spc="-200" dirty="0"/>
              <a:t>C# </a:t>
            </a:r>
            <a:r>
              <a:rPr lang="ko-KR" altLang="en-US" spc="-200" dirty="0"/>
              <a:t>클래스 라이브러리 이용하기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A1ACB-6461-4E80-814C-14C2B046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3" y="1124744"/>
            <a:ext cx="7485714" cy="517142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/>
              <a:t>16. </a:t>
            </a:r>
            <a:r>
              <a:rPr lang="en-US" altLang="ko-KR" spc="-200" dirty="0"/>
              <a:t>C# </a:t>
            </a:r>
            <a:r>
              <a:rPr lang="ko-KR" altLang="en-US" spc="-200" dirty="0"/>
              <a:t>클래스 라이브러리 이용하기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3B3648-DAC7-41BF-A775-5A126CC4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3" y="1124744"/>
            <a:ext cx="7485714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9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3729" name="_x117500864" descr="EMB0000372406c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32656"/>
            <a:ext cx="4464496" cy="6226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 dirty="0"/>
              <a:t>16</a:t>
            </a:r>
            <a:r>
              <a:rPr lang="en-US" altLang="ko-KR" spc="-200"/>
              <a:t>. C# </a:t>
            </a:r>
            <a:r>
              <a:rPr lang="ko-KR" altLang="en-US" spc="-200"/>
              <a:t>클래스 라이브러리 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12776"/>
            <a:ext cx="8075240" cy="4929411"/>
          </a:xfrm>
        </p:spPr>
        <p:txBody>
          <a:bodyPr>
            <a:normAutofit/>
          </a:bodyPr>
          <a:lstStyle/>
          <a:p>
            <a:r>
              <a:rPr lang="ko-KR" altLang="en-US" sz="2800"/>
              <a:t>이미 있는 것 이용하면 우리가 </a:t>
            </a:r>
            <a:r>
              <a:rPr lang="ko-KR" altLang="en-US" sz="2800" dirty="0"/>
              <a:t>만든 </a:t>
            </a:r>
            <a:r>
              <a:rPr lang="ko-KR" altLang="en-US" sz="2800"/>
              <a:t>클래스는 제거해도 됨</a:t>
            </a:r>
            <a:r>
              <a:rPr lang="en-US" altLang="ko-KR" sz="2800"/>
              <a:t>.</a:t>
            </a:r>
            <a:r>
              <a:rPr lang="ko-KR" altLang="en-US" sz="2800"/>
              <a:t> </a:t>
            </a:r>
            <a:endParaRPr lang="en-US" altLang="ko-KR" sz="2800"/>
          </a:p>
          <a:p>
            <a:r>
              <a:rPr lang="ko-KR" altLang="en-US" sz="2800"/>
              <a:t>아래 </a:t>
            </a:r>
            <a:r>
              <a:rPr lang="ko-KR" altLang="en-US" sz="2800" dirty="0"/>
              <a:t>코드 추가하기</a:t>
            </a:r>
            <a:endParaRPr lang="en-US" altLang="ko-KR" sz="2800" dirty="0"/>
          </a:p>
          <a:p>
            <a:endParaRPr lang="en-US" altLang="ko-KR" sz="2800"/>
          </a:p>
          <a:p>
            <a:r>
              <a:rPr lang="en-US" altLang="ko-KR" sz="2800"/>
              <a:t>EventHandler </a:t>
            </a:r>
            <a:r>
              <a:rPr lang="ko-KR" altLang="en-US" sz="2800" dirty="0"/>
              <a:t>선언 고치기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390689"/>
            <a:ext cx="5053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</a:rPr>
              <a:t>using </a:t>
            </a:r>
            <a:r>
              <a:rPr lang="en-US" altLang="ko-KR" sz="2800" dirty="0" err="1">
                <a:solidFill>
                  <a:srgbClr val="0000FF"/>
                </a:solidFill>
              </a:rPr>
              <a:t>System.Windows.Forms</a:t>
            </a:r>
            <a:r>
              <a:rPr lang="en-US" altLang="ko-KR" sz="28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3503818"/>
            <a:ext cx="741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public delegate void </a:t>
            </a:r>
            <a:r>
              <a:rPr lang="en-US" altLang="ko-KR" sz="2800" dirty="0" err="1"/>
              <a:t>EventHandler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rgbClr val="0000FF"/>
                </a:solidFill>
              </a:rPr>
              <a:t>Object o, </a:t>
            </a:r>
            <a:r>
              <a:rPr lang="en-US" altLang="ko-KR" sz="2800" dirty="0" err="1">
                <a:solidFill>
                  <a:srgbClr val="0000FF"/>
                </a:solidFill>
              </a:rPr>
              <a:t>EventArgs</a:t>
            </a:r>
            <a:r>
              <a:rPr lang="en-US" altLang="ko-KR" sz="2800" dirty="0">
                <a:solidFill>
                  <a:srgbClr val="0000FF"/>
                </a:solidFill>
              </a:rPr>
              <a:t> e</a:t>
            </a:r>
            <a:r>
              <a:rPr lang="en-US" altLang="ko-KR" sz="2800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E22AE-3920-4982-8650-022F650D42EB}"/>
              </a:ext>
            </a:extLst>
          </p:cNvPr>
          <p:cNvSpPr txBox="1"/>
          <p:nvPr/>
        </p:nvSpPr>
        <p:spPr>
          <a:xfrm>
            <a:off x="1547664" y="4644638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코드를 위와 같이 고쳤다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 의미는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200" dirty="0"/>
              <a:t>16. C# </a:t>
            </a:r>
            <a:r>
              <a:rPr lang="ko-KR" altLang="en-US" spc="-200" dirty="0"/>
              <a:t>클래스 라이브러리 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929411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핸들러</a:t>
            </a:r>
            <a:r>
              <a:rPr lang="ko-KR" altLang="en-US" sz="2800" dirty="0"/>
              <a:t> 함수 </a:t>
            </a:r>
            <a:r>
              <a:rPr lang="en-US" altLang="ko-KR" sz="2800" dirty="0"/>
              <a:t>xxx </a:t>
            </a:r>
            <a:r>
              <a:rPr lang="ko-KR" altLang="en-US" sz="2800" dirty="0"/>
              <a:t>수정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OnClick</a:t>
            </a:r>
            <a:r>
              <a:rPr lang="en-US" altLang="ko-KR" sz="2800" dirty="0"/>
              <a:t> </a:t>
            </a:r>
            <a:r>
              <a:rPr lang="ko-KR" altLang="en-US" sz="2800" dirty="0"/>
              <a:t>가상함수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89692"/>
            <a:ext cx="59046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void xxx(</a:t>
            </a:r>
            <a:r>
              <a:rPr lang="en-US" altLang="ko-KR" sz="2000" dirty="0">
                <a:solidFill>
                  <a:srgbClr val="0000FF"/>
                </a:solidFill>
              </a:rPr>
              <a:t>Object o, </a:t>
            </a:r>
            <a:r>
              <a:rPr lang="en-US" altLang="ko-KR" sz="2000" dirty="0" err="1">
                <a:solidFill>
                  <a:srgbClr val="0000FF"/>
                </a:solidFill>
              </a:rPr>
              <a:t>EventArgs</a:t>
            </a:r>
            <a:r>
              <a:rPr lang="en-US" altLang="ko-KR" sz="2000" dirty="0">
                <a:solidFill>
                  <a:srgbClr val="0000FF"/>
                </a:solidFill>
              </a:rPr>
              <a:t> e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("</a:t>
            </a:r>
            <a:r>
              <a:rPr lang="ko-KR" altLang="en-US" sz="2000" dirty="0"/>
              <a:t>클릭</a:t>
            </a:r>
            <a:r>
              <a:rPr lang="en-US" altLang="ko-KR" sz="2000" dirty="0"/>
              <a:t>!");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3933056"/>
            <a:ext cx="6462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protected</a:t>
            </a:r>
            <a:r>
              <a:rPr lang="en-US" altLang="ko-KR" sz="2000" dirty="0"/>
              <a:t> override void </a:t>
            </a:r>
            <a:r>
              <a:rPr lang="en-US" altLang="ko-KR" sz="2000" dirty="0" err="1"/>
              <a:t>OnClick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0000FF"/>
                </a:solidFill>
              </a:rPr>
              <a:t>EventArgs</a:t>
            </a:r>
            <a:r>
              <a:rPr lang="en-US" altLang="ko-KR" sz="2000" dirty="0">
                <a:solidFill>
                  <a:srgbClr val="0000FF"/>
                </a:solidFill>
              </a:rPr>
              <a:t> e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("-------------------");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base.OnClick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e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("-------------------");</a:t>
            </a:r>
          </a:p>
          <a:p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6801" name="_x117098024" descr="EMB0000372406c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301127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/>
              <a:t>이벤트 처리과정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392" y="1097607"/>
            <a:ext cx="7859216" cy="5623868"/>
          </a:xfrm>
        </p:spPr>
        <p:txBody>
          <a:bodyPr>
            <a:noAutofit/>
          </a:bodyPr>
          <a:lstStyle/>
          <a:p>
            <a:pPr marL="174625" indent="-174625"/>
            <a:r>
              <a:rPr lang="ko-KR" altLang="en-US" sz="1800" b="1" spc="-100" dirty="0"/>
              <a:t>프로그램을 실행하면</a:t>
            </a:r>
            <a:endParaRPr lang="en-US" altLang="ko-KR" sz="1800" b="1" spc="-100" dirty="0"/>
          </a:p>
          <a:p>
            <a:pPr marL="446088" lvl="1" indent="-265113"/>
            <a:r>
              <a:rPr lang="ko-KR" altLang="en-US" sz="1800" spc="-100" dirty="0"/>
              <a:t>닷넷 런타임이 </a:t>
            </a:r>
            <a:r>
              <a:rPr lang="en-US" altLang="ko-KR" sz="1800" spc="-100" dirty="0">
                <a:solidFill>
                  <a:srgbClr val="0000FF"/>
                </a:solidFill>
              </a:rPr>
              <a:t>Main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함수 호출</a:t>
            </a:r>
            <a:endParaRPr lang="en-US" altLang="ko-KR" sz="1800" spc="-100" dirty="0"/>
          </a:p>
          <a:p>
            <a:pPr marL="446088" lvl="1" indent="-265113"/>
            <a:r>
              <a:rPr lang="en-US" altLang="ko-KR" sz="1800" spc="-100" dirty="0"/>
              <a:t>Main </a:t>
            </a:r>
            <a:r>
              <a:rPr lang="ko-KR" altLang="en-US" sz="1800" spc="-100" dirty="0"/>
              <a:t>함수에서 </a:t>
            </a:r>
            <a:r>
              <a:rPr lang="en-US" altLang="ko-KR" sz="1800" spc="-100" dirty="0">
                <a:solidFill>
                  <a:srgbClr val="0000FF"/>
                </a:solidFill>
              </a:rPr>
              <a:t>Run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함수 호출</a:t>
            </a:r>
            <a:endParaRPr lang="en-US" altLang="ko-KR" sz="1800" spc="-100" dirty="0"/>
          </a:p>
          <a:p>
            <a:pPr marL="446088" lvl="1" indent="-265113"/>
            <a:r>
              <a:rPr lang="en-US" altLang="ko-KR" sz="1800" spc="-100" dirty="0">
                <a:solidFill>
                  <a:srgbClr val="00B050"/>
                </a:solidFill>
              </a:rPr>
              <a:t>Run </a:t>
            </a:r>
            <a:r>
              <a:rPr lang="ko-KR" altLang="en-US" sz="1800" spc="-100" dirty="0">
                <a:solidFill>
                  <a:srgbClr val="00B050"/>
                </a:solidFill>
              </a:rPr>
              <a:t>함수에서</a:t>
            </a:r>
            <a:r>
              <a:rPr lang="en-US" altLang="ko-KR" sz="1800" spc="-100" dirty="0">
                <a:solidFill>
                  <a:srgbClr val="00B050"/>
                </a:solidFill>
              </a:rPr>
              <a:t> </a:t>
            </a:r>
            <a:r>
              <a:rPr lang="ko-KR" altLang="en-US" sz="1800" spc="-100" dirty="0">
                <a:solidFill>
                  <a:srgbClr val="00B050"/>
                </a:solidFill>
              </a:rPr>
              <a:t>폼 객체</a:t>
            </a:r>
            <a:r>
              <a:rPr lang="en-US" altLang="ko-KR" sz="1800" spc="-100" dirty="0">
                <a:solidFill>
                  <a:srgbClr val="00B050"/>
                </a:solidFill>
              </a:rPr>
              <a:t>(</a:t>
            </a:r>
            <a:r>
              <a:rPr lang="ko-KR" altLang="en-US" sz="1800" spc="-100" dirty="0">
                <a:solidFill>
                  <a:srgbClr val="00B050"/>
                </a:solidFill>
              </a:rPr>
              <a:t>길동이</a:t>
            </a:r>
            <a:r>
              <a:rPr lang="en-US" altLang="ko-KR" sz="1800" spc="-100" dirty="0">
                <a:solidFill>
                  <a:srgbClr val="00B050"/>
                </a:solidFill>
              </a:rPr>
              <a:t>)</a:t>
            </a:r>
            <a:r>
              <a:rPr lang="ko-KR" altLang="en-US" sz="1800" spc="-100" dirty="0">
                <a:solidFill>
                  <a:srgbClr val="00B050"/>
                </a:solidFill>
              </a:rPr>
              <a:t> 얼굴</a:t>
            </a:r>
            <a:r>
              <a:rPr lang="en-US" altLang="ko-KR" sz="1800" spc="-100" dirty="0">
                <a:solidFill>
                  <a:srgbClr val="00B050"/>
                </a:solidFill>
              </a:rPr>
              <a:t>(</a:t>
            </a:r>
            <a:r>
              <a:rPr lang="ko-KR" altLang="en-US" sz="1800" spc="-100" dirty="0">
                <a:solidFill>
                  <a:srgbClr val="00B050"/>
                </a:solidFill>
              </a:rPr>
              <a:t>윈도우</a:t>
            </a:r>
            <a:r>
              <a:rPr lang="en-US" altLang="ko-KR" sz="1800" spc="-100">
                <a:solidFill>
                  <a:srgbClr val="00B050"/>
                </a:solidFill>
              </a:rPr>
              <a:t>) </a:t>
            </a:r>
            <a:r>
              <a:rPr lang="ko-KR" altLang="en-US" sz="1800" spc="-100">
                <a:solidFill>
                  <a:srgbClr val="00B050"/>
                </a:solidFill>
              </a:rPr>
              <a:t>표시 </a:t>
            </a:r>
            <a:r>
              <a:rPr lang="en-US" altLang="ko-KR" sz="1800" spc="-100">
                <a:solidFill>
                  <a:srgbClr val="00B050"/>
                </a:solidFill>
              </a:rPr>
              <a:t>#</a:t>
            </a:r>
            <a:endParaRPr lang="en-US" altLang="ko-KR" sz="1800" spc="-100" dirty="0">
              <a:solidFill>
                <a:srgbClr val="00B050"/>
              </a:solidFill>
            </a:endParaRPr>
          </a:p>
          <a:p>
            <a:pPr marL="446088" lvl="1" indent="-265113"/>
            <a:r>
              <a:rPr lang="ko-KR" altLang="en-US" sz="1800" spc="-100" dirty="0">
                <a:solidFill>
                  <a:srgbClr val="00B050"/>
                </a:solidFill>
              </a:rPr>
              <a:t>이후 </a:t>
            </a:r>
            <a:r>
              <a:rPr lang="en-US" altLang="ko-KR" sz="1800" spc="-100" dirty="0">
                <a:solidFill>
                  <a:srgbClr val="00B050"/>
                </a:solidFill>
              </a:rPr>
              <a:t>Run </a:t>
            </a:r>
            <a:r>
              <a:rPr lang="ko-KR" altLang="en-US" sz="1800" spc="-100">
                <a:solidFill>
                  <a:srgbClr val="00B050"/>
                </a:solidFill>
              </a:rPr>
              <a:t>함수에서 길동이</a:t>
            </a:r>
            <a:r>
              <a:rPr lang="en-US" altLang="ko-KR" sz="1800" spc="-100">
                <a:solidFill>
                  <a:srgbClr val="00B050"/>
                </a:solidFill>
              </a:rPr>
              <a:t> </a:t>
            </a:r>
            <a:r>
              <a:rPr lang="ko-KR" altLang="en-US" sz="1800" spc="-100">
                <a:solidFill>
                  <a:srgbClr val="00B050"/>
                </a:solidFill>
              </a:rPr>
              <a:t>호주머니</a:t>
            </a:r>
            <a:r>
              <a:rPr lang="en-US" altLang="ko-KR" sz="1800" spc="-100" dirty="0">
                <a:solidFill>
                  <a:srgbClr val="00B050"/>
                </a:solidFill>
              </a:rPr>
              <a:t>(</a:t>
            </a:r>
            <a:r>
              <a:rPr lang="ko-KR" altLang="en-US" sz="1800" spc="-100" dirty="0">
                <a:solidFill>
                  <a:srgbClr val="00B050"/>
                </a:solidFill>
              </a:rPr>
              <a:t>이벤트 큐</a:t>
            </a:r>
            <a:r>
              <a:rPr lang="en-US" altLang="ko-KR" sz="1800" spc="-100" dirty="0">
                <a:solidFill>
                  <a:srgbClr val="00B050"/>
                </a:solidFill>
              </a:rPr>
              <a:t>)</a:t>
            </a:r>
            <a:r>
              <a:rPr lang="ko-KR" altLang="en-US" sz="1800" spc="-100" dirty="0">
                <a:solidFill>
                  <a:srgbClr val="00B050"/>
                </a:solidFill>
              </a:rPr>
              <a:t>를 계속 확인 </a:t>
            </a:r>
            <a:r>
              <a:rPr lang="en-US" altLang="ko-KR" sz="1800" spc="-100" dirty="0">
                <a:solidFill>
                  <a:srgbClr val="00B050"/>
                </a:solidFill>
              </a:rPr>
              <a:t>(</a:t>
            </a:r>
            <a:r>
              <a:rPr lang="ko-KR" altLang="en-US" sz="1800" spc="-100">
                <a:solidFill>
                  <a:srgbClr val="00B050"/>
                </a:solidFill>
              </a:rPr>
              <a:t>무한루프</a:t>
            </a:r>
            <a:r>
              <a:rPr lang="en-US" altLang="ko-KR" sz="1800" spc="-100">
                <a:solidFill>
                  <a:srgbClr val="00B050"/>
                </a:solidFill>
              </a:rPr>
              <a:t>) #</a:t>
            </a:r>
            <a:endParaRPr lang="ko-KR" altLang="en-US" sz="1800" spc="-100" dirty="0">
              <a:solidFill>
                <a:srgbClr val="00B050"/>
              </a:solidFill>
            </a:endParaRPr>
          </a:p>
          <a:p>
            <a:pPr marL="271463" indent="-214313"/>
            <a:r>
              <a:rPr lang="ko-KR" altLang="en-US" sz="1800" b="1" spc="-100"/>
              <a:t>자</a:t>
            </a:r>
            <a:r>
              <a:rPr lang="en-US" altLang="ko-KR" sz="1800" b="1" spc="-100"/>
              <a:t>, </a:t>
            </a:r>
            <a:r>
              <a:rPr lang="ko-KR" altLang="en-US" sz="1800" b="1" spc="-100"/>
              <a:t>이제 여러분이 폼 위에서 마우스를 </a:t>
            </a:r>
            <a:r>
              <a:rPr lang="ko-KR" altLang="en-US" sz="1800" b="1" spc="-100" dirty="0"/>
              <a:t>클릭 </a:t>
            </a:r>
            <a:r>
              <a:rPr lang="en-US" altLang="ko-KR" sz="1800" b="1" spc="-100" dirty="0"/>
              <a:t>(</a:t>
            </a:r>
            <a:r>
              <a:rPr lang="ko-KR" altLang="en-US" sz="1800" b="1" spc="-100" dirty="0"/>
              <a:t>이벤트 발생</a:t>
            </a:r>
            <a:r>
              <a:rPr lang="en-US" altLang="ko-KR" sz="1800" b="1" spc="-100" dirty="0"/>
              <a:t>) </a:t>
            </a:r>
            <a:endParaRPr lang="ko-KR" altLang="en-US" sz="1800" b="1" spc="-100" dirty="0"/>
          </a:p>
          <a:p>
            <a:pPr marL="446088" lvl="1" indent="-265113"/>
            <a:r>
              <a:rPr lang="ko-KR" altLang="en-US" sz="1800" spc="-100" dirty="0">
                <a:solidFill>
                  <a:srgbClr val="00B050"/>
                </a:solidFill>
              </a:rPr>
              <a:t>운영체제</a:t>
            </a:r>
            <a:r>
              <a:rPr lang="en-US" altLang="ko-KR" sz="1800" spc="-100" dirty="0">
                <a:solidFill>
                  <a:srgbClr val="00B050"/>
                </a:solidFill>
              </a:rPr>
              <a:t>(</a:t>
            </a:r>
            <a:r>
              <a:rPr lang="ko-KR" altLang="en-US" sz="1800" spc="-100" dirty="0">
                <a:solidFill>
                  <a:srgbClr val="00B050"/>
                </a:solidFill>
              </a:rPr>
              <a:t>윈도</a:t>
            </a:r>
            <a:r>
              <a:rPr lang="en-US" altLang="ko-KR" sz="1800" spc="-100" dirty="0">
                <a:solidFill>
                  <a:srgbClr val="00B050"/>
                </a:solidFill>
              </a:rPr>
              <a:t>)</a:t>
            </a:r>
            <a:r>
              <a:rPr lang="ko-KR" altLang="en-US" sz="1800" spc="-100" dirty="0">
                <a:solidFill>
                  <a:srgbClr val="00B050"/>
                </a:solidFill>
              </a:rPr>
              <a:t>에서 </a:t>
            </a:r>
            <a:r>
              <a:rPr lang="en-US" altLang="ko-KR" sz="1800" spc="-100" dirty="0">
                <a:solidFill>
                  <a:srgbClr val="00B050"/>
                </a:solidFill>
              </a:rPr>
              <a:t>Click </a:t>
            </a:r>
            <a:r>
              <a:rPr lang="ko-KR" altLang="en-US" sz="1800" spc="-100" dirty="0">
                <a:solidFill>
                  <a:srgbClr val="00B050"/>
                </a:solidFill>
              </a:rPr>
              <a:t>이벤트를 만들어 호주머니에 넣음</a:t>
            </a:r>
            <a:r>
              <a:rPr lang="en-US" altLang="ko-KR" sz="1800" spc="-100" dirty="0">
                <a:solidFill>
                  <a:srgbClr val="00B050"/>
                </a:solidFill>
              </a:rPr>
              <a:t>.</a:t>
            </a:r>
          </a:p>
          <a:p>
            <a:pPr marL="446088" lvl="1" indent="-265113"/>
            <a:r>
              <a:rPr lang="ko-KR" altLang="en-US" sz="1800" spc="-100" dirty="0">
                <a:solidFill>
                  <a:srgbClr val="00B050"/>
                </a:solidFill>
              </a:rPr>
              <a:t>호주머니를 계속 체크하던 </a:t>
            </a:r>
            <a:r>
              <a:rPr lang="en-US" altLang="ko-KR" sz="1800" spc="-100" dirty="0">
                <a:solidFill>
                  <a:srgbClr val="00B050"/>
                </a:solidFill>
              </a:rPr>
              <a:t>Run </a:t>
            </a:r>
            <a:r>
              <a:rPr lang="ko-KR" altLang="en-US" sz="1800" spc="-100" dirty="0">
                <a:solidFill>
                  <a:srgbClr val="00B050"/>
                </a:solidFill>
              </a:rPr>
              <a:t>함수에서 이벤트를 꺼내 확인</a:t>
            </a:r>
            <a:endParaRPr lang="en-US" altLang="ko-KR" sz="1800" spc="-100" dirty="0">
              <a:solidFill>
                <a:srgbClr val="00B050"/>
              </a:solidFill>
            </a:endParaRPr>
          </a:p>
          <a:p>
            <a:pPr marL="446088" lvl="1" indent="-265113"/>
            <a:r>
              <a:rPr lang="en-US" altLang="ko-KR" sz="1800" spc="-100" dirty="0">
                <a:solidFill>
                  <a:srgbClr val="00B050"/>
                </a:solidFill>
              </a:rPr>
              <a:t>Click </a:t>
            </a:r>
            <a:r>
              <a:rPr lang="ko-KR" altLang="en-US" sz="1800" spc="-100" dirty="0">
                <a:solidFill>
                  <a:srgbClr val="00B050"/>
                </a:solidFill>
              </a:rPr>
              <a:t>이벤트임을 알고 길동이 </a:t>
            </a:r>
            <a:r>
              <a:rPr lang="en-US" altLang="ko-KR" sz="1800" spc="-100" dirty="0" err="1">
                <a:solidFill>
                  <a:srgbClr val="00B050"/>
                </a:solidFill>
              </a:rPr>
              <a:t>OnClick</a:t>
            </a:r>
            <a:r>
              <a:rPr lang="en-US" altLang="ko-KR" sz="1800" spc="-100" dirty="0">
                <a:solidFill>
                  <a:srgbClr val="00B050"/>
                </a:solidFill>
              </a:rPr>
              <a:t> </a:t>
            </a:r>
            <a:r>
              <a:rPr lang="ko-KR" altLang="en-US" sz="1800" spc="-100" dirty="0">
                <a:solidFill>
                  <a:srgbClr val="00B050"/>
                </a:solidFill>
              </a:rPr>
              <a:t>가상함수 호출</a:t>
            </a:r>
            <a:endParaRPr lang="en-US" altLang="ko-KR" sz="1800" spc="-100" dirty="0">
              <a:solidFill>
                <a:srgbClr val="00B050"/>
              </a:solidFill>
            </a:endParaRPr>
          </a:p>
          <a:p>
            <a:pPr marL="446088" lvl="1" indent="-265113"/>
            <a:r>
              <a:rPr lang="en-US" altLang="ko-KR" sz="1800" spc="-100" dirty="0" err="1"/>
              <a:t>OnClick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가상함수 에서 </a:t>
            </a:r>
            <a:r>
              <a:rPr lang="en-US" altLang="ko-KR" sz="1800" spc="-100" dirty="0"/>
              <a:t>Click </a:t>
            </a:r>
            <a:r>
              <a:rPr lang="ko-KR" altLang="en-US" sz="1800" spc="-100" dirty="0" err="1"/>
              <a:t>델리게이트가</a:t>
            </a:r>
            <a:r>
              <a:rPr lang="ko-KR" altLang="en-US" sz="1800" spc="-100" dirty="0"/>
              <a:t> </a:t>
            </a:r>
            <a:r>
              <a:rPr lang="en-US" altLang="ko-KR" sz="1800" spc="-100" dirty="0"/>
              <a:t>null</a:t>
            </a:r>
            <a:r>
              <a:rPr lang="ko-KR" altLang="en-US" sz="1800" spc="-100" dirty="0"/>
              <a:t>이 아니면 여러분이 작성한 </a:t>
            </a:r>
            <a:r>
              <a:rPr lang="ko-KR" altLang="en-US" sz="1800" spc="-100" dirty="0" err="1"/>
              <a:t>핸들러</a:t>
            </a:r>
            <a:r>
              <a:rPr lang="ko-KR" altLang="en-US" sz="1800" spc="-100" dirty="0"/>
              <a:t> 함수 </a:t>
            </a:r>
            <a:r>
              <a:rPr lang="en-US" altLang="ko-KR" sz="1800" spc="-100" dirty="0"/>
              <a:t>xxx </a:t>
            </a:r>
            <a:r>
              <a:rPr lang="ko-KR" altLang="en-US" sz="1800" spc="-100" dirty="0"/>
              <a:t>호출</a:t>
            </a:r>
            <a:endParaRPr lang="en-US" altLang="ko-KR" sz="1800" spc="-100" dirty="0"/>
          </a:p>
          <a:p>
            <a:pPr marL="271463" indent="-214313"/>
            <a:r>
              <a:rPr lang="ko-KR" altLang="en-US" sz="1800" b="1" spc="-100" dirty="0"/>
              <a:t>여러분이 윈도우를 닫을 경우 </a:t>
            </a:r>
            <a:r>
              <a:rPr lang="en-US" altLang="ko-KR" sz="1800" b="1" spc="-100" dirty="0"/>
              <a:t>(</a:t>
            </a:r>
            <a:r>
              <a:rPr lang="ko-KR" altLang="en-US" sz="1800" b="1" spc="-100" dirty="0"/>
              <a:t>이벤트 발생</a:t>
            </a:r>
            <a:r>
              <a:rPr lang="en-US" altLang="ko-KR" sz="1800" b="1" spc="-100" dirty="0"/>
              <a:t>)</a:t>
            </a:r>
          </a:p>
          <a:p>
            <a:pPr marL="446088" lvl="1" indent="-265113"/>
            <a:r>
              <a:rPr lang="en-US" altLang="ko-KR" sz="1800" spc="-100" dirty="0"/>
              <a:t>Close </a:t>
            </a:r>
            <a:r>
              <a:rPr lang="ko-KR" altLang="en-US" sz="1800" spc="-100" dirty="0"/>
              <a:t>이벤트 </a:t>
            </a:r>
            <a:r>
              <a:rPr lang="ko-KR" altLang="en-US" sz="1800" spc="-100"/>
              <a:t>발생 </a:t>
            </a:r>
            <a:endParaRPr lang="en-US" altLang="ko-KR" sz="1800" spc="-100"/>
          </a:p>
          <a:p>
            <a:pPr marL="446088" lvl="1" indent="-265113"/>
            <a:r>
              <a:rPr lang="ko-KR" altLang="en-US" sz="1800" spc="-100">
                <a:solidFill>
                  <a:srgbClr val="00B050"/>
                </a:solidFill>
              </a:rPr>
              <a:t>운영체제</a:t>
            </a:r>
            <a:r>
              <a:rPr lang="en-US" altLang="ko-KR" sz="1800" spc="-100">
                <a:solidFill>
                  <a:srgbClr val="00B050"/>
                </a:solidFill>
              </a:rPr>
              <a:t>(</a:t>
            </a:r>
            <a:r>
              <a:rPr lang="ko-KR" altLang="en-US" sz="1800" spc="-100">
                <a:solidFill>
                  <a:srgbClr val="00B050"/>
                </a:solidFill>
              </a:rPr>
              <a:t>윈도</a:t>
            </a:r>
            <a:r>
              <a:rPr lang="en-US" altLang="ko-KR" sz="1800" spc="-100">
                <a:solidFill>
                  <a:srgbClr val="00B050"/>
                </a:solidFill>
              </a:rPr>
              <a:t>)</a:t>
            </a:r>
            <a:r>
              <a:rPr lang="ko-KR" altLang="en-US" sz="1800" spc="-100">
                <a:solidFill>
                  <a:srgbClr val="00B050"/>
                </a:solidFill>
              </a:rPr>
              <a:t>에서 </a:t>
            </a:r>
            <a:r>
              <a:rPr lang="en-US" altLang="ko-KR" sz="1800" spc="-100">
                <a:solidFill>
                  <a:srgbClr val="00B050"/>
                </a:solidFill>
              </a:rPr>
              <a:t>Close </a:t>
            </a:r>
            <a:r>
              <a:rPr lang="ko-KR" altLang="en-US" sz="1800" spc="-100">
                <a:solidFill>
                  <a:srgbClr val="00B050"/>
                </a:solidFill>
              </a:rPr>
              <a:t>이벤트를 만들어 길동이 호주머니에 넣음</a:t>
            </a:r>
            <a:r>
              <a:rPr lang="en-US" altLang="ko-KR" sz="1800" spc="-100">
                <a:solidFill>
                  <a:srgbClr val="00B050"/>
                </a:solidFill>
              </a:rPr>
              <a:t>.</a:t>
            </a:r>
            <a:endParaRPr lang="en-US" altLang="ko-KR" sz="1800" spc="-100" dirty="0"/>
          </a:p>
          <a:p>
            <a:pPr marL="446088" lvl="1" indent="-265113"/>
            <a:r>
              <a:rPr lang="en-US" altLang="ko-KR" sz="1800" spc="-100" dirty="0">
                <a:solidFill>
                  <a:srgbClr val="00B050"/>
                </a:solidFill>
              </a:rPr>
              <a:t>Run </a:t>
            </a:r>
            <a:r>
              <a:rPr lang="ko-KR" altLang="en-US" sz="1800" spc="-100" dirty="0">
                <a:solidFill>
                  <a:srgbClr val="00B050"/>
                </a:solidFill>
              </a:rPr>
              <a:t>함수에서 길동이 </a:t>
            </a:r>
            <a:r>
              <a:rPr lang="en-US" altLang="ko-KR" sz="1800" spc="-100" dirty="0" err="1">
                <a:solidFill>
                  <a:srgbClr val="00B050"/>
                </a:solidFill>
              </a:rPr>
              <a:t>OnClose</a:t>
            </a:r>
            <a:r>
              <a:rPr lang="en-US" altLang="ko-KR" sz="1800" spc="-100" dirty="0">
                <a:solidFill>
                  <a:srgbClr val="00B050"/>
                </a:solidFill>
              </a:rPr>
              <a:t> </a:t>
            </a:r>
            <a:r>
              <a:rPr lang="ko-KR" altLang="en-US" sz="1800" spc="-100" dirty="0">
                <a:solidFill>
                  <a:srgbClr val="00B050"/>
                </a:solidFill>
              </a:rPr>
              <a:t>가상함수 호출</a:t>
            </a:r>
            <a:endParaRPr lang="en-US" altLang="ko-KR" sz="1800" spc="-100" dirty="0">
              <a:solidFill>
                <a:srgbClr val="00B050"/>
              </a:solidFill>
            </a:endParaRPr>
          </a:p>
          <a:p>
            <a:pPr marL="446088" lvl="1" indent="-265113"/>
            <a:r>
              <a:rPr lang="en-US" altLang="ko-KR" sz="1800" spc="-100"/>
              <a:t>OnClose </a:t>
            </a:r>
            <a:r>
              <a:rPr lang="ko-KR" altLang="en-US" sz="1800" spc="-100"/>
              <a:t>함수에서 프로그램 </a:t>
            </a:r>
            <a:r>
              <a:rPr lang="ko-KR" altLang="en-US" sz="1800" spc="-100" dirty="0"/>
              <a:t>종료</a:t>
            </a:r>
            <a:endParaRPr lang="en-US" altLang="ko-KR" sz="1800" spc="-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C3110-EAA8-4E83-867E-1E9577CD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18. </a:t>
            </a:r>
            <a:r>
              <a:rPr lang="ko-KR" altLang="en-US">
                <a:solidFill>
                  <a:schemeClr val="accent6"/>
                </a:solidFill>
              </a:rPr>
              <a:t>가장 간단한</a:t>
            </a:r>
            <a:r>
              <a:rPr lang="ko-KR" altLang="en-US"/>
              <a:t> </a:t>
            </a:r>
            <a:r>
              <a:rPr lang="en-US" altLang="ko-KR"/>
              <a:t>C# </a:t>
            </a:r>
            <a:r>
              <a:rPr lang="ko-KR" altLang="en-US"/>
              <a:t>폼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55293-3E04-44AE-BD85-CEA32E1F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새로운 빈 프로젝트 </a:t>
            </a:r>
            <a:r>
              <a:rPr lang="en-US" altLang="ko-KR"/>
              <a:t>My </a:t>
            </a:r>
            <a:r>
              <a:rPr lang="ko-KR" altLang="en-US"/>
              <a:t>생성</a:t>
            </a:r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개 추가</a:t>
            </a:r>
            <a:endParaRPr lang="en-US" altLang="ko-KR"/>
          </a:p>
          <a:p>
            <a:pPr lvl="1"/>
            <a:r>
              <a:rPr lang="en-US" altLang="ko-KR"/>
              <a:t>System.dll</a:t>
            </a:r>
          </a:p>
          <a:p>
            <a:pPr lvl="1"/>
            <a:r>
              <a:rPr lang="en-US" altLang="ko-KR"/>
              <a:t>System.Windows.Forms.dll</a:t>
            </a:r>
          </a:p>
          <a:p>
            <a:r>
              <a:rPr lang="en-US" altLang="ko-KR"/>
              <a:t>My.cs </a:t>
            </a:r>
            <a:r>
              <a:rPr lang="ko-KR" altLang="en-US"/>
              <a:t>파일 추가</a:t>
            </a:r>
            <a:endParaRPr lang="en-US" altLang="ko-KR"/>
          </a:p>
          <a:p>
            <a:r>
              <a:rPr lang="ko-KR" altLang="en-US"/>
              <a:t>가장 간단한 </a:t>
            </a:r>
            <a:r>
              <a:rPr lang="en-US" altLang="ko-KR"/>
              <a:t>C# </a:t>
            </a:r>
            <a:r>
              <a:rPr lang="ko-KR" altLang="en-US"/>
              <a:t>폼 프로그램 작성 </a:t>
            </a:r>
            <a:endParaRPr lang="en-US" altLang="ko-KR"/>
          </a:p>
          <a:p>
            <a:r>
              <a:rPr lang="ko-KR" altLang="en-US"/>
              <a:t>컴파일 </a:t>
            </a:r>
            <a:r>
              <a:rPr lang="en-US" altLang="ko-KR"/>
              <a:t>&amp; </a:t>
            </a:r>
            <a:r>
              <a:rPr lang="ko-KR" altLang="en-US"/>
              <a:t>실행</a:t>
            </a:r>
            <a:endParaRPr lang="en-US" altLang="ko-KR"/>
          </a:p>
          <a:p>
            <a:r>
              <a:rPr lang="en-US" altLang="ko-KR"/>
              <a:t>Click </a:t>
            </a:r>
            <a:r>
              <a:rPr lang="ko-KR" altLang="en-US"/>
              <a:t>이벤트 처리 </a:t>
            </a:r>
            <a:r>
              <a:rPr lang="en-US" altLang="ko-KR"/>
              <a:t>(Derived </a:t>
            </a:r>
            <a:r>
              <a:rPr lang="ko-KR" altLang="en-US"/>
              <a:t>클래스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2FC40-D685-4AAB-84E9-5C77B105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409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19. </a:t>
            </a:r>
            <a:r>
              <a:rPr lang="ko-KR" altLang="en-US" dirty="0"/>
              <a:t>윈도우 응용 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5F229-3CB4-4213-9B86-0E25A802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87" y="1103040"/>
            <a:ext cx="5090726" cy="558520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19. </a:t>
            </a:r>
            <a:r>
              <a:rPr lang="ko-KR" altLang="en-US" dirty="0"/>
              <a:t>윈도우 응용 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FA1630-9BD2-409D-939A-D8CD7DC6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41507"/>
            <a:ext cx="7355160" cy="5114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추상화와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xxx </a:t>
            </a:r>
            <a:r>
              <a:rPr lang="ko-KR" altLang="en-US" dirty="0"/>
              <a:t>함수로 코드 추상화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6772" y="1916832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using System;</a:t>
            </a:r>
          </a:p>
          <a:p>
            <a:endParaRPr lang="en-US" altLang="ko-KR" sz="2000" dirty="0"/>
          </a:p>
          <a:p>
            <a:r>
              <a:rPr lang="en-US" altLang="ko-KR" sz="2000" dirty="0"/>
              <a:t>public class Delegate 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xxx()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("</a:t>
            </a:r>
            <a:r>
              <a:rPr lang="ko-KR" altLang="en-US" sz="2000" dirty="0"/>
              <a:t>클릭</a:t>
            </a:r>
            <a:r>
              <a:rPr lang="en-US" altLang="ko-KR" sz="2000" dirty="0"/>
              <a:t>!");</a:t>
            </a:r>
          </a:p>
          <a:p>
            <a:r>
              <a:rPr lang="en-US" altLang="ko-KR" sz="2000" dirty="0"/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void Main()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>
                <a:solidFill>
                  <a:srgbClr val="FF0000"/>
                </a:solidFill>
              </a:rPr>
              <a:t>xxx</a:t>
            </a:r>
            <a:r>
              <a:rPr lang="en-US" altLang="ko-KR" sz="2000">
                <a:solidFill>
                  <a:srgbClr val="FF0000"/>
                </a:solidFill>
              </a:rPr>
              <a:t>();  </a:t>
            </a:r>
            <a:r>
              <a:rPr lang="en-US" altLang="ko-KR" sz="20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//</a:t>
            </a:r>
            <a:r>
              <a:rPr lang="ko-KR" altLang="en-US" sz="20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실행될까</a:t>
            </a:r>
            <a:r>
              <a:rPr lang="en-US" altLang="ko-KR" sz="20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??</a:t>
            </a:r>
            <a:endParaRPr lang="en-US" altLang="ko-KR" sz="2000" dirty="0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19. </a:t>
            </a:r>
            <a:r>
              <a:rPr lang="ko-KR" altLang="en-US" dirty="0"/>
              <a:t>윈도우 응용 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ko-KR" altLang="en-US" dirty="0"/>
              <a:t>도스창은 표시되지 않고 </a:t>
            </a:r>
            <a:r>
              <a:rPr lang="ko-KR" altLang="en-US" sz="40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폼</a:t>
            </a:r>
            <a:r>
              <a:rPr lang="ko-KR" altLang="en-US" dirty="0"/>
              <a:t> 윈도만 표시됨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3E1515-65ED-432D-A1B7-94FF6FF4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847619" cy="364761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</a:t>
            </a:r>
            <a:r>
              <a:rPr lang="ko-KR" altLang="en-US" dirty="0"/>
              <a:t>코드 다듬기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Derived </a:t>
            </a:r>
            <a:r>
              <a:rPr lang="ko-KR" altLang="en-US" sz="2800"/>
              <a:t>클래스 </a:t>
            </a:r>
            <a:r>
              <a:rPr lang="en-US" altLang="ko-KR" sz="2800"/>
              <a:t>→ </a:t>
            </a:r>
            <a:r>
              <a:rPr lang="en-US" altLang="ko-KR" sz="2800" err="1">
                <a:solidFill>
                  <a:schemeClr val="accent6">
                    <a:lumMod val="75000"/>
                  </a:schemeClr>
                </a:solidFill>
              </a:rPr>
              <a:t>MainForm</a:t>
            </a:r>
            <a:r>
              <a:rPr lang="en-US" altLang="ko-KR" sz="2800"/>
              <a:t> </a:t>
            </a:r>
            <a:r>
              <a:rPr lang="ko-KR" altLang="en-US" sz="2800"/>
              <a:t>클래스로 이름 변경</a:t>
            </a:r>
            <a:endParaRPr lang="en-US" altLang="ko-KR" sz="2800" dirty="0"/>
          </a:p>
          <a:p>
            <a:r>
              <a:rPr lang="en-US" altLang="ko-KR" sz="2800" dirty="0" err="1"/>
              <a:t>MainForm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 </a:t>
            </a:r>
            <a:r>
              <a:rPr lang="ko-KR" altLang="en-US" sz="2800" dirty="0" err="1"/>
              <a:t>생성자</a:t>
            </a:r>
            <a:r>
              <a:rPr lang="ko-KR" altLang="en-US" sz="2800" dirty="0"/>
              <a:t> 함수 내의 </a:t>
            </a:r>
            <a:r>
              <a:rPr lang="ko-KR" altLang="en-US" sz="2800"/>
              <a:t>코드를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</a:rPr>
              <a:t>InitializeComponent</a:t>
            </a:r>
            <a:r>
              <a:rPr lang="en-US" altLang="ko-KR" sz="2800">
                <a:solidFill>
                  <a:srgbClr val="0000FF"/>
                </a:solidFill>
              </a:rPr>
              <a:t> </a:t>
            </a:r>
            <a:r>
              <a:rPr lang="ko-KR" altLang="en-US" sz="2800" dirty="0"/>
              <a:t>함수로 추상화</a:t>
            </a:r>
            <a:endParaRPr lang="en-US" altLang="ko-KR" sz="2800" dirty="0"/>
          </a:p>
          <a:p>
            <a:r>
              <a:rPr lang="ko-KR" altLang="en-US" sz="2800" dirty="0"/>
              <a:t>네임 스페이스 </a:t>
            </a:r>
            <a:r>
              <a:rPr lang="en-US" altLang="ko-KR" sz="2800" dirty="0"/>
              <a:t>XXX </a:t>
            </a:r>
            <a:r>
              <a:rPr lang="ko-KR" altLang="en-US" sz="2800" dirty="0"/>
              <a:t>지정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14810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/>
              <a:t>namespace XXX</a:t>
            </a:r>
          </a:p>
          <a:p>
            <a:r>
              <a:rPr lang="en-US" altLang="ko-KR" sz="2800" dirty="0"/>
              <a:t>{</a:t>
            </a:r>
          </a:p>
          <a:p>
            <a:endParaRPr lang="en-US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00"/>
              <a:t>21. </a:t>
            </a:r>
            <a:r>
              <a:rPr lang="ko-KR" altLang="en-US" spc="-500" dirty="0"/>
              <a:t>디자인 편집기를 이용한 </a:t>
            </a:r>
            <a:r>
              <a:rPr lang="en-US" altLang="ko-KR" spc="-500" dirty="0"/>
              <a:t>UI </a:t>
            </a:r>
            <a:r>
              <a:rPr lang="ko-KR" altLang="en-US" spc="-500" dirty="0"/>
              <a:t>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/>
              <a:t>비주얼 디자인 </a:t>
            </a:r>
            <a:r>
              <a:rPr lang="en-US" altLang="ko-KR" dirty="0"/>
              <a:t>(</a:t>
            </a:r>
            <a:r>
              <a:rPr lang="en-US" altLang="ko-KR" dirty="0" err="1"/>
              <a:t>MainForm.cs</a:t>
            </a:r>
            <a:r>
              <a:rPr lang="en-US" altLang="ko-KR" dirty="0"/>
              <a:t> </a:t>
            </a:r>
            <a:r>
              <a:rPr lang="ko-KR" altLang="en-US" dirty="0"/>
              <a:t>두 번 클릭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70892-7C18-4D22-8E01-119D0C48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184523"/>
            <a:ext cx="4709272" cy="389823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0"/>
              <a:t>21. </a:t>
            </a:r>
            <a:r>
              <a:rPr lang="ko-KR" altLang="en-US" spc="-500" dirty="0"/>
              <a:t>디자인 편집기를 이용한 </a:t>
            </a:r>
            <a:r>
              <a:rPr lang="en-US" altLang="ko-KR" spc="-500" dirty="0"/>
              <a:t>UI </a:t>
            </a:r>
            <a:r>
              <a:rPr lang="ko-KR" altLang="en-US" spc="-500" dirty="0"/>
              <a:t>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20079" y="1495325"/>
            <a:ext cx="8229600" cy="4525963"/>
          </a:xfrm>
        </p:spPr>
        <p:txBody>
          <a:bodyPr/>
          <a:lstStyle/>
          <a:p>
            <a:r>
              <a:rPr lang="ko-KR" altLang="en-US" dirty="0"/>
              <a:t>폼 윈도우 크기 변경하기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DE4E0-6D38-4676-841A-08F474C0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05" y="2373669"/>
            <a:ext cx="7476190" cy="364761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0"/>
              <a:t>21. </a:t>
            </a:r>
            <a:r>
              <a:rPr lang="ko-KR" altLang="en-US" spc="-500" dirty="0"/>
              <a:t>디자인 편집기를 이용한 </a:t>
            </a:r>
            <a:r>
              <a:rPr lang="en-US" altLang="ko-KR" spc="-500" dirty="0"/>
              <a:t>UI </a:t>
            </a:r>
            <a:r>
              <a:rPr lang="ko-KR" altLang="en-US" spc="-500" dirty="0"/>
              <a:t>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559689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private void </a:t>
            </a:r>
            <a:r>
              <a:rPr lang="en-US" altLang="ko-KR" sz="2400" dirty="0" err="1"/>
              <a:t>InitializeComponent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</a:t>
            </a:r>
            <a:r>
              <a:rPr lang="en-US" altLang="ko-KR" sz="2400" dirty="0" err="1">
                <a:solidFill>
                  <a:srgbClr val="0000FF"/>
                </a:solidFill>
              </a:rPr>
              <a:t>this.SuspendLayout</a:t>
            </a:r>
            <a:r>
              <a:rPr lang="en-US" altLang="ko-KR" sz="2400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// 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// </a:t>
            </a:r>
            <a:r>
              <a:rPr lang="en-US" altLang="ko-KR" sz="2400" dirty="0" err="1">
                <a:solidFill>
                  <a:srgbClr val="0000FF"/>
                </a:solidFill>
              </a:rPr>
              <a:t>MainForm</a:t>
            </a:r>
            <a:endParaRPr lang="en-US" altLang="ko-KR" sz="2400" dirty="0">
              <a:solidFill>
                <a:srgbClr val="0000FF"/>
              </a:solidFill>
            </a:endParaRPr>
          </a:p>
          <a:p>
            <a:r>
              <a:rPr lang="en-US" altLang="ko-KR" sz="2400" dirty="0">
                <a:solidFill>
                  <a:srgbClr val="0000FF"/>
                </a:solidFill>
              </a:rPr>
              <a:t>    // 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</a:t>
            </a:r>
            <a:r>
              <a:rPr lang="en-US" altLang="ko-KR" sz="2400" dirty="0" err="1">
                <a:solidFill>
                  <a:srgbClr val="0000FF"/>
                </a:solidFill>
              </a:rPr>
              <a:t>this.ClientSize</a:t>
            </a:r>
            <a:r>
              <a:rPr lang="en-US" altLang="ko-KR" sz="2400" dirty="0">
                <a:solidFill>
                  <a:srgbClr val="0000FF"/>
                </a:solidFill>
              </a:rPr>
              <a:t> = new </a:t>
            </a:r>
            <a:r>
              <a:rPr lang="en-US" altLang="ko-KR" sz="2400" dirty="0" err="1">
                <a:solidFill>
                  <a:srgbClr val="0000FF"/>
                </a:solidFill>
              </a:rPr>
              <a:t>System.</a:t>
            </a:r>
            <a:r>
              <a:rPr lang="en-US" altLang="ko-KR" sz="2400" dirty="0" err="1">
                <a:solidFill>
                  <a:srgbClr val="FF0000"/>
                </a:solidFill>
              </a:rPr>
              <a:t>Drawing</a:t>
            </a:r>
            <a:r>
              <a:rPr lang="en-US" altLang="ko-KR" sz="2400" dirty="0" err="1">
                <a:solidFill>
                  <a:srgbClr val="0000FF"/>
                </a:solidFill>
              </a:rPr>
              <a:t>.Size</a:t>
            </a:r>
            <a:r>
              <a:rPr lang="en-US" altLang="ko-KR" sz="2400" dirty="0">
                <a:solidFill>
                  <a:srgbClr val="0000FF"/>
                </a:solidFill>
              </a:rPr>
              <a:t>(440, 209);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</a:t>
            </a:r>
            <a:r>
              <a:rPr lang="en-US" altLang="ko-KR" sz="2400" dirty="0" err="1">
                <a:solidFill>
                  <a:srgbClr val="0000FF"/>
                </a:solidFill>
              </a:rPr>
              <a:t>this.Name</a:t>
            </a:r>
            <a:r>
              <a:rPr lang="en-US" altLang="ko-KR" sz="2400" dirty="0">
                <a:solidFill>
                  <a:srgbClr val="0000FF"/>
                </a:solidFill>
              </a:rPr>
              <a:t> = "</a:t>
            </a:r>
            <a:r>
              <a:rPr lang="en-US" altLang="ko-KR" sz="2400" dirty="0" err="1">
                <a:solidFill>
                  <a:srgbClr val="0000FF"/>
                </a:solidFill>
              </a:rPr>
              <a:t>MainForm</a:t>
            </a:r>
            <a:r>
              <a:rPr lang="en-US" altLang="ko-KR" sz="2400" dirty="0">
                <a:solidFill>
                  <a:srgbClr val="0000FF"/>
                </a:solidFill>
              </a:rPr>
              <a:t>";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</a:t>
            </a:r>
            <a:r>
              <a:rPr lang="en-US" altLang="ko-KR" sz="2400" dirty="0" err="1">
                <a:solidFill>
                  <a:srgbClr val="0000FF"/>
                </a:solidFill>
              </a:rPr>
              <a:t>this.Load</a:t>
            </a:r>
            <a:r>
              <a:rPr lang="en-US" altLang="ko-KR" sz="2400" dirty="0">
                <a:solidFill>
                  <a:srgbClr val="0000FF"/>
                </a:solidFill>
              </a:rPr>
              <a:t> += new 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    </a:t>
            </a:r>
            <a:r>
              <a:rPr lang="en-US" altLang="ko-KR" sz="2400" dirty="0" err="1">
                <a:solidFill>
                  <a:srgbClr val="0000FF"/>
                </a:solidFill>
              </a:rPr>
              <a:t>System.EventHandler</a:t>
            </a:r>
            <a:r>
              <a:rPr lang="en-US" altLang="ko-KR" sz="2400" dirty="0">
                <a:solidFill>
                  <a:srgbClr val="0000FF"/>
                </a:solidFill>
              </a:rPr>
              <a:t>(</a:t>
            </a:r>
            <a:r>
              <a:rPr lang="en-US" altLang="ko-KR" sz="2400" dirty="0" err="1">
                <a:solidFill>
                  <a:srgbClr val="0000FF"/>
                </a:solidFill>
              </a:rPr>
              <a:t>this.MainForm_Load</a:t>
            </a:r>
            <a:r>
              <a:rPr lang="en-US" altLang="ko-KR" sz="24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this.Click</a:t>
            </a:r>
            <a:r>
              <a:rPr lang="en-US" altLang="ko-KR" sz="2400" dirty="0"/>
              <a:t> += new </a:t>
            </a:r>
            <a:r>
              <a:rPr lang="en-US" altLang="ko-KR" sz="2400" dirty="0" err="1"/>
              <a:t>System.EventHandler</a:t>
            </a:r>
            <a:r>
              <a:rPr lang="en-US" altLang="ko-KR" sz="2400" dirty="0"/>
              <a:t>(this.xxx);</a:t>
            </a:r>
          </a:p>
          <a:p>
            <a:r>
              <a:rPr lang="en-US" altLang="ko-KR" sz="2400" dirty="0">
                <a:solidFill>
                  <a:srgbClr val="0000FF"/>
                </a:solidFill>
              </a:rPr>
              <a:t>    </a:t>
            </a:r>
            <a:r>
              <a:rPr lang="en-US" altLang="ko-KR" sz="2400" dirty="0" err="1">
                <a:solidFill>
                  <a:srgbClr val="0000FF"/>
                </a:solidFill>
              </a:rPr>
              <a:t>this.ResumeLayout</a:t>
            </a:r>
            <a:r>
              <a:rPr lang="en-US" altLang="ko-KR" sz="2400" dirty="0">
                <a:solidFill>
                  <a:srgbClr val="0000FF"/>
                </a:solidFill>
              </a:rPr>
              <a:t>(false);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사각형 설명선 5"/>
          <p:cNvSpPr/>
          <p:nvPr/>
        </p:nvSpPr>
        <p:spPr>
          <a:xfrm>
            <a:off x="5292080" y="2564904"/>
            <a:ext cx="2808312" cy="1008112"/>
          </a:xfrm>
          <a:prstGeom prst="wedgeRectCallout">
            <a:avLst>
              <a:gd name="adj1" fmla="val -27202"/>
              <a:gd name="adj2" fmla="val 6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System.Drawing.dll</a:t>
            </a:r>
            <a:r>
              <a:rPr lang="en-US" altLang="ko-KR" sz="2400" dirty="0"/>
              <a:t> </a:t>
            </a:r>
            <a:r>
              <a:rPr lang="ko-KR" altLang="en-US" sz="2400" dirty="0"/>
              <a:t>참조를 추가함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0"/>
              <a:t>21. </a:t>
            </a:r>
            <a:r>
              <a:rPr lang="ko-KR" altLang="en-US" spc="-500" dirty="0"/>
              <a:t>디자인 편집기를 이용한 </a:t>
            </a:r>
            <a:r>
              <a:rPr lang="en-US" altLang="ko-KR" spc="-500" dirty="0"/>
              <a:t>UI </a:t>
            </a:r>
            <a:r>
              <a:rPr lang="ko-KR" altLang="en-US" spc="-500" dirty="0"/>
              <a:t>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16537688" descr="EMB00000a3839d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53344"/>
            <a:ext cx="7480004" cy="4339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pc="-500"/>
              <a:t>21. </a:t>
            </a:r>
            <a:r>
              <a:rPr lang="ko-KR" altLang="en-US" spc="-500" dirty="0"/>
              <a:t>디자인 편집기를 이용한 </a:t>
            </a:r>
            <a:r>
              <a:rPr lang="en-US" altLang="ko-KR" spc="-500" dirty="0"/>
              <a:t>UI </a:t>
            </a:r>
            <a:r>
              <a:rPr lang="ko-KR" altLang="en-US" spc="-500" dirty="0"/>
              <a:t>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 편집기를 이용하면</a:t>
            </a:r>
            <a:endParaRPr lang="en-US" altLang="ko-KR" dirty="0"/>
          </a:p>
          <a:p>
            <a:pPr lvl="1"/>
            <a:r>
              <a:rPr lang="ko-KR" altLang="en-US" dirty="0"/>
              <a:t>코드가 </a:t>
            </a:r>
            <a:r>
              <a:rPr lang="ko-KR" altLang="en-US" dirty="0">
                <a:solidFill>
                  <a:srgbClr val="0000FF"/>
                </a:solidFill>
              </a:rPr>
              <a:t>자동으로 생성</a:t>
            </a:r>
            <a:r>
              <a:rPr lang="ko-KR" altLang="en-US" dirty="0"/>
              <a:t>됨 → </a:t>
            </a:r>
            <a:r>
              <a:rPr lang="en-US" altLang="ko-KR" dirty="0" err="1"/>
              <a:t>InitializeComponent</a:t>
            </a:r>
            <a:r>
              <a:rPr lang="en-US" altLang="ko-KR" dirty="0"/>
              <a:t> </a:t>
            </a:r>
            <a:r>
              <a:rPr lang="ko-KR" altLang="en-US" dirty="0"/>
              <a:t>멤버 함수에</a:t>
            </a:r>
            <a:endParaRPr lang="en-US" altLang="ko-KR" dirty="0"/>
          </a:p>
          <a:p>
            <a:pPr lvl="1"/>
            <a:r>
              <a:rPr lang="ko-KR" altLang="en-US" dirty="0"/>
              <a:t>결국 </a:t>
            </a:r>
            <a:r>
              <a:rPr lang="en-US" altLang="ko-KR" dirty="0" err="1"/>
              <a:t>InitializeComponent</a:t>
            </a:r>
            <a:r>
              <a:rPr lang="en-US" altLang="ko-KR" dirty="0"/>
              <a:t> </a:t>
            </a:r>
            <a:r>
              <a:rPr lang="ko-KR" altLang="en-US" dirty="0"/>
              <a:t>멤버 함수에 자동으로 작성되는 코드는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chemeClr val="accent1"/>
                </a:solidFill>
              </a:rPr>
              <a:t>디자인 코드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/>
              <a:t>디자인 코드가 </a:t>
            </a:r>
            <a:r>
              <a:rPr lang="ko-KR" altLang="en-US">
                <a:solidFill>
                  <a:srgbClr val="FF0000"/>
                </a:solidFill>
              </a:rPr>
              <a:t>아닌</a:t>
            </a:r>
            <a:r>
              <a:rPr lang="ko-KR" altLang="en-US"/>
              <a:t> 것도 있지</a:t>
            </a:r>
            <a:r>
              <a:rPr lang="en-US" altLang="ko-KR"/>
              <a:t>? </a:t>
            </a:r>
            <a:r>
              <a:rPr lang="ko-KR" altLang="en-US"/>
              <a:t>가령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/>
              <a:t>함수인 </a:t>
            </a:r>
            <a:r>
              <a:rPr lang="en-US" altLang="ko-KR"/>
              <a:t>xxx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0"/>
              <a:t>22. </a:t>
            </a:r>
            <a:r>
              <a:rPr lang="ko-KR" altLang="en-US" spc="-500" dirty="0"/>
              <a:t>디자인 코드와 일반 코드의 </a:t>
            </a:r>
            <a:r>
              <a:rPr lang="ko-KR" altLang="en-US" spc="-500" dirty="0">
                <a:solidFill>
                  <a:srgbClr val="FF0000"/>
                </a:solidFill>
              </a:rPr>
              <a:t>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4929411"/>
          </a:xfrm>
        </p:spPr>
        <p:txBody>
          <a:bodyPr/>
          <a:lstStyle/>
          <a:p>
            <a:pPr latinLnBrk="0"/>
            <a:r>
              <a:rPr lang="en-US" altLang="ko-KR"/>
              <a:t>MainForm </a:t>
            </a:r>
            <a:r>
              <a:rPr lang="ko-KR" altLang="en-US"/>
              <a:t>클래스를 하나 더 작성 </a:t>
            </a:r>
            <a:r>
              <a:rPr lang="en-US" altLang="ko-KR"/>
              <a:t>(partia</a:t>
            </a:r>
            <a:r>
              <a:rPr lang="ko-KR" altLang="en-US"/>
              <a:t>로</a:t>
            </a:r>
            <a:r>
              <a:rPr lang="en-US" altLang="ko-KR"/>
              <a:t>)</a:t>
            </a:r>
            <a:endParaRPr lang="en-US" altLang="ko-KR" dirty="0"/>
          </a:p>
          <a:p>
            <a:pPr latinLnBrk="0"/>
            <a:r>
              <a:rPr lang="en-US" altLang="ko-KR" dirty="0" err="1"/>
              <a:t>InitializeComponent</a:t>
            </a:r>
            <a:r>
              <a:rPr lang="en-US" altLang="ko-KR" dirty="0"/>
              <a:t> </a:t>
            </a:r>
            <a:r>
              <a:rPr lang="ko-KR" altLang="en-US" dirty="0"/>
              <a:t>멤버 </a:t>
            </a:r>
            <a:r>
              <a:rPr lang="ko-KR" altLang="en-US"/>
              <a:t>함수를 그 곳으로 옮김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079175"/>
            <a:ext cx="62646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public </a:t>
            </a:r>
            <a:r>
              <a:rPr lang="en-US" altLang="ko-KR" sz="2400" dirty="0">
                <a:solidFill>
                  <a:srgbClr val="FF0000"/>
                </a:solidFill>
              </a:rPr>
              <a:t>partial</a:t>
            </a:r>
            <a:r>
              <a:rPr lang="en-US" altLang="ko-KR" sz="2400" dirty="0"/>
              <a:t> class </a:t>
            </a:r>
            <a:r>
              <a:rPr lang="en-US" altLang="ko-KR" sz="2400" dirty="0" err="1"/>
              <a:t>MainForm</a:t>
            </a:r>
            <a:endParaRPr lang="en-US" altLang="ko-KR" sz="2400" dirty="0"/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private void </a:t>
            </a:r>
            <a:r>
              <a:rPr lang="en-US" altLang="ko-KR" sz="2400" dirty="0" err="1"/>
              <a:t>InitializeComponent</a:t>
            </a:r>
            <a:r>
              <a:rPr lang="en-US" altLang="ko-KR" sz="2400" dirty="0"/>
              <a:t>()</a:t>
            </a:r>
          </a:p>
          <a:p>
            <a:r>
              <a:rPr lang="ko-KR" altLang="en-US" sz="2400" dirty="0"/>
              <a:t>    </a:t>
            </a:r>
            <a:r>
              <a:rPr lang="en-US" altLang="ko-KR" sz="2400" dirty="0"/>
              <a:t>{</a:t>
            </a:r>
          </a:p>
          <a:p>
            <a:endParaRPr lang="ko-KR" altLang="en-US" sz="2400" dirty="0"/>
          </a:p>
          <a:p>
            <a:r>
              <a:rPr lang="ko-KR" altLang="en-US" sz="2400" dirty="0"/>
              <a:t>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86849-4933-4C71-8C09-A380CB4DF4F3}"/>
              </a:ext>
            </a:extLst>
          </p:cNvPr>
          <p:cNvSpPr txBox="1"/>
          <p:nvPr/>
        </p:nvSpPr>
        <p:spPr>
          <a:xfrm rot="21411135">
            <a:off x="1860720" y="4566283"/>
            <a:ext cx="4714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디자인 코드가 여기에 들어감</a:t>
            </a:r>
            <a:r>
              <a:rPr lang="en-US" altLang="ko-KR">
                <a:solidFill>
                  <a:schemeClr val="accent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!</a:t>
            </a:r>
            <a:endParaRPr lang="ko-KR" altLang="en-US">
              <a:solidFill>
                <a:schemeClr val="accent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0"/>
              <a:t>22. </a:t>
            </a:r>
            <a:r>
              <a:rPr lang="ko-KR" altLang="en-US" spc="-500" dirty="0"/>
              <a:t>디자인 코드와 일반 코드의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52128" y="1347733"/>
            <a:ext cx="4572000" cy="2585323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System.Windows.Forms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public </a:t>
            </a:r>
            <a:r>
              <a:rPr lang="en-US" altLang="ko-KR" dirty="0">
                <a:solidFill>
                  <a:srgbClr val="FF0000"/>
                </a:solidFill>
              </a:rPr>
              <a:t>partial</a:t>
            </a:r>
            <a:r>
              <a:rPr lang="en-US" altLang="ko-KR" dirty="0"/>
              <a:t> class </a:t>
            </a:r>
            <a:r>
              <a:rPr lang="en-US" altLang="ko-KR" dirty="0" err="1">
                <a:solidFill>
                  <a:srgbClr val="00B050"/>
                </a:solidFill>
              </a:rPr>
              <a:t>MainForm</a:t>
            </a:r>
            <a:r>
              <a:rPr lang="en-US" altLang="ko-KR" dirty="0"/>
              <a:t> : Form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</a:t>
            </a:r>
            <a:r>
              <a:rPr lang="en-US" altLang="ko-KR" dirty="0" err="1"/>
              <a:t>MainForm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InitializeComponent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52128" y="4084037"/>
            <a:ext cx="4572000" cy="2585323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System.Windows.Forms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public class My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static void Main()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Application.Run</a:t>
            </a:r>
            <a:r>
              <a:rPr lang="en-US" altLang="ko-KR" dirty="0"/>
              <a:t>(new </a:t>
            </a:r>
            <a:r>
              <a:rPr lang="en-US" altLang="ko-KR" dirty="0" err="1">
                <a:solidFill>
                  <a:srgbClr val="00B050"/>
                </a:solidFill>
              </a:rPr>
              <a:t>MainForm</a:t>
            </a:r>
            <a:r>
              <a:rPr lang="en-US" altLang="ko-KR" dirty="0"/>
              <a:t>());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-500"/>
              <a:t>23. </a:t>
            </a:r>
            <a:r>
              <a:rPr lang="ko-KR" altLang="en-US" spc="-500" dirty="0"/>
              <a:t>폼 </a:t>
            </a:r>
            <a:r>
              <a:rPr lang="ko-KR" altLang="en-US" spc="-500"/>
              <a:t>응용 프로젝트</a:t>
            </a:r>
            <a:endParaRPr lang="ko-KR" altLang="en-US" spc="-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빈 프로젝트 </a:t>
            </a:r>
            <a:r>
              <a:rPr lang="en-US" altLang="ko-KR" sz="2800">
                <a:solidFill>
                  <a:schemeClr val="accent1"/>
                </a:solidFill>
              </a:rPr>
              <a:t>My</a:t>
            </a:r>
            <a:r>
              <a:rPr lang="en-US" altLang="ko-KR" sz="2800"/>
              <a:t> </a:t>
            </a:r>
            <a:r>
              <a:rPr lang="ko-KR" altLang="en-US" sz="2800"/>
              <a:t>생성</a:t>
            </a:r>
            <a:endParaRPr lang="en-US" altLang="ko-KR" sz="2800"/>
          </a:p>
          <a:p>
            <a:pPr lvl="1"/>
            <a:r>
              <a:rPr lang="en-US" altLang="ko-KR" sz="2800"/>
              <a:t>Windows Forms </a:t>
            </a:r>
            <a:r>
              <a:rPr lang="ko-KR" altLang="en-US" sz="2800"/>
              <a:t>앱</a:t>
            </a:r>
            <a:r>
              <a:rPr lang="en-US" altLang="ko-KR" sz="2800"/>
              <a:t>(.NET Framework)</a:t>
            </a:r>
            <a:r>
              <a:rPr lang="ko-KR" altLang="en-US" sz="2800"/>
              <a:t> 프로젝트</a:t>
            </a:r>
            <a:r>
              <a:rPr lang="en-US" altLang="ko-KR" sz="2800"/>
              <a:t> </a:t>
            </a:r>
          </a:p>
          <a:p>
            <a:r>
              <a:rPr lang="ko-KR" altLang="en-US" sz="2800"/>
              <a:t>클래스</a:t>
            </a:r>
            <a:r>
              <a:rPr lang="en-US" altLang="ko-KR" sz="2800"/>
              <a:t>, </a:t>
            </a:r>
            <a:r>
              <a:rPr lang="ko-KR" altLang="en-US" sz="2800"/>
              <a:t>파일 이름 바꾸기 </a:t>
            </a:r>
            <a:r>
              <a:rPr lang="en-US" altLang="ko-KR" sz="2800"/>
              <a:t>(</a:t>
            </a:r>
            <a:r>
              <a:rPr lang="ko-KR" altLang="en-US" sz="2800"/>
              <a:t>솔루션 탐색기 창</a:t>
            </a:r>
            <a:r>
              <a:rPr lang="en-US" altLang="ko-KR" sz="2800"/>
              <a:t>)</a:t>
            </a:r>
          </a:p>
          <a:p>
            <a:pPr lvl="1"/>
            <a:r>
              <a:rPr lang="en-US" altLang="ko-KR" sz="2800"/>
              <a:t>Form1.cs </a:t>
            </a:r>
            <a:r>
              <a:rPr lang="en-US" altLang="ko-KR" sz="2800">
                <a:latin typeface="Rix고딕 M" panose="02020603020101020101" pitchFamily="18" charset="-127"/>
                <a:ea typeface="Rix고딕 M" panose="02020603020101020101" pitchFamily="18" charset="-127"/>
              </a:rPr>
              <a:t>→ </a:t>
            </a:r>
            <a:r>
              <a:rPr lang="en-US" altLang="ko-KR" sz="2800">
                <a:solidFill>
                  <a:schemeClr val="accent1"/>
                </a:solidFill>
              </a:rPr>
              <a:t>MainForm.cs</a:t>
            </a:r>
            <a:r>
              <a:rPr lang="en-US" altLang="ko-KR" sz="2800"/>
              <a:t> </a:t>
            </a:r>
          </a:p>
          <a:p>
            <a:pPr lvl="1"/>
            <a:r>
              <a:rPr lang="en-US" altLang="ko-KR" sz="2800"/>
              <a:t>Program.cs </a:t>
            </a:r>
            <a:r>
              <a:rPr lang="en-US" altLang="ko-KR" sz="2800">
                <a:latin typeface="Rix고딕 M" panose="02020603020101020101" pitchFamily="18" charset="-127"/>
                <a:ea typeface="Rix고딕 M" panose="02020603020101020101" pitchFamily="18" charset="-127"/>
              </a:rPr>
              <a:t>→ </a:t>
            </a:r>
            <a:r>
              <a:rPr lang="en-US" altLang="ko-KR" sz="2800">
                <a:solidFill>
                  <a:schemeClr val="accent1"/>
                </a:solidFill>
              </a:rPr>
              <a:t>My.cs</a:t>
            </a:r>
          </a:p>
          <a:p>
            <a:r>
              <a:rPr lang="ko-KR" altLang="en-US" sz="2800"/>
              <a:t>코드 정리 후 분석</a:t>
            </a:r>
            <a:endParaRPr lang="en-US" altLang="ko-KR" sz="2800"/>
          </a:p>
          <a:p>
            <a:r>
              <a:rPr lang="ko-KR" altLang="en-US" sz="2800"/>
              <a:t>클래스 이름 바꾸기</a:t>
            </a:r>
            <a:endParaRPr lang="en-US" altLang="ko-KR" sz="2800"/>
          </a:p>
          <a:p>
            <a:r>
              <a:rPr lang="ko-KR" altLang="en-US" sz="2800"/>
              <a:t>핸들러 함수 추가 </a:t>
            </a:r>
            <a:r>
              <a:rPr lang="en-US" altLang="ko-KR" sz="2800"/>
              <a:t>(</a:t>
            </a:r>
            <a:r>
              <a:rPr lang="ko-KR" altLang="en-US" sz="2800"/>
              <a:t>속성창</a:t>
            </a:r>
            <a:r>
              <a:rPr lang="en-US" altLang="ko-KR" sz="2800"/>
              <a:t>)</a:t>
            </a:r>
          </a:p>
          <a:p>
            <a:pPr lvl="1"/>
            <a:r>
              <a:rPr lang="en-US" altLang="ko-KR" sz="2800"/>
              <a:t>Click </a:t>
            </a:r>
            <a:r>
              <a:rPr lang="ko-KR" altLang="en-US" sz="2800"/>
              <a:t>이벤트 핸들러 함수 </a:t>
            </a:r>
            <a:r>
              <a:rPr lang="en-US" altLang="ko-KR" sz="2800">
                <a:solidFill>
                  <a:schemeClr val="accent1"/>
                </a:solidFill>
              </a:rPr>
              <a:t>xxx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32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추상화와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클래스는 객체</a:t>
            </a:r>
            <a:r>
              <a:rPr lang="en-US" altLang="ko-KR" sz="2400"/>
              <a:t>(gildong) </a:t>
            </a:r>
            <a:r>
              <a:rPr lang="ko-KR" altLang="en-US" sz="2400"/>
              <a:t>만들라고 있는 것</a:t>
            </a:r>
            <a:endParaRPr lang="en-US" altLang="ko-KR" sz="2400"/>
          </a:p>
          <a:p>
            <a:r>
              <a:rPr lang="en-US" altLang="ko-KR" sz="2400"/>
              <a:t>gildong</a:t>
            </a:r>
            <a:r>
              <a:rPr lang="ko-KR" altLang="en-US" sz="2400"/>
              <a:t>이에게 </a:t>
            </a:r>
            <a:r>
              <a:rPr lang="en-US" altLang="ko-KR" sz="2400"/>
              <a:t>xxx </a:t>
            </a:r>
            <a:r>
              <a:rPr lang="ko-KR" altLang="en-US" sz="2400"/>
              <a:t>해달라고 하자</a:t>
            </a:r>
            <a:r>
              <a:rPr lang="en-US" altLang="ko-KR" sz="2400"/>
              <a:t>.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262922"/>
            <a:ext cx="73448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using System;</a:t>
            </a:r>
          </a:p>
          <a:p>
            <a:endParaRPr lang="en-US" altLang="ko-KR" sz="2000" dirty="0"/>
          </a:p>
          <a:p>
            <a:r>
              <a:rPr lang="en-US" altLang="ko-KR" sz="2000" dirty="0"/>
              <a:t>public class Delegate 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xxx()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("</a:t>
            </a:r>
            <a:r>
              <a:rPr lang="ko-KR" altLang="en-US" sz="2000" dirty="0"/>
              <a:t>클릭</a:t>
            </a:r>
            <a:r>
              <a:rPr lang="en-US" altLang="ko-KR" sz="2000" dirty="0"/>
              <a:t>!");</a:t>
            </a:r>
          </a:p>
          <a:p>
            <a:r>
              <a:rPr lang="en-US" altLang="ko-KR" sz="2000" dirty="0"/>
              <a:t>	}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void Main() 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>
                <a:solidFill>
                  <a:srgbClr val="FF0000"/>
                </a:solidFill>
              </a:rPr>
              <a:t>Delegate </a:t>
            </a:r>
            <a:r>
              <a:rPr lang="en-US" altLang="ko-KR" sz="2000" dirty="0" err="1">
                <a:solidFill>
                  <a:srgbClr val="FF0000"/>
                </a:solidFill>
              </a:rPr>
              <a:t>gildong</a:t>
            </a:r>
            <a:r>
              <a:rPr lang="en-US" altLang="ko-KR" sz="2000" dirty="0">
                <a:solidFill>
                  <a:srgbClr val="FF0000"/>
                </a:solidFill>
              </a:rPr>
              <a:t> = new Delegate();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		gildong.xxx();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추상화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 </a:t>
            </a:r>
            <a:r>
              <a:rPr lang="ko-KR" altLang="en-US" dirty="0"/>
              <a:t>클래스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20486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/>
              <a:t>public class Base</a:t>
            </a:r>
          </a:p>
          <a:p>
            <a:r>
              <a:rPr lang="en-US" altLang="ko-KR" sz="2000" dirty="0"/>
              <a:t>{</a:t>
            </a:r>
          </a:p>
          <a:p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추상화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xxx </a:t>
            </a:r>
            <a:r>
              <a:rPr lang="ko-KR" altLang="en-US" dirty="0"/>
              <a:t>함수를 </a:t>
            </a:r>
            <a:r>
              <a:rPr lang="en-US" altLang="ko-KR" dirty="0"/>
              <a:t>Base</a:t>
            </a:r>
            <a:r>
              <a:rPr lang="ko-KR" altLang="en-US" dirty="0"/>
              <a:t>로 옮기기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060848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class Base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	public void xxx() {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		</a:t>
            </a:r>
            <a:r>
              <a:rPr lang="en-US" altLang="ko-KR" sz="2000" dirty="0" err="1">
                <a:solidFill>
                  <a:srgbClr val="FF0000"/>
                </a:solidFill>
              </a:rPr>
              <a:t>Console.WriteLine</a:t>
            </a:r>
            <a:r>
              <a:rPr lang="en-US" altLang="ko-KR" sz="2000" dirty="0">
                <a:solidFill>
                  <a:srgbClr val="FF0000"/>
                </a:solidFill>
              </a:rPr>
              <a:t>("</a:t>
            </a:r>
            <a:r>
              <a:rPr lang="ko-KR" altLang="en-US" sz="2000" dirty="0">
                <a:solidFill>
                  <a:srgbClr val="FF0000"/>
                </a:solidFill>
              </a:rPr>
              <a:t>클릭</a:t>
            </a:r>
            <a:r>
              <a:rPr lang="en-US" altLang="ko-KR" sz="2000" dirty="0">
                <a:solidFill>
                  <a:srgbClr val="FF0000"/>
                </a:solidFill>
              </a:rPr>
              <a:t>!");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	}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28490</TotalTime>
  <Words>3004</Words>
  <Application>Microsoft Office PowerPoint</Application>
  <PresentationFormat>화면 슬라이드 쇼(4:3)</PresentationFormat>
  <Paragraphs>690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8" baseType="lpstr">
      <vt:lpstr>Rix고딕 B</vt:lpstr>
      <vt:lpstr>Rix고딕 M</vt:lpstr>
      <vt:lpstr>나눔고딕 ExtraBold</vt:lpstr>
      <vt:lpstr>나눔스퀘어 Bold</vt:lpstr>
      <vt:lpstr>나눔스퀘어라운드 ExtraBold</vt:lpstr>
      <vt:lpstr>맑은 고딕</vt:lpstr>
      <vt:lpstr>Arial</vt:lpstr>
      <vt:lpstr>Avenir Next LT Pro</vt:lpstr>
      <vt:lpstr>Office 테마</vt:lpstr>
      <vt:lpstr>제6장 델리게이트(Delegate)</vt:lpstr>
      <vt:lpstr>1. 델리게이트 의미</vt:lpstr>
      <vt:lpstr>2. 프로젝트 생성</vt:lpstr>
      <vt:lpstr>3. 코드 편집 및 작성</vt:lpstr>
      <vt:lpstr>3. 코드 편집 및 작성</vt:lpstr>
      <vt:lpstr>4. 코드 추상화와 함수</vt:lpstr>
      <vt:lpstr>4. 코드 추상화와 함수</vt:lpstr>
      <vt:lpstr>5. 데이터 추상화 클래스</vt:lpstr>
      <vt:lpstr>5. 데이터 추상화 클래스</vt:lpstr>
      <vt:lpstr>5. 데이터 추상화 클래스</vt:lpstr>
      <vt:lpstr>6. 델리게이트로 호출하기</vt:lpstr>
      <vt:lpstr>6. 델리게이트로 호출하기</vt:lpstr>
      <vt:lpstr>6. 델리게이트로 호출하기</vt:lpstr>
      <vt:lpstr>6. 델리게이트로 호출하기</vt:lpstr>
      <vt:lpstr>6. 델리게이트로 호출하기</vt:lpstr>
      <vt:lpstr>6. 델리게이트로 호출하기</vt:lpstr>
      <vt:lpstr>6. 델리게이트로 호출하기</vt:lpstr>
      <vt:lpstr>6. 델리게이트로 호출하기</vt:lpstr>
      <vt:lpstr>7. 델리게이트와 이벤트</vt:lpstr>
      <vt:lpstr>8. 응용 프레임워크와 델리게이트</vt:lpstr>
      <vt:lpstr>PowerPoint 프레젠테이션</vt:lpstr>
      <vt:lpstr>8. 응용 프레임워크와 델리게이트</vt:lpstr>
      <vt:lpstr>8. 응용 프레임워크와 델리게이트</vt:lpstr>
      <vt:lpstr>8. 응용 프레임워크와 델리게이트</vt:lpstr>
      <vt:lpstr>8. 응용 프레임워크와 델리게이트</vt:lpstr>
      <vt:lpstr>9. Base 클래스 라이브러리화</vt:lpstr>
      <vt:lpstr>9. Base 클래스 라이브러리화</vt:lpstr>
      <vt:lpstr>9. Base 클래스 라이브러리화</vt:lpstr>
      <vt:lpstr>10. 비하인드 코드/클래스 Derived</vt:lpstr>
      <vt:lpstr>10. 비하인드 코드/클래스 Derived</vt:lpstr>
      <vt:lpstr>11. Base 클래스 라이브러리화</vt:lpstr>
      <vt:lpstr>11. Base 클래스 라이브러리화</vt:lpstr>
      <vt:lpstr>12. Application 응용 클래스 작성</vt:lpstr>
      <vt:lpstr>12. Application 응용 클래스 작성</vt:lpstr>
      <vt:lpstr>12. Application 응용 클래스 작성</vt:lpstr>
      <vt:lpstr>12. Application 응용 클래스 작성</vt:lpstr>
      <vt:lpstr>12. Application 응용 클래스 작성</vt:lpstr>
      <vt:lpstr>13. Application 클래스 라이브러리화</vt:lpstr>
      <vt:lpstr>13. Application 클래스 라이브러리화</vt:lpstr>
      <vt:lpstr>14. 가상 함수를 이용한 이벤트 처리</vt:lpstr>
      <vt:lpstr>14. 가상 함수를 이용한 이벤트 처리</vt:lpstr>
      <vt:lpstr>14. 가상 함수를 이용한 이벤트 처리</vt:lpstr>
      <vt:lpstr>14. 가상 함수를 이용한 이벤트 처리</vt:lpstr>
      <vt:lpstr>14. 가상 함수를 이용한 이벤트 처리</vt:lpstr>
      <vt:lpstr>14. 가상 함수를 이용한 이벤트 처리</vt:lpstr>
      <vt:lpstr>14. 가상 함수를 이용한 이벤트 처리</vt:lpstr>
      <vt:lpstr>14. 가상 함수를 이용한 이벤트 처리</vt:lpstr>
      <vt:lpstr>15. 코드 다듬기</vt:lpstr>
      <vt:lpstr>16. C# 클래스 라이브러리 이용하기</vt:lpstr>
      <vt:lpstr>16. C# 클래스 라이브러리 이용하기</vt:lpstr>
      <vt:lpstr>16. C# 클래스 라이브러리 이용하기</vt:lpstr>
      <vt:lpstr>PowerPoint 프레젠테이션</vt:lpstr>
      <vt:lpstr>16. C# 클래스 라이브러리 이용하기</vt:lpstr>
      <vt:lpstr>16. C# 클래스 라이브러리 이용하기</vt:lpstr>
      <vt:lpstr>PowerPoint 프레젠테이션</vt:lpstr>
      <vt:lpstr>17. 이벤트 처리과정 정리</vt:lpstr>
      <vt:lpstr>18. 가장 간단한 C# 폼 프로그램</vt:lpstr>
      <vt:lpstr>19. 윈도우 응용 설정하기</vt:lpstr>
      <vt:lpstr>19. 윈도우 응용 설정하기</vt:lpstr>
      <vt:lpstr>19. 윈도우 응용 설정하기</vt:lpstr>
      <vt:lpstr>20. 코드 다듬기</vt:lpstr>
      <vt:lpstr>21. 디자인 편집기를 이용한 UI 디자인</vt:lpstr>
      <vt:lpstr>21. 디자인 편집기를 이용한 UI 디자인</vt:lpstr>
      <vt:lpstr>21. 디자인 편집기를 이용한 UI 디자인</vt:lpstr>
      <vt:lpstr>21. 디자인 편집기를 이용한 UI 디자인</vt:lpstr>
      <vt:lpstr>21. 디자인 편집기를 이용한 UI 디자인</vt:lpstr>
      <vt:lpstr>22. 디자인 코드와 일반 코드의 분리</vt:lpstr>
      <vt:lpstr>22. 디자인 코드와 일반 코드의 분리</vt:lpstr>
      <vt:lpstr>23. 폼 응용 프로젝트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Byun Yungcheol</cp:lastModifiedBy>
  <cp:revision>417</cp:revision>
  <dcterms:created xsi:type="dcterms:W3CDTF">2006-10-05T04:04:58Z</dcterms:created>
  <dcterms:modified xsi:type="dcterms:W3CDTF">2020-11-11T00:58:50Z</dcterms:modified>
</cp:coreProperties>
</file>