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9"/>
  </p:handoutMasterIdLst>
  <p:sldIdLst>
    <p:sldId id="256" r:id="rId2"/>
    <p:sldId id="367" r:id="rId3"/>
    <p:sldId id="325" r:id="rId4"/>
    <p:sldId id="317" r:id="rId5"/>
    <p:sldId id="318" r:id="rId6"/>
    <p:sldId id="356" r:id="rId7"/>
    <p:sldId id="319" r:id="rId8"/>
    <p:sldId id="320" r:id="rId9"/>
    <p:sldId id="321" r:id="rId10"/>
    <p:sldId id="329" r:id="rId11"/>
    <p:sldId id="322" r:id="rId12"/>
    <p:sldId id="368" r:id="rId13"/>
    <p:sldId id="351" r:id="rId14"/>
    <p:sldId id="331" r:id="rId15"/>
    <p:sldId id="353" r:id="rId16"/>
    <p:sldId id="354" r:id="rId17"/>
    <p:sldId id="344" r:id="rId18"/>
    <p:sldId id="355" r:id="rId19"/>
    <p:sldId id="357" r:id="rId20"/>
    <p:sldId id="366" r:id="rId21"/>
    <p:sldId id="345" r:id="rId22"/>
    <p:sldId id="358" r:id="rId23"/>
    <p:sldId id="369" r:id="rId24"/>
    <p:sldId id="370" r:id="rId25"/>
    <p:sldId id="342" r:id="rId26"/>
    <p:sldId id="326" r:id="rId27"/>
    <p:sldId id="365" r:id="rId28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ngcheol Byun" initials="YB" lastIdx="0" clrIdx="0">
    <p:extLst>
      <p:ext uri="{19B8F6BF-5375-455C-9EA6-DF929625EA0E}">
        <p15:presenceInfo xmlns:p15="http://schemas.microsoft.com/office/powerpoint/2012/main" userId="e0decfe0615daa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08"/>
    <p:restoredTop sz="94595"/>
  </p:normalViewPr>
  <p:slideViewPr>
    <p:cSldViewPr>
      <p:cViewPr>
        <p:scale>
          <a:sx n="75" d="100"/>
          <a:sy n="75" d="100"/>
        </p:scale>
        <p:origin x="930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002"/>
    </p:cViewPr>
  </p:sorterViewPr>
  <p:notesViewPr>
    <p:cSldViewPr>
      <p:cViewPr varScale="1">
        <p:scale>
          <a:sx n="49" d="100"/>
          <a:sy n="49" d="100"/>
        </p:scale>
        <p:origin x="-2862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099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615" y="1"/>
            <a:ext cx="3076098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28287-AC9C-4224-BCFA-AAE8B6E9051F}" type="datetimeFigureOut">
              <a:rPr lang="ko-KR" altLang="en-US" smtClean="0"/>
              <a:pPr/>
              <a:t>2020-11-30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851"/>
            <a:ext cx="3076099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615" y="9721851"/>
            <a:ext cx="3076098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A8C60-074F-4F84-BF3C-7586D5A024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345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926976"/>
          </a:xfrm>
        </p:spPr>
        <p:txBody>
          <a:bodyPr>
            <a:normAutofit/>
          </a:bodyPr>
          <a:lstStyle>
            <a:lvl1pPr algn="l">
              <a:defRPr sz="4000" b="0" spc="-250" baseline="0">
                <a:solidFill>
                  <a:schemeClr val="tx2"/>
                </a:solidFill>
                <a:latin typeface="Rix고딕 B" panose="02020603020101020101" pitchFamily="18" charset="-127"/>
                <a:ea typeface="Rix고딕 B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39552" y="1412776"/>
            <a:ext cx="8147248" cy="4713387"/>
          </a:xfrm>
        </p:spPr>
        <p:txBody>
          <a:bodyPr>
            <a:noAutofit/>
          </a:bodyPr>
          <a:lstStyle>
            <a:lvl1pPr marL="266700" indent="-266700" defTabSz="539750">
              <a:tabLst>
                <a:tab pos="719138" algn="l"/>
                <a:tab pos="1163638" algn="l"/>
              </a:tabLst>
              <a:defRPr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defRPr>
            </a:lvl1pPr>
            <a:lvl2pPr>
              <a:defRPr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defRPr>
            </a:lvl2pPr>
            <a:lvl3pPr>
              <a:defRPr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defRPr>
            </a:lvl3pPr>
            <a:lvl4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8711B1BA-E333-45B3-9080-5282DA3A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4000" spc="-300">
                <a:solidFill>
                  <a:schemeClr val="tx2">
                    <a:lumMod val="7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제</a:t>
            </a:r>
            <a:r>
              <a:rPr lang="en-US" altLang="ko-KR" sz="4000" spc="-300">
                <a:solidFill>
                  <a:schemeClr val="tx2">
                    <a:lumMod val="7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8</a:t>
            </a:r>
            <a:r>
              <a:rPr lang="ko-KR" altLang="en-US" sz="4000" spc="-300">
                <a:solidFill>
                  <a:schemeClr val="tx2">
                    <a:lumMod val="7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장</a:t>
            </a:r>
            <a:br>
              <a:rPr lang="en-US" altLang="ko-KR" sz="4000" spc="-300">
                <a:solidFill>
                  <a:schemeClr val="tx2">
                    <a:lumMod val="7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ko-KR" altLang="en-US" sz="4000" spc="-300">
                <a:solidFill>
                  <a:schemeClr val="tx2">
                    <a:lumMod val="7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모듈과 </a:t>
            </a:r>
            <a:r>
              <a:rPr lang="ko-KR" altLang="en-US" sz="4000" spc="-300" dirty="0">
                <a:solidFill>
                  <a:schemeClr val="tx2">
                    <a:lumMod val="7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라이브러리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2FA2F110-5746-4F38-881B-3207AC21F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ko-KR" altLang="en-US" sz="2400">
                <a:latin typeface="Rix고딕 B" panose="02020603020101020101" pitchFamily="18" charset="-127"/>
                <a:ea typeface="Rix고딕 B" panose="02020603020101020101" pitchFamily="18" charset="-127"/>
              </a:rPr>
              <a:t>변 영 철</a:t>
            </a:r>
            <a:endParaRPr lang="ko-KR" altLang="en-US" sz="24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EEB0E68-EDC1-4434-B2C0-DEC15C48A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96" y="3459709"/>
            <a:ext cx="3240360" cy="30641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D647D3-E59B-45F1-A6D7-2722BA182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980" y="3459708"/>
            <a:ext cx="3240360" cy="3064107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05727143-A648-45E5-B75E-54D7F89A1AA2}"/>
              </a:ext>
            </a:extLst>
          </p:cNvPr>
          <p:cNvSpPr/>
          <p:nvPr/>
        </p:nvSpPr>
        <p:spPr>
          <a:xfrm>
            <a:off x="4790120" y="5403925"/>
            <a:ext cx="792088" cy="79208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614FB1C-8252-44F7-98D1-B65A0EA74CA6}"/>
              </a:ext>
            </a:extLst>
          </p:cNvPr>
          <p:cNvSpPr/>
          <p:nvPr/>
        </p:nvSpPr>
        <p:spPr>
          <a:xfrm>
            <a:off x="1295636" y="5403925"/>
            <a:ext cx="792088" cy="79208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2394502-080E-4162-AA89-255FACA9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926976"/>
          </a:xfrm>
        </p:spPr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파일을 외부 폴더로 옮기기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FE569AE-000E-4326-9244-D68187155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268760"/>
            <a:ext cx="7704856" cy="1800199"/>
          </a:xfrm>
        </p:spPr>
        <p:txBody>
          <a:bodyPr/>
          <a:lstStyle/>
          <a:p>
            <a:r>
              <a:rPr lang="ko-KR" altLang="en-US"/>
              <a:t>솔루션 탐색기에서 </a:t>
            </a:r>
            <a:r>
              <a:rPr lang="en-US" altLang="ko-KR"/>
              <a:t>Hello.cs </a:t>
            </a:r>
            <a:r>
              <a:rPr lang="ko-KR" altLang="en-US"/>
              <a:t>파일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삭제 </a:t>
            </a:r>
            <a:r>
              <a:rPr lang="en-US" altLang="ko-KR"/>
              <a:t>(</a:t>
            </a:r>
            <a:r>
              <a:rPr lang="ko-KR" altLang="en-US"/>
              <a:t>왜냐하면 파일을 </a:t>
            </a:r>
            <a:r>
              <a:rPr lang="en-US" altLang="ko-KR"/>
              <a:t>cslib</a:t>
            </a:r>
            <a:r>
              <a:rPr lang="ko-KR" altLang="en-US"/>
              <a:t>로 이동했으므로</a:t>
            </a:r>
            <a:r>
              <a:rPr lang="en-US" altLang="ko-KR"/>
              <a:t>...)</a:t>
            </a:r>
          </a:p>
          <a:p>
            <a:r>
              <a:rPr lang="en-US" altLang="ko-KR"/>
              <a:t>cslib</a:t>
            </a:r>
            <a:r>
              <a:rPr lang="ko-KR" altLang="en-US"/>
              <a:t>의 </a:t>
            </a:r>
            <a:r>
              <a:rPr lang="en-US" altLang="ko-KR"/>
              <a:t>Hello.cs </a:t>
            </a:r>
            <a:r>
              <a:rPr lang="ko-KR" altLang="en-US"/>
              <a:t>파일을 </a:t>
            </a:r>
            <a:r>
              <a:rPr lang="en-US" altLang="ko-KR"/>
              <a:t>My </a:t>
            </a:r>
            <a:r>
              <a:rPr lang="ko-KR" altLang="en-US"/>
              <a:t>프로젝트에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링크로</a:t>
            </a:r>
            <a:r>
              <a:rPr lang="ko-KR" altLang="en-US"/>
              <a:t>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추가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6F4464-FF40-40CD-BAD3-3E4A32F56C88}"/>
              </a:ext>
            </a:extLst>
          </p:cNvPr>
          <p:cNvSpPr txBox="1"/>
          <p:nvPr/>
        </p:nvSpPr>
        <p:spPr>
          <a:xfrm rot="1192410">
            <a:off x="7787890" y="5642015"/>
            <a:ext cx="110074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6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끝</a:t>
            </a:r>
            <a:r>
              <a:rPr lang="en-US" altLang="ko-KR" sz="66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  <a:endParaRPr lang="ko-KR" altLang="en-US" sz="66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6361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AEF7A-5842-4EB8-B35A-D3D53521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 </a:t>
            </a:r>
            <a:r>
              <a:rPr lang="ko-KR" altLang="en-US"/>
              <a:t>클래스 모듈 </a:t>
            </a:r>
            <a:r>
              <a:rPr lang="ko-KR" altLang="en-US" dirty="0"/>
              <a:t>이용하기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9C8094-8338-4D04-A23D-851269645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/>
          </a:bodyPr>
          <a:lstStyle/>
          <a:p>
            <a:r>
              <a:rPr lang="ko-KR" altLang="en-US" dirty="0"/>
              <a:t>새로운 </a:t>
            </a:r>
            <a:r>
              <a:rPr lang="ko-KR" altLang="en-US"/>
              <a:t>프로젝트 생성</a:t>
            </a:r>
            <a:endParaRPr lang="en-US" altLang="ko-KR" dirty="0"/>
          </a:p>
          <a:p>
            <a:r>
              <a:rPr lang="ko-KR" altLang="en-US" dirty="0"/>
              <a:t>프로젝트 </a:t>
            </a:r>
            <a:r>
              <a:rPr lang="en-US" altLang="ko-KR" dirty="0"/>
              <a:t>| </a:t>
            </a:r>
            <a:r>
              <a:rPr lang="ko-KR" altLang="en-US" dirty="0"/>
              <a:t>기존 항목 추가</a:t>
            </a:r>
            <a:r>
              <a:rPr lang="en-US" altLang="ko-KR" dirty="0"/>
              <a:t>... </a:t>
            </a:r>
          </a:p>
          <a:p>
            <a:pPr lvl="1"/>
            <a:r>
              <a:rPr lang="en-US" altLang="ko-KR" sz="3000" dirty="0" err="1"/>
              <a:t>clib</a:t>
            </a:r>
            <a:r>
              <a:rPr lang="en-US" altLang="ko-KR" sz="3000" dirty="0"/>
              <a:t> </a:t>
            </a:r>
            <a:r>
              <a:rPr lang="ko-KR" altLang="en-US" sz="3000" dirty="0"/>
              <a:t>폴더로 이동하여 </a:t>
            </a:r>
            <a:r>
              <a:rPr lang="en-US" altLang="ko-KR" sz="3000" dirty="0"/>
              <a:t>Hello.</a:t>
            </a:r>
            <a:r>
              <a:rPr lang="en-US" altLang="ko-KR" sz="3000"/>
              <a:t>cpp </a:t>
            </a:r>
            <a:r>
              <a:rPr lang="ko-KR" altLang="en-US" sz="3000"/>
              <a:t>추가</a:t>
            </a:r>
            <a:endParaRPr lang="en-US" altLang="ko-KR" sz="3000" dirty="0"/>
          </a:p>
          <a:p>
            <a:pPr lvl="1"/>
            <a:r>
              <a:rPr lang="ko-KR" altLang="en-US" sz="3000" dirty="0" err="1"/>
              <a:t>드롭다운</a:t>
            </a:r>
            <a:r>
              <a:rPr lang="ko-KR" altLang="en-US" sz="3000" dirty="0"/>
              <a:t> 버튼 클릭 후 </a:t>
            </a:r>
            <a:r>
              <a:rPr lang="ko-KR" altLang="en-US" sz="3000">
                <a:solidFill>
                  <a:schemeClr val="accent6">
                    <a:lumMod val="75000"/>
                  </a:schemeClr>
                </a:solidFill>
              </a:rPr>
              <a:t>링크</a:t>
            </a:r>
            <a:r>
              <a:rPr lang="ko-KR" altLang="en-US" sz="3000"/>
              <a:t>로</a:t>
            </a:r>
            <a:r>
              <a:rPr lang="ko-KR" altLang="en-US" sz="3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3000"/>
              <a:t>추가</a:t>
            </a:r>
            <a:endParaRPr lang="en-US" altLang="ko-KR" sz="3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714ABF-5A3E-457B-909B-B2ABE778D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1F9A64C-4441-4D76-A518-C819829AE362}"/>
              </a:ext>
            </a:extLst>
          </p:cNvPr>
          <p:cNvGrpSpPr/>
          <p:nvPr/>
        </p:nvGrpSpPr>
        <p:grpSpPr>
          <a:xfrm>
            <a:off x="3635896" y="3851102"/>
            <a:ext cx="4370780" cy="2808312"/>
            <a:chOff x="1115616" y="980728"/>
            <a:chExt cx="6948419" cy="446449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898D307-E205-43DD-A1B9-A4B014F9C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980728"/>
              <a:ext cx="6948419" cy="4464496"/>
            </a:xfrm>
            <a:prstGeom prst="rect">
              <a:avLst/>
            </a:prstGeom>
          </p:spPr>
        </p:pic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781A2BF-A18F-442E-B2FE-1B84C87E33E1}"/>
                </a:ext>
              </a:extLst>
            </p:cNvPr>
            <p:cNvSpPr/>
            <p:nvPr/>
          </p:nvSpPr>
          <p:spPr>
            <a:xfrm>
              <a:off x="6136926" y="4197205"/>
              <a:ext cx="792088" cy="7920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1970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5DD8EF7-376D-4AA5-81B2-C45345B6D3F0}"/>
              </a:ext>
            </a:extLst>
          </p:cNvPr>
          <p:cNvSpPr/>
          <p:nvPr/>
        </p:nvSpPr>
        <p:spPr>
          <a:xfrm>
            <a:off x="971600" y="2292002"/>
            <a:ext cx="7344816" cy="398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DEC800-E3B2-4D07-99CA-53E5D0B598A9}"/>
              </a:ext>
            </a:extLst>
          </p:cNvPr>
          <p:cNvSpPr/>
          <p:nvPr/>
        </p:nvSpPr>
        <p:spPr>
          <a:xfrm>
            <a:off x="971600" y="1514418"/>
            <a:ext cx="7200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en-US" altLang="ko-KR" sz="2400"/>
              <a:t>class </a:t>
            </a:r>
            <a:r>
              <a:rPr lang="en-US" altLang="ko-KR" sz="2400" dirty="0"/>
              <a:t>My</a:t>
            </a:r>
          </a:p>
          <a:p>
            <a:pPr defTabSz="355600"/>
            <a:r>
              <a:rPr lang="en-US" altLang="ko-KR" sz="2400"/>
              <a:t>{</a:t>
            </a:r>
          </a:p>
          <a:p>
            <a:pPr defTabSz="444500"/>
            <a:r>
              <a:rPr lang="en-US" altLang="ko-KR" sz="2400"/>
              <a:t>	Hello gildong = new Hello();</a:t>
            </a:r>
            <a:endParaRPr lang="en-US" altLang="ko-KR" sz="2400" dirty="0"/>
          </a:p>
          <a:p>
            <a:pPr defTabSz="444500"/>
            <a:endParaRPr lang="en-US" altLang="ko-KR" sz="2400"/>
          </a:p>
          <a:p>
            <a:pPr defTabSz="444500"/>
            <a:r>
              <a:rPr lang="en-US" altLang="ko-KR" sz="2400"/>
              <a:t>    </a:t>
            </a:r>
            <a:r>
              <a:rPr lang="en-US" altLang="ko-KR" sz="2400" dirty="0"/>
              <a:t>public static void Main()</a:t>
            </a:r>
          </a:p>
          <a:p>
            <a:pPr defTabSz="444500"/>
            <a:r>
              <a:rPr lang="en-US" altLang="ko-KR" sz="2400" dirty="0"/>
              <a:t>    {</a:t>
            </a:r>
          </a:p>
          <a:p>
            <a:pPr defTabSz="444500"/>
            <a:r>
              <a:rPr lang="en-US" altLang="ko-KR" sz="2400"/>
              <a:t>		gildong</a:t>
            </a:r>
            <a:r>
              <a:rPr lang="en-US" altLang="ko-KR" sz="2400" dirty="0" err="1"/>
              <a:t>.Say</a:t>
            </a:r>
            <a:r>
              <a:rPr lang="en-US" altLang="ko-KR" sz="2400" dirty="0"/>
              <a:t>();</a:t>
            </a:r>
          </a:p>
          <a:p>
            <a:pPr defTabSz="444500"/>
            <a:r>
              <a:rPr lang="en-US" altLang="ko-KR" sz="2400" dirty="0"/>
              <a:t>    }</a:t>
            </a:r>
          </a:p>
          <a:p>
            <a:pPr defTabSz="355600"/>
            <a:r>
              <a:rPr lang="en-US" altLang="ko-KR" sz="2400" dirty="0"/>
              <a:t>}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BD7BAD72-200D-44FE-A150-84E9A3AB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89585D-662E-43C4-91D1-52ECC35EEB70}"/>
              </a:ext>
            </a:extLst>
          </p:cNvPr>
          <p:cNvSpPr txBox="1"/>
          <p:nvPr/>
        </p:nvSpPr>
        <p:spPr>
          <a:xfrm>
            <a:off x="1761456" y="4910362"/>
            <a:ext cx="63850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/>
              <a:t>여러분 호주머니에 있는 스마트 폰은 여러분이 소유하는 것</a:t>
            </a:r>
            <a:r>
              <a:rPr lang="en-US" altLang="ko-KR" sz="1800" b="0"/>
              <a:t>(has-a), </a:t>
            </a:r>
            <a:r>
              <a:rPr lang="ko-KR" altLang="en-US" sz="1800" b="0"/>
              <a:t>여러분의 멤버 변수</a:t>
            </a:r>
            <a:endParaRPr lang="en-US" altLang="ko-KR" sz="1800" b="0"/>
          </a:p>
          <a:p>
            <a:r>
              <a:rPr lang="ko-KR" altLang="en-US"/>
              <a:t>사람은 핸드폰을 갖는다</a:t>
            </a:r>
            <a:r>
              <a:rPr lang="en-US" altLang="ko-KR"/>
              <a:t>.</a:t>
            </a:r>
          </a:p>
          <a:p>
            <a:r>
              <a:rPr lang="en-US" altLang="ko-KR"/>
              <a:t>My</a:t>
            </a:r>
            <a:r>
              <a:rPr lang="ko-KR" altLang="en-US"/>
              <a:t>는 </a:t>
            </a:r>
            <a:r>
              <a:rPr lang="en-US" altLang="ko-KR"/>
              <a:t>Hello</a:t>
            </a:r>
            <a:r>
              <a:rPr lang="ko-KR" altLang="en-US"/>
              <a:t>를 갖는다</a:t>
            </a:r>
            <a:r>
              <a:rPr lang="en-US" altLang="ko-KR"/>
              <a:t>. My has a Hello.</a:t>
            </a:r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8C18CEC-65EF-406B-9C13-01DE7BB00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926976"/>
          </a:xfrm>
        </p:spPr>
        <p:txBody>
          <a:bodyPr/>
          <a:lstStyle/>
          <a:p>
            <a:r>
              <a:rPr lang="en-US" altLang="ko-KR"/>
              <a:t>6. </a:t>
            </a:r>
            <a:r>
              <a:rPr lang="ko-KR" altLang="en-US"/>
              <a:t>클래스 모듈 </a:t>
            </a:r>
            <a:r>
              <a:rPr lang="ko-KR" altLang="en-US" dirty="0"/>
              <a:t>이용하기</a:t>
            </a:r>
          </a:p>
        </p:txBody>
      </p:sp>
    </p:spTree>
    <p:extLst>
      <p:ext uri="{BB962C8B-B14F-4D97-AF65-F5344CB8AC3E}">
        <p14:creationId xmlns:p14="http://schemas.microsoft.com/office/powerpoint/2010/main" val="3015121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607F3A-C5F6-4A75-B0F4-9A7623E5B507}"/>
              </a:ext>
            </a:extLst>
          </p:cNvPr>
          <p:cNvSpPr/>
          <p:nvPr/>
        </p:nvSpPr>
        <p:spPr>
          <a:xfrm>
            <a:off x="3203848" y="1196752"/>
            <a:ext cx="50405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class </a:t>
            </a:r>
            <a:r>
              <a:rPr lang="en-US" altLang="ko-KR" dirty="0" err="1"/>
              <a:t>MainForm</a:t>
            </a:r>
            <a:r>
              <a:rPr lang="en-US" altLang="ko-KR" dirty="0"/>
              <a:t> //</a:t>
            </a:r>
            <a:r>
              <a:rPr lang="en-US" altLang="ko-KR" dirty="0" err="1"/>
              <a:t>gildong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public</a:t>
            </a:r>
            <a:r>
              <a:rPr lang="ko-KR" altLang="en-US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66FF"/>
                </a:solidFill>
              </a:rPr>
              <a:t>Font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public void </a:t>
            </a:r>
            <a:r>
              <a:rPr lang="en-US" altLang="ko-KR" b="1" dirty="0" err="1">
                <a:solidFill>
                  <a:srgbClr val="0066FF"/>
                </a:solidFill>
              </a:rPr>
              <a:t>CreateGraphics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public void </a:t>
            </a:r>
            <a:r>
              <a:rPr lang="en-US" altLang="ko-KR" dirty="0" err="1"/>
              <a:t>MainForm_Click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{</a:t>
            </a:r>
            <a:endParaRPr lang="en-US" altLang="ko-KR" dirty="0">
              <a:solidFill>
                <a:srgbClr val="0066FF"/>
              </a:solidFill>
            </a:endParaRPr>
          </a:p>
          <a:p>
            <a:r>
              <a:rPr lang="en-US" altLang="ko-KR" dirty="0">
                <a:solidFill>
                  <a:srgbClr val="0066FF"/>
                </a:solidFill>
              </a:rPr>
              <a:t>        </a:t>
            </a:r>
            <a:r>
              <a:rPr lang="en-US" altLang="ko-KR" b="1" dirty="0" err="1">
                <a:solidFill>
                  <a:srgbClr val="0066FF"/>
                </a:solidFill>
              </a:rPr>
              <a:t>CreateGraphics</a:t>
            </a:r>
            <a:r>
              <a:rPr lang="en-US" altLang="ko-KR" b="1" dirty="0">
                <a:solidFill>
                  <a:srgbClr val="0066FF"/>
                </a:solidFill>
              </a:rPr>
              <a:t>();</a:t>
            </a:r>
          </a:p>
          <a:p>
            <a:r>
              <a:rPr lang="en-US" altLang="ko-KR" b="1" dirty="0">
                <a:solidFill>
                  <a:srgbClr val="0066FF"/>
                </a:solidFill>
              </a:rPr>
              <a:t>        Font = 1;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System.Console.WriteLine</a:t>
            </a:r>
            <a:r>
              <a:rPr lang="en-US" altLang="ko-KR" dirty="0"/>
              <a:t>("Hello!");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class My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public static void Main()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A113215-3EAC-4BC5-B2A7-4F5B390B4C75}"/>
              </a:ext>
            </a:extLst>
          </p:cNvPr>
          <p:cNvGrpSpPr/>
          <p:nvPr/>
        </p:nvGrpSpPr>
        <p:grpSpPr>
          <a:xfrm flipV="1">
            <a:off x="706936" y="2879654"/>
            <a:ext cx="3072976" cy="835561"/>
            <a:chOff x="2238684" y="6498229"/>
            <a:chExt cx="1826996" cy="1010355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5C6F7BF6-C8F2-4DA9-96EF-2F78618F1F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109" y="6498229"/>
              <a:ext cx="496571" cy="468049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117410E-B6E9-458E-8250-7661A22A57B9}"/>
                </a:ext>
              </a:extLst>
            </p:cNvPr>
            <p:cNvSpPr/>
            <p:nvPr/>
          </p:nvSpPr>
          <p:spPr>
            <a:xfrm rot="10800000">
              <a:off x="2238684" y="6547687"/>
              <a:ext cx="1336826" cy="960897"/>
            </a:xfrm>
            <a:prstGeom prst="rect">
              <a:avLst/>
            </a:prstGeom>
            <a:noFill/>
            <a:ln w="952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 indent="-174625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tx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멤버는 멤버를 액세스할 수 있다</a:t>
              </a:r>
              <a:r>
                <a:rPr lang="en-US" altLang="ko-KR" sz="1600" dirty="0">
                  <a:solidFill>
                    <a:schemeClr val="tx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.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86CA31C-3003-4DBA-9B93-2DC3CF7B6025}"/>
              </a:ext>
            </a:extLst>
          </p:cNvPr>
          <p:cNvSpPr txBox="1"/>
          <p:nvPr/>
        </p:nvSpPr>
        <p:spPr>
          <a:xfrm>
            <a:off x="706936" y="1292951"/>
            <a:ext cx="2342555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 latinLnBrk="0"/>
            <a:r>
              <a:rPr lang="ko-KR" altLang="en-US"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새로운 </a:t>
            </a:r>
            <a:r>
              <a:rPr lang="en-US" altLang="ko-KR"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'</a:t>
            </a:r>
            <a:r>
              <a:rPr lang="ko-KR" altLang="en-US"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빈 프로젝트</a:t>
            </a:r>
            <a:r>
              <a:rPr lang="en-US" altLang="ko-KR"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'</a:t>
            </a:r>
            <a:r>
              <a:rPr lang="ko-KR" altLang="en-US"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생성 후 다음 코드 작성</a:t>
            </a:r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06840600-D6BD-4BA2-8739-DD56BF6D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76E6EDE5-B418-4F2E-ADA2-E841629D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926976"/>
          </a:xfrm>
        </p:spPr>
        <p:txBody>
          <a:bodyPr/>
          <a:lstStyle/>
          <a:p>
            <a:r>
              <a:rPr lang="en-US" altLang="ko-KR"/>
              <a:t>7. Has-a </a:t>
            </a:r>
            <a:r>
              <a:rPr lang="ko-KR" altLang="en-US"/>
              <a:t>모듈화의 또 다른 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9895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607F3A-C5F6-4A75-B0F4-9A7623E5B507}"/>
              </a:ext>
            </a:extLst>
          </p:cNvPr>
          <p:cNvSpPr/>
          <p:nvPr/>
        </p:nvSpPr>
        <p:spPr>
          <a:xfrm>
            <a:off x="3203848" y="335845"/>
            <a:ext cx="504056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class </a:t>
            </a:r>
            <a:r>
              <a:rPr lang="en-US" altLang="ko-KR" b="1" dirty="0"/>
              <a:t>Form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public</a:t>
            </a:r>
            <a:r>
              <a:rPr lang="ko-KR" altLang="en-US" dirty="0"/>
              <a:t> </a:t>
            </a:r>
            <a:r>
              <a:rPr lang="en-US" altLang="ko-KR" dirty="0"/>
              <a:t>int </a:t>
            </a:r>
            <a:r>
              <a:rPr lang="en-US" altLang="ko-KR" b="1" dirty="0">
                <a:solidFill>
                  <a:srgbClr val="0066FF"/>
                </a:solidFill>
              </a:rPr>
              <a:t>Font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public void </a:t>
            </a:r>
            <a:r>
              <a:rPr lang="en-US" altLang="ko-KR" b="1" dirty="0" err="1">
                <a:solidFill>
                  <a:srgbClr val="0066FF"/>
                </a:solidFill>
              </a:rPr>
              <a:t>CreateGraphics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class </a:t>
            </a:r>
            <a:r>
              <a:rPr lang="en-US" altLang="ko-KR" dirty="0" err="1"/>
              <a:t>MainForm</a:t>
            </a:r>
            <a:r>
              <a:rPr lang="en-US" altLang="ko-KR" dirty="0"/>
              <a:t> : </a:t>
            </a:r>
            <a:r>
              <a:rPr lang="en-US" altLang="ko-KR" b="1" dirty="0"/>
              <a:t>Form</a:t>
            </a:r>
            <a:r>
              <a:rPr lang="en-US" altLang="ko-KR" dirty="0"/>
              <a:t> //</a:t>
            </a:r>
            <a:r>
              <a:rPr lang="en-US" altLang="ko-KR" dirty="0" err="1"/>
              <a:t>gildong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public void </a:t>
            </a:r>
            <a:r>
              <a:rPr lang="en-US" altLang="ko-KR" dirty="0" err="1"/>
              <a:t>MainForm_Click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{</a:t>
            </a:r>
            <a:endParaRPr lang="en-US" altLang="ko-KR" dirty="0">
              <a:solidFill>
                <a:srgbClr val="0066FF"/>
              </a:solidFill>
            </a:endParaRPr>
          </a:p>
          <a:p>
            <a:r>
              <a:rPr lang="en-US" altLang="ko-KR" dirty="0">
                <a:solidFill>
                  <a:srgbClr val="0066FF"/>
                </a:solidFill>
              </a:rPr>
              <a:t>        </a:t>
            </a:r>
            <a:r>
              <a:rPr lang="en-US" altLang="ko-KR" b="1" dirty="0" err="1">
                <a:solidFill>
                  <a:srgbClr val="0066FF"/>
                </a:solidFill>
              </a:rPr>
              <a:t>CreateGraphics</a:t>
            </a:r>
            <a:r>
              <a:rPr lang="en-US" altLang="ko-KR" b="1" dirty="0">
                <a:solidFill>
                  <a:srgbClr val="0066FF"/>
                </a:solidFill>
              </a:rPr>
              <a:t>();</a:t>
            </a:r>
          </a:p>
          <a:p>
            <a:r>
              <a:rPr lang="en-US" altLang="ko-KR" b="1" dirty="0">
                <a:solidFill>
                  <a:srgbClr val="0066FF"/>
                </a:solidFill>
              </a:rPr>
              <a:t>        Font = 1;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System.Console.WriteLine</a:t>
            </a:r>
            <a:r>
              <a:rPr lang="en-US" altLang="ko-KR" dirty="0"/>
              <a:t>("Hello!");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class My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public static void Main()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1A87175-8D9B-4A04-AD92-1246AEEF57E2}"/>
              </a:ext>
            </a:extLst>
          </p:cNvPr>
          <p:cNvGrpSpPr/>
          <p:nvPr/>
        </p:nvGrpSpPr>
        <p:grpSpPr>
          <a:xfrm flipV="1">
            <a:off x="899592" y="2552539"/>
            <a:ext cx="2952332" cy="1452528"/>
            <a:chOff x="2238684" y="6149941"/>
            <a:chExt cx="1826996" cy="1756388"/>
          </a:xfrm>
        </p:grpSpPr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F18B2DB-E237-46DE-90D5-3F6EFB0C2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109" y="6498229"/>
              <a:ext cx="496571" cy="468049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E7498AF-3BAF-4FB1-A39D-143D35442EF2}"/>
                </a:ext>
              </a:extLst>
            </p:cNvPr>
            <p:cNvSpPr/>
            <p:nvPr/>
          </p:nvSpPr>
          <p:spPr>
            <a:xfrm rot="10800000">
              <a:off x="2238684" y="6149941"/>
              <a:ext cx="1336826" cy="1756388"/>
            </a:xfrm>
            <a:prstGeom prst="rect">
              <a:avLst/>
            </a:prstGeom>
            <a:noFill/>
            <a:ln w="952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 indent="-174625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tx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멤버는 멤버를 액세스할 수 </a:t>
              </a:r>
              <a:r>
                <a:rPr lang="ko-KR" altLang="en-US" sz="1600">
                  <a:solidFill>
                    <a:schemeClr val="tx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있다</a:t>
              </a:r>
              <a:r>
                <a:rPr lang="en-US" altLang="ko-KR" sz="1600">
                  <a:solidFill>
                    <a:schemeClr val="tx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.</a:t>
              </a:r>
            </a:p>
            <a:p>
              <a:pPr marL="174625" indent="-174625">
                <a:buFont typeface="Arial" panose="020B0604020202020204" pitchFamily="34" charset="0"/>
                <a:buChar char="•"/>
              </a:pPr>
              <a:r>
                <a:rPr lang="ko-KR" altLang="en-US" sz="1600">
                  <a:solidFill>
                    <a:schemeClr val="tx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눈에 보이는 멤버만이 멤버가 아니다</a:t>
              </a:r>
              <a:r>
                <a:rPr lang="en-US" altLang="ko-KR" sz="1600">
                  <a:solidFill>
                    <a:schemeClr val="tx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. </a:t>
              </a:r>
              <a:r>
                <a:rPr lang="ko-KR" altLang="en-US" sz="1600">
                  <a:solidFill>
                    <a:schemeClr val="accent6">
                      <a:lumMod val="7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상속 받았을 수도 있다</a:t>
              </a:r>
              <a:r>
                <a:rPr lang="en-US" altLang="ko-KR" sz="1600">
                  <a:solidFill>
                    <a:schemeClr val="accent6">
                      <a:lumMod val="7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.</a:t>
              </a:r>
              <a:endParaRPr lang="en-US" altLang="ko-KR" sz="1600" dirty="0">
                <a:solidFill>
                  <a:schemeClr val="accent6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CA2EC86A-6057-45B2-8B6C-016A6B05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364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2F8A7DB-1ACD-415F-97E6-55BF64542164}"/>
              </a:ext>
            </a:extLst>
          </p:cNvPr>
          <p:cNvGrpSpPr/>
          <p:nvPr/>
        </p:nvGrpSpPr>
        <p:grpSpPr>
          <a:xfrm flipV="1">
            <a:off x="539550" y="3041929"/>
            <a:ext cx="2952332" cy="631011"/>
            <a:chOff x="2238684" y="6498229"/>
            <a:chExt cx="1826996" cy="763015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F950917D-8C50-491F-8FC4-B77718D5DE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109" y="6498229"/>
              <a:ext cx="496571" cy="468049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CF89058-F513-4219-863F-DE7BD0F46152}"/>
                </a:ext>
              </a:extLst>
            </p:cNvPr>
            <p:cNvSpPr/>
            <p:nvPr/>
          </p:nvSpPr>
          <p:spPr>
            <a:xfrm rot="10800000">
              <a:off x="2238684" y="6795027"/>
              <a:ext cx="1336826" cy="466217"/>
            </a:xfrm>
            <a:prstGeom prst="rect">
              <a:avLst/>
            </a:prstGeom>
            <a:noFill/>
            <a:ln w="952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 indent="-174625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tx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추상화하고 싶은 부분</a:t>
              </a:r>
              <a:endParaRPr lang="en-US" altLang="ko-KR" sz="16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9ED740D-E706-4E93-B291-65487E8B6200}"/>
              </a:ext>
            </a:extLst>
          </p:cNvPr>
          <p:cNvSpPr/>
          <p:nvPr/>
        </p:nvSpPr>
        <p:spPr>
          <a:xfrm>
            <a:off x="3491880" y="3399280"/>
            <a:ext cx="4320480" cy="842356"/>
          </a:xfrm>
          <a:prstGeom prst="roundRect">
            <a:avLst>
              <a:gd name="adj" fmla="val 4025"/>
            </a:avLst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E40307-6740-4D8E-B7F7-C877E6D6D895}"/>
              </a:ext>
            </a:extLst>
          </p:cNvPr>
          <p:cNvSpPr/>
          <p:nvPr/>
        </p:nvSpPr>
        <p:spPr>
          <a:xfrm>
            <a:off x="3203848" y="335845"/>
            <a:ext cx="504056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class </a:t>
            </a:r>
            <a:r>
              <a:rPr lang="en-US" altLang="ko-KR" b="1" dirty="0"/>
              <a:t>Form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public</a:t>
            </a:r>
            <a:r>
              <a:rPr lang="ko-KR" altLang="en-US" dirty="0"/>
              <a:t> </a:t>
            </a:r>
            <a:r>
              <a:rPr lang="en-US" altLang="ko-KR" dirty="0"/>
              <a:t>int </a:t>
            </a:r>
            <a:r>
              <a:rPr lang="en-US" altLang="ko-KR" b="1" dirty="0">
                <a:solidFill>
                  <a:srgbClr val="0066FF"/>
                </a:solidFill>
              </a:rPr>
              <a:t>Font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public void </a:t>
            </a:r>
            <a:r>
              <a:rPr lang="en-US" altLang="ko-KR" b="1" dirty="0" err="1">
                <a:solidFill>
                  <a:srgbClr val="0066FF"/>
                </a:solidFill>
              </a:rPr>
              <a:t>CreateGraphics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class </a:t>
            </a:r>
            <a:r>
              <a:rPr lang="en-US" altLang="ko-KR" dirty="0" err="1"/>
              <a:t>MainForm</a:t>
            </a:r>
            <a:r>
              <a:rPr lang="en-US" altLang="ko-KR" dirty="0"/>
              <a:t> : </a:t>
            </a:r>
            <a:r>
              <a:rPr lang="en-US" altLang="ko-KR" b="1" dirty="0"/>
              <a:t>Form</a:t>
            </a:r>
            <a:r>
              <a:rPr lang="en-US" altLang="ko-KR" dirty="0"/>
              <a:t> //</a:t>
            </a:r>
            <a:r>
              <a:rPr lang="en-US" altLang="ko-KR" dirty="0" err="1"/>
              <a:t>gildong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public void </a:t>
            </a:r>
            <a:r>
              <a:rPr lang="en-US" altLang="ko-KR" dirty="0" err="1"/>
              <a:t>MainForm_Click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{</a:t>
            </a:r>
            <a:endParaRPr lang="en-US" altLang="ko-KR" dirty="0">
              <a:solidFill>
                <a:srgbClr val="0066FF"/>
              </a:solidFill>
            </a:endParaRPr>
          </a:p>
          <a:p>
            <a:r>
              <a:rPr lang="en-US" altLang="ko-KR" dirty="0">
                <a:solidFill>
                  <a:srgbClr val="0066FF"/>
                </a:solidFill>
              </a:rPr>
              <a:t>        </a:t>
            </a:r>
            <a:r>
              <a:rPr lang="en-US" altLang="ko-KR" b="1" dirty="0" err="1">
                <a:solidFill>
                  <a:srgbClr val="0066FF"/>
                </a:solidFill>
              </a:rPr>
              <a:t>CreateGraphics</a:t>
            </a:r>
            <a:r>
              <a:rPr lang="en-US" altLang="ko-KR" b="1" dirty="0">
                <a:solidFill>
                  <a:srgbClr val="0066FF"/>
                </a:solidFill>
              </a:rPr>
              <a:t>();</a:t>
            </a:r>
          </a:p>
          <a:p>
            <a:r>
              <a:rPr lang="en-US" altLang="ko-KR" b="1" dirty="0">
                <a:solidFill>
                  <a:srgbClr val="0066FF"/>
                </a:solidFill>
              </a:rPr>
              <a:t>        Font = 1;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System.Console.WriteLine</a:t>
            </a:r>
            <a:r>
              <a:rPr lang="en-US" altLang="ko-KR" dirty="0"/>
              <a:t>("Hello!");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class My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public static void Main()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5425D5F1-1953-4500-BCC1-CDAA4F1D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1593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2F8A7DB-1ACD-415F-97E6-55BF64542164}"/>
              </a:ext>
            </a:extLst>
          </p:cNvPr>
          <p:cNvGrpSpPr/>
          <p:nvPr/>
        </p:nvGrpSpPr>
        <p:grpSpPr>
          <a:xfrm flipV="1">
            <a:off x="539550" y="2837375"/>
            <a:ext cx="2952332" cy="835561"/>
            <a:chOff x="2238684" y="6498229"/>
            <a:chExt cx="1826996" cy="1010355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F950917D-8C50-491F-8FC4-B77718D5DE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109" y="6498229"/>
              <a:ext cx="496571" cy="468049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CF89058-F513-4219-863F-DE7BD0F46152}"/>
                </a:ext>
              </a:extLst>
            </p:cNvPr>
            <p:cNvSpPr/>
            <p:nvPr/>
          </p:nvSpPr>
          <p:spPr>
            <a:xfrm rot="10800000">
              <a:off x="2238684" y="6547687"/>
              <a:ext cx="1336826" cy="960897"/>
            </a:xfrm>
            <a:prstGeom prst="rect">
              <a:avLst/>
            </a:prstGeom>
            <a:noFill/>
            <a:ln w="952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 indent="-174625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tx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멤버는 멤버를 액세스할 수 있다</a:t>
              </a:r>
              <a:r>
                <a:rPr lang="en-US" altLang="ko-KR" sz="1600" dirty="0">
                  <a:solidFill>
                    <a:schemeClr val="tx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.</a:t>
              </a:r>
            </a:p>
            <a:p>
              <a:pPr marL="174625" indent="-174625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tx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추상화하고 싶은 부분</a:t>
              </a:r>
              <a:endParaRPr lang="en-US" altLang="ko-KR" sz="16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9ED740D-E706-4E93-B291-65487E8B6200}"/>
              </a:ext>
            </a:extLst>
          </p:cNvPr>
          <p:cNvSpPr/>
          <p:nvPr/>
        </p:nvSpPr>
        <p:spPr>
          <a:xfrm>
            <a:off x="3491880" y="3399280"/>
            <a:ext cx="4320480" cy="842356"/>
          </a:xfrm>
          <a:prstGeom prst="roundRect">
            <a:avLst>
              <a:gd name="adj" fmla="val 4025"/>
            </a:avLst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728631-FC5F-4433-8915-41D56180B6F8}"/>
              </a:ext>
            </a:extLst>
          </p:cNvPr>
          <p:cNvSpPr/>
          <p:nvPr/>
        </p:nvSpPr>
        <p:spPr>
          <a:xfrm>
            <a:off x="3203848" y="335845"/>
            <a:ext cx="504056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class </a:t>
            </a:r>
            <a:r>
              <a:rPr lang="en-US" altLang="ko-KR" b="1" dirty="0"/>
              <a:t>Form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public</a:t>
            </a:r>
            <a:r>
              <a:rPr lang="ko-KR" altLang="en-US" dirty="0"/>
              <a:t> </a:t>
            </a:r>
            <a:r>
              <a:rPr lang="en-US" altLang="ko-KR" dirty="0"/>
              <a:t>int </a:t>
            </a:r>
            <a:r>
              <a:rPr lang="en-US" altLang="ko-KR" b="1" dirty="0">
                <a:solidFill>
                  <a:srgbClr val="0066FF"/>
                </a:solidFill>
              </a:rPr>
              <a:t>Font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public void </a:t>
            </a:r>
            <a:r>
              <a:rPr lang="en-US" altLang="ko-KR" b="1" dirty="0" err="1">
                <a:solidFill>
                  <a:srgbClr val="0066FF"/>
                </a:solidFill>
              </a:rPr>
              <a:t>CreateGraphics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class </a:t>
            </a:r>
            <a:r>
              <a:rPr lang="en-US" altLang="ko-KR" dirty="0" err="1"/>
              <a:t>MainForm</a:t>
            </a:r>
            <a:r>
              <a:rPr lang="en-US" altLang="ko-KR" dirty="0"/>
              <a:t> : </a:t>
            </a:r>
            <a:r>
              <a:rPr lang="en-US" altLang="ko-KR" b="1" dirty="0"/>
              <a:t>Form</a:t>
            </a:r>
            <a:r>
              <a:rPr lang="en-US" altLang="ko-KR" dirty="0"/>
              <a:t> //</a:t>
            </a:r>
            <a:r>
              <a:rPr lang="en-US" altLang="ko-KR" dirty="0" err="1"/>
              <a:t>gildong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public void </a:t>
            </a:r>
            <a:r>
              <a:rPr lang="en-US" altLang="ko-KR" dirty="0" err="1"/>
              <a:t>MainForm_Click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{</a:t>
            </a:r>
            <a:endParaRPr lang="en-US" altLang="ko-KR" dirty="0">
              <a:solidFill>
                <a:srgbClr val="0066FF"/>
              </a:solidFill>
            </a:endParaRPr>
          </a:p>
          <a:p>
            <a:r>
              <a:rPr lang="en-US" altLang="ko-KR" dirty="0">
                <a:solidFill>
                  <a:srgbClr val="0066FF"/>
                </a:solidFill>
              </a:rPr>
              <a:t>        </a:t>
            </a:r>
            <a:r>
              <a:rPr lang="en-US" altLang="ko-KR" b="1" dirty="0" err="1">
                <a:solidFill>
                  <a:srgbClr val="0066FF"/>
                </a:solidFill>
              </a:rPr>
              <a:t>this.CreateGraphics</a:t>
            </a:r>
            <a:r>
              <a:rPr lang="en-US" altLang="ko-KR" b="1" dirty="0">
                <a:solidFill>
                  <a:srgbClr val="0066FF"/>
                </a:solidFill>
              </a:rPr>
              <a:t>();</a:t>
            </a:r>
          </a:p>
          <a:p>
            <a:r>
              <a:rPr lang="en-US" altLang="ko-KR" b="1" dirty="0">
                <a:solidFill>
                  <a:srgbClr val="0066FF"/>
                </a:solidFill>
              </a:rPr>
              <a:t>        </a:t>
            </a:r>
            <a:r>
              <a:rPr lang="en-US" altLang="ko-KR" b="1" dirty="0" err="1">
                <a:solidFill>
                  <a:srgbClr val="0066FF"/>
                </a:solidFill>
              </a:rPr>
              <a:t>this.Font</a:t>
            </a:r>
            <a:r>
              <a:rPr lang="en-US" altLang="ko-KR" b="1" dirty="0">
                <a:solidFill>
                  <a:srgbClr val="0066FF"/>
                </a:solidFill>
              </a:rPr>
              <a:t> = 1;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System.Console.WriteLine</a:t>
            </a:r>
            <a:r>
              <a:rPr lang="en-US" altLang="ko-KR" dirty="0"/>
              <a:t>("Hello!");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class My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public static void Main()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EC02A9D4-D344-4A9D-B866-8656E8B4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3EFBBA-BCBE-4872-ACB1-5FBEE087B823}"/>
              </a:ext>
            </a:extLst>
          </p:cNvPr>
          <p:cNvSpPr txBox="1"/>
          <p:nvPr/>
        </p:nvSpPr>
        <p:spPr>
          <a:xfrm>
            <a:off x="1152128" y="4443863"/>
            <a:ext cx="176368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solidFill>
                  <a:srgbClr val="FFFF00"/>
                </a:solidFill>
              </a:rPr>
              <a:t>this</a:t>
            </a:r>
            <a:r>
              <a:rPr lang="ko-KR" altLang="en-US" b="1">
                <a:solidFill>
                  <a:srgbClr val="FFFF00"/>
                </a:solidFill>
              </a:rPr>
              <a:t>의</a:t>
            </a:r>
            <a:r>
              <a:rPr lang="en-US" altLang="ko-KR" b="1">
                <a:solidFill>
                  <a:srgbClr val="FFFF00"/>
                </a:solidFill>
              </a:rPr>
              <a:t> </a:t>
            </a:r>
            <a:r>
              <a:rPr lang="ko-KR" altLang="en-US" b="1">
                <a:solidFill>
                  <a:srgbClr val="FFFF00"/>
                </a:solidFill>
              </a:rPr>
              <a:t>의미는</a:t>
            </a:r>
            <a:r>
              <a:rPr lang="en-US" altLang="ko-KR" b="1">
                <a:solidFill>
                  <a:srgbClr val="FFFF00"/>
                </a:solidFill>
              </a:rPr>
              <a:t>?</a:t>
            </a:r>
          </a:p>
          <a:p>
            <a:pPr algn="ctr"/>
            <a:r>
              <a:rPr lang="en-US" altLang="ko-KR">
                <a:solidFill>
                  <a:srgbClr val="FFFF00"/>
                </a:solidFill>
              </a:rPr>
              <a:t>“</a:t>
            </a:r>
            <a:r>
              <a:rPr lang="ko-KR" altLang="en-US">
                <a:solidFill>
                  <a:srgbClr val="FFFF00"/>
                </a:solidFill>
              </a:rPr>
              <a:t>길동이 자기 자신의</a:t>
            </a:r>
            <a:r>
              <a:rPr lang="en-US" altLang="ko-KR">
                <a:solidFill>
                  <a:srgbClr val="FFFF00"/>
                </a:solidFill>
              </a:rPr>
              <a:t>"</a:t>
            </a:r>
            <a:endParaRPr lang="ko-KR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512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0F67C-9E8D-487F-8F68-C9F9D08BE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0362" y="158750"/>
            <a:ext cx="2751287" cy="507273"/>
          </a:xfrm>
        </p:spPr>
        <p:txBody>
          <a:bodyPr>
            <a:normAutofit/>
          </a:bodyPr>
          <a:lstStyle/>
          <a:p>
            <a:pPr algn="r"/>
            <a:r>
              <a:rPr lang="ko-KR" altLang="en-US" sz="2400"/>
              <a:t>함수로 코드 추상화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236AC9-482D-4BBF-868B-FDBA0E894FC2}"/>
              </a:ext>
            </a:extLst>
          </p:cNvPr>
          <p:cNvSpPr/>
          <p:nvPr/>
        </p:nvSpPr>
        <p:spPr>
          <a:xfrm>
            <a:off x="3203848" y="335845"/>
            <a:ext cx="50405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class </a:t>
            </a:r>
            <a:r>
              <a:rPr lang="en-US" altLang="ko-KR" b="1" dirty="0"/>
              <a:t>Form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public</a:t>
            </a:r>
            <a:r>
              <a:rPr lang="ko-KR" altLang="en-US" dirty="0"/>
              <a:t> </a:t>
            </a:r>
            <a:r>
              <a:rPr lang="en-US" altLang="ko-KR" dirty="0"/>
              <a:t>int </a:t>
            </a:r>
            <a:r>
              <a:rPr lang="en-US" altLang="ko-KR" b="1" dirty="0">
                <a:solidFill>
                  <a:srgbClr val="0066FF"/>
                </a:solidFill>
              </a:rPr>
              <a:t>Font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public void </a:t>
            </a:r>
            <a:r>
              <a:rPr lang="en-US" altLang="ko-KR" b="1" dirty="0" err="1">
                <a:solidFill>
                  <a:srgbClr val="0066FF"/>
                </a:solidFill>
              </a:rPr>
              <a:t>CreateGraphics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class </a:t>
            </a:r>
            <a:r>
              <a:rPr lang="en-US" altLang="ko-KR" dirty="0" err="1"/>
              <a:t>MainForm</a:t>
            </a:r>
            <a:r>
              <a:rPr lang="en-US" altLang="ko-KR" dirty="0"/>
              <a:t> : </a:t>
            </a:r>
            <a:r>
              <a:rPr lang="en-US" altLang="ko-KR" b="1" dirty="0"/>
              <a:t>Form</a:t>
            </a:r>
            <a:r>
              <a:rPr lang="en-US" altLang="ko-KR" dirty="0"/>
              <a:t> //</a:t>
            </a:r>
            <a:r>
              <a:rPr lang="en-US" altLang="ko-KR" dirty="0" err="1"/>
              <a:t>gildong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public void </a:t>
            </a:r>
            <a:r>
              <a:rPr lang="en-US" altLang="ko-KR" b="1" dirty="0">
                <a:solidFill>
                  <a:srgbClr val="FF0000"/>
                </a:solidFill>
              </a:rPr>
              <a:t>Display</a:t>
            </a:r>
            <a:r>
              <a:rPr lang="en-US" altLang="ko-KR" dirty="0"/>
              <a:t>() 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b="1" dirty="0">
                <a:solidFill>
                  <a:srgbClr val="0066FF"/>
                </a:solidFill>
              </a:rPr>
              <a:t>        </a:t>
            </a:r>
            <a:r>
              <a:rPr lang="en-US" altLang="ko-KR" b="1" dirty="0" err="1">
                <a:solidFill>
                  <a:srgbClr val="0066FF"/>
                </a:solidFill>
              </a:rPr>
              <a:t>this.CreateGraphics</a:t>
            </a:r>
            <a:r>
              <a:rPr lang="en-US" altLang="ko-KR" b="1" dirty="0">
                <a:solidFill>
                  <a:srgbClr val="0066FF"/>
                </a:solidFill>
              </a:rPr>
              <a:t>();</a:t>
            </a:r>
          </a:p>
          <a:p>
            <a:r>
              <a:rPr lang="en-US" altLang="ko-KR" b="1" dirty="0">
                <a:solidFill>
                  <a:srgbClr val="0066FF"/>
                </a:solidFill>
              </a:rPr>
              <a:t>        </a:t>
            </a:r>
            <a:r>
              <a:rPr lang="en-US" altLang="ko-KR" b="1" dirty="0" err="1">
                <a:solidFill>
                  <a:srgbClr val="0066FF"/>
                </a:solidFill>
              </a:rPr>
              <a:t>this.Font</a:t>
            </a:r>
            <a:r>
              <a:rPr lang="en-US" altLang="ko-KR" b="1" dirty="0">
                <a:solidFill>
                  <a:srgbClr val="0066FF"/>
                </a:solidFill>
              </a:rPr>
              <a:t> = 1;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System.Console.WriteLine</a:t>
            </a:r>
            <a:r>
              <a:rPr lang="en-US" altLang="ko-KR" dirty="0"/>
              <a:t>("Hello!");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public void </a:t>
            </a:r>
            <a:r>
              <a:rPr lang="en-US" altLang="ko-KR" dirty="0" err="1"/>
              <a:t>MainForm_Click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>
                <a:solidFill>
                  <a:srgbClr val="0066FF"/>
                </a:solidFill>
              </a:rPr>
              <a:t> 	</a:t>
            </a:r>
            <a:r>
              <a:rPr lang="en-US" altLang="ko-KR" b="1" dirty="0">
                <a:solidFill>
                  <a:srgbClr val="FF0000"/>
                </a:solidFill>
              </a:rPr>
              <a:t>Display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5B1F63-12E8-493E-8767-FFFBD59322F5}"/>
              </a:ext>
            </a:extLst>
          </p:cNvPr>
          <p:cNvSpPr/>
          <p:nvPr/>
        </p:nvSpPr>
        <p:spPr>
          <a:xfrm>
            <a:off x="3419872" y="2852936"/>
            <a:ext cx="4320480" cy="165618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F980687-1518-4801-ADBD-3D626C64ED84}"/>
              </a:ext>
            </a:extLst>
          </p:cNvPr>
          <p:cNvGrpSpPr/>
          <p:nvPr/>
        </p:nvGrpSpPr>
        <p:grpSpPr>
          <a:xfrm flipV="1">
            <a:off x="457200" y="2837375"/>
            <a:ext cx="2952332" cy="835561"/>
            <a:chOff x="2238684" y="6498229"/>
            <a:chExt cx="1826996" cy="1010355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C779B8BA-DFF4-4C17-A361-B3A2931FA9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109" y="6498229"/>
              <a:ext cx="496571" cy="468049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B449DFC-4FB4-43B0-A64E-AB09C5290E20}"/>
                </a:ext>
              </a:extLst>
            </p:cNvPr>
            <p:cNvSpPr/>
            <p:nvPr/>
          </p:nvSpPr>
          <p:spPr>
            <a:xfrm rot="10800000">
              <a:off x="2238684" y="6547687"/>
              <a:ext cx="1336826" cy="960897"/>
            </a:xfrm>
            <a:prstGeom prst="rect">
              <a:avLst/>
            </a:prstGeom>
            <a:noFill/>
            <a:ln w="952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 indent="-174625">
                <a:buFont typeface="Arial" panose="020B0604020202020204" pitchFamily="34" charset="0"/>
                <a:buChar char="•"/>
              </a:pPr>
              <a:r>
                <a:rPr lang="ko-KR" altLang="en-US" sz="1600">
                  <a:solidFill>
                    <a:schemeClr val="tx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이 멤버 함수를 밖으로 꺼내어 두고 두고 재사용하고 싶다</a:t>
              </a:r>
              <a:r>
                <a:rPr lang="en-US" altLang="ko-KR" sz="1600">
                  <a:solidFill>
                    <a:schemeClr val="tx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. </a:t>
              </a:r>
              <a:endParaRPr lang="en-US" altLang="ko-KR" sz="16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99A19C58-75F7-48EA-8F73-29A5E1A8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844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FD4F99-EE51-4582-B125-ADFC2E8764CA}"/>
              </a:ext>
            </a:extLst>
          </p:cNvPr>
          <p:cNvSpPr/>
          <p:nvPr/>
        </p:nvSpPr>
        <p:spPr>
          <a:xfrm>
            <a:off x="611560" y="2848868"/>
            <a:ext cx="36724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class MyUtil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public void </a:t>
            </a:r>
            <a:r>
              <a:rPr lang="en-US" altLang="ko-KR" b="1" dirty="0">
                <a:solidFill>
                  <a:srgbClr val="FF0000"/>
                </a:solidFill>
              </a:rPr>
              <a:t>Display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this.CreateGraphics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this.Font</a:t>
            </a:r>
            <a:r>
              <a:rPr lang="en-US" altLang="ko-KR" dirty="0"/>
              <a:t> = 1;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Console.WriteLine</a:t>
            </a:r>
            <a:r>
              <a:rPr lang="en-US" altLang="ko-KR" dirty="0"/>
              <a:t>("Hello!");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DBE988-A6D1-4D0A-937E-4267A73EF97F}"/>
              </a:ext>
            </a:extLst>
          </p:cNvPr>
          <p:cNvSpPr/>
          <p:nvPr/>
        </p:nvSpPr>
        <p:spPr>
          <a:xfrm>
            <a:off x="4716016" y="593968"/>
            <a:ext cx="38164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class Form 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public</a:t>
            </a:r>
            <a:r>
              <a:rPr lang="ko-KR" altLang="en-US" dirty="0"/>
              <a:t> </a:t>
            </a:r>
            <a:r>
              <a:rPr lang="en-US" altLang="ko-KR" dirty="0"/>
              <a:t>int Font;</a:t>
            </a:r>
          </a:p>
          <a:p>
            <a:r>
              <a:rPr lang="en-US" altLang="ko-KR" dirty="0"/>
              <a:t>    public void </a:t>
            </a:r>
            <a:r>
              <a:rPr lang="en-US" altLang="ko-KR" dirty="0" err="1"/>
              <a:t>CreateGraphics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class </a:t>
            </a:r>
            <a:r>
              <a:rPr lang="en-US" altLang="ko-KR" dirty="0" err="1"/>
              <a:t>MainForm</a:t>
            </a:r>
            <a:r>
              <a:rPr lang="en-US" altLang="ko-KR" dirty="0"/>
              <a:t> </a:t>
            </a:r>
            <a:r>
              <a:rPr lang="en-US" altLang="ko-KR" b="1">
                <a:solidFill>
                  <a:srgbClr val="0000FF"/>
                </a:solidFill>
              </a:rPr>
              <a:t>: </a:t>
            </a:r>
            <a:r>
              <a:rPr lang="en-US" altLang="ko-KR"/>
              <a:t>Form //gildong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public void </a:t>
            </a:r>
            <a:r>
              <a:rPr lang="en-US" altLang="ko-KR" dirty="0" err="1"/>
              <a:t>MainForm_Click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	</a:t>
            </a:r>
            <a:r>
              <a:rPr lang="en-US" altLang="ko-KR" b="1" dirty="0">
                <a:solidFill>
                  <a:srgbClr val="FF0000"/>
                </a:solidFill>
              </a:rPr>
              <a:t>Display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2B1F83-3404-4FDE-8319-01F0EA962133}"/>
              </a:ext>
            </a:extLst>
          </p:cNvPr>
          <p:cNvSpPr/>
          <p:nvPr/>
        </p:nvSpPr>
        <p:spPr>
          <a:xfrm>
            <a:off x="2195736" y="1425204"/>
            <a:ext cx="18743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새로운 클래스를 만든 후</a:t>
            </a:r>
            <a:r>
              <a:rPr lang="en-US" altLang="ko-KR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그 안으로 옮김</a:t>
            </a:r>
            <a:r>
              <a:rPr lang="en-US" altLang="ko-KR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7" name="그래픽 6" descr="화살표: 반시계 방향 곡선">
            <a:extLst>
              <a:ext uri="{FF2B5EF4-FFF2-40B4-BE49-F238E27FC236}">
                <a16:creationId xmlns:a16="http://schemas.microsoft.com/office/drawing/2014/main" id="{0F920104-FF98-4577-A820-35E88B2C1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317702">
            <a:off x="1104976" y="1659230"/>
            <a:ext cx="1317422" cy="1317422"/>
          </a:xfrm>
          <a:prstGeom prst="rect">
            <a:avLst/>
          </a:prstGeom>
        </p:spPr>
      </p:pic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2E589DF8-D3E7-47CC-A976-48427E1A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BB0842-3C06-4FC9-8228-44F160A4C34D}"/>
              </a:ext>
            </a:extLst>
          </p:cNvPr>
          <p:cNvSpPr/>
          <p:nvPr/>
        </p:nvSpPr>
        <p:spPr>
          <a:xfrm>
            <a:off x="6546586" y="4221088"/>
            <a:ext cx="1874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멤버가 아니니 오류</a:t>
            </a:r>
            <a:r>
              <a:rPr lang="en-US" altLang="ko-KR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85BCDB81-023C-4247-BE30-E155E626A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0362" y="158750"/>
            <a:ext cx="2751287" cy="507273"/>
          </a:xfrm>
        </p:spPr>
        <p:txBody>
          <a:bodyPr>
            <a:normAutofit/>
          </a:bodyPr>
          <a:lstStyle/>
          <a:p>
            <a:pPr algn="r"/>
            <a:r>
              <a:rPr lang="ko-KR" altLang="en-US" sz="2400"/>
              <a:t>클래스로 코드 추상화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2679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FD4F99-EE51-4582-B125-ADFC2E8764CA}"/>
              </a:ext>
            </a:extLst>
          </p:cNvPr>
          <p:cNvSpPr/>
          <p:nvPr/>
        </p:nvSpPr>
        <p:spPr>
          <a:xfrm>
            <a:off x="611560" y="2848868"/>
            <a:ext cx="36724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class MyUtil //util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public void </a:t>
            </a:r>
            <a:r>
              <a:rPr lang="en-US" altLang="ko-KR" b="1" dirty="0">
                <a:solidFill>
                  <a:srgbClr val="FF0000"/>
                </a:solidFill>
              </a:rPr>
              <a:t>Display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this.CreateGraphics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this.Font</a:t>
            </a:r>
            <a:r>
              <a:rPr lang="en-US" altLang="ko-KR" dirty="0"/>
              <a:t> = 1;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Console.WriteLine</a:t>
            </a:r>
            <a:r>
              <a:rPr lang="en-US" altLang="ko-KR" dirty="0"/>
              <a:t>("Hello!");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DBE988-A6D1-4D0A-937E-4267A73EF97F}"/>
              </a:ext>
            </a:extLst>
          </p:cNvPr>
          <p:cNvSpPr/>
          <p:nvPr/>
        </p:nvSpPr>
        <p:spPr>
          <a:xfrm>
            <a:off x="4716016" y="593968"/>
            <a:ext cx="42484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class Form 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public</a:t>
            </a:r>
            <a:r>
              <a:rPr lang="ko-KR" altLang="en-US" dirty="0"/>
              <a:t> </a:t>
            </a:r>
            <a:r>
              <a:rPr lang="en-US" altLang="ko-KR" dirty="0"/>
              <a:t>int Font;</a:t>
            </a:r>
          </a:p>
          <a:p>
            <a:r>
              <a:rPr lang="en-US" altLang="ko-KR" dirty="0"/>
              <a:t>    public void </a:t>
            </a:r>
            <a:r>
              <a:rPr lang="en-US" altLang="ko-KR" dirty="0" err="1"/>
              <a:t>CreateGraphics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class </a:t>
            </a:r>
            <a:r>
              <a:rPr lang="en-US" altLang="ko-KR" dirty="0" err="1"/>
              <a:t>MainForm</a:t>
            </a:r>
            <a:r>
              <a:rPr lang="en-US" altLang="ko-KR" dirty="0"/>
              <a:t> </a:t>
            </a:r>
            <a:r>
              <a:rPr lang="en-US" altLang="ko-KR" b="1">
                <a:solidFill>
                  <a:srgbClr val="0000FF"/>
                </a:solidFill>
              </a:rPr>
              <a:t>: </a:t>
            </a:r>
            <a:r>
              <a:rPr lang="en-US" altLang="ko-KR"/>
              <a:t>Form //gildong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public void </a:t>
            </a:r>
            <a:r>
              <a:rPr lang="en-US" altLang="ko-KR" dirty="0" err="1"/>
              <a:t>MainForm_Click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	</a:t>
            </a:r>
            <a:r>
              <a:rPr lang="en-US" altLang="ko-KR" b="1" dirty="0" err="1">
                <a:solidFill>
                  <a:srgbClr val="0066FF"/>
                </a:solidFill>
              </a:rPr>
              <a:t>MyUtil</a:t>
            </a:r>
            <a:r>
              <a:rPr lang="en-US" altLang="ko-KR" b="1" dirty="0">
                <a:solidFill>
                  <a:srgbClr val="0066FF"/>
                </a:solidFill>
              </a:rPr>
              <a:t> </a:t>
            </a:r>
            <a:r>
              <a:rPr lang="en-US" altLang="ko-KR" b="1" dirty="0" err="1">
                <a:solidFill>
                  <a:srgbClr val="0066FF"/>
                </a:solidFill>
              </a:rPr>
              <a:t>util</a:t>
            </a:r>
            <a:r>
              <a:rPr lang="en-US" altLang="ko-KR" b="1" dirty="0">
                <a:solidFill>
                  <a:srgbClr val="0066FF"/>
                </a:solidFill>
              </a:rPr>
              <a:t> = new </a:t>
            </a:r>
            <a:r>
              <a:rPr lang="en-US" altLang="ko-KR" b="1" dirty="0" err="1">
                <a:solidFill>
                  <a:srgbClr val="0066FF"/>
                </a:solidFill>
              </a:rPr>
              <a:t>MyUtil</a:t>
            </a:r>
            <a:r>
              <a:rPr lang="en-US" altLang="ko-KR" b="1" dirty="0">
                <a:solidFill>
                  <a:srgbClr val="0066FF"/>
                </a:solidFill>
              </a:rPr>
              <a:t>();</a:t>
            </a:r>
          </a:p>
          <a:p>
            <a:r>
              <a:rPr lang="en-US" altLang="ko-KR" dirty="0"/>
              <a:t>	</a:t>
            </a:r>
            <a:r>
              <a:rPr lang="en-US" altLang="ko-KR" b="1" dirty="0" err="1">
                <a:solidFill>
                  <a:srgbClr val="0066FF"/>
                </a:solidFill>
              </a:rPr>
              <a:t>util.</a:t>
            </a:r>
            <a:r>
              <a:rPr lang="en-US" altLang="ko-KR" b="1" dirty="0" err="1">
                <a:solidFill>
                  <a:srgbClr val="FF0000"/>
                </a:solidFill>
              </a:rPr>
              <a:t>Display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2B1F83-3404-4FDE-8319-01F0EA962133}"/>
              </a:ext>
            </a:extLst>
          </p:cNvPr>
          <p:cNvSpPr/>
          <p:nvPr/>
        </p:nvSpPr>
        <p:spPr>
          <a:xfrm>
            <a:off x="2159730" y="1665968"/>
            <a:ext cx="1512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클래스는 뭐 하라고 있는 것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?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7" name="그래픽 6" descr="화살표: 반시계 방향 곡선">
            <a:extLst>
              <a:ext uri="{FF2B5EF4-FFF2-40B4-BE49-F238E27FC236}">
                <a16:creationId xmlns:a16="http://schemas.microsoft.com/office/drawing/2014/main" id="{0F920104-FF98-4577-A820-35E88B2C1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317702">
            <a:off x="1104976" y="1659230"/>
            <a:ext cx="1317422" cy="1317422"/>
          </a:xfrm>
          <a:prstGeom prst="rect">
            <a:avLst/>
          </a:prstGeom>
        </p:spPr>
      </p:pic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EBEA995A-EF52-4D0B-BD1B-B083D9DC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CDA71F1-51CE-41C2-9D28-5DED96B55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0362" y="158750"/>
            <a:ext cx="2751287" cy="507273"/>
          </a:xfrm>
        </p:spPr>
        <p:txBody>
          <a:bodyPr>
            <a:normAutofit/>
          </a:bodyPr>
          <a:lstStyle/>
          <a:p>
            <a:pPr algn="r"/>
            <a:r>
              <a:rPr lang="ko-KR" altLang="en-US" sz="2400"/>
              <a:t>클래스로 코드 추상화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997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45DB07-EADA-4B1C-8237-AC8DAFF95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052736"/>
            <a:ext cx="7776864" cy="4896544"/>
          </a:xfrm>
        </p:spPr>
        <p:txBody>
          <a:bodyPr/>
          <a:lstStyle/>
          <a:p>
            <a:r>
              <a:rPr lang="ko-KR" altLang="en-US"/>
              <a:t>오픈 소스</a:t>
            </a:r>
            <a:r>
              <a:rPr lang="en-US" altLang="ko-KR"/>
              <a:t>(Open Source)</a:t>
            </a:r>
          </a:p>
          <a:p>
            <a:r>
              <a:rPr lang="en-US" altLang="ko-KR"/>
              <a:t>Know How</a:t>
            </a:r>
            <a:r>
              <a:rPr lang="ko-KR" altLang="en-US"/>
              <a:t>가 아니라 </a:t>
            </a:r>
            <a:r>
              <a:rPr lang="en-US" altLang="ko-KR"/>
              <a:t>Know Where</a:t>
            </a:r>
          </a:p>
          <a:p>
            <a:r>
              <a:rPr lang="ko-KR" altLang="en-US"/>
              <a:t>코드 암기</a:t>
            </a:r>
            <a:r>
              <a:rPr lang="en-US" altLang="ko-KR"/>
              <a:t>(X)</a:t>
            </a:r>
          </a:p>
          <a:p>
            <a:r>
              <a:rPr lang="ko-KR" altLang="en-US"/>
              <a:t>마음에 드는 코드 덩어리를 나중에 쉽게 재사용할 수 있도록  코드 </a:t>
            </a:r>
            <a:r>
              <a:rPr lang="en-US" altLang="ko-KR"/>
              <a:t>(</a:t>
            </a:r>
            <a:r>
              <a:rPr lang="ko-KR" altLang="en-US"/>
              <a:t>클래스</a:t>
            </a:r>
            <a:r>
              <a:rPr lang="en-US" altLang="ko-KR"/>
              <a:t>) </a:t>
            </a:r>
            <a:r>
              <a:rPr lang="ko-KR" altLang="en-US"/>
              <a:t>모듈화</a:t>
            </a:r>
            <a:endParaRPr lang="en-US" altLang="ko-KR"/>
          </a:p>
          <a:p>
            <a:r>
              <a:rPr lang="ko-KR" altLang="en-US"/>
              <a:t>모듈은 블랙박스 </a:t>
            </a:r>
            <a:endParaRPr lang="en-US" altLang="ko-KR"/>
          </a:p>
          <a:p>
            <a:r>
              <a:rPr lang="ko-KR" altLang="en-US"/>
              <a:t>자동차</a:t>
            </a:r>
            <a:r>
              <a:rPr lang="en-US" altLang="ko-KR"/>
              <a:t>, </a:t>
            </a:r>
            <a:r>
              <a:rPr lang="ko-KR" altLang="en-US"/>
              <a:t>자판기</a:t>
            </a:r>
            <a:r>
              <a:rPr lang="en-US" altLang="ko-KR"/>
              <a:t>, TV, </a:t>
            </a:r>
            <a:r>
              <a:rPr lang="ko-KR" altLang="en-US"/>
              <a:t>스마트폰</a:t>
            </a:r>
            <a:endParaRPr lang="en-US" altLang="ko-KR"/>
          </a:p>
          <a:p>
            <a:r>
              <a:rPr lang="ko-KR" altLang="en-US"/>
              <a:t>어떻게 동작하는지보다는 어떻게 사용하는지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179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FD4F99-EE51-4582-B125-ADFC2E8764CA}"/>
              </a:ext>
            </a:extLst>
          </p:cNvPr>
          <p:cNvSpPr/>
          <p:nvPr/>
        </p:nvSpPr>
        <p:spPr>
          <a:xfrm>
            <a:off x="611560" y="2848868"/>
            <a:ext cx="36724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class MyUtil //util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public </a:t>
            </a:r>
            <a:r>
              <a:rPr lang="en-US" altLang="ko-KR"/>
              <a:t>void </a:t>
            </a:r>
            <a:r>
              <a:rPr lang="en-US" altLang="ko-KR" dirty="0"/>
              <a:t>Display</a:t>
            </a:r>
            <a:r>
              <a:rPr lang="en-US" altLang="ko-KR"/>
              <a:t>()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        </a:t>
            </a:r>
            <a:r>
              <a:rPr lang="en-US" altLang="ko-KR" dirty="0" err="1">
                <a:solidFill>
                  <a:srgbClr val="FF0000"/>
                </a:solidFill>
              </a:rPr>
              <a:t>this.CreateGraphics</a:t>
            </a:r>
            <a:r>
              <a:rPr lang="en-US" altLang="ko-KR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    </a:t>
            </a:r>
            <a:r>
              <a:rPr lang="en-US" altLang="ko-KR" dirty="0" err="1">
                <a:solidFill>
                  <a:srgbClr val="FF0000"/>
                </a:solidFill>
              </a:rPr>
              <a:t>this.Font</a:t>
            </a:r>
            <a:r>
              <a:rPr lang="en-US" altLang="ko-KR" dirty="0">
                <a:solidFill>
                  <a:srgbClr val="FF0000"/>
                </a:solidFill>
              </a:rPr>
              <a:t> = 1;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Console.WriteLine</a:t>
            </a:r>
            <a:r>
              <a:rPr lang="en-US" altLang="ko-KR" dirty="0"/>
              <a:t>("Hello!");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DBE988-A6D1-4D0A-937E-4267A73EF97F}"/>
              </a:ext>
            </a:extLst>
          </p:cNvPr>
          <p:cNvSpPr/>
          <p:nvPr/>
        </p:nvSpPr>
        <p:spPr>
          <a:xfrm>
            <a:off x="4716016" y="593968"/>
            <a:ext cx="42484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class Form 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public</a:t>
            </a:r>
            <a:r>
              <a:rPr lang="ko-KR" altLang="en-US" dirty="0"/>
              <a:t> </a:t>
            </a:r>
            <a:r>
              <a:rPr lang="en-US" altLang="ko-KR" dirty="0"/>
              <a:t>int Font;</a:t>
            </a:r>
          </a:p>
          <a:p>
            <a:r>
              <a:rPr lang="en-US" altLang="ko-KR" dirty="0"/>
              <a:t>    public void </a:t>
            </a:r>
            <a:r>
              <a:rPr lang="en-US" altLang="ko-KR" dirty="0" err="1"/>
              <a:t>CreateGraphics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class </a:t>
            </a:r>
            <a:r>
              <a:rPr lang="en-US" altLang="ko-KR" dirty="0" err="1"/>
              <a:t>MainForm</a:t>
            </a:r>
            <a:r>
              <a:rPr lang="en-US" altLang="ko-KR" dirty="0"/>
              <a:t> </a:t>
            </a:r>
            <a:r>
              <a:rPr lang="en-US" altLang="ko-KR" b="1">
                <a:solidFill>
                  <a:srgbClr val="0000FF"/>
                </a:solidFill>
              </a:rPr>
              <a:t>: </a:t>
            </a:r>
            <a:r>
              <a:rPr lang="en-US" altLang="ko-KR"/>
              <a:t>Form //gildong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public void </a:t>
            </a:r>
            <a:r>
              <a:rPr lang="en-US" altLang="ko-KR" dirty="0" err="1"/>
              <a:t>MainForm_Click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/>
              <a:t>	MyUtil util</a:t>
            </a:r>
            <a:r>
              <a:rPr lang="en-US" altLang="ko-KR" dirty="0"/>
              <a:t> = </a:t>
            </a:r>
            <a:r>
              <a:rPr lang="en-US" altLang="ko-KR"/>
              <a:t>new MyUtil</a:t>
            </a:r>
            <a:r>
              <a:rPr lang="en-US" altLang="ko-KR" dirty="0"/>
              <a:t>();</a:t>
            </a:r>
          </a:p>
          <a:p>
            <a:r>
              <a:rPr lang="en-US" altLang="ko-KR"/>
              <a:t>	</a:t>
            </a:r>
            <a:r>
              <a:rPr lang="en-US" altLang="ko-KR" err="1"/>
              <a:t>util</a:t>
            </a:r>
            <a:r>
              <a:rPr lang="en-US" altLang="ko-KR"/>
              <a:t>.Display();</a:t>
            </a:r>
            <a:endParaRPr lang="en-US" altLang="ko-KR" dirty="0"/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6CDA07D-8DAC-4001-AB29-0132CEB3F8F1}"/>
              </a:ext>
            </a:extLst>
          </p:cNvPr>
          <p:cNvGrpSpPr/>
          <p:nvPr/>
        </p:nvGrpSpPr>
        <p:grpSpPr>
          <a:xfrm flipV="1">
            <a:off x="2936651" y="2636912"/>
            <a:ext cx="1368153" cy="1087139"/>
            <a:chOff x="2238684" y="5629578"/>
            <a:chExt cx="846656" cy="1314561"/>
          </a:xfrm>
        </p:grpSpPr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09BB0CE0-374C-4424-9FBB-CEC94145AFE8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 flipV="1">
              <a:off x="2550610" y="5629578"/>
              <a:ext cx="111402" cy="918109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E329BB4-A453-494C-BC7D-C2DDFACF57AB}"/>
                </a:ext>
              </a:extLst>
            </p:cNvPr>
            <p:cNvSpPr/>
            <p:nvPr/>
          </p:nvSpPr>
          <p:spPr>
            <a:xfrm rot="10800000">
              <a:off x="2238684" y="6547687"/>
              <a:ext cx="846656" cy="396452"/>
            </a:xfrm>
            <a:prstGeom prst="rect">
              <a:avLst/>
            </a:prstGeom>
            <a:noFill/>
            <a:ln w="952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어떤 문제</a:t>
              </a:r>
              <a:r>
                <a:rPr lang="en-US" altLang="ko-KR" sz="1600">
                  <a:solidFill>
                    <a:schemeClr val="tx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?</a:t>
              </a:r>
              <a:endParaRPr lang="en-US" altLang="ko-KR" sz="16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30DF07BE-953C-46F4-8034-FD1D9FD2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9DC0ECF2-822D-49F3-88F9-A71E46F2B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0362" y="158750"/>
            <a:ext cx="2751287" cy="507273"/>
          </a:xfrm>
        </p:spPr>
        <p:txBody>
          <a:bodyPr>
            <a:normAutofit/>
          </a:bodyPr>
          <a:lstStyle/>
          <a:p>
            <a:pPr algn="r"/>
            <a:r>
              <a:rPr lang="ko-KR" altLang="en-US" sz="2400"/>
              <a:t>클래스로 코드 추상화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0029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8262CE1-0C17-43D9-98A8-D58DB43758DE}"/>
              </a:ext>
            </a:extLst>
          </p:cNvPr>
          <p:cNvSpPr/>
          <p:nvPr/>
        </p:nvSpPr>
        <p:spPr>
          <a:xfrm>
            <a:off x="611559" y="2848868"/>
            <a:ext cx="38164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class </a:t>
            </a:r>
            <a:r>
              <a:rPr lang="en-US" altLang="ko-KR" dirty="0" err="1"/>
              <a:t>MyUtil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public void Display(</a:t>
            </a:r>
            <a:r>
              <a:rPr lang="en-US" altLang="ko-KR" b="1" dirty="0">
                <a:solidFill>
                  <a:srgbClr val="0066FF"/>
                </a:solidFill>
              </a:rPr>
              <a:t>Form mf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    </a:t>
            </a:r>
            <a:r>
              <a:rPr lang="en-US" altLang="ko-KR" b="1" dirty="0" err="1">
                <a:solidFill>
                  <a:srgbClr val="0066FF"/>
                </a:solidFill>
              </a:rPr>
              <a:t>mf</a:t>
            </a:r>
            <a:r>
              <a:rPr lang="en-US" altLang="ko-KR" dirty="0" err="1"/>
              <a:t>.CreateGraphics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</a:t>
            </a:r>
            <a:r>
              <a:rPr lang="en-US" altLang="ko-KR" b="1" dirty="0" err="1">
                <a:solidFill>
                  <a:srgbClr val="0066FF"/>
                </a:solidFill>
              </a:rPr>
              <a:t>mf</a:t>
            </a:r>
            <a:r>
              <a:rPr lang="en-US" altLang="ko-KR" dirty="0" err="1"/>
              <a:t>.Font</a:t>
            </a:r>
            <a:r>
              <a:rPr lang="en-US" altLang="ko-KR" dirty="0"/>
              <a:t> = 1;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Console.WriteLine</a:t>
            </a:r>
            <a:r>
              <a:rPr lang="en-US" altLang="ko-KR" dirty="0"/>
              <a:t>("Hello!");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DC990A-55DF-4052-B584-489D5783F95D}"/>
              </a:ext>
            </a:extLst>
          </p:cNvPr>
          <p:cNvSpPr/>
          <p:nvPr/>
        </p:nvSpPr>
        <p:spPr>
          <a:xfrm>
            <a:off x="4716016" y="593968"/>
            <a:ext cx="42484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class Form 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public</a:t>
            </a:r>
            <a:r>
              <a:rPr lang="ko-KR" altLang="en-US" dirty="0"/>
              <a:t> </a:t>
            </a:r>
            <a:r>
              <a:rPr lang="en-US" altLang="ko-KR" dirty="0"/>
              <a:t>int Font;</a:t>
            </a:r>
          </a:p>
          <a:p>
            <a:r>
              <a:rPr lang="en-US" altLang="ko-KR" dirty="0"/>
              <a:t>    public void </a:t>
            </a:r>
            <a:r>
              <a:rPr lang="en-US" altLang="ko-KR" dirty="0" err="1"/>
              <a:t>CreateGraphics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class </a:t>
            </a:r>
            <a:r>
              <a:rPr lang="en-US" altLang="ko-KR" dirty="0" err="1"/>
              <a:t>MainForm</a:t>
            </a:r>
            <a:r>
              <a:rPr lang="en-US" altLang="ko-KR" dirty="0"/>
              <a:t> </a:t>
            </a:r>
            <a:r>
              <a:rPr lang="en-US" altLang="ko-KR" b="1">
                <a:solidFill>
                  <a:srgbClr val="0000FF"/>
                </a:solidFill>
              </a:rPr>
              <a:t>: </a:t>
            </a:r>
            <a:r>
              <a:rPr lang="en-US" altLang="ko-KR"/>
              <a:t>Form //gildong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public void </a:t>
            </a:r>
            <a:r>
              <a:rPr lang="en-US" altLang="ko-KR" dirty="0" err="1"/>
              <a:t>MainForm_Click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MyUtil</a:t>
            </a:r>
            <a:r>
              <a:rPr lang="en-US" altLang="ko-KR" dirty="0"/>
              <a:t> </a:t>
            </a:r>
            <a:r>
              <a:rPr lang="en-US" altLang="ko-KR" dirty="0" err="1"/>
              <a:t>util</a:t>
            </a:r>
            <a:r>
              <a:rPr lang="en-US" altLang="ko-KR" dirty="0"/>
              <a:t> = new </a:t>
            </a:r>
            <a:r>
              <a:rPr lang="en-US" altLang="ko-KR" dirty="0" err="1"/>
              <a:t>MyUtil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util.Display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66FF"/>
                </a:solidFill>
              </a:rPr>
              <a:t>this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5E620139-6A4A-4CEF-8B7E-FEF1CB94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C4CA99C-B87A-4C24-B83D-85AC674B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0362" y="158750"/>
            <a:ext cx="2751287" cy="507273"/>
          </a:xfrm>
        </p:spPr>
        <p:txBody>
          <a:bodyPr>
            <a:normAutofit/>
          </a:bodyPr>
          <a:lstStyle/>
          <a:p>
            <a:pPr algn="r"/>
            <a:r>
              <a:rPr lang="ko-KR" altLang="en-US" sz="2400"/>
              <a:t>클래스로 코드 추상화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0189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419696A-655C-40D3-A9BD-68A1A05B05FA}"/>
              </a:ext>
            </a:extLst>
          </p:cNvPr>
          <p:cNvSpPr/>
          <p:nvPr/>
        </p:nvSpPr>
        <p:spPr>
          <a:xfrm>
            <a:off x="611559" y="3369766"/>
            <a:ext cx="3816425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class </a:t>
            </a:r>
            <a:r>
              <a:rPr lang="en-US" altLang="ko-KR" dirty="0" err="1"/>
              <a:t>MyUtil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public void Display(Form mf)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mf.CreateGraphics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mf.Font</a:t>
            </a:r>
            <a:r>
              <a:rPr lang="en-US" altLang="ko-KR" dirty="0"/>
              <a:t> = 1;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Console.WriteLine</a:t>
            </a:r>
            <a:r>
              <a:rPr lang="en-US" altLang="ko-KR" dirty="0"/>
              <a:t>("Hello!");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50A16A-F329-4D60-81C2-E0F6099D88CA}"/>
              </a:ext>
            </a:extLst>
          </p:cNvPr>
          <p:cNvSpPr/>
          <p:nvPr/>
        </p:nvSpPr>
        <p:spPr>
          <a:xfrm>
            <a:off x="4716016" y="593968"/>
            <a:ext cx="42484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class Form 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public</a:t>
            </a:r>
            <a:r>
              <a:rPr lang="ko-KR" altLang="en-US" dirty="0"/>
              <a:t> </a:t>
            </a:r>
            <a:r>
              <a:rPr lang="en-US" altLang="ko-KR" dirty="0"/>
              <a:t>int Font;</a:t>
            </a:r>
          </a:p>
          <a:p>
            <a:r>
              <a:rPr lang="en-US" altLang="ko-KR" dirty="0"/>
              <a:t>    public void </a:t>
            </a:r>
            <a:r>
              <a:rPr lang="en-US" altLang="ko-KR" dirty="0" err="1"/>
              <a:t>CreateGraphics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class </a:t>
            </a:r>
            <a:r>
              <a:rPr lang="en-US" altLang="ko-KR" dirty="0" err="1"/>
              <a:t>MainForm</a:t>
            </a:r>
            <a:r>
              <a:rPr lang="en-US" altLang="ko-KR" dirty="0"/>
              <a:t> </a:t>
            </a:r>
            <a:r>
              <a:rPr lang="en-US" altLang="ko-KR" b="1">
                <a:solidFill>
                  <a:srgbClr val="0000FF"/>
                </a:solidFill>
              </a:rPr>
              <a:t>: </a:t>
            </a:r>
            <a:r>
              <a:rPr lang="en-US" altLang="ko-KR"/>
              <a:t>Form //</a:t>
            </a:r>
            <a:r>
              <a:rPr lang="en-US" altLang="ko-KR" b="1">
                <a:solidFill>
                  <a:schemeClr val="accent6">
                    <a:lumMod val="75000"/>
                  </a:schemeClr>
                </a:solidFill>
              </a:rPr>
              <a:t>gildong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</a:t>
            </a:r>
            <a:r>
              <a:rPr lang="en-US" altLang="ko-KR" b="1" err="1">
                <a:solidFill>
                  <a:srgbClr val="0066FF"/>
                </a:solidFill>
              </a:rPr>
              <a:t>MyUtil</a:t>
            </a:r>
            <a:r>
              <a:rPr lang="en-US" altLang="ko-KR" b="1">
                <a:solidFill>
                  <a:srgbClr val="0066FF"/>
                </a:solidFill>
              </a:rPr>
              <a:t> </a:t>
            </a:r>
            <a:r>
              <a:rPr lang="en-US" altLang="ko-KR" b="1" dirty="0" err="1">
                <a:solidFill>
                  <a:schemeClr val="accent6">
                    <a:lumMod val="75000"/>
                  </a:schemeClr>
                </a:solidFill>
              </a:rPr>
              <a:t>util</a:t>
            </a:r>
            <a:r>
              <a:rPr lang="en-US" altLang="ko-KR" b="1">
                <a:solidFill>
                  <a:srgbClr val="0066FF"/>
                </a:solidFill>
              </a:rPr>
              <a:t> </a:t>
            </a:r>
            <a:r>
              <a:rPr lang="en-US" altLang="ko-KR" b="1" dirty="0">
                <a:solidFill>
                  <a:srgbClr val="0066FF"/>
                </a:solidFill>
              </a:rPr>
              <a:t>= new </a:t>
            </a:r>
            <a:r>
              <a:rPr lang="en-US" altLang="ko-KR" b="1" dirty="0" err="1">
                <a:solidFill>
                  <a:srgbClr val="0066FF"/>
                </a:solidFill>
              </a:rPr>
              <a:t>MyUtil</a:t>
            </a:r>
            <a:r>
              <a:rPr lang="en-US" altLang="ko-KR" b="1" dirty="0">
                <a:solidFill>
                  <a:srgbClr val="0066FF"/>
                </a:solidFill>
              </a:rPr>
              <a:t>();</a:t>
            </a:r>
          </a:p>
          <a:p>
            <a:r>
              <a:rPr lang="en-US" altLang="ko-KR" dirty="0"/>
              <a:t>    public void </a:t>
            </a:r>
            <a:r>
              <a:rPr lang="en-US" altLang="ko-KR" dirty="0" err="1"/>
              <a:t>MainForm_Click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util.Display</a:t>
            </a:r>
            <a:r>
              <a:rPr lang="en-US" altLang="ko-KR" dirty="0"/>
              <a:t>(this);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7B409C-6103-4151-A3D9-18CBB68F4690}"/>
              </a:ext>
            </a:extLst>
          </p:cNvPr>
          <p:cNvSpPr/>
          <p:nvPr/>
        </p:nvSpPr>
        <p:spPr>
          <a:xfrm>
            <a:off x="877218" y="1268760"/>
            <a:ext cx="172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사람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은 </a:t>
            </a:r>
            <a:r>
              <a:rPr lang="ko-KR" altLang="en-US" dirty="0">
                <a:solidFill>
                  <a:schemeClr val="accent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핸드폰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 갖는다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A19928-9698-4C49-97CA-0066162BB0B8}"/>
              </a:ext>
            </a:extLst>
          </p:cNvPr>
          <p:cNvSpPr/>
          <p:nvPr/>
        </p:nvSpPr>
        <p:spPr>
          <a:xfrm>
            <a:off x="877218" y="1948893"/>
            <a:ext cx="28306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accent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MainForm </a:t>
            </a:r>
            <a:r>
              <a:rPr lang="ko-KR" altLang="en-US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객체 </a:t>
            </a:r>
            <a:r>
              <a:rPr lang="en-US" altLang="ko-KR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gildong</a:t>
            </a:r>
            <a:r>
              <a:rPr lang="ko-KR" altLang="en-US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이는 </a:t>
            </a:r>
            <a:r>
              <a:rPr lang="en-US" altLang="ko-KR">
                <a:solidFill>
                  <a:schemeClr val="accent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MyUtil </a:t>
            </a:r>
            <a:r>
              <a:rPr lang="ko-KR" altLang="en-US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객체 </a:t>
            </a:r>
            <a:r>
              <a:rPr lang="en-US" altLang="ko-KR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util</a:t>
            </a:r>
            <a:r>
              <a:rPr lang="ko-KR" altLang="en-US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 갖는다</a:t>
            </a:r>
            <a:r>
              <a:rPr lang="en-US" altLang="ko-KR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r>
              <a:rPr lang="en-US" altLang="ko-KR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상급자</a:t>
            </a:r>
            <a:r>
              <a:rPr lang="en-US" altLang="ko-KR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하급자 관계</a:t>
            </a:r>
            <a:r>
              <a:rPr lang="en-US" altLang="ko-KR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?)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B8916537-353A-42F6-A3B0-09404C75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C26DDEC-04EF-4CF2-98AC-B2E046B98E48}"/>
              </a:ext>
            </a:extLst>
          </p:cNvPr>
          <p:cNvGrpSpPr/>
          <p:nvPr/>
        </p:nvGrpSpPr>
        <p:grpSpPr>
          <a:xfrm flipV="1">
            <a:off x="4427987" y="5215821"/>
            <a:ext cx="2125210" cy="949483"/>
            <a:chOff x="1926760" y="5796031"/>
            <a:chExt cx="1315147" cy="1148108"/>
          </a:xfrm>
        </p:grpSpPr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F158220-AC1C-43A1-A068-DE7ED847BD19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1926760" y="6370084"/>
              <a:ext cx="311923" cy="574050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55F63D9-6BD4-4AD6-AD19-0B73F52CA1D1}"/>
                </a:ext>
              </a:extLst>
            </p:cNvPr>
            <p:cNvSpPr/>
            <p:nvPr/>
          </p:nvSpPr>
          <p:spPr>
            <a:xfrm rot="10800000">
              <a:off x="2238683" y="5796031"/>
              <a:ext cx="1003224" cy="1148108"/>
            </a:xfrm>
            <a:prstGeom prst="rect">
              <a:avLst/>
            </a:prstGeom>
            <a:noFill/>
            <a:ln w="952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앞으로 필요할 때 사용할 모듈</a:t>
              </a:r>
              <a:endParaRPr lang="en-US" altLang="ko-KR" sz="160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 algn="ctr"/>
              <a:r>
                <a:rPr lang="en-US" altLang="ko-KR" sz="1600">
                  <a:solidFill>
                    <a:schemeClr val="tx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(</a:t>
              </a:r>
              <a:r>
                <a:rPr lang="ko-KR" altLang="en-US" sz="1600">
                  <a:solidFill>
                    <a:schemeClr val="tx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라이브러리</a:t>
              </a:r>
              <a:r>
                <a:rPr lang="en-US" altLang="ko-KR" sz="1600">
                  <a:solidFill>
                    <a:schemeClr val="tx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)</a:t>
              </a:r>
              <a:endParaRPr lang="en-US" altLang="ko-KR" sz="16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sp>
        <p:nvSpPr>
          <p:cNvPr id="19" name="제목 1">
            <a:extLst>
              <a:ext uri="{FF2B5EF4-FFF2-40B4-BE49-F238E27FC236}">
                <a16:creationId xmlns:a16="http://schemas.microsoft.com/office/drawing/2014/main" id="{D12617BC-302C-45C5-943C-CBB4FC6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0362" y="158750"/>
            <a:ext cx="2751287" cy="507273"/>
          </a:xfrm>
        </p:spPr>
        <p:txBody>
          <a:bodyPr>
            <a:normAutofit/>
          </a:bodyPr>
          <a:lstStyle/>
          <a:p>
            <a:pPr algn="r"/>
            <a:r>
              <a:rPr lang="en-US" altLang="ko-KR" sz="2400"/>
              <a:t>Has-a </a:t>
            </a:r>
            <a:r>
              <a:rPr lang="ko-KR" altLang="en-US" sz="2400"/>
              <a:t>관계로 완성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067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96192-9D8C-44AE-9CDE-8560C8EC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 Has-a </a:t>
            </a:r>
            <a:r>
              <a:rPr lang="ko-KR" altLang="en-US"/>
              <a:t>모듈화 실전 연습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3D7D1D-0456-4005-89A9-846A038D784C}"/>
              </a:ext>
            </a:extLst>
          </p:cNvPr>
          <p:cNvSpPr/>
          <p:nvPr/>
        </p:nvSpPr>
        <p:spPr>
          <a:xfrm>
            <a:off x="904764" y="3501008"/>
            <a:ext cx="7488832" cy="28007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2200" dirty="0"/>
              <a:t>private void </a:t>
            </a:r>
            <a:r>
              <a:rPr lang="en-US" altLang="ko-KR" sz="2200" dirty="0" err="1"/>
              <a:t>MainForm_Click</a:t>
            </a:r>
            <a:r>
              <a:rPr lang="en-US" altLang="ko-KR" sz="2200" dirty="0"/>
              <a:t>(object sender, </a:t>
            </a:r>
            <a:r>
              <a:rPr lang="en-US" altLang="ko-KR" sz="2200" dirty="0" err="1"/>
              <a:t>EventArgs</a:t>
            </a:r>
            <a:r>
              <a:rPr lang="en-US" altLang="ko-KR" sz="2200" dirty="0"/>
              <a:t> e)</a:t>
            </a:r>
          </a:p>
          <a:p>
            <a:r>
              <a:rPr lang="en-US" altLang="ko-KR" sz="2200"/>
              <a:t>{</a:t>
            </a:r>
          </a:p>
          <a:p>
            <a:endParaRPr lang="en-US" altLang="ko-KR" sz="2200" dirty="0"/>
          </a:p>
          <a:p>
            <a:r>
              <a:rPr lang="en-US" altLang="ko-KR" sz="2200" dirty="0">
                <a:solidFill>
                  <a:srgbClr val="0000FF"/>
                </a:solidFill>
              </a:rPr>
              <a:t>    </a:t>
            </a:r>
            <a:r>
              <a:rPr lang="en-US" altLang="ko-KR" sz="2200">
                <a:solidFill>
                  <a:srgbClr val="0000FF"/>
                </a:solidFill>
              </a:rPr>
              <a:t>Graphics cheolsu = CreateGraphics</a:t>
            </a:r>
            <a:r>
              <a:rPr lang="en-US" altLang="ko-KR" sz="2200" dirty="0">
                <a:solidFill>
                  <a:srgbClr val="0000FF"/>
                </a:solidFill>
              </a:rPr>
              <a:t>(); </a:t>
            </a:r>
            <a:endParaRPr lang="en-US" altLang="ko-KR" sz="2200" dirty="0">
              <a:solidFill>
                <a:srgbClr val="FF0000"/>
              </a:solidFill>
            </a:endParaRPr>
          </a:p>
          <a:p>
            <a:endParaRPr lang="ko-KR" altLang="en-US" sz="2200" dirty="0">
              <a:solidFill>
                <a:srgbClr val="0000FF"/>
              </a:solidFill>
            </a:endParaRPr>
          </a:p>
          <a:p>
            <a:r>
              <a:rPr lang="en-US" altLang="ko-KR" sz="2200">
                <a:solidFill>
                  <a:srgbClr val="0000FF"/>
                </a:solidFill>
              </a:rPr>
              <a:t>    cheolsu.</a:t>
            </a:r>
            <a:r>
              <a:rPr lang="en-US" altLang="ko-KR" sz="2200" err="1">
                <a:solidFill>
                  <a:srgbClr val="0000FF"/>
                </a:solidFill>
              </a:rPr>
              <a:t>DrawString</a:t>
            </a:r>
            <a:r>
              <a:rPr lang="en-US" altLang="ko-KR" sz="2200">
                <a:solidFill>
                  <a:srgbClr val="0000FF"/>
                </a:solidFill>
              </a:rPr>
              <a:t>("Click</a:t>
            </a:r>
            <a:r>
              <a:rPr lang="en-US" altLang="ko-KR" sz="2200" dirty="0">
                <a:solidFill>
                  <a:srgbClr val="0000FF"/>
                </a:solidFill>
              </a:rPr>
              <a:t>!", Font, </a:t>
            </a:r>
          </a:p>
          <a:p>
            <a:r>
              <a:rPr lang="en-US" altLang="ko-KR" sz="2200" dirty="0">
                <a:solidFill>
                  <a:srgbClr val="0000FF"/>
                </a:solidFill>
              </a:rPr>
              <a:t>           new </a:t>
            </a:r>
            <a:r>
              <a:rPr lang="en-US" altLang="ko-KR" sz="2200" dirty="0" err="1">
                <a:solidFill>
                  <a:srgbClr val="0000FF"/>
                </a:solidFill>
              </a:rPr>
              <a:t>SolidBrush</a:t>
            </a:r>
            <a:r>
              <a:rPr lang="en-US" altLang="ko-KR" sz="2200" dirty="0">
                <a:solidFill>
                  <a:srgbClr val="0000FF"/>
                </a:solidFill>
              </a:rPr>
              <a:t>(</a:t>
            </a:r>
            <a:r>
              <a:rPr lang="en-US" altLang="ko-KR" sz="2200" dirty="0" err="1">
                <a:solidFill>
                  <a:srgbClr val="0000FF"/>
                </a:solidFill>
              </a:rPr>
              <a:t>Color.Blue</a:t>
            </a:r>
            <a:r>
              <a:rPr lang="en-US" altLang="ko-KR" sz="2200" dirty="0">
                <a:solidFill>
                  <a:srgbClr val="0000FF"/>
                </a:solidFill>
              </a:rPr>
              <a:t>), 10, 10);</a:t>
            </a:r>
          </a:p>
          <a:p>
            <a:r>
              <a:rPr lang="en-US" altLang="ko-KR" sz="2200" dirty="0"/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71CA89-EE05-47ED-ADA1-B57F3A03A339}"/>
              </a:ext>
            </a:extLst>
          </p:cNvPr>
          <p:cNvSpPr/>
          <p:nvPr/>
        </p:nvSpPr>
        <p:spPr>
          <a:xfrm>
            <a:off x="3275856" y="3997519"/>
            <a:ext cx="118974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화가 객체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378A612-82F5-4F36-8869-D707D5EDAE54}"/>
              </a:ext>
            </a:extLst>
          </p:cNvPr>
          <p:cNvCxnSpPr>
            <a:cxnSpLocks/>
          </p:cNvCxnSpPr>
          <p:nvPr/>
        </p:nvCxnSpPr>
        <p:spPr>
          <a:xfrm flipH="1">
            <a:off x="3347864" y="4357559"/>
            <a:ext cx="144016" cy="20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6349A1B-0179-4E84-B5DE-094F3D36C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259136"/>
            <a:ext cx="7704856" cy="2880320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en-US" altLang="ko-KR" sz="3000"/>
              <a:t>Windows Forms </a:t>
            </a:r>
            <a:r>
              <a:rPr lang="ko-KR" altLang="en-US" sz="3000"/>
              <a:t>앱 프로젝트 만들기</a:t>
            </a:r>
            <a:endParaRPr lang="en-US" altLang="ko-KR" sz="3000"/>
          </a:p>
          <a:p>
            <a:pPr>
              <a:spcBef>
                <a:spcPts val="500"/>
              </a:spcBef>
            </a:pPr>
            <a:r>
              <a:rPr lang="ko-KR" altLang="en-US" sz="3000"/>
              <a:t>파일명 바꾸기 </a:t>
            </a:r>
            <a:endParaRPr lang="en-US" altLang="ko-KR" sz="3000"/>
          </a:p>
          <a:p>
            <a:pPr>
              <a:spcBef>
                <a:spcPts val="500"/>
              </a:spcBef>
            </a:pPr>
            <a:r>
              <a:rPr lang="ko-KR" altLang="en-US" sz="3000"/>
              <a:t>폼 윈도 클릭 이벤트 핸들러 함수 추가</a:t>
            </a:r>
            <a:endParaRPr lang="en-US" altLang="ko-KR" sz="3000"/>
          </a:p>
          <a:p>
            <a:pPr>
              <a:spcBef>
                <a:spcPts val="500"/>
              </a:spcBef>
            </a:pPr>
            <a:r>
              <a:rPr lang="ko-KR" altLang="en-US" sz="3000"/>
              <a:t>아래 코드 작성 후 </a:t>
            </a:r>
            <a:r>
              <a:rPr lang="en-US" altLang="ko-KR" sz="3000"/>
              <a:t>MyUtil</a:t>
            </a:r>
            <a:r>
              <a:rPr lang="ko-KR" altLang="en-US" sz="3000"/>
              <a:t>로 모듈화</a:t>
            </a:r>
          </a:p>
        </p:txBody>
      </p:sp>
    </p:spTree>
    <p:extLst>
      <p:ext uri="{BB962C8B-B14F-4D97-AF65-F5344CB8AC3E}">
        <p14:creationId xmlns:p14="http://schemas.microsoft.com/office/powerpoint/2010/main" val="2340666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96192-9D8C-44AE-9CDE-8560C8EC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9. Is-a </a:t>
            </a:r>
            <a:r>
              <a:rPr lang="ko-KR" altLang="en-US"/>
              <a:t>모듈화로 구현하기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6349A1B-0179-4E84-B5DE-094F3D36C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259136"/>
            <a:ext cx="7704856" cy="1357531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en-US" altLang="ko-KR" sz="3000"/>
              <a:t>MyUtil </a:t>
            </a:r>
            <a:r>
              <a:rPr lang="ko-KR" altLang="en-US" sz="3000"/>
              <a:t>클래스를 </a:t>
            </a:r>
            <a:r>
              <a:rPr lang="en-US" altLang="ko-KR" sz="3000"/>
              <a:t>MainForm</a:t>
            </a:r>
            <a:r>
              <a:rPr lang="ko-KR" altLang="en-US" sz="3000"/>
              <a:t>과 </a:t>
            </a:r>
            <a:r>
              <a:rPr lang="en-US" altLang="ko-KR" sz="3000"/>
              <a:t>Form </a:t>
            </a:r>
            <a:r>
              <a:rPr lang="ko-KR" altLang="en-US" sz="3000"/>
              <a:t>사이에 넣기</a:t>
            </a:r>
            <a:endParaRPr lang="en-US" altLang="ko-KR" sz="3000"/>
          </a:p>
          <a:p>
            <a:pPr>
              <a:spcBef>
                <a:spcPts val="500"/>
              </a:spcBef>
            </a:pPr>
            <a:r>
              <a:rPr lang="ko-KR" altLang="en-US" sz="3000"/>
              <a:t>코드 수정</a:t>
            </a:r>
            <a:endParaRPr lang="en-US" altLang="ko-KR" sz="3000"/>
          </a:p>
        </p:txBody>
      </p:sp>
    </p:spTree>
    <p:extLst>
      <p:ext uri="{BB962C8B-B14F-4D97-AF65-F5344CB8AC3E}">
        <p14:creationId xmlns:p14="http://schemas.microsoft.com/office/powerpoint/2010/main" val="155178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9004F-7FC4-4D6F-8E8E-508C3B100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10. </a:t>
            </a:r>
            <a:r>
              <a:rPr lang="ko-KR" altLang="en-US"/>
              <a:t>모듈</a:t>
            </a:r>
            <a:r>
              <a:rPr lang="en-US" altLang="ko-KR"/>
              <a:t>(</a:t>
            </a:r>
            <a:r>
              <a:rPr lang="ko-KR" altLang="en-US"/>
              <a:t>클래스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ko-KR" altLang="en-US" dirty="0"/>
              <a:t>만드는 방법 </a:t>
            </a:r>
            <a:r>
              <a:rPr lang="en-US" altLang="ko-KR" dirty="0"/>
              <a:t>2</a:t>
            </a:r>
            <a:r>
              <a:rPr lang="ko-KR" altLang="en-US" dirty="0"/>
              <a:t>가지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641CEB-C8B4-4C95-B5BD-8D3DDE94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412776"/>
            <a:ext cx="7128792" cy="4713387"/>
          </a:xfrm>
        </p:spPr>
        <p:txBody>
          <a:bodyPr/>
          <a:lstStyle/>
          <a:p>
            <a:r>
              <a:rPr lang="ko-KR" altLang="en-US"/>
              <a:t>별도의 클래스를 만든 후 코드 </a:t>
            </a:r>
            <a:r>
              <a:rPr lang="ko-KR" altLang="en-US" dirty="0"/>
              <a:t>이동</a:t>
            </a:r>
            <a:endParaRPr lang="en-US" altLang="ko-KR" dirty="0"/>
          </a:p>
          <a:p>
            <a:pPr lvl="1"/>
            <a:r>
              <a:rPr lang="en-US" altLang="ko-KR" dirty="0"/>
              <a:t>has-a</a:t>
            </a:r>
            <a:r>
              <a:rPr lang="ko-KR" altLang="en-US" dirty="0"/>
              <a:t> 관계</a:t>
            </a:r>
            <a:endParaRPr lang="en-US" altLang="ko-KR" dirty="0"/>
          </a:p>
          <a:p>
            <a:r>
              <a:rPr lang="ko-KR" altLang="en-US"/>
              <a:t>부모 클래스를 </a:t>
            </a:r>
            <a:r>
              <a:rPr lang="ko-KR" altLang="en-US" dirty="0"/>
              <a:t>만든 </a:t>
            </a:r>
            <a:r>
              <a:rPr lang="ko-KR" altLang="en-US"/>
              <a:t>후 코드 </a:t>
            </a:r>
            <a:r>
              <a:rPr lang="ko-KR" altLang="en-US" dirty="0"/>
              <a:t>이동</a:t>
            </a:r>
            <a:endParaRPr lang="en-US" altLang="ko-KR" dirty="0"/>
          </a:p>
          <a:p>
            <a:pPr lvl="1"/>
            <a:r>
              <a:rPr lang="en-US" altLang="ko-KR" dirty="0"/>
              <a:t>is-a </a:t>
            </a:r>
            <a:r>
              <a:rPr lang="ko-KR" altLang="en-US" dirty="0"/>
              <a:t>관계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F48FC5-081F-4185-9AC7-08944F8E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957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458CE-E19D-4BA8-BD3A-CF2194C1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11. </a:t>
            </a:r>
            <a:r>
              <a:rPr lang="ko-KR" altLang="en-US"/>
              <a:t>나만의 </a:t>
            </a:r>
            <a:r>
              <a:rPr lang="ko-KR" altLang="en-US" dirty="0"/>
              <a:t>라이브러리</a:t>
            </a:r>
            <a:r>
              <a:rPr lang="en-US" altLang="ko-KR" dirty="0"/>
              <a:t>, </a:t>
            </a:r>
            <a:r>
              <a:rPr lang="ko-KR" altLang="en-US" dirty="0"/>
              <a:t>왜 좋을까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2E5F036-C8E4-4FF7-8919-362DAA36A8A7}"/>
              </a:ext>
            </a:extLst>
          </p:cNvPr>
          <p:cNvSpPr txBox="1">
            <a:spLocks/>
          </p:cNvSpPr>
          <p:nvPr/>
        </p:nvSpPr>
        <p:spPr>
          <a:xfrm>
            <a:off x="683568" y="1412776"/>
            <a:ext cx="7344816" cy="4713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539750" rtl="0" eaLnBrk="1" latinLnBrk="1" hangingPunct="1">
              <a:spcBef>
                <a:spcPct val="20000"/>
              </a:spcBef>
              <a:buFont typeface="Arial" pitchFamily="34" charset="0"/>
              <a:buChar char="•"/>
              <a:tabLst>
                <a:tab pos="719138" algn="l"/>
                <a:tab pos="1163638" algn="l"/>
              </a:tabLst>
              <a:defRPr sz="3200" kern="1200" spc="-100" baseline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 spc="-100" baseline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 spc="-100" baseline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나중에 쉽게 코드를 재사용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할 수 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. </a:t>
            </a: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코드가 어떻게 돌아가는지 잊어버려도 문제없다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블랙박스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).</a:t>
            </a: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쉽게 구현할 수 있으므로 프로그래밍이 재미있다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. </a:t>
            </a:r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7E48ADAB-A729-4997-943F-E11FBCD6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819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ED18300-AA50-45FE-BD2D-EA14A5EE5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764704"/>
            <a:ext cx="6275040" cy="1143000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이 장을 공부하면</a:t>
            </a:r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31891D0C-7CDC-488E-AE18-AC1FC403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4DB6AB1-83B0-4B3F-B797-24EE314CE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968" y="2132856"/>
            <a:ext cx="7046440" cy="2808312"/>
          </a:xfrm>
        </p:spPr>
        <p:txBody>
          <a:bodyPr/>
          <a:lstStyle/>
          <a:p>
            <a:pPr marL="266700" indent="-266700" latinLnBrk="0"/>
            <a:r>
              <a:rPr lang="ko-KR" altLang="en-US"/>
              <a:t>프로그램에서 마음에 드는 코드 일부를 밖으로 뽑아내어 클래스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부품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모듈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ko-KR" altLang="en-US"/>
              <a:t>으로 </a:t>
            </a:r>
            <a:r>
              <a:rPr lang="ko-KR" altLang="en-US" dirty="0"/>
              <a:t>만들 수 있다</a:t>
            </a:r>
            <a:r>
              <a:rPr lang="en-US" altLang="ko-KR" dirty="0"/>
              <a:t>.</a:t>
            </a:r>
          </a:p>
          <a:p>
            <a:pPr marL="266700" indent="-266700" latinLnBrk="0"/>
            <a:r>
              <a:rPr lang="ko-KR" altLang="en-US"/>
              <a:t>내가 만든 클래스 모듈을 쉽게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재사용</a:t>
            </a:r>
            <a:r>
              <a:rPr lang="ko-KR" altLang="en-US"/>
              <a:t>할 </a:t>
            </a:r>
            <a:r>
              <a:rPr lang="ko-KR" altLang="en-US" dirty="0"/>
              <a:t>수 있다</a:t>
            </a:r>
            <a:r>
              <a:rPr lang="en-US" altLang="ko-KR"/>
              <a:t>. (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라이브러리</a:t>
            </a:r>
            <a:r>
              <a:rPr lang="en-US" altLang="ko-KR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045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ED18300-AA50-45FE-BD2D-EA14A5EE5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764704"/>
            <a:ext cx="6275040" cy="1143000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이 장을 공부하면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CD4C09F-B4D7-4D7F-9D27-9FD16DFB4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968" y="2132856"/>
            <a:ext cx="7046440" cy="2808312"/>
          </a:xfrm>
        </p:spPr>
        <p:txBody>
          <a:bodyPr/>
          <a:lstStyle/>
          <a:p>
            <a:pPr marL="266700" indent="-266700" latinLnBrk="0"/>
            <a:r>
              <a:rPr lang="ko-KR" altLang="en-US"/>
              <a:t>프로그램에서 마음에 드는 코드 일부를 밖으로 뽑아내어 클래스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부품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모듈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ko-KR" altLang="en-US"/>
              <a:t>으로 </a:t>
            </a:r>
            <a:r>
              <a:rPr lang="ko-KR" altLang="en-US" dirty="0"/>
              <a:t>만들 수 있다</a:t>
            </a:r>
            <a:r>
              <a:rPr lang="en-US" altLang="ko-KR" dirty="0"/>
              <a:t>.</a:t>
            </a:r>
          </a:p>
          <a:p>
            <a:pPr marL="266700" indent="-266700" latinLnBrk="0"/>
            <a:r>
              <a:rPr lang="ko-KR" altLang="en-US"/>
              <a:t>내가 만든 클래스 모듈을 쉽게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재사용</a:t>
            </a:r>
            <a:r>
              <a:rPr lang="ko-KR" altLang="en-US"/>
              <a:t>할 </a:t>
            </a:r>
            <a:r>
              <a:rPr lang="ko-KR" altLang="en-US" dirty="0"/>
              <a:t>수 있다</a:t>
            </a:r>
            <a:r>
              <a:rPr lang="en-US" altLang="ko-KR"/>
              <a:t>. (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라이브러리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A3B103B7-E084-40C3-B978-DC99A090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69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9B7F9-58D1-4DB8-9C6F-C14CBDE9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가장 </a:t>
            </a:r>
            <a:r>
              <a:rPr lang="ko-KR" altLang="en-US" dirty="0"/>
              <a:t>간단한 프로그램 작성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45B691-308C-4EF6-93CB-67869B0BC664}"/>
              </a:ext>
            </a:extLst>
          </p:cNvPr>
          <p:cNvSpPr/>
          <p:nvPr/>
        </p:nvSpPr>
        <p:spPr>
          <a:xfrm>
            <a:off x="971600" y="3201777"/>
            <a:ext cx="7344816" cy="22467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B3F9BC-5235-413D-8A64-65E7EE0927F7}"/>
              </a:ext>
            </a:extLst>
          </p:cNvPr>
          <p:cNvSpPr/>
          <p:nvPr/>
        </p:nvSpPr>
        <p:spPr>
          <a:xfrm>
            <a:off x="1043608" y="3201777"/>
            <a:ext cx="71287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en-US" altLang="ko-KR" sz="2000" dirty="0"/>
              <a:t>class My</a:t>
            </a:r>
          </a:p>
          <a:p>
            <a:pPr defTabSz="355600"/>
            <a:r>
              <a:rPr lang="en-US" altLang="ko-KR" sz="2000" dirty="0"/>
              <a:t>{</a:t>
            </a:r>
          </a:p>
          <a:p>
            <a:pPr defTabSz="355600"/>
            <a:r>
              <a:rPr lang="en-US" altLang="ko-KR" sz="2000" dirty="0"/>
              <a:t>    public static void Main()</a:t>
            </a:r>
          </a:p>
          <a:p>
            <a:pPr defTabSz="355600"/>
            <a:r>
              <a:rPr lang="en-US" altLang="ko-KR" sz="2000" dirty="0"/>
              <a:t>    {</a:t>
            </a:r>
          </a:p>
          <a:p>
            <a:pPr defTabSz="355600"/>
            <a:r>
              <a:rPr lang="en-US" altLang="ko-KR" sz="2000" dirty="0"/>
              <a:t>        </a:t>
            </a:r>
            <a:r>
              <a:rPr lang="en-US" altLang="ko-KR" sz="2000" dirty="0" err="1"/>
              <a:t>System.Console.WriteLine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Hello,World</a:t>
            </a:r>
            <a:r>
              <a:rPr lang="en-US" altLang="ko-KR" sz="2000" dirty="0"/>
              <a:t>!");</a:t>
            </a:r>
          </a:p>
          <a:p>
            <a:pPr defTabSz="355600"/>
            <a:r>
              <a:rPr lang="en-US" altLang="ko-KR" sz="2000" dirty="0"/>
              <a:t>    }</a:t>
            </a:r>
          </a:p>
          <a:p>
            <a:pPr defTabSz="355600"/>
            <a:r>
              <a:rPr lang="en-US" altLang="ko-KR" sz="2000" dirty="0"/>
              <a:t>}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818726A-A8A2-43A0-A05E-D80AF9B8F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412777"/>
            <a:ext cx="8147248" cy="1296144"/>
          </a:xfrm>
        </p:spPr>
        <p:txBody>
          <a:bodyPr/>
          <a:lstStyle/>
          <a:p>
            <a:r>
              <a:rPr lang="ko-KR" altLang="en-US"/>
              <a:t>새로운</a:t>
            </a:r>
            <a:r>
              <a:rPr lang="en-US" altLang="ko-KR"/>
              <a:t> </a:t>
            </a:r>
            <a:r>
              <a:rPr lang="ko-KR" altLang="en-US"/>
              <a:t>프로젝트 </a:t>
            </a:r>
            <a:r>
              <a:rPr lang="en-US" altLang="ko-KR"/>
              <a:t>My </a:t>
            </a:r>
            <a:r>
              <a:rPr lang="ko-KR" altLang="en-US"/>
              <a:t>생성</a:t>
            </a:r>
            <a:endParaRPr lang="en-US" altLang="ko-KR"/>
          </a:p>
          <a:p>
            <a:pPr lvl="1"/>
            <a:r>
              <a:rPr lang="ko-KR" altLang="en-US"/>
              <a:t>빈 프로젝트</a:t>
            </a:r>
            <a:r>
              <a:rPr lang="en-US" altLang="ko-KR"/>
              <a:t>(.NET Framework)</a:t>
            </a:r>
            <a:endParaRPr lang="en-US" altLang="ko-KR" dirty="0"/>
          </a:p>
          <a:p>
            <a:r>
              <a:rPr lang="ko-KR" altLang="en-US"/>
              <a:t>다음 </a:t>
            </a:r>
            <a:r>
              <a:rPr lang="ko-KR" altLang="en-US" dirty="0"/>
              <a:t>코드 작성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7B612903-1CED-44DA-B222-2D755FD4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10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47A28CF-1FBB-4317-BF50-917C17A3AB89}"/>
              </a:ext>
            </a:extLst>
          </p:cNvPr>
          <p:cNvSpPr/>
          <p:nvPr/>
        </p:nvSpPr>
        <p:spPr>
          <a:xfrm>
            <a:off x="971600" y="4671134"/>
            <a:ext cx="7344816" cy="3420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2AEEDB-A403-4D9C-869A-27D913D1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코드 </a:t>
            </a:r>
            <a:r>
              <a:rPr lang="ko-KR" altLang="en-US" dirty="0"/>
              <a:t>추상화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C6866B-5A13-49C8-9FE7-5BC22E386E80}"/>
              </a:ext>
            </a:extLst>
          </p:cNvPr>
          <p:cNvSpPr/>
          <p:nvPr/>
        </p:nvSpPr>
        <p:spPr>
          <a:xfrm>
            <a:off x="971600" y="2738737"/>
            <a:ext cx="7344816" cy="11521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2C8CB9-8209-4B86-A3F6-CB7EB62A0B2A}"/>
              </a:ext>
            </a:extLst>
          </p:cNvPr>
          <p:cNvSpPr/>
          <p:nvPr/>
        </p:nvSpPr>
        <p:spPr>
          <a:xfrm>
            <a:off x="971600" y="2150854"/>
            <a:ext cx="7200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en-US" altLang="ko-KR" dirty="0"/>
              <a:t>class My</a:t>
            </a:r>
          </a:p>
          <a:p>
            <a:pPr defTabSz="355600"/>
            <a:r>
              <a:rPr lang="en-US" altLang="ko-KR" dirty="0"/>
              <a:t>{</a:t>
            </a:r>
          </a:p>
          <a:p>
            <a:pPr defTabSz="355600"/>
            <a:r>
              <a:rPr lang="en-US" altLang="ko-KR" dirty="0"/>
              <a:t>    public void Say()</a:t>
            </a:r>
          </a:p>
          <a:p>
            <a:pPr defTabSz="355600"/>
            <a:r>
              <a:rPr lang="en-US" altLang="ko-KR" dirty="0"/>
              <a:t>    {</a:t>
            </a:r>
          </a:p>
          <a:p>
            <a:pPr defTabSz="355600"/>
            <a:r>
              <a:rPr lang="en-US" altLang="ko-KR" dirty="0"/>
              <a:t>        </a:t>
            </a:r>
            <a:r>
              <a:rPr lang="en-US" altLang="ko-KR" dirty="0" err="1"/>
              <a:t>System.Console.WriteLine</a:t>
            </a:r>
            <a:r>
              <a:rPr lang="en-US" altLang="ko-KR" dirty="0"/>
              <a:t>("</a:t>
            </a:r>
            <a:r>
              <a:rPr lang="en-US" altLang="ko-KR" dirty="0" err="1"/>
              <a:t>Hello,World</a:t>
            </a:r>
            <a:r>
              <a:rPr lang="en-US" altLang="ko-KR" dirty="0"/>
              <a:t>!");</a:t>
            </a:r>
          </a:p>
          <a:p>
            <a:pPr defTabSz="355600"/>
            <a:r>
              <a:rPr lang="en-US" altLang="ko-KR" dirty="0"/>
              <a:t>    }</a:t>
            </a:r>
          </a:p>
          <a:p>
            <a:pPr defTabSz="355600"/>
            <a:r>
              <a:rPr lang="en-US" altLang="ko-KR" dirty="0"/>
              <a:t>    </a:t>
            </a:r>
          </a:p>
          <a:p>
            <a:pPr defTabSz="355600"/>
            <a:r>
              <a:rPr lang="en-US" altLang="ko-KR" dirty="0"/>
              <a:t>    public static void Main()</a:t>
            </a:r>
          </a:p>
          <a:p>
            <a:pPr defTabSz="355600"/>
            <a:r>
              <a:rPr lang="en-US" altLang="ko-KR" dirty="0"/>
              <a:t>    {</a:t>
            </a:r>
          </a:p>
          <a:p>
            <a:pPr defTabSz="355600"/>
            <a:r>
              <a:rPr lang="en-US" altLang="ko-KR" dirty="0"/>
              <a:t>		Say(); </a:t>
            </a:r>
            <a:r>
              <a:rPr lang="en-US" altLang="ko-KR" b="1" dirty="0">
                <a:solidFill>
                  <a:srgbClr val="FF0000"/>
                </a:solidFill>
              </a:rPr>
              <a:t>//Error. Why?</a:t>
            </a:r>
          </a:p>
          <a:p>
            <a:pPr defTabSz="355600"/>
            <a:r>
              <a:rPr lang="en-US" altLang="ko-KR" dirty="0"/>
              <a:t>    }</a:t>
            </a:r>
          </a:p>
          <a:p>
            <a:pPr defTabSz="355600"/>
            <a:r>
              <a:rPr lang="en-US" altLang="ko-KR" dirty="0"/>
              <a:t>}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125C4FF-C1AA-42F1-97B5-3B0DCEC01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1152128"/>
          </a:xfrm>
        </p:spPr>
        <p:txBody>
          <a:bodyPr/>
          <a:lstStyle/>
          <a:p>
            <a:r>
              <a:rPr lang="ko-KR" altLang="en-US" dirty="0"/>
              <a:t>멤버 함수 </a:t>
            </a:r>
            <a:r>
              <a:rPr lang="en-US" altLang="ko-KR" dirty="0"/>
              <a:t>Say</a:t>
            </a:r>
            <a:r>
              <a:rPr lang="ko-KR" altLang="en-US" dirty="0"/>
              <a:t>로 추상화</a:t>
            </a:r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B537F4A1-3CAB-4926-993C-E48C5A6E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4082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47A28CF-1FBB-4317-BF50-917C17A3AB89}"/>
              </a:ext>
            </a:extLst>
          </p:cNvPr>
          <p:cNvSpPr/>
          <p:nvPr/>
        </p:nvSpPr>
        <p:spPr>
          <a:xfrm>
            <a:off x="971600" y="4671134"/>
            <a:ext cx="7344816" cy="5580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2AEEDB-A403-4D9C-869A-27D913D1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코드 </a:t>
            </a:r>
            <a:r>
              <a:rPr lang="ko-KR" altLang="en-US" dirty="0"/>
              <a:t>추상화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2C8CB9-8209-4B86-A3F6-CB7EB62A0B2A}"/>
              </a:ext>
            </a:extLst>
          </p:cNvPr>
          <p:cNvSpPr/>
          <p:nvPr/>
        </p:nvSpPr>
        <p:spPr>
          <a:xfrm>
            <a:off x="971600" y="2150854"/>
            <a:ext cx="7200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en-US" altLang="ko-KR" dirty="0"/>
              <a:t>class My</a:t>
            </a:r>
          </a:p>
          <a:p>
            <a:pPr defTabSz="355600"/>
            <a:r>
              <a:rPr lang="en-US" altLang="ko-KR" dirty="0"/>
              <a:t>{</a:t>
            </a:r>
          </a:p>
          <a:p>
            <a:pPr defTabSz="355600"/>
            <a:r>
              <a:rPr lang="en-US" altLang="ko-KR" dirty="0"/>
              <a:t>    public void Say()</a:t>
            </a:r>
          </a:p>
          <a:p>
            <a:pPr defTabSz="355600"/>
            <a:r>
              <a:rPr lang="en-US" altLang="ko-KR" dirty="0"/>
              <a:t>    {</a:t>
            </a:r>
          </a:p>
          <a:p>
            <a:pPr defTabSz="355600"/>
            <a:r>
              <a:rPr lang="en-US" altLang="ko-KR" dirty="0"/>
              <a:t>        </a:t>
            </a:r>
            <a:r>
              <a:rPr lang="en-US" altLang="ko-KR" dirty="0" err="1"/>
              <a:t>System.Console.WriteLine</a:t>
            </a:r>
            <a:r>
              <a:rPr lang="en-US" altLang="ko-KR" dirty="0"/>
              <a:t>("</a:t>
            </a:r>
            <a:r>
              <a:rPr lang="en-US" altLang="ko-KR" dirty="0" err="1"/>
              <a:t>Hello,World</a:t>
            </a:r>
            <a:r>
              <a:rPr lang="en-US" altLang="ko-KR" dirty="0"/>
              <a:t>!");</a:t>
            </a:r>
          </a:p>
          <a:p>
            <a:pPr defTabSz="355600"/>
            <a:r>
              <a:rPr lang="en-US" altLang="ko-KR" dirty="0"/>
              <a:t>    }</a:t>
            </a:r>
          </a:p>
          <a:p>
            <a:pPr defTabSz="355600"/>
            <a:r>
              <a:rPr lang="en-US" altLang="ko-KR" dirty="0"/>
              <a:t>    </a:t>
            </a:r>
          </a:p>
          <a:p>
            <a:pPr defTabSz="355600"/>
            <a:r>
              <a:rPr lang="en-US" altLang="ko-KR" dirty="0"/>
              <a:t>    public static void Main()</a:t>
            </a:r>
          </a:p>
          <a:p>
            <a:pPr defTabSz="355600"/>
            <a:r>
              <a:rPr lang="en-US" altLang="ko-KR" dirty="0"/>
              <a:t>    {</a:t>
            </a:r>
          </a:p>
          <a:p>
            <a:pPr defTabSz="355600"/>
            <a:r>
              <a:rPr lang="en-US" altLang="ko-KR" dirty="0"/>
              <a:t>        My </a:t>
            </a:r>
            <a:r>
              <a:rPr lang="en-US" altLang="ko-KR" dirty="0" err="1"/>
              <a:t>gildong</a:t>
            </a:r>
            <a:r>
              <a:rPr lang="en-US" altLang="ko-KR" dirty="0"/>
              <a:t> = new My();</a:t>
            </a:r>
          </a:p>
          <a:p>
            <a:pPr defTabSz="355600"/>
            <a:r>
              <a:rPr lang="en-US" altLang="ko-KR" dirty="0"/>
              <a:t>        </a:t>
            </a:r>
            <a:r>
              <a:rPr lang="en-US" altLang="ko-KR" dirty="0" err="1"/>
              <a:t>gildong.Say</a:t>
            </a:r>
            <a:r>
              <a:rPr lang="en-US" altLang="ko-KR" dirty="0"/>
              <a:t>();</a:t>
            </a:r>
          </a:p>
          <a:p>
            <a:pPr defTabSz="355600"/>
            <a:r>
              <a:rPr lang="en-US" altLang="ko-KR" dirty="0"/>
              <a:t>    }</a:t>
            </a:r>
          </a:p>
          <a:p>
            <a:pPr defTabSz="355600"/>
            <a:r>
              <a:rPr lang="en-US" altLang="ko-KR" dirty="0"/>
              <a:t>}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125C4FF-C1AA-42F1-97B5-3B0DCEC01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1152128"/>
          </a:xfrm>
        </p:spPr>
        <p:txBody>
          <a:bodyPr/>
          <a:lstStyle/>
          <a:p>
            <a:r>
              <a:rPr lang="ko-KR" altLang="en-US" dirty="0"/>
              <a:t>멤버 함수 </a:t>
            </a:r>
            <a:r>
              <a:rPr lang="en-US" altLang="ko-KR" dirty="0"/>
              <a:t>Say</a:t>
            </a:r>
            <a:r>
              <a:rPr lang="ko-KR" altLang="en-US" dirty="0"/>
              <a:t>로 추상화</a:t>
            </a:r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052D33DF-E91B-4CED-AE88-F819E8B9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358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5DD8EF7-376D-4AA5-81B2-C45345B6D3F0}"/>
              </a:ext>
            </a:extLst>
          </p:cNvPr>
          <p:cNvSpPr/>
          <p:nvPr/>
        </p:nvSpPr>
        <p:spPr>
          <a:xfrm>
            <a:off x="971600" y="4702992"/>
            <a:ext cx="7344816" cy="2874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E735F7-8012-429D-AD00-A7FD818E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새로운 클래스로 만들기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94A3B0-2C3C-4F07-AF63-07CAAF2FECA2}"/>
              </a:ext>
            </a:extLst>
          </p:cNvPr>
          <p:cNvSpPr/>
          <p:nvPr/>
        </p:nvSpPr>
        <p:spPr>
          <a:xfrm>
            <a:off x="971600" y="1378357"/>
            <a:ext cx="7344816" cy="19813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DEC800-E3B2-4D07-99CA-53E5D0B598A9}"/>
              </a:ext>
            </a:extLst>
          </p:cNvPr>
          <p:cNvSpPr/>
          <p:nvPr/>
        </p:nvSpPr>
        <p:spPr>
          <a:xfrm>
            <a:off x="971600" y="1352957"/>
            <a:ext cx="7200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en-US" altLang="ko-KR" dirty="0"/>
              <a:t>class </a:t>
            </a:r>
            <a:r>
              <a:rPr lang="en-US" altLang="ko-KR" dirty="0">
                <a:solidFill>
                  <a:srgbClr val="00B0F0"/>
                </a:solidFill>
              </a:rPr>
              <a:t>Hello</a:t>
            </a:r>
          </a:p>
          <a:p>
            <a:pPr defTabSz="355600"/>
            <a:r>
              <a:rPr lang="en-US" altLang="ko-KR" dirty="0"/>
              <a:t>{</a:t>
            </a:r>
          </a:p>
          <a:p>
            <a:pPr defTabSz="355600"/>
            <a:r>
              <a:rPr lang="en-US" altLang="ko-KR" dirty="0"/>
              <a:t>    public void Say()</a:t>
            </a:r>
          </a:p>
          <a:p>
            <a:pPr defTabSz="355600"/>
            <a:r>
              <a:rPr lang="en-US" altLang="ko-KR" dirty="0"/>
              <a:t>    {</a:t>
            </a:r>
          </a:p>
          <a:p>
            <a:pPr defTabSz="355600"/>
            <a:r>
              <a:rPr lang="en-US" altLang="ko-KR" dirty="0"/>
              <a:t>        </a:t>
            </a:r>
            <a:r>
              <a:rPr lang="en-US" altLang="ko-KR" dirty="0" err="1"/>
              <a:t>System.Console.WriteLine</a:t>
            </a:r>
            <a:r>
              <a:rPr lang="en-US" altLang="ko-KR" dirty="0"/>
              <a:t>("</a:t>
            </a:r>
            <a:r>
              <a:rPr lang="en-US" altLang="ko-KR" dirty="0" err="1"/>
              <a:t>Hello,World</a:t>
            </a:r>
            <a:r>
              <a:rPr lang="en-US" altLang="ko-KR" dirty="0"/>
              <a:t>!");</a:t>
            </a:r>
          </a:p>
          <a:p>
            <a:pPr defTabSz="355600"/>
            <a:r>
              <a:rPr lang="en-US" altLang="ko-KR" dirty="0"/>
              <a:t>    }</a:t>
            </a:r>
          </a:p>
          <a:p>
            <a:pPr defTabSz="355600"/>
            <a:r>
              <a:rPr lang="en-US" altLang="ko-KR" dirty="0"/>
              <a:t>}</a:t>
            </a:r>
          </a:p>
          <a:p>
            <a:pPr defTabSz="355600"/>
            <a:endParaRPr lang="en-US" altLang="ko-KR" dirty="0"/>
          </a:p>
          <a:p>
            <a:pPr defTabSz="355600"/>
            <a:r>
              <a:rPr lang="en-US" altLang="ko-KR" dirty="0"/>
              <a:t>class My</a:t>
            </a:r>
          </a:p>
          <a:p>
            <a:pPr defTabSz="355600"/>
            <a:r>
              <a:rPr lang="en-US" altLang="ko-KR" dirty="0"/>
              <a:t>{</a:t>
            </a:r>
          </a:p>
          <a:p>
            <a:pPr defTabSz="355600"/>
            <a:r>
              <a:rPr lang="en-US" altLang="ko-KR" dirty="0"/>
              <a:t>    public static void Main()</a:t>
            </a:r>
          </a:p>
          <a:p>
            <a:pPr defTabSz="355600"/>
            <a:r>
              <a:rPr lang="en-US" altLang="ko-KR" dirty="0"/>
              <a:t>    {</a:t>
            </a:r>
          </a:p>
          <a:p>
            <a:pPr defTabSz="355600"/>
            <a:r>
              <a:rPr lang="en-US" altLang="ko-KR" dirty="0"/>
              <a:t>        </a:t>
            </a:r>
            <a:r>
              <a:rPr lang="en-US" altLang="ko-KR" dirty="0">
                <a:solidFill>
                  <a:srgbClr val="00B0F0"/>
                </a:solidFill>
              </a:rPr>
              <a:t>Hello</a:t>
            </a:r>
            <a:r>
              <a:rPr lang="en-US" altLang="ko-KR" dirty="0"/>
              <a:t> </a:t>
            </a:r>
            <a:r>
              <a:rPr lang="en-US" altLang="ko-KR" dirty="0" err="1"/>
              <a:t>gildong</a:t>
            </a:r>
            <a:r>
              <a:rPr lang="en-US" altLang="ko-KR" dirty="0"/>
              <a:t> = new </a:t>
            </a:r>
            <a:r>
              <a:rPr lang="en-US" altLang="ko-KR" dirty="0">
                <a:solidFill>
                  <a:srgbClr val="00B0F0"/>
                </a:solidFill>
              </a:rPr>
              <a:t>Hello</a:t>
            </a:r>
            <a:r>
              <a:rPr lang="en-US" altLang="ko-KR" dirty="0"/>
              <a:t>();</a:t>
            </a:r>
          </a:p>
          <a:p>
            <a:pPr defTabSz="355600"/>
            <a:r>
              <a:rPr lang="en-US" altLang="ko-KR" dirty="0"/>
              <a:t>        </a:t>
            </a:r>
            <a:r>
              <a:rPr lang="en-US" altLang="ko-KR" dirty="0" err="1"/>
              <a:t>gildong.Say</a:t>
            </a:r>
            <a:r>
              <a:rPr lang="en-US" altLang="ko-KR" dirty="0"/>
              <a:t>();</a:t>
            </a:r>
          </a:p>
          <a:p>
            <a:pPr defTabSz="355600"/>
            <a:r>
              <a:rPr lang="en-US" altLang="ko-KR" dirty="0"/>
              <a:t>    }</a:t>
            </a:r>
          </a:p>
          <a:p>
            <a:pPr defTabSz="355600"/>
            <a:r>
              <a:rPr lang="en-US" altLang="ko-KR" dirty="0"/>
              <a:t>}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BD7BAD72-200D-44FE-A150-84E9A3AB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55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00921-9B2E-48A8-B22F-FF53623F5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새로운 </a:t>
            </a:r>
            <a:r>
              <a:rPr lang="ko-KR" altLang="en-US" dirty="0"/>
              <a:t>파일로 이동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C705AC-3B4F-4AED-862B-13F334FE5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2016224"/>
          </a:xfrm>
        </p:spPr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| </a:t>
            </a:r>
            <a:r>
              <a:rPr lang="ko-KR" altLang="en-US" dirty="0"/>
              <a:t>새 항목 추가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클래스</a:t>
            </a:r>
            <a:r>
              <a:rPr lang="en-US" altLang="ko-KR" dirty="0"/>
              <a:t>’</a:t>
            </a:r>
            <a:r>
              <a:rPr lang="ko-KR" altLang="en-US" dirty="0"/>
              <a:t> 선택한 후 파일 이름 </a:t>
            </a:r>
            <a:r>
              <a:rPr lang="en-US" altLang="ko-KR" dirty="0" err="1"/>
              <a:t>Hello.cs</a:t>
            </a:r>
            <a:r>
              <a:rPr lang="en-US" altLang="ko-KR" dirty="0"/>
              <a:t> </a:t>
            </a:r>
            <a:r>
              <a:rPr lang="ko-KR" altLang="en-US" dirty="0"/>
              <a:t>입력 </a:t>
            </a:r>
            <a:endParaRPr lang="en-US" altLang="ko-KR" dirty="0"/>
          </a:p>
          <a:p>
            <a:r>
              <a:rPr lang="ko-KR" altLang="en-US"/>
              <a:t>기존의 클래스 코드 </a:t>
            </a:r>
            <a:r>
              <a:rPr lang="ko-KR" altLang="en-US" dirty="0"/>
              <a:t>삭제 </a:t>
            </a:r>
            <a:r>
              <a:rPr lang="ko-KR" altLang="en-US"/>
              <a:t>후 </a:t>
            </a:r>
            <a:r>
              <a:rPr lang="en-US" altLang="ko-KR"/>
              <a:t>Hello</a:t>
            </a:r>
            <a:r>
              <a:rPr lang="ko-KR" altLang="en-US"/>
              <a:t>를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이동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C281CC-3C77-4BB5-B390-9DD87042EAE5}"/>
              </a:ext>
            </a:extLst>
          </p:cNvPr>
          <p:cNvSpPr/>
          <p:nvPr/>
        </p:nvSpPr>
        <p:spPr>
          <a:xfrm>
            <a:off x="971600" y="3429540"/>
            <a:ext cx="7344816" cy="26776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00189C-DEC0-4AEA-B2C5-A80C31728BD0}"/>
              </a:ext>
            </a:extLst>
          </p:cNvPr>
          <p:cNvSpPr/>
          <p:nvPr/>
        </p:nvSpPr>
        <p:spPr>
          <a:xfrm>
            <a:off x="971600" y="3429541"/>
            <a:ext cx="7200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class </a:t>
            </a:r>
            <a:r>
              <a:rPr lang="en-US" altLang="ko-KR" sz="2400" dirty="0">
                <a:solidFill>
                  <a:srgbClr val="00B0F0"/>
                </a:solidFill>
              </a:rPr>
              <a:t>Hello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    public void Say()</a:t>
            </a:r>
          </a:p>
          <a:p>
            <a:r>
              <a:rPr lang="en-US" altLang="ko-KR" sz="2400" dirty="0"/>
              <a:t>    {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err="1"/>
              <a:t>System.Console.WriteLine</a:t>
            </a:r>
            <a:r>
              <a:rPr lang="en-US" altLang="ko-KR" sz="2400" dirty="0"/>
              <a:t>("</a:t>
            </a:r>
            <a:r>
              <a:rPr lang="en-US" altLang="ko-KR" sz="2400" dirty="0" err="1"/>
              <a:t>Hello,World</a:t>
            </a:r>
            <a:r>
              <a:rPr lang="en-US" altLang="ko-KR" sz="2400" dirty="0"/>
              <a:t>!");</a:t>
            </a:r>
          </a:p>
          <a:p>
            <a:r>
              <a:rPr lang="en-US" altLang="ko-KR" sz="2400" dirty="0"/>
              <a:t>    }</a:t>
            </a:r>
          </a:p>
          <a:p>
            <a:r>
              <a:rPr lang="en-US" altLang="ko-KR" sz="2400" dirty="0"/>
              <a:t>}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AEFFD1EB-B70C-497A-99B9-684033C7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558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E8695-4AD3-463E-BB5A-2C50B4D24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파일을 외부 폴더로 옮기기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F47D38-52C4-4116-AF3C-8E52ADED4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412777"/>
            <a:ext cx="7704856" cy="2880320"/>
          </a:xfrm>
        </p:spPr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 루트에 </a:t>
            </a:r>
            <a:r>
              <a:rPr lang="ko-KR" altLang="en-US"/>
              <a:t>라이브러리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폴더</a:t>
            </a:r>
            <a:r>
              <a:rPr lang="en-US" altLang="ko-KR" dirty="0"/>
              <a:t>(</a:t>
            </a:r>
            <a:r>
              <a:rPr lang="en-US" altLang="ko-KR"/>
              <a:t>cslib)</a:t>
            </a:r>
            <a:r>
              <a:rPr lang="ko-KR" altLang="en-US"/>
              <a:t>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생성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/>
              <a:t>금방 </a:t>
            </a:r>
            <a:r>
              <a:rPr lang="ko-KR" altLang="en-US" dirty="0"/>
              <a:t>만든 </a:t>
            </a:r>
            <a:r>
              <a:rPr lang="en-US" altLang="ko-KR" dirty="0" err="1"/>
              <a:t>Hello.</a:t>
            </a:r>
            <a:r>
              <a:rPr lang="en-US" altLang="ko-KR" err="1"/>
              <a:t>cs</a:t>
            </a:r>
            <a:r>
              <a:rPr lang="en-US" altLang="ko-KR"/>
              <a:t>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파일</a:t>
            </a:r>
            <a:r>
              <a:rPr lang="ko-KR" altLang="en-US"/>
              <a:t>을 </a:t>
            </a:r>
            <a:r>
              <a:rPr lang="en-US" altLang="ko-KR"/>
              <a:t>cslib </a:t>
            </a:r>
            <a:r>
              <a:rPr lang="ko-KR" altLang="en-US"/>
              <a:t>폴더로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이동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571457-9F07-48EC-A055-851218429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933390"/>
            <a:ext cx="5987008" cy="346316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58CDC7E2-E5C3-4EE2-8441-4AB1EF6F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3373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12943</TotalTime>
  <Words>1569</Words>
  <Application>Microsoft Office PowerPoint</Application>
  <PresentationFormat>화면 슬라이드 쇼(4:3)</PresentationFormat>
  <Paragraphs>401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Rix고딕 B</vt:lpstr>
      <vt:lpstr>나눔고딕</vt:lpstr>
      <vt:lpstr>나눔스퀘어</vt:lpstr>
      <vt:lpstr>나눔스퀘어 Bold</vt:lpstr>
      <vt:lpstr>맑은 고딕</vt:lpstr>
      <vt:lpstr>배달의민족 한나는 열한살</vt:lpstr>
      <vt:lpstr>Arial</vt:lpstr>
      <vt:lpstr>Office 테마</vt:lpstr>
      <vt:lpstr>제8장 모듈과 라이브러리</vt:lpstr>
      <vt:lpstr>PowerPoint 프레젠테이션</vt:lpstr>
      <vt:lpstr>이 장을 공부하면</vt:lpstr>
      <vt:lpstr>1. 가장 간단한 프로그램 작성</vt:lpstr>
      <vt:lpstr>2. 코드 추상화</vt:lpstr>
      <vt:lpstr>2. 코드 추상화</vt:lpstr>
      <vt:lpstr>3. 새로운 클래스로 만들기</vt:lpstr>
      <vt:lpstr>4. 새로운 파일로 이동 </vt:lpstr>
      <vt:lpstr>5. 파일을 외부 폴더로 옮기기</vt:lpstr>
      <vt:lpstr>5. 파일을 외부 폴더로 옮기기</vt:lpstr>
      <vt:lpstr>6. 클래스 모듈 이용하기</vt:lpstr>
      <vt:lpstr>6. 클래스 모듈 이용하기</vt:lpstr>
      <vt:lpstr>7. Has-a 모듈화의 또 다른 예제</vt:lpstr>
      <vt:lpstr>PowerPoint 프레젠테이션</vt:lpstr>
      <vt:lpstr>PowerPoint 프레젠테이션</vt:lpstr>
      <vt:lpstr>PowerPoint 프레젠테이션</vt:lpstr>
      <vt:lpstr>함수로 코드 추상화</vt:lpstr>
      <vt:lpstr>클래스로 코드 추상화</vt:lpstr>
      <vt:lpstr>클래스로 코드 추상화</vt:lpstr>
      <vt:lpstr>클래스로 코드 추상화</vt:lpstr>
      <vt:lpstr>클래스로 코드 추상화</vt:lpstr>
      <vt:lpstr>Has-a 관계로 완성</vt:lpstr>
      <vt:lpstr>8. Has-a 모듈화 실전 연습</vt:lpstr>
      <vt:lpstr>9. Is-a 모듈화로 구현하기 </vt:lpstr>
      <vt:lpstr>10. 모듈(클래스) 만드는 방법 2가지</vt:lpstr>
      <vt:lpstr>11. 나만의 라이브러리, 왜 좋을까?</vt:lpstr>
      <vt:lpstr>이 장을 공부하면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Byun Yungcheol</cp:lastModifiedBy>
  <cp:revision>322</cp:revision>
  <dcterms:created xsi:type="dcterms:W3CDTF">2006-10-05T04:04:58Z</dcterms:created>
  <dcterms:modified xsi:type="dcterms:W3CDTF">2020-11-30T03:30:47Z</dcterms:modified>
</cp:coreProperties>
</file>