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7" r:id="rId4"/>
    <p:sldId id="278" r:id="rId5"/>
    <p:sldId id="279" r:id="rId6"/>
    <p:sldId id="280" r:id="rId7"/>
    <p:sldId id="285" r:id="rId8"/>
    <p:sldId id="281" r:id="rId9"/>
    <p:sldId id="282" r:id="rId10"/>
    <p:sldId id="274" r:id="rId11"/>
    <p:sldId id="283" r:id="rId12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92" autoAdjust="0"/>
    <p:restoredTop sz="94660"/>
  </p:normalViewPr>
  <p:slideViewPr>
    <p:cSldViewPr>
      <p:cViewPr varScale="1">
        <p:scale>
          <a:sx n="84" d="100"/>
          <a:sy n="84" d="100"/>
        </p:scale>
        <p:origin x="10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 b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1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장</a:t>
            </a:r>
            <a:b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</a:b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C#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프로그래밍을 위한 </a:t>
            </a:r>
            <a:b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</a:b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OOP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기본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98296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제주대학교 컴퓨터공학과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변영철 교수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4. 100</a:t>
            </a:r>
            <a:r>
              <a:rPr lang="ko-KR" altLang="en-US" dirty="0"/>
              <a:t>개의 변수와 </a:t>
            </a:r>
            <a:r>
              <a:rPr lang="en-US" altLang="ko-KR" dirty="0"/>
              <a:t>1000</a:t>
            </a:r>
            <a:r>
              <a:rPr lang="ko-KR" altLang="en-US"/>
              <a:t>개의 함수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>
            <a:normAutofit/>
          </a:bodyPr>
          <a:lstStyle/>
          <a:p>
            <a:r>
              <a:rPr lang="ko-KR" altLang="en-US" spc="-200"/>
              <a:t>따라서</a:t>
            </a:r>
            <a:r>
              <a:rPr lang="en-US" altLang="ko-KR" spc="-200"/>
              <a:t>, </a:t>
            </a:r>
            <a:endParaRPr lang="en-US" altLang="ko-KR" spc="-200" dirty="0"/>
          </a:p>
          <a:p>
            <a:pPr lvl="1"/>
            <a:r>
              <a:rPr lang="ko-KR" altLang="en-US" spc="-200" dirty="0"/>
              <a:t>오류가 발생할 경우 오류 </a:t>
            </a:r>
            <a:r>
              <a:rPr lang="ko-KR" altLang="en-US" spc="-200"/>
              <a:t>수정이 어렵다</a:t>
            </a:r>
            <a:r>
              <a:rPr lang="en-US" altLang="ko-KR" spc="-200"/>
              <a:t>.</a:t>
            </a:r>
            <a:endParaRPr lang="en-US" altLang="ko-KR" spc="-200" dirty="0"/>
          </a:p>
          <a:p>
            <a:pPr lvl="1"/>
            <a:r>
              <a:rPr lang="ko-KR" altLang="en-US" spc="-200" dirty="0"/>
              <a:t>잘못된 접근을 방지할 수 있는 </a:t>
            </a:r>
            <a:r>
              <a:rPr lang="ko-KR" altLang="en-US" spc="-200"/>
              <a:t>장치가 없다</a:t>
            </a:r>
            <a:r>
              <a:rPr lang="en-US" altLang="ko-KR" spc="-200"/>
              <a:t>.</a:t>
            </a:r>
            <a:endParaRPr lang="en-US" altLang="ko-KR" spc="-200" dirty="0"/>
          </a:p>
          <a:p>
            <a:pPr lvl="1"/>
            <a:r>
              <a:rPr lang="ko-KR" altLang="en-US" spc="-200" dirty="0"/>
              <a:t>코드 </a:t>
            </a:r>
            <a:r>
              <a:rPr lang="ko-KR" altLang="en-US" spc="-200"/>
              <a:t>재사용이 어렵다</a:t>
            </a:r>
            <a:r>
              <a:rPr lang="en-US" altLang="ko-KR" spc="-200"/>
              <a:t>.</a:t>
            </a:r>
            <a:endParaRPr lang="en-US" altLang="ko-KR" spc="-200" dirty="0"/>
          </a:p>
          <a:p>
            <a:pPr lvl="1"/>
            <a:r>
              <a:rPr lang="ko-KR" altLang="en-US" spc="-200" dirty="0"/>
              <a:t>결국 </a:t>
            </a:r>
            <a:r>
              <a:rPr lang="ko-KR" altLang="en-US" sz="3200" spc="-200" dirty="0">
                <a:solidFill>
                  <a:srgbClr val="FF0000"/>
                </a:solidFill>
              </a:rPr>
              <a:t>소프트웨어 </a:t>
            </a:r>
            <a:r>
              <a:rPr lang="ko-KR" altLang="en-US" sz="3200" spc="-200">
                <a:solidFill>
                  <a:srgbClr val="FF0000"/>
                </a:solidFill>
              </a:rPr>
              <a:t>위기</a:t>
            </a:r>
            <a:r>
              <a:rPr lang="ko-KR" altLang="en-US" spc="-200"/>
              <a:t>가 발생할 수 있다</a:t>
            </a:r>
            <a:r>
              <a:rPr lang="en-US" altLang="ko-KR" spc="-200"/>
              <a:t>. </a:t>
            </a:r>
            <a:endParaRPr lang="en-US" altLang="ko-KR" spc="-200" dirty="0"/>
          </a:p>
          <a:p>
            <a:pPr lvl="1">
              <a:buNone/>
            </a:pPr>
            <a:endParaRPr lang="en-US" altLang="ko-KR" spc="-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4. 100</a:t>
            </a:r>
            <a:r>
              <a:rPr lang="ko-KR" altLang="en-US" dirty="0"/>
              <a:t>개의 변수와 </a:t>
            </a:r>
            <a:r>
              <a:rPr lang="en-US" altLang="ko-KR" dirty="0"/>
              <a:t>1000</a:t>
            </a:r>
            <a:r>
              <a:rPr lang="ko-KR" altLang="en-US" dirty="0"/>
              <a:t>개의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139136" cy="4525963"/>
          </a:xfrm>
        </p:spPr>
        <p:txBody>
          <a:bodyPr/>
          <a:lstStyle/>
          <a:p>
            <a:r>
              <a:rPr lang="ko-KR" altLang="en-US" dirty="0"/>
              <a:t>이를 해결하려면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/>
              <a:t>관련된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변수</a:t>
            </a:r>
            <a:r>
              <a:rPr lang="en-US" altLang="ko-KR"/>
              <a:t>(</a:t>
            </a:r>
            <a:r>
              <a:rPr lang="ko-KR" altLang="en-US"/>
              <a:t>데이터</a:t>
            </a:r>
            <a:r>
              <a:rPr lang="en-US" altLang="ko-KR"/>
              <a:t>)</a:t>
            </a:r>
            <a:r>
              <a:rPr lang="ko-KR" altLang="en-US"/>
              <a:t>와 함수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코드</a:t>
            </a:r>
            <a:r>
              <a:rPr lang="ko-KR" altLang="en-US"/>
              <a:t>를 한 곳으로 모아 묶어야 함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코드 변수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 </a:t>
            </a:r>
            <a:r>
              <a:rPr lang="ko-KR" altLang="en-US" dirty="0"/>
              <a:t>추상화</a:t>
            </a:r>
            <a:endParaRPr lang="en-US" altLang="ko-KR" dirty="0"/>
          </a:p>
          <a:p>
            <a:pPr lvl="1"/>
            <a:r>
              <a:rPr lang="ko-KR" altLang="en-US" dirty="0"/>
              <a:t>데이터 추상화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아주 간단한 </a:t>
            </a:r>
            <a:r>
              <a:rPr lang="en-US" altLang="ko-KR" dirty="0">
                <a:solidFill>
                  <a:srgbClr val="FF0000"/>
                </a:solidFill>
              </a:rPr>
              <a:t>C</a:t>
            </a:r>
            <a:r>
              <a:rPr lang="en-US" altLang="ko-KR" dirty="0"/>
              <a:t>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4914" y="1600201"/>
            <a:ext cx="2674640" cy="248122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Console1 </a:t>
            </a:r>
            <a:r>
              <a:rPr lang="ko-KR" altLang="en-US" sz="2800" dirty="0"/>
              <a:t>프로젝트 생성</a:t>
            </a:r>
            <a:endParaRPr lang="en-US" altLang="ko-KR" sz="2800" dirty="0"/>
          </a:p>
          <a:p>
            <a:r>
              <a:rPr lang="ko-KR" altLang="en-US" sz="2800" dirty="0"/>
              <a:t>코드</a:t>
            </a:r>
            <a:r>
              <a:rPr lang="en-US" altLang="ko-KR" sz="2800" dirty="0"/>
              <a:t> </a:t>
            </a:r>
            <a:r>
              <a:rPr lang="ko-KR" altLang="en-US" sz="2800" dirty="0"/>
              <a:t>작성</a:t>
            </a:r>
            <a:endParaRPr lang="en-US" altLang="ko-KR" sz="2800" dirty="0"/>
          </a:p>
          <a:p>
            <a:r>
              <a:rPr lang="ko-KR" altLang="en-US" sz="2800" dirty="0"/>
              <a:t>컴파일 및 실행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139952" y="1834659"/>
            <a:ext cx="3929058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stdio.h</a:t>
            </a:r>
            <a:r>
              <a:rPr lang="en-US" altLang="ko-KR" sz="2000" dirty="0"/>
              <a:t>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main()</a:t>
            </a:r>
          </a:p>
          <a:p>
            <a:r>
              <a:rPr lang="en-US" altLang="ko-KR" sz="2000" dirty="0"/>
              <a:t>{ </a:t>
            </a:r>
          </a:p>
          <a:p>
            <a:r>
              <a:rPr lang="en-US" altLang="ko-KR" sz="2000" dirty="0"/>
              <a:t>     </a:t>
            </a:r>
            <a:r>
              <a:rPr lang="en-US" altLang="ko-KR" sz="2000" dirty="0" err="1"/>
              <a:t>printf</a:t>
            </a:r>
            <a:r>
              <a:rPr lang="en-US" altLang="ko-KR" sz="2000" dirty="0"/>
              <a:t>("Hello, World!\n");</a:t>
            </a:r>
          </a:p>
          <a:p>
            <a:r>
              <a:rPr lang="en-US" altLang="ko-KR" sz="2000" dirty="0"/>
              <a:t>}</a:t>
            </a:r>
            <a:endParaRPr lang="ko-KR" altLang="en-US" sz="2000" dirty="0"/>
          </a:p>
          <a:p>
            <a:endParaRPr lang="en-US" altLang="ko-KR" sz="2000" dirty="0"/>
          </a:p>
        </p:txBody>
      </p:sp>
      <p:pic>
        <p:nvPicPr>
          <p:cNvPr id="5" name="Picture 5" descr="C:\Documents and Settings\Administrator\Local Settings\Temporary Internet Files\Content.IE5\ZJ9FV6BV\MCj034568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546" y="3645024"/>
            <a:ext cx="928694" cy="7853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solidFill>
                  <a:srgbClr val="FF0000"/>
                </a:solidFill>
              </a:rPr>
              <a:t>조금 복잡한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971600" y="1700808"/>
            <a:ext cx="6696744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iX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iX</a:t>
            </a:r>
            <a:r>
              <a:rPr lang="en-US" altLang="ko-KR" dirty="0"/>
              <a:t> = 2;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iY</a:t>
            </a:r>
            <a:r>
              <a:rPr lang="en-US" altLang="ko-KR" dirty="0"/>
              <a:t> = 3;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iResult</a:t>
            </a:r>
            <a:r>
              <a:rPr lang="en-US" altLang="ko-KR" dirty="0"/>
              <a:t> = </a:t>
            </a:r>
            <a:r>
              <a:rPr lang="en-US" altLang="ko-KR" dirty="0" err="1"/>
              <a:t>iX</a:t>
            </a:r>
            <a:r>
              <a:rPr lang="en-US" altLang="ko-KR" dirty="0"/>
              <a:t> + </a:t>
            </a:r>
            <a:r>
              <a:rPr lang="en-US" altLang="ko-KR" dirty="0" err="1"/>
              <a:t>iY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개의 값을 더한 결과</a:t>
            </a:r>
            <a:r>
              <a:rPr lang="en-US" altLang="ko-KR" dirty="0"/>
              <a:t>: %d\n", </a:t>
            </a:r>
            <a:r>
              <a:rPr lang="en-US" altLang="ko-KR" dirty="0" err="1"/>
              <a:t>iResult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  <p:pic>
        <p:nvPicPr>
          <p:cNvPr id="5" name="Picture 5" descr="C:\Documents and Settings\Administrator\Local Settings\Temporary Internet Files\Content.IE5\ZJ9FV6BV\MCj034568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4797152"/>
            <a:ext cx="928694" cy="785335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16973840" descr="EMB000007ac46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1988840"/>
            <a:ext cx="2719628" cy="2160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>
                <a:solidFill>
                  <a:srgbClr val="FF0000"/>
                </a:solidFill>
              </a:rPr>
              <a:t>조금 복잡한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변수의 종류</a:t>
            </a:r>
            <a:endParaRPr lang="en-US" altLang="ko-KR" sz="2800" dirty="0"/>
          </a:p>
          <a:p>
            <a:pPr lvl="1"/>
            <a:r>
              <a:rPr lang="ko-KR" altLang="en-US" sz="2400">
                <a:solidFill>
                  <a:schemeClr val="accent6">
                    <a:lumMod val="75000"/>
                  </a:schemeClr>
                </a:solidFill>
              </a:rPr>
              <a:t>지역</a:t>
            </a:r>
            <a:r>
              <a:rPr lang="en-US" altLang="ko-KR" sz="2400"/>
              <a:t>(local)</a:t>
            </a:r>
            <a:r>
              <a:rPr lang="ko-KR" altLang="en-US" sz="2400"/>
              <a:t> 변수 </a:t>
            </a:r>
            <a:r>
              <a:rPr lang="en-US" altLang="ko-KR" sz="2400"/>
              <a:t>: </a:t>
            </a:r>
            <a:r>
              <a:rPr lang="ko-KR" altLang="en-US" sz="2400"/>
              <a:t>함수 안에서 만든 변수</a:t>
            </a:r>
            <a:endParaRPr lang="en-US" altLang="ko-KR" sz="2400"/>
          </a:p>
          <a:p>
            <a:pPr lvl="1"/>
            <a:r>
              <a:rPr lang="ko-KR" altLang="en-US" sz="2400">
                <a:solidFill>
                  <a:srgbClr val="0070C0"/>
                </a:solidFill>
              </a:rPr>
              <a:t>전역</a:t>
            </a:r>
            <a:r>
              <a:rPr lang="en-US" altLang="ko-KR" sz="2400"/>
              <a:t>(global)</a:t>
            </a:r>
            <a:r>
              <a:rPr lang="ko-KR" altLang="en-US" sz="2400"/>
              <a:t> </a:t>
            </a:r>
            <a:r>
              <a:rPr lang="ko-KR" altLang="en-US" sz="2400" dirty="0"/>
              <a:t>변수 </a:t>
            </a:r>
            <a:r>
              <a:rPr lang="en-US" altLang="ko-KR" sz="2400" dirty="0"/>
              <a:t>: </a:t>
            </a:r>
            <a:r>
              <a:rPr lang="ko-KR" altLang="en-US" sz="2400" dirty="0"/>
              <a:t>함수 밖에서 만든</a:t>
            </a:r>
            <a:r>
              <a:rPr lang="en-US" altLang="ko-KR" sz="2400" dirty="0"/>
              <a:t>(</a:t>
            </a:r>
            <a:r>
              <a:rPr lang="ko-KR" altLang="en-US" sz="2400" dirty="0"/>
              <a:t>정의한</a:t>
            </a:r>
            <a:r>
              <a:rPr lang="en-US" altLang="ko-KR" sz="2400" dirty="0"/>
              <a:t>)</a:t>
            </a:r>
            <a:r>
              <a:rPr lang="ko-KR" altLang="en-US" sz="2400" dirty="0"/>
              <a:t> 변수</a:t>
            </a:r>
            <a:endParaRPr lang="en-US" altLang="ko-KR" sz="2400" dirty="0"/>
          </a:p>
          <a:p>
            <a:r>
              <a:rPr lang="ko-KR" altLang="en-US" sz="2800"/>
              <a:t>사용 범위</a:t>
            </a:r>
            <a:r>
              <a:rPr lang="en-US" altLang="ko-KR" sz="2800"/>
              <a:t>(scope)</a:t>
            </a:r>
          </a:p>
          <a:p>
            <a:pPr lvl="1"/>
            <a:r>
              <a:rPr lang="ko-KR" altLang="en-US" sz="2400">
                <a:solidFill>
                  <a:schemeClr val="accent6">
                    <a:lumMod val="75000"/>
                  </a:schemeClr>
                </a:solidFill>
              </a:rPr>
              <a:t>지역</a:t>
            </a:r>
            <a:r>
              <a:rPr lang="ko-KR" altLang="en-US" sz="2400"/>
              <a:t> 변수 </a:t>
            </a:r>
            <a:r>
              <a:rPr lang="en-US" altLang="ko-KR" sz="2400"/>
              <a:t>:</a:t>
            </a:r>
            <a:r>
              <a:rPr lang="ko-KR" altLang="en-US" sz="2400"/>
              <a:t> 변수를 정의한 함수 안에서만 접근</a:t>
            </a:r>
          </a:p>
          <a:p>
            <a:pPr lvl="1"/>
            <a:r>
              <a:rPr lang="ko-KR" altLang="en-US" sz="2400">
                <a:solidFill>
                  <a:srgbClr val="0070C0"/>
                </a:solidFill>
              </a:rPr>
              <a:t>전역</a:t>
            </a:r>
            <a:r>
              <a:rPr lang="ko-KR" altLang="en-US" sz="2400"/>
              <a:t> 변수 </a:t>
            </a:r>
            <a:r>
              <a:rPr lang="en-US" altLang="ko-KR" sz="2400"/>
              <a:t>:</a:t>
            </a:r>
            <a:r>
              <a:rPr lang="ko-KR" altLang="en-US" sz="2400"/>
              <a:t> 모든 함수에서 접근</a:t>
            </a:r>
          </a:p>
          <a:p>
            <a:r>
              <a:rPr lang="ko-KR" altLang="en-US" sz="2800"/>
              <a:t>생명주기</a:t>
            </a:r>
            <a:r>
              <a:rPr lang="en-US" altLang="ko-KR" sz="2800" dirty="0"/>
              <a:t>(life time)</a:t>
            </a:r>
          </a:p>
          <a:p>
            <a:pPr lvl="1"/>
            <a:r>
              <a:rPr lang="ko-KR" altLang="en-US" sz="2400">
                <a:solidFill>
                  <a:schemeClr val="accent6">
                    <a:lumMod val="75000"/>
                  </a:schemeClr>
                </a:solidFill>
              </a:rPr>
              <a:t>지역</a:t>
            </a:r>
            <a:r>
              <a:rPr lang="ko-KR" altLang="en-US" sz="2400"/>
              <a:t> 변수 </a:t>
            </a:r>
            <a:r>
              <a:rPr lang="en-US" altLang="ko-KR" sz="2400"/>
              <a:t>:</a:t>
            </a:r>
            <a:r>
              <a:rPr lang="ko-KR" altLang="en-US" sz="2400"/>
              <a:t> 함수가 실행될 때 만들어지고 함수가 끝날 때 사라짐</a:t>
            </a:r>
            <a:endParaRPr lang="en-US" altLang="ko-KR" sz="2400"/>
          </a:p>
          <a:p>
            <a:pPr lvl="1"/>
            <a:r>
              <a:rPr lang="ko-KR" altLang="en-US" sz="2400">
                <a:solidFill>
                  <a:srgbClr val="0070C0"/>
                </a:solidFill>
              </a:rPr>
              <a:t>전역</a:t>
            </a:r>
            <a:r>
              <a:rPr lang="ko-KR" altLang="en-US" sz="2400"/>
              <a:t> </a:t>
            </a:r>
            <a:r>
              <a:rPr lang="ko-KR" altLang="en-US" sz="2400" dirty="0"/>
              <a:t>변수 </a:t>
            </a:r>
            <a:r>
              <a:rPr lang="en-US" altLang="ko-KR" sz="2400" dirty="0"/>
              <a:t>: </a:t>
            </a:r>
            <a:r>
              <a:rPr lang="ko-KR" altLang="en-US" sz="2400" dirty="0"/>
              <a:t>프로그램이 실행될 </a:t>
            </a:r>
            <a:r>
              <a:rPr lang="ko-KR" altLang="en-US" sz="2400"/>
              <a:t>때 만들어지고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ko-KR" altLang="en-US" sz="2400" dirty="0"/>
              <a:t>프로그램이 종료될 </a:t>
            </a:r>
            <a:r>
              <a:rPr lang="ko-KR" altLang="en-US" sz="2400"/>
              <a:t>때 사라짐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>
                <a:solidFill>
                  <a:srgbClr val="FF0000"/>
                </a:solidFill>
              </a:rPr>
              <a:t>함수</a:t>
            </a:r>
            <a:r>
              <a:rPr lang="ko-KR" altLang="en-US" dirty="0"/>
              <a:t>를 </a:t>
            </a:r>
            <a:r>
              <a:rPr lang="ko-KR" altLang="en-US"/>
              <a:t>이용한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수 십 줄로 코드가 작성된다면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코드가 복잡하게 보이고 읽기</a:t>
            </a:r>
            <a:r>
              <a:rPr lang="en-US" altLang="ko-KR" dirty="0"/>
              <a:t>(</a:t>
            </a:r>
            <a:r>
              <a:rPr lang="ko-KR" altLang="en-US" dirty="0"/>
              <a:t>분석하기</a:t>
            </a:r>
            <a:r>
              <a:rPr lang="en-US" altLang="ko-KR"/>
              <a:t>) </a:t>
            </a:r>
            <a:r>
              <a:rPr lang="ko-KR" altLang="en-US"/>
              <a:t>힘듦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r>
              <a:rPr lang="ko-KR" altLang="en-US"/>
              <a:t>이를 해결하는 방법 </a:t>
            </a:r>
            <a:r>
              <a:rPr lang="en-US" altLang="ko-KR"/>
              <a:t>→ </a:t>
            </a:r>
            <a:r>
              <a:rPr lang="ko-KR" altLang="en-US">
                <a:solidFill>
                  <a:srgbClr val="0000FF"/>
                </a:solidFill>
              </a:rPr>
              <a:t>함수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FE2B7E9-2C2B-4A46-9EBA-6FCD9658EC9B}"/>
              </a:ext>
            </a:extLst>
          </p:cNvPr>
          <p:cNvSpPr/>
          <p:nvPr/>
        </p:nvSpPr>
        <p:spPr>
          <a:xfrm>
            <a:off x="1824266" y="4697731"/>
            <a:ext cx="1091550" cy="521078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90C1B3-76F6-44F2-AA41-DA930D91A883}"/>
              </a:ext>
            </a:extLst>
          </p:cNvPr>
          <p:cNvSpPr/>
          <p:nvPr/>
        </p:nvSpPr>
        <p:spPr>
          <a:xfrm>
            <a:off x="3108980" y="5218808"/>
            <a:ext cx="1091550" cy="431955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FF211-110D-4E46-8F70-9D8AA7E0F2EF}"/>
              </a:ext>
            </a:extLst>
          </p:cNvPr>
          <p:cNvSpPr txBox="1"/>
          <p:nvPr/>
        </p:nvSpPr>
        <p:spPr>
          <a:xfrm>
            <a:off x="971600" y="3433156"/>
            <a:ext cx="5544616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600"/>
              <a:t>#include &lt;stdio.h&gt;</a:t>
            </a:r>
          </a:p>
          <a:p>
            <a:pPr>
              <a:lnSpc>
                <a:spcPts val="1500"/>
              </a:lnSpc>
            </a:pPr>
            <a:endParaRPr lang="en-US" altLang="ko-KR" sz="1600"/>
          </a:p>
          <a:p>
            <a:pPr>
              <a:lnSpc>
                <a:spcPts val="1500"/>
              </a:lnSpc>
            </a:pPr>
            <a:r>
              <a:rPr lang="en-US" altLang="ko-KR" sz="1600"/>
              <a:t>void main()</a:t>
            </a:r>
          </a:p>
          <a:p>
            <a:pPr>
              <a:lnSpc>
                <a:spcPts val="1500"/>
              </a:lnSpc>
            </a:pPr>
            <a:r>
              <a:rPr lang="en-US" altLang="ko-KR" sz="1600"/>
              <a:t>{</a:t>
            </a:r>
          </a:p>
          <a:p>
            <a:pPr>
              <a:lnSpc>
                <a:spcPts val="1500"/>
              </a:lnSpc>
            </a:pPr>
            <a:r>
              <a:rPr lang="en-US" altLang="ko-KR" sz="1600"/>
              <a:t>	int iX;</a:t>
            </a:r>
          </a:p>
          <a:p>
            <a:pPr>
              <a:lnSpc>
                <a:spcPts val="1500"/>
              </a:lnSpc>
            </a:pPr>
            <a:r>
              <a:rPr lang="en-US" altLang="ko-KR" sz="1600"/>
              <a:t>	int iY;</a:t>
            </a:r>
          </a:p>
          <a:p>
            <a:pPr>
              <a:lnSpc>
                <a:spcPts val="1500"/>
              </a:lnSpc>
            </a:pPr>
            <a:endParaRPr lang="en-US" altLang="ko-KR" sz="1600"/>
          </a:p>
          <a:p>
            <a:pPr>
              <a:lnSpc>
                <a:spcPts val="1500"/>
              </a:lnSpc>
            </a:pPr>
            <a:r>
              <a:rPr lang="en-US" altLang="ko-KR" sz="1600"/>
              <a:t>	iX = 2;</a:t>
            </a:r>
          </a:p>
          <a:p>
            <a:pPr>
              <a:lnSpc>
                <a:spcPts val="1500"/>
              </a:lnSpc>
            </a:pPr>
            <a:r>
              <a:rPr lang="en-US" altLang="ko-KR" sz="1600"/>
              <a:t>	iY = 3;</a:t>
            </a:r>
          </a:p>
          <a:p>
            <a:pPr>
              <a:lnSpc>
                <a:spcPts val="1500"/>
              </a:lnSpc>
            </a:pPr>
            <a:endParaRPr lang="en-US" altLang="ko-KR" sz="1600"/>
          </a:p>
          <a:p>
            <a:pPr>
              <a:lnSpc>
                <a:spcPts val="1500"/>
              </a:lnSpc>
            </a:pPr>
            <a:r>
              <a:rPr lang="en-US" altLang="ko-KR" sz="1600"/>
              <a:t>	int iResult = iX + iY;</a:t>
            </a:r>
          </a:p>
          <a:p>
            <a:pPr>
              <a:lnSpc>
                <a:spcPts val="1500"/>
              </a:lnSpc>
            </a:pPr>
            <a:r>
              <a:rPr lang="en-US" altLang="ko-KR" sz="1600"/>
              <a:t>	</a:t>
            </a:r>
          </a:p>
          <a:p>
            <a:pPr>
              <a:lnSpc>
                <a:spcPts val="1500"/>
              </a:lnSpc>
            </a:pPr>
            <a:r>
              <a:rPr lang="en-US" altLang="ko-KR" sz="1600"/>
              <a:t>	printf("</a:t>
            </a:r>
            <a:r>
              <a:rPr lang="ko-KR" altLang="en-US" sz="1600"/>
              <a:t>두 개의 값을 더한 결과</a:t>
            </a:r>
            <a:r>
              <a:rPr lang="en-US" altLang="ko-KR" sz="1600"/>
              <a:t>: %d\n", iResult);</a:t>
            </a:r>
          </a:p>
          <a:p>
            <a:pPr>
              <a:lnSpc>
                <a:spcPts val="1500"/>
              </a:lnSpc>
            </a:pPr>
            <a:r>
              <a:rPr lang="en-US" altLang="ko-KR" sz="1600"/>
              <a:t>}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함수를 </a:t>
            </a:r>
            <a:r>
              <a:rPr lang="ko-KR" altLang="en-US"/>
              <a:t>이용한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추상화의 의미</a:t>
            </a:r>
            <a:endParaRPr lang="en-US" altLang="ko-KR" dirty="0"/>
          </a:p>
          <a:p>
            <a:pPr lvl="1"/>
            <a:r>
              <a:rPr lang="ko-KR" altLang="en-US"/>
              <a:t>묶어서</a:t>
            </a:r>
            <a:r>
              <a:rPr lang="en-US" altLang="ko-KR"/>
              <a:t>, </a:t>
            </a:r>
            <a:r>
              <a:rPr lang="ko-KR" altLang="en-US"/>
              <a:t>간단히 표현하는 것</a:t>
            </a:r>
            <a:endParaRPr lang="en-US" altLang="ko-KR" dirty="0"/>
          </a:p>
          <a:p>
            <a:r>
              <a:rPr lang="ko-KR" altLang="en-US">
                <a:solidFill>
                  <a:srgbClr val="0070C0"/>
                </a:solidFill>
              </a:rPr>
              <a:t>코드</a:t>
            </a:r>
            <a:r>
              <a:rPr lang="ko-KR" altLang="en-US"/>
              <a:t>를 묶어서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간단히 표현</a:t>
            </a:r>
            <a:r>
              <a:rPr lang="ko-KR" altLang="en-US"/>
              <a:t> </a:t>
            </a:r>
            <a:r>
              <a:rPr lang="en-US" altLang="ko-KR" dirty="0"/>
              <a:t>: </a:t>
            </a:r>
            <a:r>
              <a:rPr lang="ko-KR" altLang="en-US">
                <a:solidFill>
                  <a:srgbClr val="0070C0"/>
                </a:solidFill>
              </a:rPr>
              <a:t>코드</a:t>
            </a:r>
            <a:r>
              <a:rPr lang="ko-KR" altLang="en-US"/>
              <a:t>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추상화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C58C457-CC9E-4AEF-8622-D7B9430798D4}"/>
              </a:ext>
            </a:extLst>
          </p:cNvPr>
          <p:cNvSpPr/>
          <p:nvPr/>
        </p:nvSpPr>
        <p:spPr>
          <a:xfrm>
            <a:off x="980244" y="2221686"/>
            <a:ext cx="6696744" cy="2161014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196D20-90A3-468F-9180-150A2715AB27}"/>
              </a:ext>
            </a:extLst>
          </p:cNvPr>
          <p:cNvSpPr/>
          <p:nvPr/>
        </p:nvSpPr>
        <p:spPr>
          <a:xfrm>
            <a:off x="980244" y="5067420"/>
            <a:ext cx="6696744" cy="677266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함수를 </a:t>
            </a:r>
            <a:r>
              <a:rPr lang="ko-KR" altLang="en-US"/>
              <a:t>이용한 프로그램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0244" y="1289605"/>
            <a:ext cx="6696744" cy="5293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dirty="0"/>
              <a:t>#include &lt;</a:t>
            </a:r>
            <a:r>
              <a:rPr lang="en-US" altLang="ko-KR" sz="1300" dirty="0" err="1"/>
              <a:t>stdio.h</a:t>
            </a:r>
            <a:r>
              <a:rPr lang="en-US" altLang="ko-KR" sz="1300" dirty="0"/>
              <a:t>&gt;</a:t>
            </a:r>
          </a:p>
          <a:p>
            <a:endParaRPr lang="en-US" altLang="ko-KR" sz="1300" dirty="0"/>
          </a:p>
          <a:p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iX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iY</a:t>
            </a:r>
            <a:r>
              <a:rPr lang="en-US" altLang="ko-KR" sz="1300" dirty="0"/>
              <a:t>;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</a:t>
            </a:r>
            <a:r>
              <a:rPr lang="en-US" altLang="ko-KR" sz="1300"/>
              <a:t>Assign()</a:t>
            </a:r>
            <a:endParaRPr lang="en-US" altLang="ko-KR" sz="1300" dirty="0"/>
          </a:p>
          <a:p>
            <a:r>
              <a:rPr lang="en-US" altLang="ko-KR" sz="1300" dirty="0"/>
              <a:t>{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iX</a:t>
            </a:r>
            <a:r>
              <a:rPr lang="en-US" altLang="ko-KR" sz="1300" dirty="0"/>
              <a:t> </a:t>
            </a:r>
            <a:r>
              <a:rPr lang="en-US" altLang="ko-KR" sz="1300"/>
              <a:t>= 2;</a:t>
            </a:r>
            <a:endParaRPr lang="en-US" altLang="ko-KR" sz="1300" dirty="0"/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iY</a:t>
            </a:r>
            <a:r>
              <a:rPr lang="en-US" altLang="ko-KR" sz="1300" dirty="0"/>
              <a:t> </a:t>
            </a:r>
            <a:r>
              <a:rPr lang="en-US" altLang="ko-KR" sz="1300"/>
              <a:t>= 3;</a:t>
            </a:r>
            <a:endParaRPr lang="en-US" altLang="ko-KR" sz="1300" dirty="0"/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 err="1"/>
              <a:t>int</a:t>
            </a:r>
            <a:r>
              <a:rPr lang="en-US" altLang="ko-KR" sz="1300" dirty="0"/>
              <a:t> Add()</a:t>
            </a:r>
          </a:p>
          <a:p>
            <a:r>
              <a:rPr lang="en-US" altLang="ko-KR" sz="1300" dirty="0"/>
              <a:t>{</a:t>
            </a:r>
          </a:p>
          <a:p>
            <a:r>
              <a:rPr lang="en-US" altLang="ko-KR" sz="1300" dirty="0"/>
              <a:t>    return </a:t>
            </a:r>
            <a:r>
              <a:rPr lang="en-US" altLang="ko-KR" sz="1300" dirty="0" err="1"/>
              <a:t>iX</a:t>
            </a:r>
            <a:r>
              <a:rPr lang="en-US" altLang="ko-KR" sz="1300" dirty="0"/>
              <a:t> + </a:t>
            </a:r>
            <a:r>
              <a:rPr lang="en-US" altLang="ko-KR" sz="1300" dirty="0" err="1"/>
              <a:t>iY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</a:t>
            </a:r>
            <a:r>
              <a:rPr lang="en-US" altLang="ko-KR" sz="1300"/>
              <a:t>main() {</a:t>
            </a:r>
            <a:endParaRPr lang="en-US" altLang="ko-KR" sz="1300" dirty="0"/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int</a:t>
            </a:r>
            <a:r>
              <a:rPr lang="en-US" altLang="ko-KR" sz="1300" dirty="0"/>
              <a:t> </a:t>
            </a:r>
            <a:r>
              <a:rPr lang="en-US" altLang="ko-KR" sz="1300" dirty="0" err="1"/>
              <a:t>iResult</a:t>
            </a:r>
            <a:r>
              <a:rPr lang="en-US" altLang="ko-KR" sz="1300" dirty="0"/>
              <a:t>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  </a:t>
            </a:r>
            <a:r>
              <a:rPr lang="en-US" altLang="ko-KR" sz="1300" b="1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US" altLang="ko-KR" sz="1300"/>
              <a:t>();</a:t>
            </a:r>
            <a:endParaRPr lang="en-US" altLang="ko-KR" sz="1300" dirty="0"/>
          </a:p>
          <a:p>
            <a:endParaRPr lang="en-US" altLang="ko-KR" sz="1300" dirty="0"/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iResult</a:t>
            </a:r>
            <a:r>
              <a:rPr lang="en-US" altLang="ko-KR" sz="1300" dirty="0"/>
              <a:t> = </a:t>
            </a:r>
            <a:r>
              <a:rPr lang="en-US" altLang="ko-KR" sz="1300" b="1" dirty="0">
                <a:solidFill>
                  <a:schemeClr val="accent6">
                    <a:lumMod val="75000"/>
                  </a:schemeClr>
                </a:solidFill>
              </a:rPr>
              <a:t>Add</a:t>
            </a:r>
            <a:r>
              <a:rPr lang="en-US" altLang="ko-KR" sz="1300" dirty="0"/>
              <a:t>();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printf</a:t>
            </a:r>
            <a:r>
              <a:rPr lang="en-US" altLang="ko-KR" sz="1300" dirty="0"/>
              <a:t>("</a:t>
            </a:r>
            <a:r>
              <a:rPr lang="ko-KR" altLang="en-US" sz="1300" dirty="0"/>
              <a:t>두 개의 값을 더한 결과</a:t>
            </a:r>
            <a:r>
              <a:rPr lang="en-US" altLang="ko-KR" sz="1300" dirty="0"/>
              <a:t>: %d\n", </a:t>
            </a:r>
            <a:r>
              <a:rPr lang="en-US" altLang="ko-KR" sz="1300" dirty="0" err="1"/>
              <a:t>iResult</a:t>
            </a:r>
            <a:r>
              <a:rPr lang="en-US" altLang="ko-KR" sz="1300" dirty="0"/>
              <a:t>);</a:t>
            </a:r>
          </a:p>
          <a:p>
            <a:r>
              <a:rPr lang="en-US" altLang="ko-KR" sz="1300" dirty="0"/>
              <a:t>}</a:t>
            </a:r>
          </a:p>
        </p:txBody>
      </p:sp>
      <p:pic>
        <p:nvPicPr>
          <p:cNvPr id="5" name="Picture 5" descr="C:\Documents and Settings\Administrator\Local Settings\Temporary Internet Files\Content.IE5\ZJ9FV6BV\MCj034568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5157192"/>
            <a:ext cx="928694" cy="785335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520D3-56FB-4EE1-9836-9A9670FFC29A}"/>
              </a:ext>
            </a:extLst>
          </p:cNvPr>
          <p:cNvSpPr txBox="1"/>
          <p:nvPr/>
        </p:nvSpPr>
        <p:spPr>
          <a:xfrm>
            <a:off x="4860032" y="3290152"/>
            <a:ext cx="3517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latin typeface="Rix고딕 B" panose="02020603020101020101" pitchFamily="18" charset="-127"/>
                <a:ea typeface="Rix고딕 B" panose="02020603020101020101" pitchFamily="18" charset="-127"/>
              </a:rPr>
              <a:t>질문</a:t>
            </a:r>
            <a:r>
              <a:rPr lang="en-US" altLang="ko-KR" sz="1600">
                <a:latin typeface="Rix고딕 B" panose="02020603020101020101" pitchFamily="18" charset="-127"/>
                <a:ea typeface="Rix고딕 B" panose="02020603020101020101" pitchFamily="18" charset="-127"/>
              </a:rPr>
              <a:t>1. iX, iY</a:t>
            </a:r>
            <a:r>
              <a:rPr lang="ko-KR" altLang="en-US" sz="1600">
                <a:latin typeface="Rix고딕 B" panose="02020603020101020101" pitchFamily="18" charset="-127"/>
                <a:ea typeface="Rix고딕 B" panose="02020603020101020101" pitchFamily="18" charset="-127"/>
              </a:rPr>
              <a:t>를 이용하는 함수는</a:t>
            </a:r>
            <a:r>
              <a:rPr lang="en-US" altLang="ko-KR" sz="1600">
                <a:latin typeface="Rix고딕 B" panose="02020603020101020101" pitchFamily="18" charset="-127"/>
                <a:ea typeface="Rix고딕 B" panose="02020603020101020101" pitchFamily="18" charset="-127"/>
              </a:rPr>
              <a:t>?</a:t>
            </a:r>
          </a:p>
          <a:p>
            <a:r>
              <a:rPr lang="ko-KR" altLang="en-US" sz="1600">
                <a:latin typeface="Rix고딕 B" panose="02020603020101020101" pitchFamily="18" charset="-127"/>
                <a:ea typeface="Rix고딕 B" panose="02020603020101020101" pitchFamily="18" charset="-127"/>
              </a:rPr>
              <a:t>질문</a:t>
            </a:r>
            <a:r>
              <a:rPr lang="en-US" altLang="ko-KR" sz="1600">
                <a:latin typeface="Rix고딕 B" panose="02020603020101020101" pitchFamily="18" charset="-127"/>
                <a:ea typeface="Rix고딕 B" panose="02020603020101020101" pitchFamily="18" charset="-127"/>
              </a:rPr>
              <a:t>2. Assign </a:t>
            </a:r>
            <a:r>
              <a:rPr lang="ko-KR" altLang="en-US" sz="1600">
                <a:latin typeface="Rix고딕 B" panose="02020603020101020101" pitchFamily="18" charset="-127"/>
                <a:ea typeface="Rix고딕 B" panose="02020603020101020101" pitchFamily="18" charset="-127"/>
              </a:rPr>
              <a:t>함수를 호출하는 함수는</a:t>
            </a:r>
            <a:r>
              <a:rPr lang="en-US" altLang="ko-KR" sz="1600">
                <a:latin typeface="Rix고딕 B" panose="02020603020101020101" pitchFamily="18" charset="-127"/>
                <a:ea typeface="Rix고딕 B" panose="02020603020101020101" pitchFamily="18" charset="-127"/>
              </a:rPr>
              <a:t>?</a:t>
            </a:r>
            <a:endParaRPr lang="ko-KR" altLang="en-US" sz="160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241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C10212-F707-4F79-8617-85DB477ABFBC}"/>
              </a:ext>
            </a:extLst>
          </p:cNvPr>
          <p:cNvSpPr/>
          <p:nvPr/>
        </p:nvSpPr>
        <p:spPr>
          <a:xfrm>
            <a:off x="980244" y="2221686"/>
            <a:ext cx="6696744" cy="1143000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A6655B-C178-4A14-8AC3-88FA3B8E0371}"/>
              </a:ext>
            </a:extLst>
          </p:cNvPr>
          <p:cNvSpPr/>
          <p:nvPr/>
        </p:nvSpPr>
        <p:spPr>
          <a:xfrm>
            <a:off x="980244" y="5019755"/>
            <a:ext cx="6696744" cy="376321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함수를 </a:t>
            </a:r>
            <a:r>
              <a:rPr lang="ko-KR" altLang="en-US"/>
              <a:t>이용한 프로그램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80244" y="1289605"/>
            <a:ext cx="6696744" cy="5293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300" dirty="0"/>
              <a:t>#</a:t>
            </a:r>
            <a:r>
              <a:rPr lang="en-US" altLang="ko-KR" sz="1300"/>
              <a:t>include &lt;</a:t>
            </a:r>
            <a:r>
              <a:rPr lang="en-US" altLang="ko-KR" sz="1300" dirty="0" err="1"/>
              <a:t>stdio</a:t>
            </a:r>
            <a:r>
              <a:rPr lang="en-US" altLang="ko-KR" sz="1300" err="1"/>
              <a:t>.</a:t>
            </a:r>
            <a:r>
              <a:rPr lang="en-US" altLang="ko-KR" sz="1300"/>
              <a:t>h</a:t>
            </a:r>
            <a:r>
              <a:rPr lang="en-US" altLang="ko-KR" sz="1300" dirty="0"/>
              <a:t>&gt;</a:t>
            </a:r>
          </a:p>
          <a:p>
            <a:endParaRPr lang="en-US" altLang="ko-KR" sz="1300" dirty="0"/>
          </a:p>
          <a:p>
            <a:r>
              <a:rPr lang="en-US" altLang="ko-KR" sz="1300"/>
              <a:t>int iX</a:t>
            </a:r>
            <a:r>
              <a:rPr lang="en-US" altLang="ko-KR" sz="1300" dirty="0"/>
              <a:t>;</a:t>
            </a:r>
          </a:p>
          <a:p>
            <a:r>
              <a:rPr lang="en-US" altLang="ko-KR" sz="1300"/>
              <a:t>int iY</a:t>
            </a:r>
            <a:r>
              <a:rPr lang="en-US" altLang="ko-KR" sz="1300" dirty="0"/>
              <a:t>;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</a:t>
            </a:r>
            <a:r>
              <a:rPr lang="en-US" altLang="ko-KR" sz="1300"/>
              <a:t>Assign(</a:t>
            </a:r>
            <a:r>
              <a:rPr lang="en-US" altLang="ko-KR" sz="1300">
                <a:solidFill>
                  <a:srgbClr val="FF0000"/>
                </a:solidFill>
              </a:rPr>
              <a:t>int</a:t>
            </a:r>
            <a:r>
              <a:rPr lang="en-US" altLang="ko-KR" sz="1300" dirty="0">
                <a:solidFill>
                  <a:srgbClr val="FF0000"/>
                </a:solidFill>
              </a:rPr>
              <a:t> x</a:t>
            </a:r>
            <a:r>
              <a:rPr lang="en-US" altLang="ko-KR" sz="1300">
                <a:solidFill>
                  <a:srgbClr val="FF0000"/>
                </a:solidFill>
              </a:rPr>
              <a:t>, int</a:t>
            </a:r>
            <a:r>
              <a:rPr lang="en-US" altLang="ko-KR" sz="1300" dirty="0">
                <a:solidFill>
                  <a:srgbClr val="FF0000"/>
                </a:solidFill>
              </a:rPr>
              <a:t> y</a:t>
            </a:r>
            <a:r>
              <a:rPr lang="en-US" altLang="ko-KR" sz="1300" dirty="0"/>
              <a:t>)</a:t>
            </a:r>
          </a:p>
          <a:p>
            <a:r>
              <a:rPr lang="en-US" altLang="ko-KR" sz="1300" dirty="0"/>
              <a:t>{</a:t>
            </a:r>
          </a:p>
          <a:p>
            <a:r>
              <a:rPr lang="en-US" altLang="ko-KR" sz="1300"/>
              <a:t>    iX</a:t>
            </a:r>
            <a:r>
              <a:rPr lang="en-US" altLang="ko-KR" sz="1300" dirty="0"/>
              <a:t> = </a:t>
            </a:r>
            <a:r>
              <a:rPr lang="en-US" altLang="ko-KR" sz="1300" dirty="0">
                <a:solidFill>
                  <a:srgbClr val="FF0000"/>
                </a:solidFill>
              </a:rPr>
              <a:t>x</a:t>
            </a:r>
            <a:r>
              <a:rPr lang="en-US" altLang="ko-KR" sz="1300" dirty="0"/>
              <a:t>;</a:t>
            </a:r>
          </a:p>
          <a:p>
            <a:r>
              <a:rPr lang="en-US" altLang="ko-KR" sz="1300"/>
              <a:t>    iY</a:t>
            </a:r>
            <a:r>
              <a:rPr lang="en-US" altLang="ko-KR" sz="1300" dirty="0"/>
              <a:t> = </a:t>
            </a:r>
            <a:r>
              <a:rPr lang="en-US" altLang="ko-KR" sz="1300" dirty="0">
                <a:solidFill>
                  <a:srgbClr val="FF0000"/>
                </a:solidFill>
              </a:rPr>
              <a:t>y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/>
              <a:t>int</a:t>
            </a:r>
            <a:r>
              <a:rPr lang="en-US" altLang="ko-KR" sz="1300" dirty="0"/>
              <a:t> Add()</a:t>
            </a:r>
          </a:p>
          <a:p>
            <a:r>
              <a:rPr lang="en-US" altLang="ko-KR" sz="1300" dirty="0"/>
              <a:t>{</a:t>
            </a:r>
          </a:p>
          <a:p>
            <a:r>
              <a:rPr lang="en-US" altLang="ko-KR" sz="1300" dirty="0"/>
              <a:t>    </a:t>
            </a:r>
            <a:r>
              <a:rPr lang="en-US" altLang="ko-KR" sz="1300"/>
              <a:t>return iX</a:t>
            </a:r>
            <a:r>
              <a:rPr lang="en-US" altLang="ko-KR" sz="1300" dirty="0"/>
              <a:t> </a:t>
            </a:r>
            <a:r>
              <a:rPr lang="en-US" altLang="ko-KR" sz="1300"/>
              <a:t>+ iY</a:t>
            </a:r>
            <a:r>
              <a:rPr lang="en-US" altLang="ko-KR" sz="1300" dirty="0"/>
              <a:t>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/>
              <a:t>void main() {</a:t>
            </a:r>
            <a:endParaRPr lang="en-US" altLang="ko-KR" sz="1300" dirty="0"/>
          </a:p>
          <a:p>
            <a:r>
              <a:rPr lang="en-US" altLang="ko-KR" sz="1300"/>
              <a:t>    int iResult</a:t>
            </a:r>
            <a:r>
              <a:rPr lang="en-US" altLang="ko-KR" sz="1300" dirty="0"/>
              <a:t>;</a:t>
            </a:r>
          </a:p>
          <a:p>
            <a:endParaRPr lang="en-US" altLang="ko-KR" sz="1300" dirty="0"/>
          </a:p>
          <a:p>
            <a:r>
              <a:rPr lang="en-US" altLang="ko-KR" sz="1300"/>
              <a:t>    Assign</a:t>
            </a:r>
            <a:r>
              <a:rPr lang="en-US" altLang="ko-KR" sz="1300" dirty="0"/>
              <a:t>(</a:t>
            </a:r>
            <a:r>
              <a:rPr lang="en-US" altLang="ko-KR" sz="1300" dirty="0">
                <a:solidFill>
                  <a:srgbClr val="FF0000"/>
                </a:solidFill>
              </a:rPr>
              <a:t>2, 3</a:t>
            </a:r>
            <a:r>
              <a:rPr lang="en-US" altLang="ko-KR" sz="1300" dirty="0"/>
              <a:t>);</a:t>
            </a:r>
          </a:p>
          <a:p>
            <a:endParaRPr lang="en-US" altLang="ko-KR" sz="1300" dirty="0"/>
          </a:p>
          <a:p>
            <a:r>
              <a:rPr lang="en-US" altLang="ko-KR" sz="1300"/>
              <a:t>    iResult</a:t>
            </a:r>
            <a:r>
              <a:rPr lang="en-US" altLang="ko-KR" sz="1300" dirty="0"/>
              <a:t> </a:t>
            </a:r>
            <a:r>
              <a:rPr lang="en-US" altLang="ko-KR" sz="1300"/>
              <a:t>= Add</a:t>
            </a:r>
            <a:r>
              <a:rPr lang="en-US" altLang="ko-KR" sz="1300" dirty="0"/>
              <a:t>();</a:t>
            </a:r>
          </a:p>
          <a:p>
            <a:endParaRPr lang="en-US" altLang="ko-KR" sz="1300" dirty="0"/>
          </a:p>
          <a:p>
            <a:r>
              <a:rPr lang="en-US" altLang="ko-KR" sz="1300"/>
              <a:t>    printf</a:t>
            </a:r>
            <a:r>
              <a:rPr lang="en-US" altLang="ko-KR" sz="1300" dirty="0"/>
              <a:t>("</a:t>
            </a:r>
            <a:r>
              <a:rPr lang="ko-KR" altLang="en-US" sz="1300" dirty="0"/>
              <a:t>두 개의 값을 </a:t>
            </a:r>
            <a:r>
              <a:rPr lang="ko-KR" altLang="en-US" sz="1300"/>
              <a:t>더한 결과</a:t>
            </a:r>
            <a:r>
              <a:rPr lang="en-US" altLang="ko-KR" sz="1300" dirty="0"/>
              <a:t>: %d\n</a:t>
            </a:r>
            <a:r>
              <a:rPr lang="en-US" altLang="ko-KR" sz="1300"/>
              <a:t>", iResult</a:t>
            </a:r>
            <a:r>
              <a:rPr lang="en-US" altLang="ko-KR" sz="1300" dirty="0"/>
              <a:t>);</a:t>
            </a:r>
          </a:p>
          <a:p>
            <a:r>
              <a:rPr lang="en-US" altLang="ko-KR" sz="1300" dirty="0"/>
              <a:t>}</a:t>
            </a:r>
          </a:p>
        </p:txBody>
      </p:sp>
      <p:pic>
        <p:nvPicPr>
          <p:cNvPr id="5" name="Picture 5" descr="C:\Documents and Settings\Administrator\Local Settings\Temporary Internet Files\Content.IE5\ZJ9FV6BV\MCj0345681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6296" y="5157192"/>
            <a:ext cx="928694" cy="785335"/>
          </a:xfrm>
          <a:prstGeom prst="rect">
            <a:avLst/>
          </a:prstGeom>
          <a:noFill/>
        </p:spPr>
      </p:pic>
      <p:pic>
        <p:nvPicPr>
          <p:cNvPr id="8" name="_x116973760" descr="EMB000007ac4620">
            <a:extLst>
              <a:ext uri="{FF2B5EF4-FFF2-40B4-BE49-F238E27FC236}">
                <a16:creationId xmlns:a16="http://schemas.microsoft.com/office/drawing/2014/main" id="{7F6F9BC6-A745-4624-BE54-840EEF81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504968"/>
            <a:ext cx="2480435" cy="1970333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20E6EA-8B00-4A1D-B1A0-6B100DADFE8F}"/>
              </a:ext>
            </a:extLst>
          </p:cNvPr>
          <p:cNvSpPr txBox="1"/>
          <p:nvPr/>
        </p:nvSpPr>
        <p:spPr>
          <a:xfrm>
            <a:off x="2339752" y="4493096"/>
            <a:ext cx="2674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값을 지정할 수 있도록 </a:t>
            </a:r>
            <a:r>
              <a:rPr lang="en-US" altLang="ko-KR" sz="14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(</a:t>
            </a:r>
            <a:r>
              <a:rPr lang="ko-KR" altLang="en-US" sz="14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파라미터</a:t>
            </a:r>
            <a:r>
              <a:rPr lang="en-US" altLang="ko-KR" sz="14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)</a:t>
            </a:r>
            <a:r>
              <a:rPr lang="ko-KR" altLang="en-US" sz="1400">
                <a:solidFill>
                  <a:srgbClr val="FF0000"/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 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D86A9E6-0558-403D-8787-39EBDD6ACA18}"/>
              </a:ext>
            </a:extLst>
          </p:cNvPr>
          <p:cNvSpPr/>
          <p:nvPr/>
        </p:nvSpPr>
        <p:spPr>
          <a:xfrm>
            <a:off x="2144296" y="4788004"/>
            <a:ext cx="2674620" cy="297180"/>
          </a:xfrm>
          <a:custGeom>
            <a:avLst/>
            <a:gdLst>
              <a:gd name="connsiteX0" fmla="*/ 2674620 w 2674620"/>
              <a:gd name="connsiteY0" fmla="*/ 0 h 297180"/>
              <a:gd name="connsiteX1" fmla="*/ 331470 w 2674620"/>
              <a:gd name="connsiteY1" fmla="*/ 0 h 297180"/>
              <a:gd name="connsiteX2" fmla="*/ 0 w 2674620"/>
              <a:gd name="connsiteY2" fmla="*/ 297180 h 29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4620" h="297180">
                <a:moveTo>
                  <a:pt x="2674620" y="0"/>
                </a:moveTo>
                <a:lnTo>
                  <a:pt x="331470" y="0"/>
                </a:lnTo>
                <a:lnTo>
                  <a:pt x="0" y="29718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4. 100</a:t>
            </a:r>
            <a:r>
              <a:rPr lang="ko-KR" altLang="en-US" dirty="0"/>
              <a:t>개의 변수와 </a:t>
            </a:r>
            <a:r>
              <a:rPr lang="en-US" altLang="ko-KR" dirty="0"/>
              <a:t>1000</a:t>
            </a:r>
            <a:r>
              <a:rPr lang="ko-KR" altLang="en-US"/>
              <a:t>개의 함수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많은 변수와 함수들이 뒤죽박죽 섞여 있으면</a:t>
            </a:r>
            <a:endParaRPr lang="en-US" altLang="ko-KR"/>
          </a:p>
          <a:p>
            <a:pPr lvl="1"/>
            <a:r>
              <a:rPr lang="ko-KR" altLang="en-US" sz="2700"/>
              <a:t>어떤 함수가 어떤 변수를 이용하는지 쉽게 알 수 없다</a:t>
            </a:r>
            <a:r>
              <a:rPr lang="en-US" altLang="ko-KR" sz="2700"/>
              <a:t>!</a:t>
            </a:r>
          </a:p>
          <a:p>
            <a:pPr lvl="1"/>
            <a:r>
              <a:rPr lang="ko-KR" altLang="en-US" sz="2700"/>
              <a:t>어떤 </a:t>
            </a:r>
            <a:r>
              <a:rPr lang="ko-KR" altLang="en-US" sz="2700" dirty="0"/>
              <a:t>함수가 어떤 함수를 호출하는지 쉽게 알 </a:t>
            </a:r>
            <a:r>
              <a:rPr lang="ko-KR" altLang="en-US" sz="2700"/>
              <a:t>수 없다</a:t>
            </a:r>
            <a:r>
              <a:rPr lang="en-US" altLang="ko-KR" sz="2700"/>
              <a:t>!</a:t>
            </a:r>
          </a:p>
          <a:p>
            <a:pPr lvl="1"/>
            <a:r>
              <a:rPr lang="ko-KR" altLang="en-US" sz="2700"/>
              <a:t>서로 관련없는 함수와 </a:t>
            </a:r>
            <a:r>
              <a:rPr lang="ko-KR" altLang="en-US" sz="2700" dirty="0"/>
              <a:t>변수들이 기준 없이 뒤섞여 있어서 </a:t>
            </a:r>
            <a:r>
              <a:rPr lang="ko-KR" altLang="en-US" sz="2700" dirty="0" err="1"/>
              <a:t>재사용시</a:t>
            </a:r>
            <a:r>
              <a:rPr lang="ko-KR" altLang="en-US" sz="2700" dirty="0"/>
              <a:t> 어디까지 사용해야 하는지 쉽게 알 </a:t>
            </a:r>
            <a:r>
              <a:rPr lang="ko-KR" altLang="en-US" sz="2700"/>
              <a:t>수 없다</a:t>
            </a:r>
            <a:r>
              <a:rPr lang="en-US" altLang="ko-KR" sz="2700"/>
              <a:t>!</a:t>
            </a:r>
            <a:endParaRPr lang="en-US" altLang="ko-KR" sz="2700" dirty="0"/>
          </a:p>
          <a:p>
            <a:pPr lvl="1"/>
            <a:r>
              <a:rPr lang="ko-KR" altLang="en-US" sz="2700"/>
              <a:t>변수를 초기화하는 함수는 꼭 한번 실행해야 하는데</a:t>
            </a:r>
            <a:r>
              <a:rPr lang="en-US" altLang="ko-KR" sz="2700"/>
              <a:t>, </a:t>
            </a:r>
            <a:r>
              <a:rPr lang="ko-KR" altLang="en-US" sz="2700"/>
              <a:t>이 함수를 알아보기 어렵다</a:t>
            </a:r>
            <a:r>
              <a:rPr lang="en-US" altLang="ko-KR" sz="2700"/>
              <a:t>! </a:t>
            </a:r>
            <a:endParaRPr lang="ko-KR" altLang="en-US" sz="2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612</Words>
  <Application>Microsoft Office PowerPoint</Application>
  <PresentationFormat>화면 슬라이드 쇼(4:3)</PresentationFormat>
  <Paragraphs>132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Rix고딕 B</vt:lpstr>
      <vt:lpstr>Rix모던고딕 B</vt:lpstr>
      <vt:lpstr>나눔스퀘어</vt:lpstr>
      <vt:lpstr>맑은 고딕</vt:lpstr>
      <vt:lpstr>Arial</vt:lpstr>
      <vt:lpstr>Office 테마</vt:lpstr>
      <vt:lpstr>제1장 C# 프로그래밍을 위한  OOP 기본</vt:lpstr>
      <vt:lpstr>1. 아주 간단한 C 프로그램</vt:lpstr>
      <vt:lpstr>2. 조금 복잡한 C 프로그램</vt:lpstr>
      <vt:lpstr>2. 조금 복잡한 C 프로그램</vt:lpstr>
      <vt:lpstr>3. 함수를 이용한 프로그램</vt:lpstr>
      <vt:lpstr>3. 함수를 이용한 프로그램</vt:lpstr>
      <vt:lpstr>3. 함수를 이용한 프로그램</vt:lpstr>
      <vt:lpstr>3. 함수를 이용한 프로그램</vt:lpstr>
      <vt:lpstr>4. 100개의 변수와 1000개의 함수?</vt:lpstr>
      <vt:lpstr>4. 100개의 변수와 1000개의 함수?</vt:lpstr>
      <vt:lpstr>4. 100개의 변수와 1000개의 함수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Byun Yungcheol</cp:lastModifiedBy>
  <cp:revision>207</cp:revision>
  <dcterms:created xsi:type="dcterms:W3CDTF">2006-10-05T04:04:58Z</dcterms:created>
  <dcterms:modified xsi:type="dcterms:W3CDTF">2020-09-06T03:52:52Z</dcterms:modified>
</cp:coreProperties>
</file>