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1"/>
  </p:handoutMasterIdLst>
  <p:sldIdLst>
    <p:sldId id="256" r:id="rId2"/>
    <p:sldId id="272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9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75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2862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28287-AC9C-4224-BCFA-AAE8B6E9051F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A8C60-074F-4F84-BF3C-7586D5A024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345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23516"/>
            <a:ext cx="8229600" cy="845244"/>
          </a:xfrm>
        </p:spPr>
        <p:txBody>
          <a:bodyPr>
            <a:normAutofit/>
          </a:bodyPr>
          <a:lstStyle>
            <a:lvl1pPr algn="l">
              <a:defRPr sz="4000" b="0">
                <a:solidFill>
                  <a:schemeClr val="tx2"/>
                </a:solidFill>
                <a:latin typeface="Rix고딕 B" panose="02020603020101020101" pitchFamily="18" charset="-127"/>
                <a:ea typeface="Rix고딕 B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713387"/>
          </a:xfrm>
        </p:spPr>
        <p:txBody>
          <a:bodyPr>
            <a:normAutofit/>
          </a:bodyPr>
          <a:lstStyle>
            <a:lvl1pPr>
              <a:defRPr sz="2800">
                <a:latin typeface="Rix고딕 M" panose="02020603020101020101" pitchFamily="18" charset="-127"/>
                <a:ea typeface="Rix고딕 M" panose="02020603020101020101" pitchFamily="18" charset="-127"/>
              </a:defRPr>
            </a:lvl1pPr>
            <a:lvl2pPr>
              <a:defRPr sz="2400">
                <a:latin typeface="Rix고딕 M" panose="02020603020101020101" pitchFamily="18" charset="-127"/>
                <a:ea typeface="Rix고딕 M" panose="02020603020101020101" pitchFamily="18" charset="-127"/>
              </a:defRPr>
            </a:lvl2pPr>
            <a:lvl3pPr>
              <a:defRPr sz="2000">
                <a:latin typeface="Rix고딕 M" panose="02020603020101020101" pitchFamily="18" charset="-127"/>
                <a:ea typeface="Rix고딕 M" panose="02020603020101020101" pitchFamily="18" charset="-127"/>
              </a:defRPr>
            </a:lvl3pPr>
            <a:lvl4pPr>
              <a:defRPr sz="1800">
                <a:latin typeface="Rix고딕 M" panose="02020603020101020101" pitchFamily="18" charset="-127"/>
                <a:ea typeface="Rix고딕 M" panose="02020603020101020101" pitchFamily="18" charset="-127"/>
              </a:defRPr>
            </a:lvl4pPr>
            <a:lvl5pPr>
              <a:defRPr sz="1800">
                <a:latin typeface="Rix고딕 M" panose="02020603020101020101" pitchFamily="18" charset="-127"/>
                <a:ea typeface="Rix고딕 M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2024-03-13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스퀘어 Bold" panose="020B0600000101010101" pitchFamily="50" charset="-127"/>
          <a:ea typeface="나눔스퀘어 Bold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제</a:t>
            </a: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2</a:t>
            </a: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장 </a:t>
            </a:r>
            <a:b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</a:br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OOP</a:t>
            </a:r>
            <a:r>
              <a:rPr lang="ko-KR" altLang="en-US" sz="4000" dirty="0">
                <a:solidFill>
                  <a:schemeClr val="accent1">
                    <a:lumMod val="50000"/>
                  </a:schemeClr>
                </a:solidFill>
                <a:latin typeface="Rix모던고딕 B" panose="02020603020101020101" pitchFamily="18" charset="-127"/>
                <a:ea typeface="Rix모던고딕 B" panose="02020603020101020101" pitchFamily="18" charset="-127"/>
              </a:rPr>
              <a:t>를 공부하는 이유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변영철 교수</a:t>
            </a:r>
            <a:endParaRPr lang="en-US" altLang="ko-KR" dirty="0"/>
          </a:p>
          <a:p>
            <a:r>
              <a:rPr lang="en-US" altLang="ko-KR" dirty="0"/>
              <a:t>(ycb@jejunu.ac.kr)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조금 복잡한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 정의와 선언</a:t>
            </a:r>
            <a:endParaRPr lang="en-US" altLang="ko-KR" dirty="0"/>
          </a:p>
          <a:p>
            <a:pPr lvl="1"/>
            <a:r>
              <a:rPr lang="ko-KR" altLang="en-US" dirty="0"/>
              <a:t>정의</a:t>
            </a:r>
            <a:r>
              <a:rPr lang="en-US" altLang="ko-KR" dirty="0"/>
              <a:t>(definition) : </a:t>
            </a:r>
            <a:r>
              <a:rPr lang="ko-KR" altLang="en-US" dirty="0"/>
              <a:t>메모리에 변수를 만듦</a:t>
            </a:r>
            <a:endParaRPr lang="en-US" altLang="ko-KR" dirty="0"/>
          </a:p>
          <a:p>
            <a:pPr lvl="1"/>
            <a:r>
              <a:rPr lang="ko-KR" altLang="en-US" dirty="0"/>
              <a:t>선언</a:t>
            </a:r>
            <a:r>
              <a:rPr lang="en-US" altLang="ko-KR" dirty="0"/>
              <a:t>(declaration) : </a:t>
            </a:r>
            <a:r>
              <a:rPr lang="ko-KR" altLang="en-US" dirty="0"/>
              <a:t>컴파일러에게 변수 정보를 알림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2438" y="4725144"/>
            <a:ext cx="5779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rgbClr val="0000FF"/>
                </a:solidFill>
              </a:rPr>
              <a:t>대한독립을 만방에 </a:t>
            </a:r>
            <a:r>
              <a:rPr lang="en-US" altLang="ko-KR" sz="3200" dirty="0">
                <a:solidFill>
                  <a:srgbClr val="0000FF"/>
                </a:solidFill>
              </a:rPr>
              <a:t>?? </a:t>
            </a:r>
            <a:r>
              <a:rPr lang="ko-KR" altLang="en-US" sz="3200" dirty="0" err="1">
                <a:solidFill>
                  <a:srgbClr val="0000FF"/>
                </a:solidFill>
              </a:rPr>
              <a:t>하노니</a:t>
            </a:r>
            <a:r>
              <a:rPr lang="en-US" altLang="ko-KR" sz="3200" dirty="0">
                <a:solidFill>
                  <a:srgbClr val="0000FF"/>
                </a:solidFill>
              </a:rPr>
              <a:t>…</a:t>
            </a:r>
            <a:endParaRPr lang="ko-KR" altLang="en-US"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조금 복잡한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Autofit/>
          </a:bodyPr>
          <a:lstStyle/>
          <a:p>
            <a:r>
              <a:rPr lang="ko-KR" altLang="en-US" sz="2800" dirty="0"/>
              <a:t>지역변수와 전역변수 특성</a:t>
            </a:r>
            <a:endParaRPr lang="en-US" altLang="ko-KR" sz="2800" dirty="0"/>
          </a:p>
          <a:p>
            <a:pPr lvl="1"/>
            <a:r>
              <a:rPr lang="ko-KR" altLang="en-US" sz="2400" dirty="0"/>
              <a:t>변수 생명주기</a:t>
            </a:r>
            <a:r>
              <a:rPr lang="en-US" altLang="ko-KR" sz="2400" dirty="0"/>
              <a:t>(life time) : </a:t>
            </a:r>
            <a:r>
              <a:rPr lang="ko-KR" altLang="en-US" sz="2400" dirty="0"/>
              <a:t>전역 변수는 프로그램이 실행될 때 만들어지고 프로그램이 종료될 때 사라짐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반해 지역 변수는 함수가 실행될 때 만들어지고 함수가 끝날 때 사라짐</a:t>
            </a:r>
            <a:endParaRPr lang="en-US" altLang="ko-KR" sz="2400" dirty="0"/>
          </a:p>
          <a:p>
            <a:pPr lvl="1"/>
            <a:r>
              <a:rPr lang="ko-KR" altLang="en-US" sz="2400" dirty="0"/>
              <a:t>변수 사용 범위</a:t>
            </a:r>
            <a:r>
              <a:rPr lang="en-US" altLang="ko-KR" sz="2400" dirty="0"/>
              <a:t>(scope) : </a:t>
            </a:r>
            <a:r>
              <a:rPr lang="ko-KR" altLang="en-US" sz="2400" dirty="0"/>
              <a:t>전역 변수는 모든 함수에서 접근할 수 있음</a:t>
            </a:r>
            <a:r>
              <a:rPr lang="en-US" altLang="ko-KR" sz="2400" dirty="0"/>
              <a:t>. </a:t>
            </a:r>
            <a:r>
              <a:rPr lang="ko-KR" altLang="en-US" sz="2400" dirty="0"/>
              <a:t>이에 반해 지역 변수는 함수 내에서만 접근할 수 있음</a:t>
            </a:r>
            <a:endParaRPr lang="en-US" altLang="ko-KR" sz="2400" dirty="0"/>
          </a:p>
          <a:p>
            <a:r>
              <a:rPr lang="ko-KR" altLang="en-US" sz="2800" dirty="0"/>
              <a:t>지역변수를 전역변수로 바꾸는 이유</a:t>
            </a:r>
            <a:endParaRPr lang="en-US" altLang="ko-KR" sz="2800" dirty="0"/>
          </a:p>
          <a:p>
            <a:pPr lvl="1"/>
            <a:r>
              <a:rPr lang="ko-KR" altLang="en-US" sz="2400" dirty="0"/>
              <a:t>중요한 값을 저장하고 오래 유지되어야 하는 변수들</a:t>
            </a:r>
            <a:r>
              <a:rPr lang="en-US" altLang="ko-KR" sz="2400" dirty="0"/>
              <a:t>, </a:t>
            </a:r>
            <a:r>
              <a:rPr lang="ko-KR" altLang="en-US" sz="2400" dirty="0"/>
              <a:t>여러 함수에서 사용되는 변수들은 전역 변수로 정의</a:t>
            </a:r>
            <a:endParaRPr lang="en-US" altLang="ko-KR" sz="2400" dirty="0"/>
          </a:p>
          <a:p>
            <a:endParaRPr lang="ko-KR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함수를 이용한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수백 줄로 작성된 프로그램은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보기만 해도 머리가 아프다</a:t>
            </a:r>
            <a:r>
              <a:rPr lang="en-US" altLang="ko-KR" dirty="0"/>
              <a:t>?!</a:t>
            </a:r>
          </a:p>
          <a:p>
            <a:r>
              <a:rPr lang="ko-KR" altLang="en-US" dirty="0"/>
              <a:t>추상화</a:t>
            </a:r>
            <a:r>
              <a:rPr lang="en-US" altLang="ko-KR" dirty="0"/>
              <a:t>(abstraction)</a:t>
            </a:r>
          </a:p>
          <a:p>
            <a:pPr lvl="1"/>
            <a:r>
              <a:rPr lang="ko-KR" altLang="en-US" dirty="0"/>
              <a:t>복잡한 내용을 간단하게 줄여서 표현하는 것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어제 무엇을 했나요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코드 추상화</a:t>
            </a:r>
            <a:endParaRPr lang="en-US" altLang="ko-KR" dirty="0"/>
          </a:p>
          <a:p>
            <a:pPr lvl="1"/>
            <a:r>
              <a:rPr lang="ko-KR" altLang="en-US" dirty="0"/>
              <a:t>복잡한 코드를 간단히 표현하는 것</a:t>
            </a:r>
            <a:endParaRPr lang="en-US" altLang="ko-KR" dirty="0"/>
          </a:p>
          <a:p>
            <a:pPr lvl="1"/>
            <a:r>
              <a:rPr lang="ko-KR" altLang="en-US" dirty="0"/>
              <a:t>코드 추상화 하기 </a:t>
            </a:r>
            <a:r>
              <a:rPr lang="en-US" altLang="ko-KR" dirty="0"/>
              <a:t>: Assign, Add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99592" y="544026"/>
            <a:ext cx="734481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iX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void Assign (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x, 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y)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iX</a:t>
            </a:r>
            <a:r>
              <a:rPr lang="en-US" altLang="ko-KR" dirty="0">
                <a:solidFill>
                  <a:srgbClr val="FF0000"/>
                </a:solidFill>
              </a:rPr>
              <a:t> = x;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iY</a:t>
            </a:r>
            <a:r>
              <a:rPr lang="en-US" altLang="ko-KR" dirty="0">
                <a:solidFill>
                  <a:srgbClr val="FF0000"/>
                </a:solidFill>
              </a:rPr>
              <a:t> = y;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iResult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    Assign(2, 3);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iResult</a:t>
            </a:r>
            <a:r>
              <a:rPr lang="en-US" altLang="ko-KR" dirty="0"/>
              <a:t> = </a:t>
            </a:r>
            <a:r>
              <a:rPr lang="en-US" altLang="ko-KR" dirty="0" err="1"/>
              <a:t>iX</a:t>
            </a:r>
            <a:r>
              <a:rPr lang="en-US" altLang="ko-KR" dirty="0"/>
              <a:t> +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개의 값을 더한 결과</a:t>
            </a:r>
            <a:r>
              <a:rPr lang="en-US" altLang="ko-KR" dirty="0"/>
              <a:t>: %d\n", </a:t>
            </a:r>
            <a:r>
              <a:rPr lang="en-US" altLang="ko-KR" dirty="0" err="1"/>
              <a:t>iResult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8024" y="2348880"/>
            <a:ext cx="316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두 줄을 </a:t>
            </a:r>
            <a:r>
              <a:rPr lang="en-US" altLang="ko-KR" sz="2400" dirty="0"/>
              <a:t>Assign </a:t>
            </a:r>
            <a:r>
              <a:rPr lang="ko-KR" altLang="en-US" sz="2400" dirty="0"/>
              <a:t>함수로 추상화한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87624" y="2492896"/>
            <a:ext cx="23042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3707904" y="2492896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611560" y="175275"/>
            <a:ext cx="792088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;</a:t>
            </a:r>
          </a:p>
          <a:p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Assign(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x,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y)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iX</a:t>
            </a:r>
            <a:r>
              <a:rPr lang="en-US" altLang="ko-KR" sz="1600" dirty="0"/>
              <a:t> = x;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iY</a:t>
            </a:r>
            <a:r>
              <a:rPr lang="en-US" altLang="ko-KR" sz="1600" dirty="0"/>
              <a:t> = y;</a:t>
            </a:r>
          </a:p>
          <a:p>
            <a:r>
              <a:rPr lang="en-US" altLang="ko-KR" sz="1600" dirty="0"/>
              <a:t>}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FF0000"/>
                </a:solidFill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</a:rPr>
              <a:t> Add()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    return </a:t>
            </a:r>
            <a:r>
              <a:rPr lang="en-US" altLang="ko-KR" sz="1600" dirty="0" err="1">
                <a:solidFill>
                  <a:srgbClr val="FF0000"/>
                </a:solidFill>
              </a:rPr>
              <a:t>iX</a:t>
            </a:r>
            <a:r>
              <a:rPr lang="en-US" altLang="ko-KR" sz="1600" dirty="0">
                <a:solidFill>
                  <a:srgbClr val="FF0000"/>
                </a:solidFill>
              </a:rPr>
              <a:t> + </a:t>
            </a:r>
            <a:r>
              <a:rPr lang="en-US" altLang="ko-KR" sz="1600" dirty="0" err="1">
                <a:solidFill>
                  <a:srgbClr val="FF0000"/>
                </a:solidFill>
              </a:rPr>
              <a:t>iY</a:t>
            </a:r>
            <a:r>
              <a:rPr lang="en-US" altLang="ko-KR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Assign(2, 3);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 = </a:t>
            </a:r>
            <a:r>
              <a:rPr lang="en-US" altLang="ko-KR" sz="1600" dirty="0">
                <a:solidFill>
                  <a:srgbClr val="FF0000"/>
                </a:solidFill>
              </a:rPr>
              <a:t>Add();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</a:t>
            </a:r>
            <a:r>
              <a:rPr lang="ko-KR" altLang="en-US" sz="1600" dirty="0"/>
              <a:t>두 개의 값을 더한 결과</a:t>
            </a:r>
            <a:r>
              <a:rPr lang="en-US" altLang="ko-KR" sz="1600" dirty="0"/>
              <a:t>: %d\n", </a:t>
            </a:r>
            <a:r>
              <a:rPr lang="en-US" altLang="ko-KR" sz="1600" dirty="0" err="1"/>
              <a:t>iResult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/>
              <a:t>}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139952" y="2924944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코드 한 줄을 </a:t>
            </a:r>
            <a:r>
              <a:rPr lang="en-US" altLang="ko-KR" sz="2400" dirty="0"/>
              <a:t>Add </a:t>
            </a:r>
            <a:r>
              <a:rPr lang="ko-KR" altLang="en-US" sz="2400" dirty="0"/>
              <a:t>함수로 추상화한 것</a:t>
            </a:r>
          </a:p>
        </p:txBody>
      </p:sp>
      <p:sp>
        <p:nvSpPr>
          <p:cNvPr id="4" name="오른쪽 화살표 3"/>
          <p:cNvSpPr/>
          <p:nvPr/>
        </p:nvSpPr>
        <p:spPr>
          <a:xfrm rot="10800000">
            <a:off x="2987824" y="3068960"/>
            <a:ext cx="792088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99592" y="3356992"/>
            <a:ext cx="1584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절</a:t>
            </a:r>
            <a:r>
              <a:rPr lang="en-US" altLang="ko-KR" dirty="0"/>
              <a:t>. </a:t>
            </a:r>
            <a:r>
              <a:rPr lang="ko-KR" altLang="en-US" dirty="0"/>
              <a:t>함수를 이용한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추상화의 장점</a:t>
            </a:r>
            <a:endParaRPr lang="en-US" altLang="ko-KR" dirty="0"/>
          </a:p>
          <a:p>
            <a:pPr lvl="1"/>
            <a:r>
              <a:rPr lang="ko-KR" altLang="en-US" dirty="0"/>
              <a:t>보기에 편해졌다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쉽게 읽을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 결과 프로그램 분석이 쉬다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고치기 쉽다</a:t>
            </a:r>
            <a:r>
              <a:rPr lang="en-US" altLang="ko-KR" dirty="0"/>
              <a:t>(</a:t>
            </a:r>
            <a:r>
              <a:rPr lang="ko-KR" altLang="en-US" dirty="0"/>
              <a:t>프로그램 유지 보수</a:t>
            </a:r>
            <a:r>
              <a:rPr lang="en-US" altLang="ko-KR" dirty="0"/>
              <a:t>).</a:t>
            </a:r>
          </a:p>
          <a:p>
            <a:pPr lvl="1"/>
            <a:r>
              <a:rPr lang="ko-KR" altLang="en-US" dirty="0"/>
              <a:t>작성한 함수들을 나중에 쉽게 재사용 할 수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프로그램 생산성도 높아진다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40" dirty="0"/>
              <a:t>4</a:t>
            </a:r>
            <a:r>
              <a:rPr lang="ko-KR" altLang="en-US" spc="-140" dirty="0"/>
              <a:t>절</a:t>
            </a:r>
            <a:r>
              <a:rPr lang="en-US" altLang="ko-KR" spc="-140" dirty="0"/>
              <a:t>. 100</a:t>
            </a:r>
            <a:r>
              <a:rPr lang="ko-KR" altLang="en-US" spc="-140" dirty="0"/>
              <a:t>개의 변수와 </a:t>
            </a:r>
            <a:r>
              <a:rPr lang="en-US" altLang="ko-KR" spc="-140" dirty="0"/>
              <a:t>1000</a:t>
            </a:r>
            <a:r>
              <a:rPr lang="ko-KR" altLang="en-US" spc="-140" dirty="0"/>
              <a:t>개의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! </a:t>
            </a:r>
            <a:r>
              <a:rPr lang="ko-KR" altLang="en-US" dirty="0"/>
              <a:t>앞 프로그램은</a:t>
            </a:r>
            <a:r>
              <a:rPr lang="en-US" altLang="ko-KR" dirty="0"/>
              <a:t>…</a:t>
            </a:r>
          </a:p>
          <a:p>
            <a:pPr lvl="1"/>
            <a:r>
              <a:rPr lang="ko-KR" altLang="en-US" dirty="0"/>
              <a:t>함수를 이용한 잘 모듈화된 구조화 프로그램이긴 하지만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이해하는 데에도 별 문제가 없지만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프로그램 크기가 커져서 </a:t>
            </a:r>
            <a:r>
              <a:rPr lang="en-US" altLang="ko-KR" dirty="0"/>
              <a:t>100 </a:t>
            </a:r>
            <a:r>
              <a:rPr lang="ko-KR" altLang="en-US" dirty="0"/>
              <a:t>개의 전역 변수와 </a:t>
            </a:r>
            <a:r>
              <a:rPr lang="en-US" altLang="ko-KR" dirty="0"/>
              <a:t>1000</a:t>
            </a:r>
            <a:r>
              <a:rPr lang="ko-KR" altLang="en-US" dirty="0"/>
              <a:t>개의 함수로 구성된 프로그램의 경우에는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40" dirty="0"/>
              <a:t>4</a:t>
            </a:r>
            <a:r>
              <a:rPr lang="ko-KR" altLang="en-US" spc="-140" dirty="0"/>
              <a:t>절</a:t>
            </a:r>
            <a:r>
              <a:rPr lang="en-US" altLang="ko-KR" spc="-140" dirty="0"/>
              <a:t>. 100</a:t>
            </a:r>
            <a:r>
              <a:rPr lang="ko-KR" altLang="en-US" spc="-140" dirty="0"/>
              <a:t>개의 변수와 </a:t>
            </a:r>
            <a:r>
              <a:rPr lang="en-US" altLang="ko-KR" spc="-140" dirty="0"/>
              <a:t>1000</a:t>
            </a:r>
            <a:r>
              <a:rPr lang="ko-KR" altLang="en-US" spc="-140" dirty="0"/>
              <a:t>개의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예상해볼 수 있는 문제점들</a:t>
            </a:r>
            <a:endParaRPr lang="en-US" altLang="ko-KR" dirty="0"/>
          </a:p>
          <a:p>
            <a:pPr lvl="1"/>
            <a:r>
              <a:rPr lang="ko-KR" altLang="en-US" dirty="0"/>
              <a:t>오류가 발생할 경우 오류 수정이 어려움</a:t>
            </a:r>
            <a:endParaRPr lang="en-US" altLang="ko-KR" dirty="0"/>
          </a:p>
          <a:p>
            <a:pPr lvl="1"/>
            <a:r>
              <a:rPr lang="ko-KR" altLang="en-US" dirty="0"/>
              <a:t>잘못된 접근을 방지할 수 있는 장치가 없음</a:t>
            </a:r>
          </a:p>
          <a:p>
            <a:pPr lvl="1"/>
            <a:r>
              <a:rPr lang="ko-KR" altLang="en-US" dirty="0"/>
              <a:t>코드 재사용이 어려움</a:t>
            </a:r>
            <a:endParaRPr lang="en-US" altLang="ko-KR" dirty="0"/>
          </a:p>
          <a:p>
            <a:pPr lvl="1"/>
            <a:r>
              <a:rPr lang="ko-KR" altLang="en-US" dirty="0"/>
              <a:t>결국 소프트웨어 위기</a:t>
            </a:r>
            <a:r>
              <a:rPr lang="en-US" altLang="ko-KR" dirty="0"/>
              <a:t>(crisis)</a:t>
            </a:r>
            <a:r>
              <a:rPr lang="ko-KR" altLang="en-US" dirty="0"/>
              <a:t>가 발생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40" dirty="0"/>
              <a:t>4</a:t>
            </a:r>
            <a:r>
              <a:rPr lang="ko-KR" altLang="en-US" spc="-140" dirty="0"/>
              <a:t>절</a:t>
            </a:r>
            <a:r>
              <a:rPr lang="en-US" altLang="ko-KR" spc="-140" dirty="0"/>
              <a:t>. 100</a:t>
            </a:r>
            <a:r>
              <a:rPr lang="ko-KR" altLang="en-US" spc="-140" dirty="0"/>
              <a:t>개의 변수와 </a:t>
            </a:r>
            <a:r>
              <a:rPr lang="en-US" altLang="ko-KR" spc="-140" dirty="0"/>
              <a:t>1000</a:t>
            </a:r>
            <a:r>
              <a:rPr lang="ko-KR" altLang="en-US" spc="-140" dirty="0"/>
              <a:t>개의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왜 문제점이 발생할까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어떤 함수가 어떤 변수를 액세스하는지 쉽게 알 수 없기 때문</a:t>
            </a:r>
            <a:endParaRPr lang="en-US" altLang="ko-KR" dirty="0"/>
          </a:p>
          <a:p>
            <a:pPr lvl="1"/>
            <a:r>
              <a:rPr lang="ko-KR" altLang="en-US" dirty="0"/>
              <a:t>어떤 함수가 어떤 함수를 호출하는지 쉽게 알 수 없기 때문</a:t>
            </a:r>
          </a:p>
          <a:p>
            <a:pPr lvl="1"/>
            <a:r>
              <a:rPr lang="ko-KR" altLang="en-US" dirty="0"/>
              <a:t>함수와 변수들이 기준 없이 뒤섞여 있어서 </a:t>
            </a:r>
            <a:r>
              <a:rPr lang="ko-KR" altLang="en-US" dirty="0" err="1"/>
              <a:t>재사용시</a:t>
            </a:r>
            <a:r>
              <a:rPr lang="ko-KR" altLang="en-US" dirty="0"/>
              <a:t> 어디까지 사용해야 하는지 쉽게 알 수 없기 때문</a:t>
            </a:r>
          </a:p>
          <a:p>
            <a:pPr lvl="1"/>
            <a:r>
              <a:rPr lang="ko-KR" altLang="en-US" dirty="0"/>
              <a:t>초기화 함수와 같이 반드시 호출해야 하는 함수를 쉽게 알 수 없기 때문</a:t>
            </a:r>
            <a:endParaRPr lang="en-US" altLang="ko-K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pc="-140" dirty="0"/>
              <a:t>4</a:t>
            </a:r>
            <a:r>
              <a:rPr lang="ko-KR" altLang="en-US" spc="-140" dirty="0"/>
              <a:t>절</a:t>
            </a:r>
            <a:r>
              <a:rPr lang="en-US" altLang="ko-KR" spc="-140" dirty="0"/>
              <a:t>. 100</a:t>
            </a:r>
            <a:r>
              <a:rPr lang="ko-KR" altLang="en-US" spc="-140" dirty="0"/>
              <a:t>개의 변수와 </a:t>
            </a:r>
            <a:r>
              <a:rPr lang="en-US" altLang="ko-KR" spc="-140" dirty="0"/>
              <a:t>1000</a:t>
            </a:r>
            <a:r>
              <a:rPr lang="ko-KR" altLang="en-US" spc="-140" dirty="0"/>
              <a:t>개의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해결 방법</a:t>
            </a:r>
            <a:endParaRPr lang="en-US" altLang="ko-KR" dirty="0"/>
          </a:p>
          <a:p>
            <a:pPr lvl="1"/>
            <a:r>
              <a:rPr lang="ko-KR" altLang="en-US" dirty="0"/>
              <a:t>이와 같은 문제점을 근본적으로 소프트웨어 위기를 극복할 수 있는 방법</a:t>
            </a:r>
            <a:endParaRPr lang="en-US" altLang="ko-KR" dirty="0"/>
          </a:p>
          <a:p>
            <a:pPr lvl="1"/>
            <a:r>
              <a:rPr lang="en-US" altLang="ko-KR" dirty="0"/>
              <a:t>OOP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en-US" dirty="0"/>
              <a:t>구조화 프로그램을 객체지향 프로그램</a:t>
            </a:r>
            <a:r>
              <a:rPr lang="en-US" altLang="ko-KR" dirty="0"/>
              <a:t>(OOP)</a:t>
            </a:r>
            <a:r>
              <a:rPr lang="ko-KR" altLang="en-US" dirty="0"/>
              <a:t>으로 바꿈으로써 이러한 문제점들을 해결할 수 있음</a:t>
            </a:r>
            <a:endParaRPr lang="en-US" altLang="ko-KR" dirty="0"/>
          </a:p>
          <a:p>
            <a:pPr lvl="1"/>
            <a:r>
              <a:rPr lang="en-US" altLang="ko-KR" dirty="0"/>
              <a:t>OOP</a:t>
            </a:r>
            <a:r>
              <a:rPr lang="ko-KR" altLang="en-US" dirty="0"/>
              <a:t>를 공부해야 하는 필연적인 이유</a:t>
            </a:r>
          </a:p>
          <a:p>
            <a:pPr lvl="1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39752" y="5661248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그래서 </a:t>
            </a:r>
            <a:r>
              <a:rPr lang="en-US" altLang="ko-KR" sz="3200" dirty="0">
                <a:solidFill>
                  <a:srgbClr val="FF0000"/>
                </a:solidFill>
              </a:rPr>
              <a:t>OOP</a:t>
            </a:r>
            <a:r>
              <a:rPr lang="ko-KR" altLang="en-US" sz="3200" dirty="0">
                <a:solidFill>
                  <a:srgbClr val="FF0000"/>
                </a:solidFill>
              </a:rPr>
              <a:t>를 공부한다</a:t>
            </a:r>
            <a:r>
              <a:rPr lang="en-US" altLang="ko-KR" sz="3200" dirty="0">
                <a:solidFill>
                  <a:srgbClr val="FF0000"/>
                </a:solidFill>
              </a:rPr>
              <a:t>!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아주 간단한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859216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 &gt; </a:t>
            </a:r>
            <a:r>
              <a:rPr lang="ko-KR" altLang="en-US" sz="2400" dirty="0"/>
              <a:t>새로 만들기 </a:t>
            </a:r>
            <a:r>
              <a:rPr lang="en-US" altLang="ko-KR" sz="2400" dirty="0"/>
              <a:t>&gt; </a:t>
            </a:r>
            <a:r>
              <a:rPr lang="ko-KR" altLang="en-US" sz="2400" dirty="0"/>
              <a:t>프로젝트 메뉴 선택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3056" y="1772816"/>
            <a:ext cx="7189344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1161916" y="2516046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843808" y="2492896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789396" y="5479949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아주 간단한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7859216" cy="452596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en-US" altLang="ko-KR" sz="2400" dirty="0"/>
              <a:t>&gt; </a:t>
            </a:r>
            <a:r>
              <a:rPr lang="ko-KR" altLang="en-US" sz="2400" dirty="0"/>
              <a:t>새 항목 추가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8450" y="1772816"/>
            <a:ext cx="7056784" cy="4876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2843808" y="2132856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835696" y="5661248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아주 간단한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2530624" cy="4525963"/>
          </a:xfrm>
        </p:spPr>
        <p:txBody>
          <a:bodyPr/>
          <a:lstStyle/>
          <a:p>
            <a:r>
              <a:rPr lang="ko-KR" altLang="en-US"/>
              <a:t>코드 입력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99592" y="2379652"/>
            <a:ext cx="58326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/>
              <a:t>//--------------------------</a:t>
            </a:r>
          </a:p>
          <a:p>
            <a:r>
              <a:rPr lang="en-US" altLang="ko-KR" sz="2400" dirty="0"/>
              <a:t>// Console1.cpp  (c) Y. Byun</a:t>
            </a:r>
          </a:p>
          <a:p>
            <a:r>
              <a:rPr lang="en-US" altLang="ko-KR" sz="2400" dirty="0"/>
              <a:t>//--------------------------</a:t>
            </a:r>
          </a:p>
          <a:p>
            <a:endParaRPr lang="en-US" altLang="ko-KR" sz="2400" dirty="0"/>
          </a:p>
          <a:p>
            <a:r>
              <a:rPr lang="en-US" altLang="ko-KR" sz="2400" dirty="0"/>
              <a:t>#include &lt;</a:t>
            </a:r>
            <a:r>
              <a:rPr lang="en-US" altLang="ko-KR" sz="2400" dirty="0" err="1"/>
              <a:t>stdio.h</a:t>
            </a:r>
            <a:r>
              <a:rPr lang="en-US" altLang="ko-KR" sz="2400" dirty="0"/>
              <a:t>&gt;</a:t>
            </a:r>
          </a:p>
          <a:p>
            <a:endParaRPr lang="en-US" altLang="ko-KR" sz="2400" dirty="0"/>
          </a:p>
          <a:p>
            <a:r>
              <a:rPr lang="en-US" altLang="ko-KR" sz="2400" dirty="0"/>
              <a:t>void main()</a:t>
            </a:r>
          </a:p>
          <a:p>
            <a:r>
              <a:rPr lang="en-US" altLang="ko-KR" sz="2400" dirty="0"/>
              <a:t>{</a:t>
            </a:r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printf</a:t>
            </a:r>
            <a:r>
              <a:rPr lang="en-US" altLang="ko-KR" sz="2400" dirty="0"/>
              <a:t>("Hello, World!\n");</a:t>
            </a:r>
          </a:p>
          <a:p>
            <a:r>
              <a:rPr lang="en-US" altLang="ko-KR" sz="2400"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아주 간단한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컴파일 및 실행</a:t>
            </a:r>
            <a:endParaRPr lang="en-US" altLang="ko-KR" sz="2800" dirty="0"/>
          </a:p>
          <a:p>
            <a:r>
              <a:rPr lang="ko-KR" altLang="en-US" sz="2800" dirty="0"/>
              <a:t>단축키 지정 </a:t>
            </a:r>
            <a:r>
              <a:rPr lang="en-US" altLang="ko-KR" sz="2800" dirty="0"/>
              <a:t>(</a:t>
            </a:r>
            <a:r>
              <a:rPr lang="ko-KR" altLang="en-US" sz="2800" dirty="0"/>
              <a:t>컴파일</a:t>
            </a:r>
            <a:r>
              <a:rPr lang="en-US" altLang="ko-KR" sz="2800" dirty="0"/>
              <a:t>) : </a:t>
            </a:r>
            <a:r>
              <a:rPr lang="ko-KR" altLang="en-US" sz="2800" dirty="0"/>
              <a:t>도구 </a:t>
            </a:r>
            <a:r>
              <a:rPr lang="en-US" altLang="ko-KR" sz="2800" dirty="0"/>
              <a:t>&gt; </a:t>
            </a:r>
            <a:r>
              <a:rPr lang="ko-KR" altLang="en-US" sz="2800" dirty="0"/>
              <a:t>옵션 메뉴 선택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492896"/>
            <a:ext cx="66103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타원 5"/>
          <p:cNvSpPr/>
          <p:nvPr/>
        </p:nvSpPr>
        <p:spPr>
          <a:xfrm>
            <a:off x="1259632" y="4581128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987824" y="2708920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771800" y="3140968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275856" y="3717032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427984" y="4941168"/>
            <a:ext cx="792088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아주 간단한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단축키 지정</a:t>
            </a:r>
            <a:r>
              <a:rPr lang="en-US" altLang="ko-KR" sz="2800" dirty="0"/>
              <a:t>(</a:t>
            </a:r>
            <a:r>
              <a:rPr lang="ko-KR" altLang="en-US" sz="2800" dirty="0"/>
              <a:t>실행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6610350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조금 복잡한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ko-KR" altLang="en-US" sz="2800" dirty="0"/>
              <a:t>구조화 프로그램</a:t>
            </a:r>
            <a:endParaRPr lang="en-US" altLang="ko-KR" sz="2800" dirty="0"/>
          </a:p>
          <a:p>
            <a:pPr lvl="1"/>
            <a:r>
              <a:rPr lang="ko-KR" altLang="en-US" sz="2400" dirty="0"/>
              <a:t>실행 순서가 항상 위에서 아래로만 진행</a:t>
            </a:r>
            <a:endParaRPr lang="en-US" altLang="ko-KR" sz="2400" dirty="0"/>
          </a:p>
          <a:p>
            <a:pPr lvl="1"/>
            <a:r>
              <a:rPr lang="ko-KR" altLang="en-US" sz="2400" dirty="0"/>
              <a:t>프로그램을 쉽게 읽을 수</a:t>
            </a:r>
            <a:r>
              <a:rPr lang="en-US" altLang="ko-KR" sz="2400" dirty="0"/>
              <a:t>(</a:t>
            </a:r>
            <a:r>
              <a:rPr lang="ko-KR" altLang="en-US" sz="2400" dirty="0"/>
              <a:t>이해할 수</a:t>
            </a:r>
            <a:r>
              <a:rPr lang="en-US" altLang="ko-KR" sz="2400" dirty="0"/>
              <a:t>)</a:t>
            </a:r>
            <a:r>
              <a:rPr lang="ko-KR" altLang="en-US" sz="2400" dirty="0"/>
              <a:t> 있음</a:t>
            </a:r>
            <a:r>
              <a:rPr lang="en-US" altLang="ko-KR" sz="2400" dirty="0"/>
              <a:t> : </a:t>
            </a:r>
            <a:r>
              <a:rPr lang="ko-KR" altLang="en-US" sz="2400" dirty="0" err="1"/>
              <a:t>가독성</a:t>
            </a:r>
            <a:r>
              <a:rPr lang="en-US" altLang="ko-KR" sz="2400" dirty="0"/>
              <a:t>(readability)</a:t>
            </a:r>
            <a:r>
              <a:rPr lang="ko-KR" altLang="en-US" sz="2400" dirty="0"/>
              <a:t>이 좋아짐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1"/>
            <a:r>
              <a:rPr lang="ko-KR" altLang="en-US" sz="2400" dirty="0"/>
              <a:t>구조화 프로그래밍 언어</a:t>
            </a:r>
            <a:r>
              <a:rPr lang="en-US" altLang="ko-KR" sz="2400" dirty="0"/>
              <a:t>: C, Java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r>
              <a:rPr lang="ko-KR" altLang="en-US" sz="2800" dirty="0"/>
              <a:t>모듈</a:t>
            </a:r>
            <a:endParaRPr lang="en-US" altLang="ko-KR" sz="2800" dirty="0"/>
          </a:p>
          <a:p>
            <a:pPr lvl="1"/>
            <a:r>
              <a:rPr lang="ko-KR" altLang="en-US" sz="2400" dirty="0"/>
              <a:t>함수나 클래스를 모듈이라고 함</a:t>
            </a:r>
            <a:r>
              <a:rPr lang="en-US" altLang="ko-KR" sz="2400" dirty="0"/>
              <a:t>. </a:t>
            </a:r>
          </a:p>
          <a:p>
            <a:pPr lvl="1"/>
            <a:r>
              <a:rPr lang="ko-KR" altLang="en-US" sz="2400" dirty="0"/>
              <a:t>심지어는 ‘</a:t>
            </a:r>
            <a:r>
              <a:rPr lang="en-US" altLang="ko-KR" sz="2400" dirty="0"/>
              <a:t>{‘</a:t>
            </a:r>
            <a:r>
              <a:rPr lang="ko-KR" altLang="en-US" sz="2400" dirty="0"/>
              <a:t>과 ‘</a:t>
            </a:r>
            <a:r>
              <a:rPr lang="en-US" altLang="ko-KR" sz="2400" dirty="0"/>
              <a:t>}’</a:t>
            </a:r>
            <a:r>
              <a:rPr lang="ko-KR" altLang="en-US" sz="2400" dirty="0"/>
              <a:t>에 의해 둘러싸인 블록</a:t>
            </a:r>
            <a:endParaRPr lang="en-US" altLang="ko-KR" sz="2400" dirty="0"/>
          </a:p>
          <a:p>
            <a:pPr lvl="1"/>
            <a:r>
              <a:rPr lang="ko-KR" altLang="en-US" sz="2400" dirty="0"/>
              <a:t>프로그램 파일</a:t>
            </a:r>
            <a:r>
              <a:rPr lang="en-US" altLang="ko-KR" sz="2400" dirty="0"/>
              <a:t>(</a:t>
            </a:r>
            <a:r>
              <a:rPr lang="ko-KR" altLang="en-US" sz="2400" dirty="0"/>
              <a:t>예를 들어 </a:t>
            </a:r>
            <a:r>
              <a:rPr lang="en-US" altLang="ko-KR" sz="2400" dirty="0"/>
              <a:t>a.cpp)</a:t>
            </a:r>
          </a:p>
          <a:p>
            <a:pPr lvl="1"/>
            <a:r>
              <a:rPr lang="en-US" altLang="ko-KR" sz="2400" dirty="0"/>
              <a:t>C</a:t>
            </a:r>
            <a:r>
              <a:rPr lang="ko-KR" altLang="en-US" sz="2400" dirty="0"/>
              <a:t>언어를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모듈별</a:t>
            </a:r>
            <a:r>
              <a:rPr lang="ko-KR" altLang="en-US" sz="2400" dirty="0"/>
              <a:t> 분할 컴파일이 가능한 언어라고 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여기에서의 모듈은 하나의 프로그램 파일을 의미</a:t>
            </a:r>
          </a:p>
          <a:p>
            <a:pPr lvl="1"/>
            <a:endParaRPr lang="ko-KR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조금 복잡한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아래와 같이 </a:t>
            </a:r>
            <a:r>
              <a:rPr lang="en-US" altLang="ko-KR" sz="2400" dirty="0"/>
              <a:t>2</a:t>
            </a:r>
            <a:r>
              <a:rPr lang="ko-KR" altLang="en-US" sz="2400" dirty="0"/>
              <a:t>개의 지역변수를 정의하자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899592" y="2206019"/>
            <a:ext cx="73448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iX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iY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iX</a:t>
            </a:r>
            <a:r>
              <a:rPr lang="en-US" altLang="ko-KR" dirty="0">
                <a:solidFill>
                  <a:srgbClr val="FF0000"/>
                </a:solidFill>
              </a:rPr>
              <a:t> = 2;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iY</a:t>
            </a:r>
            <a:r>
              <a:rPr lang="en-US" altLang="ko-KR" dirty="0">
                <a:solidFill>
                  <a:srgbClr val="FF0000"/>
                </a:solidFill>
              </a:rPr>
              <a:t> = 3;</a:t>
            </a: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iResult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iX</a:t>
            </a:r>
            <a:r>
              <a:rPr lang="en-US" altLang="ko-KR" dirty="0">
                <a:solidFill>
                  <a:srgbClr val="FF0000"/>
                </a:solidFill>
              </a:rPr>
              <a:t> + </a:t>
            </a:r>
            <a:r>
              <a:rPr lang="en-US" altLang="ko-KR" dirty="0" err="1">
                <a:solidFill>
                  <a:srgbClr val="FF0000"/>
                </a:solidFill>
              </a:rPr>
              <a:t>iY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개의 값을 더한 결과</a:t>
            </a:r>
            <a:r>
              <a:rPr lang="en-US" altLang="ko-KR" dirty="0"/>
              <a:t>: %d\n", </a:t>
            </a:r>
            <a:r>
              <a:rPr lang="en-US" altLang="ko-KR" dirty="0" err="1"/>
              <a:t>iResult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조금 복잡한 </a:t>
            </a:r>
            <a:r>
              <a:rPr lang="en-US" altLang="ko-KR" dirty="0"/>
              <a:t>C </a:t>
            </a:r>
            <a:r>
              <a:rPr lang="ko-KR" altLang="en-US" dirty="0"/>
              <a:t>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지역변수를 전역변수로 바꾸기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899592" y="2266994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iX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int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iY</a:t>
            </a:r>
            <a:r>
              <a:rPr lang="en-US" altLang="ko-KR" dirty="0">
                <a:solidFill>
                  <a:srgbClr val="FF0000"/>
                </a:solidFill>
              </a:rPr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void main()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iX</a:t>
            </a:r>
            <a:r>
              <a:rPr lang="en-US" altLang="ko-KR" dirty="0"/>
              <a:t> = 2;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iY</a:t>
            </a:r>
            <a:r>
              <a:rPr lang="en-US" altLang="ko-KR" dirty="0"/>
              <a:t> = 3;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iResult</a:t>
            </a:r>
            <a:r>
              <a:rPr lang="en-US" altLang="ko-KR" dirty="0"/>
              <a:t> = </a:t>
            </a:r>
            <a:r>
              <a:rPr lang="en-US" altLang="ko-KR" dirty="0" err="1"/>
              <a:t>iX</a:t>
            </a:r>
            <a:r>
              <a:rPr lang="en-US" altLang="ko-KR" dirty="0"/>
              <a:t> + </a:t>
            </a:r>
            <a:r>
              <a:rPr lang="en-US" altLang="ko-KR" dirty="0" err="1"/>
              <a:t>iY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두 개의 값을 더한 결과</a:t>
            </a:r>
            <a:r>
              <a:rPr lang="en-US" altLang="ko-KR" dirty="0"/>
              <a:t>: %d\n", </a:t>
            </a:r>
            <a:r>
              <a:rPr lang="en-US" altLang="ko-KR" dirty="0" err="1"/>
              <a:t>iResult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884</Words>
  <Application>Microsoft Office PowerPoint</Application>
  <PresentationFormat>화면 슬라이드 쇼(4:3)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Rix고딕 B</vt:lpstr>
      <vt:lpstr>Rix고딕 M</vt:lpstr>
      <vt:lpstr>Rix모던고딕 B</vt:lpstr>
      <vt:lpstr>나눔고딕</vt:lpstr>
      <vt:lpstr>나눔스퀘어 Bold</vt:lpstr>
      <vt:lpstr>맑은 고딕</vt:lpstr>
      <vt:lpstr>Arial</vt:lpstr>
      <vt:lpstr>Office 테마</vt:lpstr>
      <vt:lpstr>제2장  OOP를 공부하는 이유</vt:lpstr>
      <vt:lpstr>1. 아주 간단한 C 프로그램</vt:lpstr>
      <vt:lpstr>1. 아주 간단한 C 프로그램</vt:lpstr>
      <vt:lpstr>1. 아주 간단한 C 프로그램</vt:lpstr>
      <vt:lpstr>1. 아주 간단한 C 프로그램</vt:lpstr>
      <vt:lpstr>1. 아주 간단한 C 프로그램</vt:lpstr>
      <vt:lpstr>2. 조금 복잡한 C 프로그램</vt:lpstr>
      <vt:lpstr>2. 조금 복잡한 C 프로그램</vt:lpstr>
      <vt:lpstr>2. 조금 복잡한 C 프로그램</vt:lpstr>
      <vt:lpstr>2. 조금 복잡한 C 프로그램</vt:lpstr>
      <vt:lpstr>2. 조금 복잡한 C 프로그램</vt:lpstr>
      <vt:lpstr>3절. 함수를 이용한 프로그램</vt:lpstr>
      <vt:lpstr>PowerPoint 프레젠테이션</vt:lpstr>
      <vt:lpstr>PowerPoint 프레젠테이션</vt:lpstr>
      <vt:lpstr>3절. 함수를 이용한 프로그램</vt:lpstr>
      <vt:lpstr>4절. 100개의 변수와 1000개의 함수</vt:lpstr>
      <vt:lpstr>4절. 100개의 변수와 1000개의 함수</vt:lpstr>
      <vt:lpstr>4절. 100개의 변수와 1000개의 함수</vt:lpstr>
      <vt:lpstr>4절. 100개의 변수와 1000개의 함수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</dc:creator>
  <cp:lastModifiedBy>변영철</cp:lastModifiedBy>
  <cp:revision>181</cp:revision>
  <dcterms:created xsi:type="dcterms:W3CDTF">2006-10-05T04:04:58Z</dcterms:created>
  <dcterms:modified xsi:type="dcterms:W3CDTF">2024-03-13T03:36:17Z</dcterms:modified>
</cp:coreProperties>
</file>