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312" r:id="rId3"/>
    <p:sldId id="299" r:id="rId4"/>
    <p:sldId id="294" r:id="rId5"/>
    <p:sldId id="300" r:id="rId6"/>
    <p:sldId id="295" r:id="rId7"/>
    <p:sldId id="301" r:id="rId8"/>
    <p:sldId id="296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3" r:id="rId17"/>
    <p:sldId id="309" r:id="rId18"/>
    <p:sldId id="310" r:id="rId19"/>
    <p:sldId id="311" r:id="rId20"/>
    <p:sldId id="297" r:id="rId21"/>
    <p:sldId id="298" r:id="rId22"/>
  </p:sldIdLst>
  <p:sldSz cx="9144000" cy="6858000" type="screen4x3"/>
  <p:notesSz cx="7104063" cy="10234613"/>
  <p:embeddedFontLst>
    <p:embeddedFont>
      <p:font typeface="Rix고딕 B" panose="02020603020101020101" pitchFamily="18" charset="-127"/>
      <p:regular r:id="rId24"/>
    </p:embeddedFont>
    <p:embeddedFont>
      <p:font typeface="Rix고딕 M" panose="02020603020101020101" pitchFamily="18" charset="-127"/>
      <p:regular r:id="rId25"/>
    </p:embeddedFont>
    <p:embeddedFont>
      <p:font typeface="Rix모던고딕 B" panose="02020603020101020101" pitchFamily="18" charset="-127"/>
      <p:regular r:id="rId26"/>
    </p:embeddedFont>
    <p:embeddedFont>
      <p:font typeface="나눔스퀘어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 autoAdjust="0"/>
    <p:restoredTop sz="94660" autoAdjust="0"/>
  </p:normalViewPr>
  <p:slideViewPr>
    <p:cSldViewPr>
      <p:cViewPr varScale="1">
        <p:scale>
          <a:sx n="92" d="100"/>
          <a:sy n="92" d="100"/>
        </p:scale>
        <p:origin x="7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7A852-3E0B-4636-AB9D-D5C11ECB802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F2CA-8866-4D8C-B977-C03199ABF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39C1-0972-4E1B-A8DB-2400DDD9FAAA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4E36-870A-4DE4-9A90-B5AE58B43F96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3743-55A8-4F6C-B9B3-18484CFF455B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38932"/>
          </a:xfrm>
        </p:spPr>
        <p:txBody>
          <a:bodyPr>
            <a:normAutofit/>
          </a:bodyPr>
          <a:lstStyle>
            <a:lvl1pPr algn="l">
              <a:defRPr sz="4000" b="0" spc="-300" baseline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rmAutofit/>
          </a:bodyPr>
          <a:lstStyle>
            <a:lvl1pPr>
              <a:defRPr sz="2800"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  <a:lvl2pPr>
              <a:defRPr sz="2400">
                <a:latin typeface="Rix고딕 M" panose="02020603020101020101" pitchFamily="18" charset="-127"/>
                <a:ea typeface="Rix고딕 M" panose="02020603020101020101" pitchFamily="18" charset="-127"/>
              </a:defRPr>
            </a:lvl2pPr>
            <a:lvl3pPr>
              <a:defRPr sz="2000">
                <a:latin typeface="Rix고딕 M" panose="02020603020101020101" pitchFamily="18" charset="-127"/>
                <a:ea typeface="Rix고딕 M" panose="02020603020101020101" pitchFamily="18" charset="-127"/>
              </a:defRPr>
            </a:lvl3pPr>
            <a:lvl4pPr>
              <a:defRPr sz="1800">
                <a:latin typeface="Rix고딕 M" panose="02020603020101020101" pitchFamily="18" charset="-127"/>
                <a:ea typeface="Rix고딕 M" panose="02020603020101020101" pitchFamily="18" charset="-127"/>
              </a:defRPr>
            </a:lvl4pPr>
            <a:lvl5pPr>
              <a:defRPr sz="1800">
                <a:latin typeface="Rix고딕 M" panose="02020603020101020101" pitchFamily="18" charset="-127"/>
                <a:ea typeface="Rix고딕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55E-33BB-4092-B6F2-9378628D3831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5601-418F-4A4B-BC95-D246BBF9AE86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492F-4A45-42FF-9E4C-3DB5D6A68BD8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A0E5-5F14-4C48-89BB-A7C1F390A792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627F-1AB5-4B6E-9953-CB409CDC5C08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24D8-53FF-4628-8CB3-398742DE235C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2459-F55E-4FD6-87E5-C0DDC0BF7277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4431-169B-48F8-AB0D-32EE681FA4CF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EE69-2381-4DDE-8901-5FF40B91ECE3}" type="datetime1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Autofit/>
          </a:bodyPr>
          <a:lstStyle/>
          <a:p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</a:t>
            </a: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</a:t>
            </a: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장 </a:t>
            </a:r>
            <a:b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추상화에서 </a:t>
            </a:r>
            <a:b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객체지향 프로그래밍까지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변영철 교수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(ycb@jejunu.ac.kr)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변수와 함수를 묶으면 클래스가 보인다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데이터 추상화</a:t>
            </a:r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와 코드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묶는 것</a:t>
            </a:r>
            <a:endParaRPr lang="en-US" altLang="ko-KR" dirty="0"/>
          </a:p>
          <a:p>
            <a:pPr lvl="1"/>
            <a:r>
              <a:rPr lang="ko-KR" altLang="en-US" dirty="0"/>
              <a:t>추상화하여 만든 </a:t>
            </a:r>
            <a:r>
              <a:rPr lang="en-US" altLang="ko-KR" dirty="0"/>
              <a:t>XXX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sz="2800" dirty="0"/>
              <a:t>추상화하여 만든 </a:t>
            </a:r>
            <a:r>
              <a:rPr lang="ko-KR" altLang="en-US" sz="2800" dirty="0" err="1">
                <a:solidFill>
                  <a:srgbClr val="FF0000"/>
                </a:solidFill>
              </a:rPr>
              <a:t>자료형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/>
              <a:t>Abstract Data Type, ADT)</a:t>
            </a:r>
            <a:endParaRPr lang="en-US" altLang="ko-KR" dirty="0"/>
          </a:p>
          <a:p>
            <a:r>
              <a:rPr lang="ko-KR" altLang="en-US" dirty="0"/>
              <a:t>우리가 알고 있는 표준 </a:t>
            </a:r>
            <a:r>
              <a:rPr lang="ko-KR" altLang="en-US" dirty="0" err="1"/>
              <a:t>자료형</a:t>
            </a:r>
            <a:r>
              <a:rPr lang="en-US" altLang="ko-KR" dirty="0"/>
              <a:t>(Standard Data Type)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int</a:t>
            </a:r>
            <a:endParaRPr lang="en-US" altLang="ko-KR" dirty="0"/>
          </a:p>
          <a:p>
            <a:pPr lvl="1"/>
            <a:r>
              <a:rPr lang="en-US" altLang="ko-KR" dirty="0"/>
              <a:t>double</a:t>
            </a:r>
          </a:p>
          <a:p>
            <a:pPr lvl="1"/>
            <a:r>
              <a:rPr lang="en-US" altLang="ko-KR" dirty="0"/>
              <a:t>char </a:t>
            </a:r>
            <a:r>
              <a:rPr lang="ko-KR" altLang="en-US" dirty="0"/>
              <a:t>등</a:t>
            </a:r>
          </a:p>
          <a:p>
            <a:r>
              <a:rPr lang="ko-KR" altLang="en-US" dirty="0"/>
              <a:t>자료형은 </a:t>
            </a:r>
            <a:r>
              <a:rPr lang="ko-KR" altLang="en-US" dirty="0" err="1"/>
              <a:t>뭐하라고</a:t>
            </a:r>
            <a:r>
              <a:rPr lang="ko-KR" altLang="en-US" dirty="0"/>
              <a:t> 있는 것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변수 만들라고 있는 것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변수와 함수를 묶으면 클래스가 보인다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/>
          <a:lstStyle/>
          <a:p>
            <a:r>
              <a:rPr lang="ko-KR" altLang="en-US" dirty="0"/>
              <a:t>변수를 만든 예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a;</a:t>
            </a:r>
          </a:p>
          <a:p>
            <a:pPr lvl="1"/>
            <a:r>
              <a:rPr lang="en-US" altLang="ko-KR" dirty="0"/>
              <a:t>XXX a;</a:t>
            </a:r>
          </a:p>
          <a:p>
            <a:r>
              <a:rPr lang="ko-KR" altLang="en-US" dirty="0"/>
              <a:t>여러 변수를 만든 예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a, b, c;</a:t>
            </a:r>
          </a:p>
          <a:p>
            <a:pPr lvl="1"/>
            <a:r>
              <a:rPr lang="en-US" altLang="ko-KR" dirty="0"/>
              <a:t>XXX a, b, c;</a:t>
            </a:r>
          </a:p>
          <a:p>
            <a:pPr lvl="1"/>
            <a:r>
              <a:rPr lang="en-US" altLang="ko-KR" dirty="0"/>
              <a:t>a, b, c</a:t>
            </a:r>
            <a:r>
              <a:rPr lang="ko-KR" altLang="en-US" dirty="0"/>
              <a:t>는 모두 </a:t>
            </a:r>
            <a:r>
              <a:rPr lang="en-US" altLang="ko-KR" dirty="0"/>
              <a:t>XXX </a:t>
            </a:r>
            <a:r>
              <a:rPr lang="ko-KR" altLang="en-US" dirty="0" err="1"/>
              <a:t>자료형</a:t>
            </a:r>
            <a:r>
              <a:rPr lang="ko-KR" altLang="en-US" dirty="0"/>
              <a:t> 변수들</a:t>
            </a:r>
            <a:endParaRPr lang="en-US" altLang="ko-KR" dirty="0"/>
          </a:p>
          <a:p>
            <a:pPr lvl="1"/>
            <a:r>
              <a:rPr lang="en-US" altLang="ko-KR" dirty="0"/>
              <a:t>a, b, c</a:t>
            </a:r>
            <a:r>
              <a:rPr lang="ko-KR" altLang="en-US" dirty="0"/>
              <a:t>는 모두 </a:t>
            </a:r>
            <a:r>
              <a:rPr lang="en-US" altLang="ko-KR" dirty="0"/>
              <a:t>XXX </a:t>
            </a:r>
            <a:r>
              <a:rPr lang="ko-KR" altLang="en-US" dirty="0" err="1"/>
              <a:t>자료형에</a:t>
            </a:r>
            <a:r>
              <a:rPr lang="ko-KR" altLang="en-US" dirty="0"/>
              <a:t> 속하는 변수들</a:t>
            </a:r>
            <a:endParaRPr lang="en-US" altLang="ko-KR" dirty="0"/>
          </a:p>
          <a:p>
            <a:pPr lvl="1"/>
            <a:r>
              <a:rPr lang="en-US" altLang="ko-KR" dirty="0"/>
              <a:t>a, b, c</a:t>
            </a:r>
            <a:r>
              <a:rPr lang="ko-KR" altLang="en-US" dirty="0"/>
              <a:t>는 모두 </a:t>
            </a:r>
            <a:r>
              <a:rPr lang="en-US" altLang="ko-KR" dirty="0">
                <a:solidFill>
                  <a:srgbClr val="FF0000"/>
                </a:solidFill>
              </a:rPr>
              <a:t>XXX </a:t>
            </a:r>
            <a:r>
              <a:rPr lang="ko-KR" altLang="en-US" dirty="0">
                <a:solidFill>
                  <a:srgbClr val="FF0000"/>
                </a:solidFill>
              </a:rPr>
              <a:t>라는 부류</a:t>
            </a:r>
            <a:r>
              <a:rPr lang="en-US" altLang="ko-KR" dirty="0"/>
              <a:t>(</a:t>
            </a:r>
            <a:r>
              <a:rPr lang="ko-KR" altLang="en-US" dirty="0"/>
              <a:t>족속</a:t>
            </a:r>
            <a:r>
              <a:rPr lang="en-US" altLang="ko-KR" dirty="0"/>
              <a:t>)</a:t>
            </a:r>
            <a:r>
              <a:rPr lang="ko-KR" altLang="en-US" dirty="0"/>
              <a:t>에 속하는 변수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XXX</a:t>
            </a:r>
            <a:r>
              <a:rPr lang="ko-KR" altLang="en-US" dirty="0"/>
              <a:t>는 부류</a:t>
            </a:r>
            <a:r>
              <a:rPr lang="en-US" altLang="ko-KR" dirty="0"/>
              <a:t>(class,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따라서 추상 </a:t>
            </a:r>
            <a:r>
              <a:rPr lang="ko-KR" altLang="en-US" dirty="0" err="1"/>
              <a:t>자료형을</a:t>
            </a:r>
            <a:r>
              <a:rPr lang="ko-KR" altLang="en-US" dirty="0"/>
              <a:t> 클래스라고 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768761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class</a:t>
            </a:r>
            <a:r>
              <a:rPr lang="en-US" altLang="ko-KR" sz="2000" dirty="0"/>
              <a:t> XXX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iX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iY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Assign(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y)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iX</a:t>
            </a:r>
            <a:r>
              <a:rPr lang="en-US" altLang="ko-KR" sz="2000" dirty="0"/>
              <a:t> = x;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iY</a:t>
            </a:r>
            <a:r>
              <a:rPr lang="en-US" altLang="ko-KR" sz="2000" dirty="0"/>
              <a:t> = y;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Add()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return </a:t>
            </a:r>
            <a:r>
              <a:rPr lang="en-US" altLang="ko-KR" sz="2000" dirty="0" err="1"/>
              <a:t>iX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iY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};   //</a:t>
            </a:r>
            <a:r>
              <a:rPr lang="ko-KR" altLang="en-US" sz="2000" dirty="0"/>
              <a:t>끝에 </a:t>
            </a:r>
            <a:r>
              <a:rPr lang="en-US" altLang="ko-KR" sz="2000" dirty="0"/>
              <a:t>;</a:t>
            </a:r>
            <a:r>
              <a:rPr lang="ko-KR" altLang="en-US" sz="2000" dirty="0"/>
              <a:t>을 입력해야 문법에 맞음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768761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>
                <a:solidFill>
                  <a:srgbClr val="FF0000"/>
                </a:solidFill>
              </a:rPr>
              <a:t>CPoint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iX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iY</a:t>
            </a:r>
            <a:r>
              <a:rPr lang="en-US" altLang="ko-KR" sz="2000" dirty="0"/>
              <a:t>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Assign(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y)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iX</a:t>
            </a:r>
            <a:r>
              <a:rPr lang="en-US" altLang="ko-KR" sz="2000" dirty="0"/>
              <a:t> = x;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iY</a:t>
            </a:r>
            <a:r>
              <a:rPr lang="en-US" altLang="ko-KR" sz="2000" dirty="0"/>
              <a:t> = y;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int</a:t>
            </a:r>
            <a:r>
              <a:rPr lang="en-US" altLang="ko-KR" sz="2000" dirty="0"/>
              <a:t> Add()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return </a:t>
            </a:r>
            <a:r>
              <a:rPr lang="en-US" altLang="ko-KR" sz="2000" dirty="0" err="1"/>
              <a:t>iX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iY</a:t>
            </a:r>
            <a:r>
              <a:rPr lang="en-US" altLang="ko-KR" sz="2000" dirty="0"/>
              <a:t>;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};</a:t>
            </a:r>
          </a:p>
          <a:p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변수와 함수를 묶으면 클래스가 보인다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전역변수 </a:t>
            </a:r>
            <a:r>
              <a:rPr lang="en-US" altLang="ko-KR" dirty="0"/>
              <a:t>vs. </a:t>
            </a:r>
            <a:r>
              <a:rPr lang="ko-KR" altLang="en-US" dirty="0"/>
              <a:t>멤버 변수</a:t>
            </a:r>
            <a:endParaRPr lang="en-US" altLang="ko-KR" dirty="0"/>
          </a:p>
          <a:p>
            <a:pPr lvl="1"/>
            <a:r>
              <a:rPr lang="en-US" altLang="ko-KR" dirty="0" err="1"/>
              <a:t>iX</a:t>
            </a:r>
            <a:r>
              <a:rPr lang="ko-KR" altLang="en-US" dirty="0"/>
              <a:t>와 </a:t>
            </a:r>
            <a:r>
              <a:rPr lang="en-US" altLang="ko-KR" dirty="0" err="1"/>
              <a:t>iY</a:t>
            </a:r>
            <a:r>
              <a:rPr lang="ko-KR" altLang="en-US" dirty="0"/>
              <a:t>는 전역 변수였지만 이제는 </a:t>
            </a:r>
            <a:r>
              <a:rPr lang="en-US" altLang="ko-KR" dirty="0" err="1"/>
              <a:t>CPoint</a:t>
            </a:r>
            <a:r>
              <a:rPr lang="ko-KR" altLang="en-US" dirty="0"/>
              <a:t>에 속하는 멤버 변수가 됨</a:t>
            </a:r>
            <a:endParaRPr lang="en-US" altLang="ko-KR" dirty="0"/>
          </a:p>
          <a:p>
            <a:pPr lvl="1"/>
            <a:r>
              <a:rPr lang="en-US" altLang="ko-KR" dirty="0"/>
              <a:t>Assign, Add</a:t>
            </a:r>
            <a:r>
              <a:rPr lang="ko-KR" altLang="en-US" dirty="0"/>
              <a:t>는 전역 함수였지만 이제는 멤버 함수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멤버는 멤버를 액세스 할 수 있다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r>
              <a:rPr lang="ko-KR" altLang="en-US" dirty="0"/>
              <a:t>길동이</a:t>
            </a:r>
            <a:r>
              <a:rPr lang="en-US" altLang="ko-KR" dirty="0"/>
              <a:t>, </a:t>
            </a:r>
            <a:r>
              <a:rPr lang="ko-KR" altLang="en-US" dirty="0"/>
              <a:t>철수</a:t>
            </a:r>
            <a:r>
              <a:rPr lang="en-US" altLang="ko-KR" dirty="0"/>
              <a:t>, </a:t>
            </a:r>
            <a:r>
              <a:rPr lang="ko-KR" altLang="en-US" dirty="0"/>
              <a:t>영자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a, b, c;</a:t>
            </a:r>
          </a:p>
          <a:p>
            <a:pPr lvl="1"/>
            <a:r>
              <a:rPr lang="en-US" altLang="ko-KR" dirty="0" err="1"/>
              <a:t>CPoint</a:t>
            </a:r>
            <a:r>
              <a:rPr lang="en-US" altLang="ko-KR" dirty="0"/>
              <a:t> </a:t>
            </a:r>
            <a:r>
              <a:rPr lang="en-US" altLang="ko-KR" dirty="0" err="1"/>
              <a:t>gildong</a:t>
            </a:r>
            <a:r>
              <a:rPr lang="en-US" altLang="ko-KR" dirty="0"/>
              <a:t>, </a:t>
            </a:r>
            <a:r>
              <a:rPr lang="en-US" altLang="ko-KR" dirty="0" err="1"/>
              <a:t>cheolSu</a:t>
            </a:r>
            <a:r>
              <a:rPr lang="en-US" altLang="ko-KR" dirty="0"/>
              <a:t>, </a:t>
            </a:r>
            <a:r>
              <a:rPr lang="en-US" altLang="ko-KR" dirty="0" err="1"/>
              <a:t>youngJa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멤버의 의미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 </a:t>
            </a:r>
            <a:r>
              <a:rPr lang="ko-KR" altLang="en-US" dirty="0"/>
              <a:t>등과 같은 속성</a:t>
            </a:r>
            <a:r>
              <a:rPr lang="en-US" altLang="ko-KR" dirty="0"/>
              <a:t>(attribute)</a:t>
            </a:r>
          </a:p>
          <a:p>
            <a:pPr lvl="1"/>
            <a:r>
              <a:rPr lang="ko-KR" altLang="en-US" dirty="0"/>
              <a:t>운전하다</a:t>
            </a:r>
            <a:r>
              <a:rPr lang="en-US" altLang="ko-KR" dirty="0"/>
              <a:t>, </a:t>
            </a:r>
            <a:r>
              <a:rPr lang="ko-KR" altLang="en-US" dirty="0"/>
              <a:t>걷다 등과 같은 할 수 있는 일</a:t>
            </a:r>
            <a:r>
              <a:rPr lang="en-US" altLang="ko-KR" dirty="0"/>
              <a:t>(function)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변수와 함수를 묶으면 클래스가 보인다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변수들은 서로 독립된 존재들</a:t>
            </a:r>
            <a:endParaRPr lang="en-US" altLang="ko-KR" dirty="0"/>
          </a:p>
          <a:p>
            <a:pPr lvl="1"/>
            <a:r>
              <a:rPr lang="en-US" altLang="ko-KR" dirty="0" err="1"/>
              <a:t>gildong</a:t>
            </a:r>
            <a:r>
              <a:rPr lang="en-US" altLang="ko-KR" dirty="0"/>
              <a:t>, </a:t>
            </a:r>
            <a:r>
              <a:rPr lang="en-US" altLang="ko-KR" dirty="0" err="1"/>
              <a:t>cheolSu</a:t>
            </a:r>
            <a:r>
              <a:rPr lang="en-US" altLang="ko-KR" dirty="0"/>
              <a:t>, </a:t>
            </a:r>
            <a:r>
              <a:rPr lang="en-US" altLang="ko-KR" dirty="0" err="1"/>
              <a:t>youngJa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서로 독립된 존재들</a:t>
            </a:r>
            <a:endParaRPr lang="en-US" altLang="ko-KR" dirty="0"/>
          </a:p>
          <a:p>
            <a:pPr lvl="1"/>
            <a:r>
              <a:rPr lang="ko-KR" altLang="en-US" dirty="0" err="1"/>
              <a:t>샴</a:t>
            </a:r>
            <a:r>
              <a:rPr lang="ko-KR" altLang="en-US" dirty="0"/>
              <a:t> 쌍둥이와 같이 서로 몸이 붙어있는</a:t>
            </a:r>
            <a:r>
              <a:rPr lang="en-US" altLang="ko-KR" dirty="0"/>
              <a:t>(</a:t>
            </a:r>
            <a:r>
              <a:rPr lang="ko-KR" altLang="en-US" dirty="0"/>
              <a:t>공유하는</a:t>
            </a:r>
            <a:r>
              <a:rPr lang="en-US" altLang="ko-KR" dirty="0"/>
              <a:t>)</a:t>
            </a:r>
            <a:r>
              <a:rPr lang="ko-KR" altLang="en-US" dirty="0"/>
              <a:t> 존재가 아님</a:t>
            </a:r>
            <a:endParaRPr lang="en-US" altLang="ko-KR" dirty="0"/>
          </a:p>
          <a:p>
            <a:r>
              <a:rPr lang="ko-KR" altLang="en-US" dirty="0"/>
              <a:t>변수는 변수이나 속성과 할 줄 아는 일이 있는 변수를 객체</a:t>
            </a:r>
            <a:r>
              <a:rPr lang="en-US" altLang="ko-KR" dirty="0"/>
              <a:t>(object)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ko-KR" altLang="en-US" dirty="0"/>
              <a:t>객체에게 일을 시킬 수 있음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0000FF"/>
                </a:solidFill>
              </a:rPr>
              <a:t>클래스는 무엇 하라고 있는 것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객체 만들라고 있는 것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>
                <a:solidFill>
                  <a:srgbClr val="0000FF"/>
                </a:solidFill>
              </a:rPr>
              <a:t>만들어서 일 시키라고 있는 것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A1F34C-7F8B-40C2-B11A-A87F2A312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6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슬라이드 번호 개체 틀 3" hidden="1">
            <a:extLst>
              <a:ext uri="{FF2B5EF4-FFF2-40B4-BE49-F238E27FC236}">
                <a16:creationId xmlns:a16="http://schemas.microsoft.com/office/drawing/2014/main" id="{ACFCBB5F-13F6-4565-B7A4-1E5A6669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BEDD84E-25D4-4983-8AA1-2863C96F08D9}" type="slidenum">
              <a:rPr lang="ko-KR" altLang="en-US" smtClean="0"/>
              <a:pPr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0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7584" y="686301"/>
            <a:ext cx="2880320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CPoint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void Assign(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y)</a:t>
            </a:r>
          </a:p>
          <a:p>
            <a:r>
              <a:rPr lang="en-US" altLang="ko-KR" sz="1600" dirty="0"/>
              <a:t>   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 = x;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 = y;</a:t>
            </a:r>
          </a:p>
          <a:p>
            <a:r>
              <a:rPr lang="en-US" altLang="ko-KR" sz="1600" dirty="0"/>
              <a:t>   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Add()</a:t>
            </a:r>
          </a:p>
          <a:p>
            <a:r>
              <a:rPr lang="en-US" altLang="ko-KR" sz="1600" dirty="0"/>
              <a:t>    {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};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CPoint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gildong</a:t>
            </a:r>
            <a:r>
              <a:rPr lang="en-US" altLang="ko-KR" sz="1600" dirty="0">
                <a:solidFill>
                  <a:srgbClr val="FF0000"/>
                </a:solidFill>
              </a:rPr>
              <a:t>; //(A)</a:t>
            </a:r>
          </a:p>
          <a:p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851920" y="988273"/>
            <a:ext cx="4896544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Assign(2, 3);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 = </a:t>
            </a:r>
            <a:r>
              <a:rPr lang="en-US" altLang="ko-KR" sz="1600" dirty="0">
                <a:solidFill>
                  <a:srgbClr val="0000FF"/>
                </a:solidFill>
              </a:rPr>
              <a:t>Add();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두 개의 값을 더한 결과</a:t>
            </a:r>
            <a:r>
              <a:rPr lang="en-US" altLang="ko-KR" sz="1600" dirty="0"/>
              <a:t>: %d\n",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4365104"/>
            <a:ext cx="3757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허공에 소리치기</a:t>
            </a:r>
            <a:r>
              <a:rPr lang="en-US" altLang="ko-KR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말하기</a:t>
            </a:r>
          </a:p>
          <a:p>
            <a:r>
              <a:rPr lang="ko-KR" altLang="en-US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대상이 없어 혼자 헛소리하기</a:t>
            </a:r>
            <a:endParaRPr lang="en-US" altLang="ko-KR" sz="2400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686301"/>
            <a:ext cx="2880320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CPoint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void Assign(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y)</a:t>
            </a:r>
          </a:p>
          <a:p>
            <a:r>
              <a:rPr lang="en-US" altLang="ko-KR" sz="1600" dirty="0"/>
              <a:t>    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 = x;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 = y;</a:t>
            </a:r>
          </a:p>
          <a:p>
            <a:r>
              <a:rPr lang="en-US" altLang="ko-KR" sz="1600" dirty="0"/>
              <a:t>   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Add()</a:t>
            </a:r>
          </a:p>
          <a:p>
            <a:r>
              <a:rPr lang="en-US" altLang="ko-KR" sz="1600" dirty="0"/>
              <a:t>    {</a:t>
            </a:r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}</a:t>
            </a:r>
          </a:p>
          <a:p>
            <a:r>
              <a:rPr lang="en-US" altLang="ko-KR" sz="1600" dirty="0"/>
              <a:t>};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CPoint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gildong</a:t>
            </a:r>
            <a:r>
              <a:rPr lang="en-US" altLang="ko-KR" sz="1600" dirty="0">
                <a:solidFill>
                  <a:srgbClr val="FF0000"/>
                </a:solidFill>
              </a:rPr>
              <a:t>; //(A)</a:t>
            </a:r>
          </a:p>
          <a:p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3851920" y="988273"/>
            <a:ext cx="4896544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gildong.Assign</a:t>
            </a:r>
            <a:r>
              <a:rPr lang="en-US" altLang="ko-KR" sz="1600" dirty="0">
                <a:solidFill>
                  <a:srgbClr val="FF0000"/>
                </a:solidFill>
              </a:rPr>
              <a:t>(2, 3);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gildong.Add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두 개의 값을 더한 결과</a:t>
            </a:r>
            <a:r>
              <a:rPr lang="en-US" altLang="ko-KR" sz="1600" dirty="0"/>
              <a:t>: %d\n",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4365104"/>
            <a:ext cx="4557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길동이에게 시키기</a:t>
            </a:r>
            <a:endParaRPr lang="en-US" altLang="ko-KR" sz="2400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r>
              <a:rPr lang="ko-KR" altLang="en-US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길동아 </a:t>
            </a:r>
            <a:r>
              <a:rPr lang="en-US" altLang="ko-KR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Add</a:t>
            </a:r>
            <a:r>
              <a:rPr lang="ko-KR" altLang="en-US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해달라</a:t>
            </a:r>
            <a:r>
              <a:rPr lang="en-US" altLang="ko-KR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, Assign</a:t>
            </a:r>
            <a:r>
              <a:rPr lang="ko-KR" altLang="en-US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해달라</a:t>
            </a:r>
            <a:r>
              <a:rPr lang="en-US" altLang="ko-KR" sz="2400" dirty="0"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  <a:endParaRPr lang="ko-KR" altLang="en-US" sz="2400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변수와 함수를 묶으면 클래스가 보인다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endParaRPr lang="en-US" altLang="ko-KR" dirty="0"/>
          </a:p>
          <a:p>
            <a:pPr lvl="1"/>
            <a:r>
              <a:rPr lang="en-US" altLang="ko-KR" dirty="0"/>
              <a:t>Object-Oriented Programming</a:t>
            </a:r>
          </a:p>
          <a:p>
            <a:pPr lvl="1"/>
            <a:r>
              <a:rPr lang="ko-KR" altLang="en-US" dirty="0"/>
              <a:t>객체야</a:t>
            </a:r>
            <a:r>
              <a:rPr lang="en-US" altLang="ko-KR" dirty="0"/>
              <a:t>(</a:t>
            </a:r>
            <a:r>
              <a:rPr lang="en-US" altLang="ko-KR" dirty="0" err="1"/>
              <a:t>gildong</a:t>
            </a:r>
            <a:r>
              <a:rPr lang="en-US" altLang="ko-KR" dirty="0"/>
              <a:t>) </a:t>
            </a:r>
            <a:r>
              <a:rPr lang="ko-KR" altLang="en-US" dirty="0"/>
              <a:t>무엇</a:t>
            </a:r>
            <a:r>
              <a:rPr lang="en-US" altLang="ko-KR" dirty="0"/>
              <a:t>(Add, Assign)</a:t>
            </a:r>
            <a:r>
              <a:rPr lang="ko-KR" altLang="en-US" dirty="0"/>
              <a:t>을 해다오</a:t>
            </a:r>
            <a:r>
              <a:rPr lang="en-US" altLang="ko-KR" dirty="0"/>
              <a:t>~</a:t>
            </a:r>
          </a:p>
          <a:p>
            <a:pPr lvl="1"/>
            <a:r>
              <a:rPr lang="ko-KR" altLang="en-US" dirty="0"/>
              <a:t>클래스 지향 프로그래밍이 아님</a:t>
            </a:r>
            <a:endParaRPr lang="en-US" altLang="ko-KR" dirty="0"/>
          </a:p>
          <a:p>
            <a:r>
              <a:rPr lang="ko-KR" altLang="en-US" dirty="0"/>
              <a:t>객체 지향</a:t>
            </a:r>
            <a:r>
              <a:rPr lang="en-US" altLang="ko-KR" dirty="0"/>
              <a:t>(</a:t>
            </a:r>
            <a:r>
              <a:rPr lang="ko-KR" altLang="en-US" dirty="0"/>
              <a:t>위주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클래스를 보지 말고 객체를 보라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객체를 만들지 않으면 클래스는 아무런 쓸모가 없음</a:t>
            </a:r>
            <a:endParaRPr lang="en-US" altLang="ko-KR" dirty="0"/>
          </a:p>
          <a:p>
            <a:pPr lvl="1"/>
            <a:r>
              <a:rPr lang="ko-KR" altLang="en-US" dirty="0"/>
              <a:t>객체가 언제 만들어지는지 항상 생각</a:t>
            </a:r>
            <a:endParaRPr lang="en-US" altLang="ko-KR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5551C18-2F11-4513-928E-E1566F3B6402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316416" cy="18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defRPr>
            </a:lvl1pPr>
          </a:lstStyle>
          <a:p>
            <a:pPr algn="l"/>
            <a:r>
              <a:rPr lang="ko-KR" altLang="en-US" sz="2400" dirty="0"/>
              <a:t>처음 다운로드 받는다면</a:t>
            </a:r>
            <a:r>
              <a:rPr lang="en-US" altLang="ko-KR" sz="2400" dirty="0"/>
              <a:t>,</a:t>
            </a:r>
          </a:p>
          <a:p>
            <a:pPr algn="l"/>
            <a:r>
              <a:rPr lang="en-US" altLang="ko-KR" sz="2400" dirty="0"/>
              <a:t>git</a:t>
            </a:r>
            <a:r>
              <a:rPr lang="ko-KR" altLang="en-US" sz="2400" dirty="0"/>
              <a:t> </a:t>
            </a:r>
            <a:r>
              <a:rPr lang="en-US" altLang="ko-KR" sz="2400" u="sng" dirty="0"/>
              <a:t>clone</a:t>
            </a:r>
            <a:r>
              <a:rPr lang="ko-KR" altLang="en-US" sz="2400" dirty="0"/>
              <a:t> </a:t>
            </a:r>
            <a:r>
              <a:rPr lang="en-US" altLang="ko-KR" sz="2400" dirty="0"/>
              <a:t>https://github.com/</a:t>
            </a:r>
            <a:r>
              <a:rPr lang="en-US" altLang="ko-KR" sz="2400" dirty="0">
                <a:solidFill>
                  <a:srgbClr val="FFC000"/>
                </a:solidFill>
              </a:rPr>
              <a:t>yungbyun</a:t>
            </a:r>
            <a:r>
              <a:rPr lang="en-US" altLang="ko-KR" sz="2400" dirty="0"/>
              <a:t>/</a:t>
            </a:r>
            <a:r>
              <a:rPr lang="en-US" altLang="ko-KR" sz="2400" dirty="0">
                <a:solidFill>
                  <a:srgbClr val="FF0000"/>
                </a:solidFill>
              </a:rPr>
              <a:t>cpplecturenote.git</a:t>
            </a:r>
          </a:p>
          <a:p>
            <a:pPr algn="l"/>
            <a:endParaRPr lang="en-US" altLang="ko-KR" sz="2400" dirty="0">
              <a:solidFill>
                <a:srgbClr val="FF0000"/>
              </a:solidFill>
            </a:endParaRPr>
          </a:p>
          <a:p>
            <a:pPr algn="l"/>
            <a:r>
              <a:rPr lang="ko-KR" altLang="en-US" sz="2400" dirty="0"/>
              <a:t>전에 받은 적이 있다면</a:t>
            </a:r>
            <a:r>
              <a:rPr lang="en-US" altLang="ko-KR" sz="2400" dirty="0"/>
              <a:t>, </a:t>
            </a:r>
            <a:r>
              <a:rPr lang="ko-KR" altLang="en-US" sz="2400" dirty="0"/>
              <a:t>받은 폴더로 이동하여</a:t>
            </a:r>
            <a:endParaRPr lang="en-US" altLang="ko-KR" sz="2400" dirty="0"/>
          </a:p>
          <a:p>
            <a:pPr algn="l"/>
            <a:r>
              <a:rPr lang="en-US" altLang="ko-KR" sz="2400" dirty="0"/>
              <a:t>git </a:t>
            </a:r>
            <a:r>
              <a:rPr lang="en-US" altLang="ko-KR" sz="2400" u="sng" dirty="0"/>
              <a:t>pull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0946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관련된 변수와 함수를 묶는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묶는다 </a:t>
            </a:r>
            <a:r>
              <a:rPr lang="en-US" altLang="ko-KR" dirty="0"/>
              <a:t>= </a:t>
            </a:r>
            <a:r>
              <a:rPr lang="ko-KR" altLang="en-US" dirty="0"/>
              <a:t>포장한다 </a:t>
            </a:r>
            <a:endParaRPr lang="en-US" altLang="ko-KR" dirty="0"/>
          </a:p>
          <a:p>
            <a:pPr lvl="1"/>
            <a:r>
              <a:rPr lang="ko-KR" altLang="en-US" dirty="0"/>
              <a:t>묶는 행위를 잘 표현한 말 </a:t>
            </a:r>
            <a:r>
              <a:rPr lang="en-US" altLang="ko-KR" dirty="0"/>
              <a:t>= </a:t>
            </a: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/>
            <a:r>
              <a:rPr lang="ko-KR" altLang="en-US" dirty="0"/>
              <a:t>잘 포장된 것의 예</a:t>
            </a:r>
            <a:r>
              <a:rPr lang="en-US" altLang="ko-KR" dirty="0"/>
              <a:t>: </a:t>
            </a:r>
            <a:r>
              <a:rPr lang="ko-KR" altLang="en-US" dirty="0"/>
              <a:t>자판기</a:t>
            </a:r>
            <a:endParaRPr lang="en-US" altLang="ko-KR" dirty="0"/>
          </a:p>
          <a:p>
            <a:r>
              <a:rPr lang="ko-KR" altLang="en-US" dirty="0"/>
              <a:t>묶어서 포장했을 때의 장점</a:t>
            </a:r>
            <a:endParaRPr lang="en-US" altLang="ko-KR" dirty="0"/>
          </a:p>
          <a:p>
            <a:pPr lvl="1"/>
            <a:r>
              <a:rPr lang="ko-KR" altLang="en-US" dirty="0"/>
              <a:t>자판기 내부</a:t>
            </a:r>
            <a:r>
              <a:rPr lang="en-US" altLang="ko-KR" dirty="0"/>
              <a:t>(</a:t>
            </a:r>
            <a:r>
              <a:rPr lang="ko-KR" altLang="en-US" dirty="0"/>
              <a:t>돈 보관함</a:t>
            </a:r>
            <a:r>
              <a:rPr lang="en-US" altLang="ko-KR" dirty="0"/>
              <a:t>, </a:t>
            </a:r>
            <a:r>
              <a:rPr lang="ko-KR" altLang="en-US" dirty="0"/>
              <a:t>종이컵</a:t>
            </a:r>
            <a:r>
              <a:rPr lang="en-US" altLang="ko-KR" dirty="0"/>
              <a:t>, </a:t>
            </a:r>
            <a:r>
              <a:rPr lang="ko-KR" altLang="en-US" dirty="0"/>
              <a:t>커피 등</a:t>
            </a:r>
            <a:r>
              <a:rPr lang="en-US" altLang="ko-KR" dirty="0"/>
              <a:t>)</a:t>
            </a:r>
            <a:r>
              <a:rPr lang="ko-KR" altLang="en-US" dirty="0"/>
              <a:t>를 함부로 접근할 수 없음 </a:t>
            </a:r>
            <a:endParaRPr lang="en-US" altLang="ko-KR" dirty="0"/>
          </a:p>
          <a:p>
            <a:pPr lvl="1"/>
            <a:r>
              <a:rPr lang="ko-KR" altLang="en-US" dirty="0"/>
              <a:t>정보 은폐</a:t>
            </a:r>
            <a:r>
              <a:rPr lang="en-US" altLang="ko-KR" dirty="0"/>
              <a:t>(information hiding)</a:t>
            </a:r>
            <a:r>
              <a:rPr lang="ko-KR" altLang="en-US" dirty="0"/>
              <a:t>가 되기 때문</a:t>
            </a:r>
            <a:endParaRPr lang="en-US" altLang="ko-KR" dirty="0"/>
          </a:p>
          <a:p>
            <a:r>
              <a:rPr lang="ko-KR" altLang="en-US" dirty="0"/>
              <a:t>정보</a:t>
            </a:r>
            <a:r>
              <a:rPr lang="en-US" altLang="ko-KR" dirty="0"/>
              <a:t> </a:t>
            </a:r>
            <a:r>
              <a:rPr lang="ko-KR" altLang="en-US" dirty="0"/>
              <a:t>은폐에서 정보가 뜻하는 것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멤버 변수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멤버 함수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따라서 멤버 변수</a:t>
            </a:r>
            <a:r>
              <a:rPr lang="en-US" altLang="ko-KR" dirty="0"/>
              <a:t>, </a:t>
            </a:r>
            <a:r>
              <a:rPr lang="ko-KR" altLang="en-US" dirty="0"/>
              <a:t>멤버 함수 은폐를 의미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spc="-500" dirty="0"/>
              <a:t>6. </a:t>
            </a:r>
            <a:r>
              <a:rPr lang="ko-KR" altLang="en-US" sz="3600" spc="-500" dirty="0"/>
              <a:t>동전 구멍과 버튼도 없는 쓸모 없는 커피 자판기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시킨다고 다 하지는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길동아 </a:t>
            </a:r>
            <a:r>
              <a:rPr lang="ko-KR" altLang="en-US" dirty="0">
                <a:solidFill>
                  <a:srgbClr val="FF0000"/>
                </a:solidFill>
              </a:rPr>
              <a:t>코딱지를 떼어내 봐라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lvl="1"/>
            <a:r>
              <a:rPr lang="ko-KR" altLang="en-US" dirty="0"/>
              <a:t>멤버 함수는 있지만 호출할 수 없다면 정보 은폐된 멤버</a:t>
            </a:r>
          </a:p>
          <a:p>
            <a:pPr lvl="1"/>
            <a:r>
              <a:rPr lang="ko-KR" altLang="en-US" dirty="0"/>
              <a:t>호출할 수 있는 멤버 함수가 하나도 없다면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이는 마치 동전 구멍과 버튼이 없는 커피 자판기와 같음</a:t>
            </a:r>
            <a:r>
              <a:rPr lang="en-US" altLang="ko-KR" dirty="0"/>
              <a:t>. </a:t>
            </a:r>
            <a:r>
              <a:rPr lang="ko-KR" altLang="en-US" dirty="0"/>
              <a:t>커피를 뽑을 도리가 없어서 아무 짝에도 쓸모 없는</a:t>
            </a:r>
            <a:r>
              <a:rPr lang="ko-KR" altLang="en-US" b="1" dirty="0"/>
              <a:t> </a:t>
            </a:r>
            <a:r>
              <a:rPr lang="ko-KR" altLang="en-US" dirty="0"/>
              <a:t>자판기</a:t>
            </a:r>
            <a:endParaRPr lang="en-US" altLang="ko-KR" dirty="0"/>
          </a:p>
          <a:p>
            <a:r>
              <a:rPr lang="en-US" altLang="ko-KR" dirty="0"/>
              <a:t>Add</a:t>
            </a:r>
            <a:r>
              <a:rPr lang="ko-KR" altLang="en-US" dirty="0"/>
              <a:t>와 </a:t>
            </a:r>
            <a:r>
              <a:rPr lang="en-US" altLang="ko-KR" dirty="0"/>
              <a:t>Assign </a:t>
            </a:r>
            <a:r>
              <a:rPr lang="ko-KR" altLang="en-US" dirty="0"/>
              <a:t>멤버 함수를 호출할 수 있도록</a:t>
            </a:r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인터페이스</a:t>
            </a:r>
            <a:r>
              <a:rPr lang="en-US" altLang="ko-KR" dirty="0"/>
              <a:t>(interface)</a:t>
            </a:r>
          </a:p>
          <a:p>
            <a:pPr lvl="1"/>
            <a:r>
              <a:rPr lang="ko-KR" altLang="en-US" dirty="0"/>
              <a:t>메시지 전달</a:t>
            </a:r>
            <a:r>
              <a:rPr lang="en-US" altLang="ko-KR" dirty="0"/>
              <a:t>(message passing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00" dirty="0"/>
              <a:t>1. </a:t>
            </a:r>
            <a:r>
              <a:rPr lang="ko-KR" altLang="en-US" spc="-500" dirty="0"/>
              <a:t>추상화는 뭐고 데이터 추상화는 뭘까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묶는 것</a:t>
            </a:r>
            <a:r>
              <a:rPr lang="en-US" altLang="ko-KR" dirty="0"/>
              <a:t>' </a:t>
            </a:r>
            <a:r>
              <a:rPr lang="ko-KR" altLang="en-US" dirty="0"/>
              <a:t>혹은 </a:t>
            </a:r>
            <a:r>
              <a:rPr lang="en-US" altLang="ko-KR" dirty="0"/>
              <a:t>'</a:t>
            </a:r>
            <a:r>
              <a:rPr lang="ko-KR" altLang="en-US" dirty="0"/>
              <a:t>간략히 줄여서</a:t>
            </a:r>
            <a:r>
              <a:rPr lang="en-US" altLang="ko-KR" dirty="0"/>
              <a:t>, </a:t>
            </a:r>
            <a:r>
              <a:rPr lang="ko-KR" altLang="en-US" dirty="0"/>
              <a:t>묶어서 표현하는 것</a:t>
            </a:r>
            <a:r>
              <a:rPr lang="en-US" altLang="ko-KR" dirty="0"/>
              <a:t>‘</a:t>
            </a:r>
          </a:p>
          <a:p>
            <a:pPr lvl="1"/>
            <a:r>
              <a:rPr lang="ko-KR" altLang="en-US" dirty="0"/>
              <a:t>어제 한 일에 대해 말할 경우 </a:t>
            </a:r>
            <a:r>
              <a:rPr lang="en-US" altLang="ko-KR" dirty="0"/>
              <a:t>'</a:t>
            </a:r>
            <a:r>
              <a:rPr lang="ko-KR" altLang="en-US" dirty="0"/>
              <a:t>어제 친구랑 영화를 보았다</a:t>
            </a:r>
            <a:r>
              <a:rPr lang="en-US" altLang="ko-KR" dirty="0"/>
              <a:t>' </a:t>
            </a:r>
            <a:r>
              <a:rPr lang="ko-KR" altLang="en-US" dirty="0"/>
              <a:t>등과 같이 간략히 묶어서 표현하는 것</a:t>
            </a:r>
            <a:endParaRPr lang="en-US" altLang="ko-KR" dirty="0"/>
          </a:p>
          <a:p>
            <a:r>
              <a:rPr lang="ko-KR" altLang="en-US" dirty="0"/>
              <a:t>코드 추상화</a:t>
            </a:r>
            <a:endParaRPr lang="en-US" altLang="ko-KR" dirty="0"/>
          </a:p>
          <a:p>
            <a:pPr lvl="1"/>
            <a:r>
              <a:rPr lang="ko-KR" altLang="en-US" dirty="0"/>
              <a:t>코드를 간단히 줄여서</a:t>
            </a:r>
            <a:r>
              <a:rPr lang="en-US" altLang="ko-KR" dirty="0"/>
              <a:t>(</a:t>
            </a:r>
            <a:r>
              <a:rPr lang="ko-KR" altLang="en-US" dirty="0"/>
              <a:t>묶어서</a:t>
            </a:r>
            <a:r>
              <a:rPr lang="en-US" altLang="ko-KR" dirty="0"/>
              <a:t>)</a:t>
            </a:r>
            <a:r>
              <a:rPr lang="ko-KR" altLang="en-US" dirty="0"/>
              <a:t> 표현하는 것 </a:t>
            </a:r>
            <a:r>
              <a:rPr lang="en-US" altLang="ko-KR" dirty="0"/>
              <a:t>-&gt;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???</a:t>
            </a:r>
          </a:p>
          <a:p>
            <a:pPr lvl="1"/>
            <a:r>
              <a:rPr lang="ko-KR" altLang="en-US" dirty="0"/>
              <a:t>코드뿐만 아니라 변수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까지 간단히 줄여서</a:t>
            </a:r>
            <a:r>
              <a:rPr lang="en-US" altLang="ko-KR" dirty="0"/>
              <a:t>(</a:t>
            </a:r>
            <a:r>
              <a:rPr lang="ko-KR" altLang="en-US" dirty="0"/>
              <a:t>묶어서</a:t>
            </a:r>
            <a:r>
              <a:rPr lang="en-US" altLang="ko-KR" dirty="0"/>
              <a:t>) </a:t>
            </a:r>
            <a:r>
              <a:rPr lang="ko-KR" altLang="en-US" dirty="0"/>
              <a:t>표현하는 것</a:t>
            </a:r>
            <a:endParaRPr lang="en-US" altLang="ko-KR" dirty="0"/>
          </a:p>
          <a:p>
            <a:pPr lvl="1"/>
            <a:r>
              <a:rPr lang="ko-KR" altLang="en-US" dirty="0"/>
              <a:t>그 결과 무엇이 만들어질까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CONSOLE2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(F) &gt; </a:t>
            </a:r>
            <a:r>
              <a:rPr lang="ko-KR" altLang="en-US" dirty="0"/>
              <a:t>새로 만들기</a:t>
            </a:r>
            <a:r>
              <a:rPr lang="en-US" altLang="ko-KR" dirty="0"/>
              <a:t>(N) &gt; </a:t>
            </a:r>
            <a:r>
              <a:rPr lang="ko-KR" altLang="en-US" dirty="0"/>
              <a:t>프로젝트</a:t>
            </a:r>
            <a:r>
              <a:rPr lang="en-US" altLang="ko-KR" dirty="0"/>
              <a:t>(P)... </a:t>
            </a:r>
            <a:r>
              <a:rPr lang="ko-KR" altLang="en-US" dirty="0"/>
              <a:t>메뉴 항목을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코드 작성하기</a:t>
            </a: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286" y="1916832"/>
            <a:ext cx="489709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188640"/>
            <a:ext cx="820891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Assign(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 = x;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 = y;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Add()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return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Assign(2, 3);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 = Add();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두 개의 값을 더한 결과</a:t>
            </a:r>
            <a:r>
              <a:rPr lang="en-US" altLang="ko-KR" sz="1600" dirty="0"/>
              <a:t>: %d\n",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창자 이야기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ko-KR" altLang="en-US" dirty="0"/>
              <a:t>앞서 작성한 프로그램은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창자가 몸 밖으로 나와 있는 사람</a:t>
            </a:r>
            <a:endParaRPr lang="en-US" altLang="ko-KR" dirty="0"/>
          </a:p>
          <a:p>
            <a:pPr lvl="1"/>
            <a:r>
              <a:rPr lang="ko-KR" altLang="en-US" dirty="0"/>
              <a:t>혹은 램이나 </a:t>
            </a:r>
            <a:r>
              <a:rPr lang="en-US" altLang="ko-KR" dirty="0"/>
              <a:t>CPU </a:t>
            </a:r>
            <a:r>
              <a:rPr lang="ko-KR" altLang="en-US" dirty="0"/>
              <a:t>등이 밖으로 나와 있는 케이스 없는 컴퓨터</a:t>
            </a:r>
            <a:endParaRPr lang="en-US" altLang="ko-KR" dirty="0"/>
          </a:p>
          <a:p>
            <a:pPr lvl="1"/>
            <a:r>
              <a:rPr lang="ko-KR" altLang="en-US" dirty="0"/>
              <a:t>케이스 없는 자판기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아무나</a:t>
            </a:r>
            <a:r>
              <a:rPr lang="en-US" altLang="ko-KR" dirty="0"/>
              <a:t>, </a:t>
            </a:r>
            <a:r>
              <a:rPr lang="ko-KR" altLang="en-US" dirty="0"/>
              <a:t>아무 데서나 막 액세스</a:t>
            </a:r>
            <a:r>
              <a:rPr lang="en-US" altLang="ko-KR" dirty="0"/>
              <a:t>(</a:t>
            </a:r>
            <a:r>
              <a:rPr lang="ko-KR" altLang="en-US" dirty="0"/>
              <a:t>접근</a:t>
            </a:r>
            <a:r>
              <a:rPr lang="en-US" altLang="ko-KR" dirty="0"/>
              <a:t>)</a:t>
            </a:r>
            <a:r>
              <a:rPr lang="ko-KR" altLang="en-US" dirty="0"/>
              <a:t>할 수 있어서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어떤 문제가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쉽게 만질 수 있어서</a:t>
            </a:r>
            <a:endParaRPr lang="en-US" altLang="ko-KR" dirty="0"/>
          </a:p>
          <a:p>
            <a:pPr lvl="1"/>
            <a:r>
              <a:rPr lang="ko-KR" altLang="en-US" dirty="0"/>
              <a:t>쉽게 다치거나 망가짐</a:t>
            </a:r>
            <a:endParaRPr lang="en-US" altLang="ko-KR" dirty="0"/>
          </a:p>
          <a:p>
            <a:pPr lvl="1"/>
            <a:r>
              <a:rPr lang="ko-KR" altLang="en-US" dirty="0"/>
              <a:t>내용물을 분실할 수 있음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창자 이야기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 err="1"/>
              <a:t>iX</a:t>
            </a:r>
            <a:r>
              <a:rPr lang="ko-KR" altLang="en-US" dirty="0"/>
              <a:t>는 </a:t>
            </a:r>
            <a:endParaRPr lang="en-US" altLang="ko-KR" dirty="0"/>
          </a:p>
          <a:p>
            <a:pPr lvl="1"/>
            <a:r>
              <a:rPr lang="ko-KR" altLang="en-US" dirty="0"/>
              <a:t>전역 변수이므로 아무 함수에서나 제한 없이 쉽게 접근할 수 있어서 잘못 접근할 수 있음</a:t>
            </a:r>
            <a:endParaRPr lang="en-US" altLang="ko-KR" dirty="0"/>
          </a:p>
          <a:p>
            <a:pPr lvl="1"/>
            <a:r>
              <a:rPr lang="ko-KR" altLang="en-US" dirty="0"/>
              <a:t>가령 </a:t>
            </a:r>
            <a:r>
              <a:rPr lang="en-US" altLang="ko-KR" dirty="0" err="1"/>
              <a:t>iX</a:t>
            </a:r>
            <a:r>
              <a:rPr lang="ko-KR" altLang="en-US" dirty="0"/>
              <a:t>가 나이를 저장하는 변수일지라도 음수를 넣을 수 있음</a:t>
            </a:r>
            <a:endParaRPr lang="en-US" altLang="ko-KR" dirty="0"/>
          </a:p>
          <a:p>
            <a:pPr lvl="1"/>
            <a:r>
              <a:rPr lang="ko-KR" altLang="en-US" dirty="0"/>
              <a:t>음수를 넣지 못하도록 하는 방법이 존재하지 않음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Assign()</a:t>
            </a:r>
            <a:r>
              <a:rPr lang="ko-KR" altLang="en-US" dirty="0"/>
              <a:t>은</a:t>
            </a:r>
            <a:endParaRPr lang="en-US" altLang="ko-KR" dirty="0"/>
          </a:p>
          <a:p>
            <a:pPr lvl="1"/>
            <a:r>
              <a:rPr lang="en-US" altLang="ko-KR" dirty="0"/>
              <a:t>???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spc="-700" dirty="0"/>
              <a:t>변수와 함수를 묶으면 클래스가 보인다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해결 방법</a:t>
            </a:r>
            <a:endParaRPr lang="en-US" altLang="ko-KR" dirty="0"/>
          </a:p>
          <a:p>
            <a:pPr lvl="1"/>
            <a:r>
              <a:rPr lang="ko-KR" altLang="en-US" dirty="0"/>
              <a:t>창자는 몸 안으로 밀어 넣고 수술해서 봉해야 함</a:t>
            </a:r>
            <a:endParaRPr lang="en-US" altLang="ko-KR" dirty="0"/>
          </a:p>
          <a:p>
            <a:pPr lvl="1"/>
            <a:r>
              <a:rPr lang="ko-KR" altLang="en-US" dirty="0"/>
              <a:t>램과 </a:t>
            </a:r>
            <a:r>
              <a:rPr lang="en-US" altLang="ko-KR" dirty="0"/>
              <a:t>CPU </a:t>
            </a:r>
            <a:r>
              <a:rPr lang="ko-KR" altLang="en-US" dirty="0"/>
              <a:t>등은 단단한 하드 케이스로 싸서 조립함</a:t>
            </a:r>
            <a:endParaRPr lang="en-US" altLang="ko-KR" dirty="0"/>
          </a:p>
          <a:p>
            <a:pPr lvl="1"/>
            <a:r>
              <a:rPr lang="ko-KR" altLang="en-US" dirty="0"/>
              <a:t>앞의 프로그램에서 변수 </a:t>
            </a:r>
            <a:r>
              <a:rPr lang="en-US" altLang="ko-KR" dirty="0" err="1"/>
              <a:t>iX</a:t>
            </a:r>
            <a:r>
              <a:rPr lang="en-US" altLang="ko-KR" dirty="0"/>
              <a:t>, </a:t>
            </a:r>
            <a:r>
              <a:rPr lang="en-US" altLang="ko-KR" dirty="0" err="1"/>
              <a:t>iY</a:t>
            </a:r>
            <a:r>
              <a:rPr lang="ko-KR" altLang="en-US" dirty="0"/>
              <a:t>도 마찬가지임</a:t>
            </a:r>
            <a:r>
              <a:rPr lang="en-US" altLang="ko-KR" dirty="0"/>
              <a:t>. </a:t>
            </a:r>
            <a:r>
              <a:rPr lang="ko-KR" altLang="en-US" dirty="0"/>
              <a:t>단단한 케이스로 싸서 접근하지 못하도록 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관련 있는 것들을 </a:t>
            </a:r>
            <a:r>
              <a:rPr lang="ko-KR" altLang="en-US" dirty="0">
                <a:solidFill>
                  <a:srgbClr val="FF0000"/>
                </a:solidFill>
              </a:rPr>
              <a:t>묶어서 포장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관련이 있다는 것을 어떻게 알 것인가</a:t>
            </a:r>
            <a:r>
              <a:rPr lang="en-US" altLang="ko-KR" dirty="0"/>
              <a:t>?	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7584" y="809992"/>
            <a:ext cx="74888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묶는다 </a:t>
            </a:r>
            <a:r>
              <a:rPr lang="en-US" altLang="ko-KR" dirty="0">
                <a:solidFill>
                  <a:srgbClr val="FF0000"/>
                </a:solidFill>
              </a:rPr>
              <a:t>XXX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시작 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iX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Assign(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iX</a:t>
            </a:r>
            <a:r>
              <a:rPr lang="en-US" altLang="ko-KR" dirty="0"/>
              <a:t> = x;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iY</a:t>
            </a:r>
            <a:r>
              <a:rPr lang="en-US" altLang="ko-KR" dirty="0"/>
              <a:t> = y;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Add()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iX</a:t>
            </a:r>
            <a:r>
              <a:rPr lang="en-US" altLang="ko-KR" dirty="0"/>
              <a:t> +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끝</a:t>
            </a:r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1255</Words>
  <Application>Microsoft Office PowerPoint</Application>
  <PresentationFormat>화면 슬라이드 쇼(4:3)</PresentationFormat>
  <Paragraphs>282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Rix모던고딕 B</vt:lpstr>
      <vt:lpstr>Arial</vt:lpstr>
      <vt:lpstr>Rix고딕 M</vt:lpstr>
      <vt:lpstr>나눔스퀘어</vt:lpstr>
      <vt:lpstr>맑은 고딕</vt:lpstr>
      <vt:lpstr>Rix고딕 B</vt:lpstr>
      <vt:lpstr>Office 테마</vt:lpstr>
      <vt:lpstr>제3장  추상화에서  객체지향 프로그래밍까지</vt:lpstr>
      <vt:lpstr>PowerPoint 프레젠테이션</vt:lpstr>
      <vt:lpstr>1. 추상화는 뭐고 데이터 추상화는 뭘까</vt:lpstr>
      <vt:lpstr>2. CONSOLE2 프로젝트 생성하기</vt:lpstr>
      <vt:lpstr>PowerPoint 프레젠테이션</vt:lpstr>
      <vt:lpstr>3. 창자 이야기</vt:lpstr>
      <vt:lpstr>3. 창자 이야기</vt:lpstr>
      <vt:lpstr>4. 변수와 함수를 묶으면 클래스가 보인다</vt:lpstr>
      <vt:lpstr>PowerPoint 프레젠테이션</vt:lpstr>
      <vt:lpstr>4. 변수와 함수를 묶으면 클래스가 보인다</vt:lpstr>
      <vt:lpstr>4. 변수와 함수를 묶으면 클래스가 보인다</vt:lpstr>
      <vt:lpstr>PowerPoint 프레젠테이션</vt:lpstr>
      <vt:lpstr>PowerPoint 프레젠테이션</vt:lpstr>
      <vt:lpstr>4. 변수와 함수를 묶으면 클래스가 보인다</vt:lpstr>
      <vt:lpstr>4. 변수와 함수를 묶으면 클래스가 보인다</vt:lpstr>
      <vt:lpstr>PowerPoint 프레젠테이션</vt:lpstr>
      <vt:lpstr>PowerPoint 프레젠테이션</vt:lpstr>
      <vt:lpstr>PowerPoint 프레젠테이션</vt:lpstr>
      <vt:lpstr>4. 변수와 함수를 묶으면 클래스가 보인다</vt:lpstr>
      <vt:lpstr>5. 관련된 변수와 함수를 묶는 이유</vt:lpstr>
      <vt:lpstr>6. 동전 구멍과 버튼도 없는 쓸모 없는 커피 자판기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변영철</cp:lastModifiedBy>
  <cp:revision>179</cp:revision>
  <dcterms:created xsi:type="dcterms:W3CDTF">2006-10-05T04:04:58Z</dcterms:created>
  <dcterms:modified xsi:type="dcterms:W3CDTF">2024-03-13T03:34:11Z</dcterms:modified>
</cp:coreProperties>
</file>