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58" r:id="rId4"/>
    <p:sldId id="260" r:id="rId5"/>
    <p:sldId id="262" r:id="rId6"/>
  </p:sldIdLst>
  <p:sldSz cx="10080625" cy="7559675"/>
  <p:notesSz cx="7099300" cy="10234613"/>
  <p:defaultTextStyle>
    <a:defPPr>
      <a:defRPr lang="zh-TW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 dirty="0">
              <a:latin typeface="Arial" pitchFamily="18"/>
              <a:ea typeface="細明體" pitchFamily="2"/>
              <a:cs typeface="Tahoma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en-US" sz="1300" dirty="0">
              <a:latin typeface="Arial" pitchFamily="18"/>
              <a:ea typeface="細明體" pitchFamily="2"/>
              <a:cs typeface="Tahoma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 dirty="0">
              <a:latin typeface="Arial" pitchFamily="18"/>
              <a:ea typeface="細明體" pitchFamily="2"/>
              <a:cs typeface="Tahoma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D1A75C87-D39D-4A2F-A1BF-8813D48CBDCC}" type="slidenum">
              <a:rPr/>
              <a:pPr algn="r" hangingPunct="0">
                <a:buNone/>
                <a:defRPr sz="1400"/>
              </a:pPr>
              <a:t>‹#›</a:t>
            </a:fld>
            <a:endParaRPr lang="en-US" sz="1300" dirty="0">
              <a:latin typeface="Arial" pitchFamily="18"/>
              <a:ea typeface="細明體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82148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0" cy="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09961" y="4861354"/>
            <a:ext cx="5679346" cy="4605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TW"/>
          </a:p>
        </p:txBody>
      </p:sp>
      <p:sp>
        <p:nvSpPr>
          <p:cNvPr id="4" name="頁首版面配置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新細明體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新細明體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新細明體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新細明體" pitchFamily="2"/>
                <a:cs typeface="Tahoma" pitchFamily="2"/>
              </a:defRPr>
            </a:lvl1pPr>
          </a:lstStyle>
          <a:p>
            <a:pPr lvl="0"/>
            <a:fld id="{B3E77608-9C7C-422E-BA53-65E81F19255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en-US" altLang="zh-TW" sz="2000" b="0" i="0" u="none" strike="noStrike" kern="1200">
        <a:ln>
          <a:noFill/>
        </a:ln>
        <a:latin typeface="Arial" pitchFamily="18"/>
        <a:ea typeface="細明體" pitchFamily="2"/>
        <a:cs typeface="Tahoma" pitchFamily="2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3E77608-9C7C-422E-BA53-65E81F19255F}" type="slidenum">
              <a:rPr lang="en-US" altLang="zh-TW" smtClean="0"/>
              <a:pPr lvl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65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7787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09961" y="4861354"/>
            <a:ext cx="5679346" cy="307777"/>
          </a:xfrm>
        </p:spPr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24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7787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09961" y="4861354"/>
            <a:ext cx="5679346" cy="4519160"/>
          </a:xfrm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198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7787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709961" y="4861354"/>
            <a:ext cx="5679346" cy="4519160"/>
          </a:xfrm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06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72003" y="76893"/>
            <a:ext cx="9936617" cy="737691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428088" y="3527848"/>
            <a:ext cx="7056438" cy="1763924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/>
            <a:fld id="{408B9783-6B56-42C9-BE3C-F478D70D2FF3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378" y="1597589"/>
            <a:ext cx="9945618" cy="16836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9378" y="1539625"/>
            <a:ext cx="9945618" cy="13291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9378" y="3281204"/>
            <a:ext cx="9945618" cy="12184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04031" y="1660010"/>
            <a:ext cx="9072563" cy="1620430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B624A9-2032-4452-9515-9DD3F15C0331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453" y="302741"/>
            <a:ext cx="2217738" cy="645022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08063" y="302740"/>
            <a:ext cx="6132380" cy="645022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C06184-0141-4CD1-9016-2C3495F430F7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4C3F84-B915-4717-B3EA-9B3534C17676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008063" y="1595932"/>
            <a:ext cx="8568531" cy="5039783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72003" y="76893"/>
            <a:ext cx="9936617" cy="737691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300" y="1049956"/>
            <a:ext cx="8568531" cy="1501435"/>
          </a:xfrm>
        </p:spPr>
        <p:txBody>
          <a:bodyPr anchor="b" anchorCtr="0"/>
          <a:lstStyle>
            <a:lvl1pPr algn="l">
              <a:buNone/>
              <a:defRPr sz="44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300" y="2808630"/>
            <a:ext cx="8568531" cy="1475186"/>
          </a:xfrm>
        </p:spPr>
        <p:txBody>
          <a:bodyPr anchor="t" anchorCtr="0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82055" y="6803708"/>
            <a:ext cx="4410273" cy="503978"/>
          </a:xfrm>
        </p:spPr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 flipV="1">
            <a:off x="76523" y="2620015"/>
            <a:ext cx="9936774" cy="1007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29" y="2581043"/>
            <a:ext cx="9937068" cy="5039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5303" y="2721483"/>
            <a:ext cx="9937994" cy="5039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61290" y="6844026"/>
            <a:ext cx="504031" cy="503978"/>
          </a:xfrm>
        </p:spPr>
        <p:txBody>
          <a:bodyPr/>
          <a:lstStyle/>
          <a:p>
            <a:pPr lvl="0"/>
            <a:fld id="{0982D1CE-2D37-4D3B-B901-570AD7EB2C9D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4EAECB-F497-480C-9446-9A904E910575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008063" y="1595932"/>
            <a:ext cx="4133056" cy="5039783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439337" y="1595932"/>
            <a:ext cx="4133056" cy="5039783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8063" y="300987"/>
            <a:ext cx="8568531" cy="125994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8063" y="1595931"/>
            <a:ext cx="4116255" cy="839964"/>
          </a:xfrm>
          <a:noFill/>
          <a:ln w="12700" cap="sq" cmpd="sng" algn="ctr">
            <a:noFill/>
            <a:prstDash val="solid"/>
          </a:ln>
        </p:spPr>
        <p:txBody>
          <a:bodyPr lIns="100794" anchor="b" anchorCtr="0">
            <a:no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5460339" y="1595931"/>
            <a:ext cx="4116255" cy="839964"/>
          </a:xfrm>
          <a:noFill/>
          <a:ln w="12700" cap="sq" cmpd="sng" algn="ctr">
            <a:noFill/>
            <a:prstDash val="solid"/>
          </a:ln>
        </p:spPr>
        <p:txBody>
          <a:bodyPr lIns="100794" anchor="b" anchorCtr="0">
            <a:no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A9F57-78CA-4F0F-ABC8-979DE68DFBB4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008063" y="2477893"/>
            <a:ext cx="4116255" cy="4283816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5460339" y="2477893"/>
            <a:ext cx="4116255" cy="4283816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F9DDA2-7883-4D50-9C3B-5B932F1B2962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2D32C6-83D8-40B6-9B9F-AF5C6A3CACA1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70564" y="76892"/>
            <a:ext cx="9936617" cy="737824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8063" y="300987"/>
            <a:ext cx="8568531" cy="1259946"/>
          </a:xfrm>
        </p:spPr>
        <p:txBody>
          <a:bodyPr anchor="b" anchorCtr="0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008063" y="1763924"/>
            <a:ext cx="2100130" cy="495578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D92F8-2579-4322-A4E3-9D9BA7ADA252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276203" y="1763924"/>
            <a:ext cx="6300391" cy="4955787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8063" y="5401949"/>
            <a:ext cx="8064500" cy="575726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08063" y="6003013"/>
            <a:ext cx="8064500" cy="755968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008062" y="6803708"/>
            <a:ext cx="4284266" cy="503978"/>
          </a:xfrm>
        </p:spPr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61290" y="6844026"/>
            <a:ext cx="504031" cy="503978"/>
          </a:xfrm>
        </p:spPr>
        <p:txBody>
          <a:bodyPr/>
          <a:lstStyle/>
          <a:p>
            <a:pPr lvl="0"/>
            <a:fld id="{62445DBC-527F-4EA5-B6A5-2471A9522FA1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75304" y="5162752"/>
            <a:ext cx="9929416" cy="1007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75526" y="5126287"/>
            <a:ext cx="9929194" cy="5039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75528" y="5261596"/>
            <a:ext cx="9929192" cy="538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5305" y="73497"/>
            <a:ext cx="9923940" cy="5050283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70564" y="76892"/>
            <a:ext cx="9936617" cy="737824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008063" y="302737"/>
            <a:ext cx="8568531" cy="1259946"/>
          </a:xfrm>
          <a:prstGeom prst="rect">
            <a:avLst/>
          </a:prstGeom>
        </p:spPr>
        <p:txBody>
          <a:bodyPr lIns="100794" tIns="50397" rIns="100794" bIns="100794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008063" y="1595932"/>
            <a:ext cx="8568531" cy="5039783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804422" y="6824707"/>
            <a:ext cx="2730169" cy="524977"/>
          </a:xfrm>
          <a:prstGeom prst="rect">
            <a:avLst/>
          </a:prstGeom>
        </p:spPr>
        <p:txBody>
          <a:bodyPr lIns="100794" tIns="50397" rIns="100794" bIns="50397" anchor="ctr" anchorCtr="0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008062" y="6803708"/>
            <a:ext cx="4368271" cy="503978"/>
          </a:xfrm>
          <a:prstGeom prst="rect">
            <a:avLst/>
          </a:prstGeom>
        </p:spPr>
        <p:txBody>
          <a:bodyPr lIns="100794" tIns="50397" rIns="100794" bIns="50397" anchor="ctr" anchorCtr="0"/>
          <a:lstStyle>
            <a:lvl1pPr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61290" y="6845706"/>
            <a:ext cx="504031" cy="503978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fld id="{0982D1CE-2D37-4D3B-B901-570AD7EB2C9D}" type="slidenum">
              <a:rPr lang="en-US" altLang="zh-TW" smtClean="0"/>
              <a:pPr lvl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39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251986" algn="l" rtl="0" eaLnBrk="1" latinLnBrk="0" hangingPunct="1">
        <a:spcBef>
          <a:spcPts val="408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ts val="408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ts val="408"/>
        </a:spcBef>
        <a:buClr>
          <a:schemeClr val="accent3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408"/>
        </a:spcBef>
        <a:buClr>
          <a:schemeClr val="accent3"/>
        </a:buClr>
        <a:buFontTx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51986" algn="l" rtl="0" eaLnBrk="1" latinLnBrk="0" hangingPunct="1">
        <a:spcBef>
          <a:spcPts val="408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51986" algn="l" rtl="0" eaLnBrk="1" latinLnBrk="0" hangingPunct="1">
        <a:spcBef>
          <a:spcPts val="408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51986" algn="l" rtl="0" eaLnBrk="1" latinLnBrk="0" hangingPunct="1">
        <a:spcBef>
          <a:spcPts val="408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51986" algn="l" rtl="0" eaLnBrk="1" latinLnBrk="0" hangingPunct="1">
        <a:spcBef>
          <a:spcPts val="408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ngche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12094" y="3543596"/>
            <a:ext cx="7056438" cy="3620617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3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周永振 </a:t>
            </a:r>
            <a:endParaRPr lang="en-US" altLang="zh-TW" sz="3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zh-TW" sz="3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/>
                <a:cs typeface="Arial" pitchFamily="34"/>
              </a:rPr>
              <a:t>Yung-Chen Chou</a:t>
            </a:r>
          </a:p>
          <a:p>
            <a:endParaRPr lang="en-US" altLang="zh-TW" sz="3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/>
              <a:cs typeface="Arial" pitchFamily="34"/>
            </a:endParaRPr>
          </a:p>
          <a:p>
            <a:r>
              <a:rPr lang="en-US" altLang="zh-TW" sz="3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/>
                <a:cs typeface="Arial" pitchFamily="34"/>
              </a:rPr>
              <a:t>Department </a:t>
            </a:r>
            <a:r>
              <a:rPr lang="en-US" altLang="zh-TW" sz="33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/>
                <a:cs typeface="Arial" pitchFamily="34"/>
              </a:rPr>
              <a:t>of Computer Sciences and Information Engineering,</a:t>
            </a:r>
          </a:p>
          <a:p>
            <a:r>
              <a:rPr lang="en-US" altLang="zh-TW" sz="33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/>
                <a:cs typeface="Arial" pitchFamily="34"/>
              </a:rPr>
              <a:t>Asia </a:t>
            </a:r>
            <a:r>
              <a:rPr lang="en-US" altLang="zh-TW" sz="3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/>
                <a:cs typeface="Arial" pitchFamily="34"/>
              </a:rPr>
              <a:t>University</a:t>
            </a:r>
          </a:p>
          <a:p>
            <a:endParaRPr lang="en-US" altLang="zh-TW" sz="330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r>
              <a:rPr lang="en-US" altLang="zh-TW" sz="3300" dirty="0" smtClean="0">
                <a:solidFill>
                  <a:srgbClr val="000000"/>
                </a:solidFill>
                <a:latin typeface="Arial" pitchFamily="34"/>
                <a:ea typeface="新細明體" pitchFamily="18"/>
                <a:cs typeface="Arial" pitchFamily="34"/>
              </a:rPr>
              <a:t>E-mail</a:t>
            </a:r>
            <a:r>
              <a:rPr lang="en-US" altLang="zh-TW" sz="3300" dirty="0">
                <a:solidFill>
                  <a:srgbClr val="000000"/>
                </a:solidFill>
                <a:latin typeface="Arial" pitchFamily="34"/>
                <a:ea typeface="新細明體" pitchFamily="18"/>
                <a:cs typeface="Arial" pitchFamily="34"/>
              </a:rPr>
              <a:t>: </a:t>
            </a:r>
            <a:r>
              <a:rPr lang="en-US" altLang="zh-TW" sz="3300" dirty="0" smtClean="0">
                <a:solidFill>
                  <a:srgbClr val="000000"/>
                </a:solidFill>
                <a:latin typeface="Arial" pitchFamily="34"/>
                <a:cs typeface="Arial" pitchFamily="34"/>
                <a:hlinkClick r:id="rId3"/>
              </a:rPr>
              <a:t>yungchen@gmail.com</a:t>
            </a:r>
            <a:endParaRPr lang="en-US" altLang="zh-TW" sz="3300" dirty="0" smtClean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r>
              <a:rPr lang="en-US" altLang="zh-TW" sz="33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Web: http</a:t>
            </a:r>
            <a:r>
              <a:rPr lang="en-US" altLang="zh-TW" sz="33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://mslab.csie.asia.edu.tw/~</a:t>
            </a:r>
            <a:r>
              <a:rPr lang="en-US" altLang="zh-TW" sz="330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jackjow</a:t>
            </a:r>
            <a:endParaRPr lang="zh-TW" altLang="en-US" sz="3300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TW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資訊隱藏概論</a:t>
            </a:r>
            <a:r>
              <a:rPr lang="en-US" altLang="zh-TW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/>
            </a:r>
            <a:br>
              <a:rPr lang="en-US" altLang="zh-TW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altLang="zh-TW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dirty="0" smtClean="0"/>
              <a:t>Introduction to Data Hiding</a:t>
            </a:r>
            <a:r>
              <a:rPr lang="en-US" altLang="zh-TW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zh-TW" altLang="en-U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3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TW" altLang="en-US">
                <a:solidFill>
                  <a:srgbClr val="000000"/>
                </a:solidFill>
                <a:latin typeface="Arial" pitchFamily="34"/>
              </a:rPr>
              <a:t>授課及評量</a:t>
            </a:r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 dirty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3C763AA6-0B5C-4A2D-B1B5-1FAC3CFC5763}" type="slidenum">
              <a:rPr/>
              <a:pPr lvl="0"/>
              <a:t>2</a:t>
            </a:fld>
            <a:endParaRPr lang="en-US"/>
          </a:p>
        </p:txBody>
      </p:sp>
      <p:sp>
        <p:nvSpPr>
          <p:cNvPr id="3" name="文字版面配置區 2"/>
          <p:cNvSpPr txBox="1"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ts val="1928"/>
              <a:buNone/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ts val="1928"/>
              <a:buBlip>
                <a:blip r:embed="rId3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ts val="1928"/>
              <a:buBlip>
                <a:blip r:embed="rId4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ts val="1928"/>
              <a:buBlip>
                <a:blip r:embed="rId5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ts val="1928"/>
              <a:buBlip>
                <a:blip r:embed="rId6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7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8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9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ts val="1713"/>
              <a:buBlip>
                <a:blip r:embed="rId10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ts val="1713"/>
              <a:buBlip>
                <a:blip r:embed="rId11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9pPr>
          </a:lstStyle>
          <a:p>
            <a:pPr marL="343045" indent="-343045"/>
            <a:r>
              <a:rPr lang="zh-TW" altLang="en-US" dirty="0">
                <a:solidFill>
                  <a:srgbClr val="000000"/>
                </a:solidFill>
                <a:latin typeface="Arial" pitchFamily="32"/>
                <a:ea typeface="標楷體" pitchFamily="64"/>
              </a:rPr>
              <a:t>投影片、黑板書寫</a:t>
            </a:r>
          </a:p>
          <a:p>
            <a:pPr marL="343045" indent="-343045"/>
            <a:r>
              <a:rPr lang="zh-TW" altLang="en-US" dirty="0">
                <a:solidFill>
                  <a:srgbClr val="000000"/>
                </a:solidFill>
                <a:latin typeface="Arial" pitchFamily="32"/>
                <a:ea typeface="標楷體" pitchFamily="64"/>
              </a:rPr>
              <a:t>教科書：</a:t>
            </a:r>
          </a:p>
          <a:p>
            <a:pPr marL="775044" lvl="2" indent="-343045"/>
            <a:r>
              <a:rPr lang="zh-TW" altLang="en-US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多媒體安全技術</a:t>
            </a:r>
            <a:r>
              <a:rPr lang="en-US" altLang="zh-TW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, </a:t>
            </a:r>
            <a:r>
              <a:rPr lang="zh-TW" altLang="en-US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呂慈純、陸哲明、張真誠</a:t>
            </a:r>
            <a:r>
              <a:rPr lang="en-US" altLang="zh-TW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, </a:t>
            </a:r>
            <a:r>
              <a:rPr lang="zh-TW" altLang="en-US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全華圖書股份有限公司</a:t>
            </a:r>
            <a:r>
              <a:rPr lang="en-US" altLang="zh-TW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, </a:t>
            </a:r>
            <a:r>
              <a:rPr lang="zh-TW" altLang="en-US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書號</a:t>
            </a:r>
            <a:r>
              <a:rPr lang="en-US" altLang="zh-TW" dirty="0" smtClean="0">
                <a:solidFill>
                  <a:srgbClr val="000000"/>
                </a:solidFill>
                <a:latin typeface="Arial" pitchFamily="32"/>
                <a:ea typeface="標楷體" pitchFamily="64"/>
              </a:rPr>
              <a:t>: 060207</a:t>
            </a:r>
            <a:endParaRPr lang="zh-TW" altLang="en-US" dirty="0">
              <a:solidFill>
                <a:srgbClr val="000000"/>
              </a:solidFill>
              <a:latin typeface="Arial" pitchFamily="32"/>
              <a:ea typeface="標楷體" pitchFamily="64"/>
            </a:endParaRPr>
          </a:p>
          <a:p>
            <a:pPr marL="343045" indent="-343045"/>
            <a:r>
              <a:rPr lang="zh-TW" altLang="en-US" dirty="0">
                <a:solidFill>
                  <a:srgbClr val="000000"/>
                </a:solidFill>
                <a:latin typeface="Arial" pitchFamily="32"/>
                <a:ea typeface="標楷體" pitchFamily="64"/>
              </a:rPr>
              <a:t>參考書：</a:t>
            </a:r>
          </a:p>
          <a:p>
            <a:pPr marL="775044" lvl="2" indent="-343045"/>
            <a:r>
              <a:rPr lang="en-US" altLang="zh-TW" dirty="0" err="1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Ingemar</a:t>
            </a:r>
            <a:r>
              <a:rPr lang="en-US" altLang="zh-TW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 J. Cox, Matthew L. Miller, Jeffery A. Bloom, Jessica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Fridrich</a:t>
            </a:r>
            <a:r>
              <a:rPr lang="en-US" altLang="zh-TW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, and Ton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Kalker</a:t>
            </a:r>
            <a:r>
              <a:rPr lang="en-US" altLang="zh-TW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“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Digital 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Watermarking and Steganography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,”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The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Morgan Kaufmann Series in Multimedia Information and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Systems</a:t>
            </a:r>
            <a:r>
              <a:rPr lang="en-US" altLang="zh-TW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, ISBN: 978-0-12-372585-1</a:t>
            </a:r>
            <a:endParaRPr lang="zh-TW" altLang="en-US" dirty="0">
              <a:solidFill>
                <a:srgbClr val="000000"/>
              </a:solidFill>
              <a:latin typeface="Arial" pitchFamily="32"/>
              <a:ea typeface="標楷體" pitchFamily="6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TW" altLang="en-US"/>
              <a:t>授課與評量 </a:t>
            </a:r>
            <a:r>
              <a:rPr lang="en-US" altLang="zh-TW"/>
              <a:t>(Cont.)</a:t>
            </a:r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1F81B737-0CB7-48E1-A4AA-9A3692E6A0DD}" type="slidenum">
              <a:rPr/>
              <a:pPr lvl="0"/>
              <a:t>3</a:t>
            </a:fld>
            <a:endParaRPr lang="en-US"/>
          </a:p>
        </p:txBody>
      </p:sp>
      <p:sp>
        <p:nvSpPr>
          <p:cNvPr id="3" name="文字版面配置區 2"/>
          <p:cNvSpPr txBox="1">
            <a:spLocks noGrp="1"/>
          </p:cNvSpPr>
          <p:nvPr>
            <p:ph sz="quarter"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ts val="1928"/>
              <a:buNone/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ts val="1928"/>
              <a:buBlip>
                <a:blip r:embed="rId3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ts val="1928"/>
              <a:buBlip>
                <a:blip r:embed="rId4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ts val="1928"/>
              <a:buBlip>
                <a:blip r:embed="rId5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ts val="1928"/>
              <a:buBlip>
                <a:blip r:embed="rId6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7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8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9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ts val="1713"/>
              <a:buBlip>
                <a:blip r:embed="rId10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ts val="1713"/>
              <a:buBlip>
                <a:blip r:embed="rId11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9pPr>
          </a:lstStyle>
          <a:p>
            <a:pPr lvl="0"/>
            <a:r>
              <a:rPr lang="zh-TW" altLang="en-US" dirty="0"/>
              <a:t>評量：</a:t>
            </a:r>
          </a:p>
          <a:p>
            <a:pPr lvl="1"/>
            <a:r>
              <a:rPr lang="zh-TW" altLang="en-US" dirty="0"/>
              <a:t>期中考</a:t>
            </a:r>
            <a:r>
              <a:rPr lang="en-US" altLang="zh-TW" dirty="0" smtClean="0"/>
              <a:t>(20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pPr lvl="1"/>
            <a:r>
              <a:rPr lang="zh-TW" altLang="en-US" dirty="0"/>
              <a:t>期末考</a:t>
            </a:r>
            <a:r>
              <a:rPr lang="en-US" altLang="zh-TW" dirty="0"/>
              <a:t>(30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pPr lvl="1"/>
            <a:r>
              <a:rPr lang="zh-TW" altLang="en-US" dirty="0"/>
              <a:t>平時</a:t>
            </a:r>
            <a:r>
              <a:rPr lang="zh-TW" altLang="en-US" dirty="0" smtClean="0"/>
              <a:t>成績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作業</a:t>
            </a:r>
            <a:r>
              <a:rPr lang="en-US" altLang="zh-TW" dirty="0" smtClean="0"/>
              <a:t>(30%)</a:t>
            </a:r>
          </a:p>
          <a:p>
            <a:pPr lvl="2"/>
            <a:r>
              <a:rPr lang="zh-TW" altLang="en-US" dirty="0" smtClean="0"/>
              <a:t>課堂</a:t>
            </a:r>
            <a:r>
              <a:rPr lang="zh-TW" altLang="en-US" dirty="0" smtClean="0"/>
              <a:t>表現</a:t>
            </a:r>
            <a:r>
              <a:rPr lang="en-US" altLang="zh-TW" dirty="0" smtClean="0"/>
              <a:t>(20</a:t>
            </a:r>
            <a:r>
              <a:rPr lang="en-US" altLang="zh-TW" dirty="0" smtClean="0"/>
              <a:t>%)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TW" altLang="en-US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電子郵件撰寫範例</a:t>
            </a:r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TW" smtClean="0"/>
              <a:t>2/17/2011</a:t>
            </a:r>
            <a:endParaRPr 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Introduction to Data Hiding</a:t>
            </a:r>
            <a:endParaRPr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A3B72F33-49F1-46DF-8538-8BD38222ACFD}" type="slidenum">
              <a:rPr/>
              <a:pPr lvl="0"/>
              <a:t>4</a:t>
            </a:fld>
            <a:endParaRPr lang="en-US"/>
          </a:p>
        </p:txBody>
      </p:sp>
      <p:sp>
        <p:nvSpPr>
          <p:cNvPr id="3" name="文字版面配置區 2"/>
          <p:cNvSpPr txBox="1">
            <a:spLocks noGrp="1"/>
          </p:cNvSpPr>
          <p:nvPr>
            <p:ph sz="quarter"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ts val="1928"/>
              <a:buNone/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ts val="1928"/>
              <a:buBlip>
                <a:blip r:embed="rId3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ts val="1928"/>
              <a:buBlip>
                <a:blip r:embed="rId4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ts val="1928"/>
              <a:buBlip>
                <a:blip r:embed="rId5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ts val="1928"/>
              <a:buBlip>
                <a:blip r:embed="rId6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7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8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ts val="1928"/>
              <a:buBlip>
                <a:blip r:embed="rId9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ts val="1713"/>
              <a:buBlip>
                <a:blip r:embed="rId10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ts val="1713"/>
              <a:buBlip>
                <a:blip r:embed="rId11"/>
              </a:buBlip>
              <a:defRPr lang="en-US" sz="32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標楷體" pitchFamily="65"/>
                <a:cs typeface="Tahoma" pitchFamily="2"/>
              </a:defRPr>
            </a:lvl9pPr>
          </a:lstStyle>
          <a:p>
            <a:pPr marL="343045" indent="-343045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Dear </a:t>
            </a:r>
            <a:r>
              <a:rPr lang="zh-TW" altLang="en-US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周老師</a:t>
            </a:r>
            <a:r>
              <a:rPr lang="en-US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,</a:t>
            </a:r>
          </a:p>
          <a:p>
            <a:pPr marL="343045" indent="-343045">
              <a:buNone/>
            </a:pPr>
            <a:endParaRPr lang="en-US" dirty="0">
              <a:solidFill>
                <a:srgbClr val="000000"/>
              </a:solidFill>
              <a:latin typeface="Times New Roman" pitchFamily="16"/>
              <a:ea typeface="標楷體" pitchFamily="64"/>
              <a:cs typeface="Times New Roman" pitchFamily="16"/>
            </a:endParaRPr>
          </a:p>
          <a:p>
            <a:pPr marL="343045" indent="-343045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信件</a:t>
            </a:r>
            <a:r>
              <a:rPr lang="zh-TW" altLang="en-US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內容</a:t>
            </a:r>
            <a:r>
              <a:rPr lang="en-US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…)</a:t>
            </a:r>
            <a:endParaRPr lang="en-US" dirty="0">
              <a:solidFill>
                <a:srgbClr val="000000"/>
              </a:solidFill>
              <a:latin typeface="Times New Roman" pitchFamily="16"/>
              <a:ea typeface="標楷體" pitchFamily="64"/>
              <a:cs typeface="Times New Roman" pitchFamily="16"/>
            </a:endParaRPr>
          </a:p>
          <a:p>
            <a:pPr marL="343045" indent="-343045">
              <a:buNone/>
            </a:pPr>
            <a:endParaRPr lang="en-US" dirty="0">
              <a:solidFill>
                <a:srgbClr val="000000"/>
              </a:solidFill>
              <a:latin typeface="Times New Roman" pitchFamily="16"/>
              <a:ea typeface="標楷體" pitchFamily="64"/>
              <a:cs typeface="Times New Roman" pitchFamily="16"/>
            </a:endParaRPr>
          </a:p>
          <a:p>
            <a:pPr marL="343045" indent="-343045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Sincerely yours,</a:t>
            </a:r>
          </a:p>
          <a:p>
            <a:pPr marL="343045" indent="-343045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                         </a:t>
            </a:r>
            <a:r>
              <a:rPr lang="zh-TW" altLang="en-US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學生 </a:t>
            </a:r>
            <a:r>
              <a:rPr lang="zh-TW" altLang="en-US" dirty="0">
                <a:solidFill>
                  <a:srgbClr val="000000"/>
                </a:solidFill>
                <a:latin typeface="Symbol" pitchFamily="18"/>
              </a:rPr>
              <a:t>  </a:t>
            </a:r>
          </a:p>
          <a:p>
            <a:pPr marL="343045" indent="-343045">
              <a:buNone/>
            </a:pPr>
            <a:r>
              <a:rPr lang="zh-TW" altLang="en-US" dirty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Feb</a:t>
            </a:r>
            <a:r>
              <a:rPr lang="en-US" dirty="0" smtClean="0">
                <a:solidFill>
                  <a:srgbClr val="000000"/>
                </a:solidFill>
                <a:latin typeface="Times New Roman" pitchFamily="16"/>
                <a:ea typeface="標楷體" pitchFamily="64"/>
                <a:cs typeface="Times New Roman" pitchFamily="16"/>
              </a:rPr>
              <a:t>. 23, 2012</a:t>
            </a:r>
            <a:endParaRPr lang="en-US" dirty="0">
              <a:solidFill>
                <a:srgbClr val="000000"/>
              </a:solidFill>
              <a:latin typeface="Times New Roman" pitchFamily="16"/>
              <a:ea typeface="標楷體" pitchFamily="64"/>
              <a:cs typeface="Times New Roman" pitchFamily="16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關於學習效率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122D-82E2-4CFD-A0D6-68E1F8975BC7}" type="datetime1">
              <a:rPr lang="zh-TW" altLang="en-US" smtClean="0"/>
              <a:pPr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Yung-Chen Chou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F09-E235-40D6-8E45-E842296E69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本課程目標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瞭解並實作資訊安全技術</a:t>
            </a:r>
            <a:endParaRPr lang="en-US" altLang="zh-TW" dirty="0" smtClean="0"/>
          </a:p>
          <a:p>
            <a:r>
              <a:rPr lang="zh-TW" altLang="en-US" b="1" dirty="0" smtClean="0"/>
              <a:t>增進學習效率的幾個作法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多寫程式多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舉例</a:t>
            </a:r>
            <a:r>
              <a:rPr lang="zh-TW" altLang="en-US" dirty="0" smtClean="0"/>
              <a:t>進行演練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與同學討論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遇到困難時找助教或老師協助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善用工具 </a:t>
            </a:r>
            <a:r>
              <a:rPr lang="en-US" altLang="zh-TW" dirty="0" smtClean="0"/>
              <a:t>(ex: </a:t>
            </a:r>
            <a:r>
              <a:rPr lang="en-US" altLang="zh-TW" dirty="0" err="1" smtClean="0"/>
              <a:t>Xmind</a:t>
            </a:r>
            <a:r>
              <a:rPr lang="en-US" altLang="zh-TW" dirty="0" smtClean="0"/>
              <a:t>, Free mind)</a:t>
            </a:r>
          </a:p>
          <a:p>
            <a:r>
              <a:rPr lang="zh-TW" altLang="en-US" b="1" dirty="0" smtClean="0"/>
              <a:t>始終學不好的原因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不動手寫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應付了事</a:t>
            </a:r>
            <a:r>
              <a:rPr lang="en-US" altLang="zh-TW" dirty="0" smtClean="0"/>
              <a:t>(</a:t>
            </a:r>
            <a:r>
              <a:rPr lang="zh-TW" altLang="en-US" dirty="0" smtClean="0"/>
              <a:t>抄同學的答案或作業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死</a:t>
            </a:r>
            <a:r>
              <a:rPr lang="zh-TW" altLang="en-US" dirty="0" smtClean="0"/>
              <a:t>背演算法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267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</TotalTime>
  <Words>241</Words>
  <Application>Microsoft Office PowerPoint</Application>
  <PresentationFormat>自訂</PresentationFormat>
  <Paragraphs>56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9" baseType="lpstr">
      <vt:lpstr>StarSymbol</vt:lpstr>
      <vt:lpstr>細明體</vt:lpstr>
      <vt:lpstr>微軟正黑體</vt:lpstr>
      <vt:lpstr>新細明體</vt:lpstr>
      <vt:lpstr>標楷體</vt:lpstr>
      <vt:lpstr>Arial</vt:lpstr>
      <vt:lpstr>Calibri</vt:lpstr>
      <vt:lpstr>Franklin Gothic Book</vt:lpstr>
      <vt:lpstr>Perpetua</vt:lpstr>
      <vt:lpstr>Symbol</vt:lpstr>
      <vt:lpstr>Tahoma</vt:lpstr>
      <vt:lpstr>Times New Roman</vt:lpstr>
      <vt:lpstr>Wingdings 2</vt:lpstr>
      <vt:lpstr>公正</vt:lpstr>
      <vt:lpstr>資訊隱藏概論 (Introduction to Data Hiding)</vt:lpstr>
      <vt:lpstr>授課及評量</vt:lpstr>
      <vt:lpstr>授課與評量 (Cont.)</vt:lpstr>
      <vt:lpstr>電子郵件撰寫範例</vt:lpstr>
      <vt:lpstr>關於學習效率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 (Information Security)</dc:title>
  <dc:creator>Jack</dc:creator>
  <cp:lastModifiedBy>jackjow</cp:lastModifiedBy>
  <cp:revision>38</cp:revision>
  <dcterms:created xsi:type="dcterms:W3CDTF">2010-02-26T17:12:36Z</dcterms:created>
  <dcterms:modified xsi:type="dcterms:W3CDTF">2013-09-15T14:45:22Z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資訊 1">
    <vt:lpwstr/>
  </property>
  <property fmtid="{D5CDD505-2E9C-101B-9397-08002B2CF9AE}" pid="3" name="資訊 2">
    <vt:lpwstr/>
  </property>
  <property fmtid="{D5CDD505-2E9C-101B-9397-08002B2CF9AE}" pid="4" name="資訊 3">
    <vt:lpwstr/>
  </property>
  <property fmtid="{D5CDD505-2E9C-101B-9397-08002B2CF9AE}" pid="5" name="資訊 4">
    <vt:lpwstr/>
  </property>
</Properties>
</file>