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76" r:id="rId4"/>
    <p:sldId id="257" r:id="rId5"/>
    <p:sldId id="259" r:id="rId6"/>
    <p:sldId id="260" r:id="rId7"/>
    <p:sldId id="261" r:id="rId8"/>
    <p:sldId id="264" r:id="rId9"/>
    <p:sldId id="265" r:id="rId10"/>
    <p:sldId id="269" r:id="rId11"/>
    <p:sldId id="266" r:id="rId12"/>
    <p:sldId id="262" r:id="rId13"/>
    <p:sldId id="263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5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5CAF6-DCD1-406D-9D82-1EAD9ABF8483}" type="datetimeFigureOut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993B1-993D-4635-B681-CABF75B7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592C-A097-4559-B854-65DCCA50C543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DD99-121A-40EC-8545-6504C104807E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EC6-A279-4C8F-A056-5E3C8D05A25D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9865-D92B-48E1-B10B-C4118558B6FF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0C4E-3413-4901-A9E8-87043B795394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586B-5AEF-4C31-AF31-BB0401B8D87D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AFB4-0D23-4973-ADF9-9D5709C87ADE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4E79-3D00-44C5-AF84-69F8F0B3D931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2540-5629-4FEC-8E78-3AD2DE14F003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2417-177D-4344-9D6E-9C8A4072B9BF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5927AA-DB2D-415D-A723-7FE7D5701A89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360997E-E44C-48CE-92A4-2E21E4C8EC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ctave/files/Octave%20Windows%20binaries/Octave%203.6.4%20for%20Windows%20Microsoft%20Visual%20Stud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rw.ncut.edu.tw/peterju/octave.html" TargetMode="External"/><Relationship Id="rId2" Type="http://schemas.openxmlformats.org/officeDocument/2006/relationships/hyperlink" Target="http://zh.wikipedia.org/wiki/GNU_Octa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tes.google.com/site/octavetech/octave_introdu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36912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周永振</a:t>
            </a:r>
            <a:endParaRPr lang="en-US" altLang="zh-TW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Yung-Chen Chou</a:t>
            </a:r>
          </a:p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Department of Computer Science and Information Engineering, Asia University</a:t>
            </a:r>
          </a:p>
          <a:p>
            <a:r>
              <a:rPr lang="en-US" altLang="zh-TW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E-mail: </a:t>
            </a:r>
            <a:r>
              <a:rPr lang="en-US" altLang="zh-TW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yungchen@gmail.com</a:t>
            </a:r>
            <a:endParaRPr lang="en-US" altLang="zh-TW" b="1" dirty="0" smtClean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TW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Octave Tutorial</a:t>
            </a:r>
            <a:endParaRPr lang="zh-TW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52" y="1484784"/>
            <a:ext cx="201622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4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線上說明文件（</a:t>
            </a:r>
            <a:r>
              <a:rPr lang="en-US" altLang="zh-TW" b="1" dirty="0"/>
              <a:t>Online Help</a:t>
            </a:r>
            <a:r>
              <a:rPr lang="zh-TW" altLang="en-US" b="1" dirty="0"/>
              <a:t>）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Octave </a:t>
            </a:r>
            <a:r>
              <a:rPr lang="zh-TW" altLang="en-US" dirty="0"/>
              <a:t>官方完整的線上參考手冊可以使用 </a:t>
            </a:r>
            <a:r>
              <a:rPr lang="en-US" altLang="zh-TW" dirty="0"/>
              <a:t>doc </a:t>
            </a:r>
            <a:r>
              <a:rPr lang="zh-TW" altLang="en-US" dirty="0"/>
              <a:t>指令來查閱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doc [</a:t>
            </a:r>
            <a:r>
              <a:rPr lang="en-US" altLang="zh-TW" i="1" dirty="0" err="1"/>
              <a:t>function_name</a:t>
            </a:r>
            <a:r>
              <a:rPr lang="en-US" altLang="zh-TW" dirty="0" smtClean="0"/>
              <a:t>]</a:t>
            </a:r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 </a:t>
            </a:r>
            <a:r>
              <a:rPr lang="en-US" altLang="zh-TW" dirty="0"/>
              <a:t>doc </a:t>
            </a:r>
            <a:r>
              <a:rPr lang="en-US" altLang="zh-TW" dirty="0" smtClean="0"/>
              <a:t>rand</a:t>
            </a:r>
          </a:p>
          <a:p>
            <a:r>
              <a:rPr lang="zh-TW" altLang="en-US" dirty="0"/>
              <a:t>若要搜尋線上手冊可以使用 </a:t>
            </a:r>
            <a:r>
              <a:rPr lang="en-US" altLang="zh-TW" dirty="0" err="1"/>
              <a:t>lookfor</a:t>
            </a:r>
            <a:r>
              <a:rPr lang="en-US" altLang="zh-TW" dirty="0"/>
              <a:t> </a:t>
            </a:r>
            <a:r>
              <a:rPr lang="zh-TW" altLang="en-US" dirty="0"/>
              <a:t>指令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/>
              <a:t>lookfor</a:t>
            </a:r>
            <a:r>
              <a:rPr lang="en-US" altLang="zh-TW" dirty="0"/>
              <a:t> </a:t>
            </a:r>
            <a:r>
              <a:rPr lang="en-US" altLang="zh-TW" i="1" dirty="0" err="1" smtClean="0"/>
              <a:t>str</a:t>
            </a:r>
            <a:endParaRPr lang="en-US" altLang="zh-TW" i="1" dirty="0" smtClean="0"/>
          </a:p>
          <a:p>
            <a:pPr lvl="1"/>
            <a:r>
              <a:rPr lang="en-US" altLang="zh-TW" dirty="0" err="1"/>
              <a:t>lookfor</a:t>
            </a:r>
            <a:r>
              <a:rPr lang="en-US" altLang="zh-TW" dirty="0"/>
              <a:t> -all </a:t>
            </a:r>
            <a:r>
              <a:rPr lang="en-US" altLang="zh-TW" i="1" dirty="0" err="1" smtClean="0"/>
              <a:t>str</a:t>
            </a:r>
            <a:endParaRPr lang="en-US" altLang="zh-TW" i="1" dirty="0" smtClean="0"/>
          </a:p>
          <a:p>
            <a:pPr lvl="1"/>
            <a:r>
              <a:rPr lang="en-US" altLang="zh-TW" dirty="0" err="1"/>
              <a:t>lookfor</a:t>
            </a:r>
            <a:r>
              <a:rPr lang="en-US" altLang="zh-TW" dirty="0"/>
              <a:t> </a:t>
            </a:r>
            <a:r>
              <a:rPr lang="zh-TW" altLang="en-US" dirty="0"/>
              <a:t>指令是用來在所有的函數說明中尋找 </a:t>
            </a:r>
            <a:r>
              <a:rPr lang="en-US" altLang="zh-TW" i="1" dirty="0" err="1"/>
              <a:t>str</a:t>
            </a:r>
            <a:r>
              <a:rPr lang="zh-TW" altLang="en-US" dirty="0"/>
              <a:t>（不分大小寫），預設 </a:t>
            </a:r>
            <a:r>
              <a:rPr lang="en-US" altLang="zh-TW" dirty="0" err="1"/>
              <a:t>lookfor</a:t>
            </a:r>
            <a:r>
              <a:rPr lang="en-US" altLang="zh-TW" dirty="0"/>
              <a:t> </a:t>
            </a:r>
            <a:r>
              <a:rPr lang="zh-TW" altLang="en-US" dirty="0"/>
              <a:t>只會搜尋每個函數說明的第一句，若是要在完整的函數說明中尋找，則必須加上 </a:t>
            </a:r>
            <a:r>
              <a:rPr lang="en-US" altLang="zh-TW" dirty="0"/>
              <a:t>-all </a:t>
            </a:r>
            <a:r>
              <a:rPr lang="zh-TW" altLang="en-US" dirty="0"/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192048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變數命名規則與使用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第一個字母必需是英文</a:t>
            </a:r>
            <a:r>
              <a:rPr lang="zh-TW" altLang="en-US" dirty="0" smtClean="0"/>
              <a:t>字母</a:t>
            </a:r>
            <a:endParaRPr lang="en-US" altLang="zh-TW" dirty="0" smtClean="0"/>
          </a:p>
          <a:p>
            <a:r>
              <a:rPr lang="zh-TW" altLang="en-US" dirty="0"/>
              <a:t>字母間不可留空格，最多只能有</a:t>
            </a:r>
            <a:r>
              <a:rPr lang="en-US" altLang="zh-TW" dirty="0"/>
              <a:t>31 </a:t>
            </a:r>
            <a:r>
              <a:rPr lang="zh-TW" altLang="en-US" dirty="0"/>
              <a:t>個</a:t>
            </a:r>
            <a:r>
              <a:rPr lang="zh-TW" altLang="en-US" dirty="0" smtClean="0"/>
              <a:t>字母</a:t>
            </a:r>
            <a:endParaRPr lang="en-US" altLang="zh-TW" dirty="0" smtClean="0"/>
          </a:p>
          <a:p>
            <a:r>
              <a:rPr lang="zh-TW" altLang="en-US" dirty="0"/>
              <a:t>在使用變數時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</a:t>
            </a:r>
            <a:r>
              <a:rPr lang="zh-TW" altLang="en-US" dirty="0"/>
              <a:t>預先經過變數宣告（</a:t>
            </a:r>
            <a:r>
              <a:rPr lang="en-US" altLang="zh-TW" dirty="0"/>
              <a:t>Variable Declaration</a:t>
            </a:r>
            <a:r>
              <a:rPr lang="zh-TW" altLang="en-US" dirty="0"/>
              <a:t>）的程序，而且所有數值變數均以預設的</a:t>
            </a:r>
            <a:r>
              <a:rPr lang="en-US" altLang="zh-TW" dirty="0"/>
              <a:t>double </a:t>
            </a:r>
            <a:r>
              <a:rPr lang="zh-TW" altLang="en-US" dirty="0"/>
              <a:t>資料型式</a:t>
            </a:r>
            <a:r>
              <a:rPr lang="zh-TW" altLang="en-US" dirty="0" smtClean="0"/>
              <a:t>儲存</a:t>
            </a:r>
            <a:endParaRPr lang="en-US" altLang="zh-TW" dirty="0" smtClean="0"/>
          </a:p>
          <a:p>
            <a:r>
              <a:rPr lang="zh-TW" altLang="en-US" b="1" dirty="0"/>
              <a:t>加入</a:t>
            </a:r>
            <a:r>
              <a:rPr lang="zh-TW" altLang="en-US" b="1" dirty="0" smtClean="0"/>
              <a:t>註解</a:t>
            </a:r>
            <a:endParaRPr lang="en-US" altLang="zh-TW" b="1" dirty="0" smtClean="0"/>
          </a:p>
          <a:p>
            <a:pPr lvl="1"/>
            <a:r>
              <a:rPr lang="zh-TW" altLang="en-US" dirty="0"/>
              <a:t>使用百分比符號（</a:t>
            </a:r>
            <a:r>
              <a:rPr lang="en-US" altLang="zh-TW" dirty="0"/>
              <a:t>%</a:t>
            </a:r>
            <a:r>
              <a:rPr lang="zh-TW" altLang="en-US" dirty="0"/>
              <a:t>）加入註解（</a:t>
            </a:r>
            <a:r>
              <a:rPr lang="en-US" altLang="zh-TW" dirty="0"/>
              <a:t>Comments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811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(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矩陣資料是</a:t>
            </a:r>
            <a:r>
              <a:rPr lang="en-US" altLang="zh-TW" dirty="0"/>
              <a:t>Octave</a:t>
            </a:r>
            <a:r>
              <a:rPr lang="zh-TW" altLang="en-US" dirty="0"/>
              <a:t>最基本且重要的資料形式</a:t>
            </a:r>
            <a:endParaRPr lang="en-US" altLang="zh-TW" dirty="0"/>
          </a:p>
          <a:p>
            <a:pPr lvl="1"/>
            <a:r>
              <a:rPr lang="en-US" altLang="zh-TW" dirty="0"/>
              <a:t>1x1</a:t>
            </a:r>
            <a:r>
              <a:rPr lang="zh-TW" altLang="en-US" dirty="0"/>
              <a:t>階的矩陣資料稱之為純量</a:t>
            </a:r>
            <a:r>
              <a:rPr lang="en-US" altLang="zh-TW" dirty="0"/>
              <a:t>(scalar)</a:t>
            </a:r>
          </a:p>
          <a:p>
            <a:pPr lvl="1"/>
            <a:r>
              <a:rPr lang="zh-TW" altLang="en-US" dirty="0"/>
              <a:t>一列</a:t>
            </a:r>
            <a:r>
              <a:rPr lang="en-US" altLang="zh-TW" dirty="0"/>
              <a:t>(row)</a:t>
            </a:r>
            <a:r>
              <a:rPr lang="zh-TW" altLang="en-US" dirty="0"/>
              <a:t>或一行</a:t>
            </a:r>
            <a:r>
              <a:rPr lang="en-US" altLang="zh-TW" dirty="0"/>
              <a:t>(column)</a:t>
            </a:r>
            <a:r>
              <a:rPr lang="zh-TW" altLang="en-US" dirty="0"/>
              <a:t>的矩陣資料稱之為向量</a:t>
            </a:r>
            <a:r>
              <a:rPr lang="en-US" altLang="zh-TW" dirty="0"/>
              <a:t>(vector)</a:t>
            </a:r>
          </a:p>
          <a:p>
            <a:r>
              <a:rPr lang="zh-TW" altLang="en-US" dirty="0"/>
              <a:t>矩陣資料的構成</a:t>
            </a:r>
            <a:endParaRPr lang="en-US" altLang="zh-TW" dirty="0"/>
          </a:p>
          <a:p>
            <a:pPr lvl="1"/>
            <a:r>
              <a:rPr lang="zh-TW" altLang="en-US" dirty="0"/>
              <a:t>矩陣由方括弧構成，如 </a:t>
            </a:r>
            <a:r>
              <a:rPr lang="en-US" altLang="zh-TW" dirty="0"/>
              <a:t>array=[1 2 3]</a:t>
            </a:r>
          </a:p>
          <a:p>
            <a:pPr lvl="1"/>
            <a:r>
              <a:rPr lang="zh-TW" altLang="en-US" dirty="0"/>
              <a:t>矩陣元素可以為任何的</a:t>
            </a:r>
            <a:r>
              <a:rPr lang="en-US" altLang="zh-TW" dirty="0"/>
              <a:t>expression</a:t>
            </a:r>
            <a:r>
              <a:rPr lang="zh-TW" altLang="en-US" dirty="0"/>
              <a:t>，其間以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空白</a:t>
            </a:r>
            <a:r>
              <a:rPr lang="zh-TW" altLang="en-US" dirty="0"/>
              <a:t>或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逗點</a:t>
            </a:r>
            <a:r>
              <a:rPr lang="zh-TW" altLang="en-US" dirty="0"/>
              <a:t>隔開，如 </a:t>
            </a:r>
            <a:r>
              <a:rPr lang="en-US" altLang="zh-TW" dirty="0"/>
              <a:t>array=[-2.5,  </a:t>
            </a:r>
            <a:r>
              <a:rPr lang="en-US" altLang="zh-TW" dirty="0" err="1"/>
              <a:t>sqrt</a:t>
            </a:r>
            <a:r>
              <a:rPr lang="en-US" altLang="zh-TW" dirty="0"/>
              <a:t>(4^2+5),  2*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*pi/3)] </a:t>
            </a:r>
          </a:p>
          <a:p>
            <a:pPr lvl="1"/>
            <a:r>
              <a:rPr lang="zh-TW" altLang="en-US" dirty="0"/>
              <a:t>矩陣的每個</a:t>
            </a:r>
            <a:r>
              <a:rPr lang="en-US" altLang="zh-TW" dirty="0"/>
              <a:t>row</a:t>
            </a:r>
            <a:r>
              <a:rPr lang="zh-TW" altLang="en-US" dirty="0"/>
              <a:t>以分號 </a:t>
            </a:r>
            <a:r>
              <a:rPr lang="en-US" altLang="zh-TW" dirty="0"/>
              <a:t>; </a:t>
            </a:r>
            <a:r>
              <a:rPr lang="zh-TW" altLang="en-US" dirty="0"/>
              <a:t>結束，如 </a:t>
            </a:r>
            <a:r>
              <a:rPr lang="en-US" altLang="zh-TW" dirty="0"/>
              <a:t>array=[1 2 3; 4 5 6; 7 8 9]</a:t>
            </a:r>
            <a:endParaRPr lang="zh-TW" altLang="en-US" dirty="0"/>
          </a:p>
          <a:p>
            <a:r>
              <a:rPr lang="zh-TW" altLang="en-US" dirty="0"/>
              <a:t>矩陣中的元素指定方式為 「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矩陣名稱</a:t>
            </a:r>
            <a:r>
              <a:rPr lang="en-US" altLang="zh-TW" dirty="0"/>
              <a:t>(</a:t>
            </a:r>
            <a:r>
              <a:rPr lang="zh-TW" altLang="en-US" dirty="0"/>
              <a:t>駐標</a:t>
            </a:r>
            <a:r>
              <a:rPr lang="en-US" altLang="zh-TW" dirty="0"/>
              <a:t>)</a:t>
            </a:r>
            <a:r>
              <a:rPr lang="zh-TW" altLang="en-US" dirty="0"/>
              <a:t>」，例如 </a:t>
            </a:r>
            <a:r>
              <a:rPr lang="en-US" altLang="zh-TW" dirty="0"/>
              <a:t>array(2,3) =25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2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(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)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Octave</a:t>
            </a:r>
            <a:r>
              <a:rPr lang="zh-TW" altLang="en-US" dirty="0"/>
              <a:t>的矩陣無須宣告就能使用，但可使用 </a:t>
            </a:r>
            <a:r>
              <a:rPr lang="en-US" altLang="zh-TW" dirty="0"/>
              <a:t>zeros, ones, rand, </a:t>
            </a:r>
            <a:r>
              <a:rPr lang="en-US" altLang="zh-TW" dirty="0" err="1"/>
              <a:t>randn</a:t>
            </a:r>
            <a:r>
              <a:rPr lang="en-US" altLang="zh-TW" dirty="0"/>
              <a:t> </a:t>
            </a:r>
            <a:r>
              <a:rPr lang="zh-TW" altLang="en-US" dirty="0"/>
              <a:t>等函數來事先定義大小與初值，如 </a:t>
            </a:r>
            <a:r>
              <a:rPr lang="en-US" altLang="zh-TW" dirty="0"/>
              <a:t>array= 5*ones(3, 2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多維矩陣可利用 </a:t>
            </a:r>
            <a:r>
              <a:rPr lang="en-US" altLang="zh-TW" dirty="0"/>
              <a:t>cell, zeros, ones, rand, </a:t>
            </a:r>
            <a:r>
              <a:rPr lang="en-US" altLang="zh-TW" dirty="0" err="1"/>
              <a:t>randn</a:t>
            </a:r>
            <a:r>
              <a:rPr lang="en-US" altLang="zh-TW" dirty="0"/>
              <a:t> </a:t>
            </a:r>
            <a:r>
              <a:rPr lang="zh-TW" altLang="en-US" dirty="0"/>
              <a:t>等函數來產生之，其中</a:t>
            </a:r>
            <a:r>
              <a:rPr lang="en-US" altLang="zh-TW" dirty="0"/>
              <a:t>cell</a:t>
            </a:r>
            <a:r>
              <a:rPr lang="zh-TW" altLang="en-US" dirty="0"/>
              <a:t>的陣列元素亦是由陣列</a:t>
            </a:r>
            <a:r>
              <a:rPr lang="zh-TW" altLang="en-US" dirty="0" smtClean="0"/>
              <a:t>構成</a:t>
            </a:r>
            <a:endParaRPr lang="en-US" altLang="zh-TW" dirty="0" smtClean="0"/>
          </a:p>
          <a:p>
            <a:r>
              <a:rPr lang="zh-TW" altLang="en-US" dirty="0"/>
              <a:t>在 </a:t>
            </a:r>
            <a:r>
              <a:rPr lang="en-US" altLang="zh-TW" dirty="0"/>
              <a:t>Octave </a:t>
            </a:r>
            <a:r>
              <a:rPr lang="zh-TW" altLang="en-US" dirty="0"/>
              <a:t>中，若是在指令後面加入分號（</a:t>
            </a:r>
            <a:r>
              <a:rPr lang="en-US" altLang="zh-TW" dirty="0"/>
              <a:t>;</a:t>
            </a:r>
            <a:r>
              <a:rPr lang="zh-TW" altLang="en-US" dirty="0"/>
              <a:t>），就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不會</a:t>
            </a:r>
            <a:r>
              <a:rPr lang="zh-TW" altLang="en-US" dirty="0"/>
              <a:t>自動將結果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6672"/>
            <a:ext cx="3324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6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常用數學函數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y = abs(x)  % </a:t>
            </a:r>
            <a:r>
              <a:rPr lang="zh-TW" altLang="en-US" dirty="0"/>
              <a:t>取</a:t>
            </a:r>
            <a:r>
              <a:rPr lang="en-US" altLang="zh-TW" dirty="0"/>
              <a:t>x </a:t>
            </a:r>
            <a:r>
              <a:rPr lang="zh-TW" altLang="en-US" dirty="0"/>
              <a:t>的</a:t>
            </a:r>
            <a:r>
              <a:rPr lang="zh-TW" altLang="en-US" dirty="0" smtClean="0"/>
              <a:t>絕對值</a:t>
            </a:r>
            <a:endParaRPr lang="en-US" altLang="zh-TW" dirty="0" smtClean="0"/>
          </a:p>
          <a:p>
            <a:r>
              <a:rPr lang="es-ES" altLang="zh-TW" dirty="0"/>
              <a:t>y = sin(x)   % </a:t>
            </a:r>
            <a:r>
              <a:rPr lang="zh-TW" altLang="es-ES" dirty="0"/>
              <a:t>取</a:t>
            </a:r>
            <a:r>
              <a:rPr lang="es-ES" altLang="zh-TW" dirty="0"/>
              <a:t>x </a:t>
            </a:r>
            <a:r>
              <a:rPr lang="zh-TW" altLang="es-ES" dirty="0"/>
              <a:t>的正弦</a:t>
            </a:r>
            <a:r>
              <a:rPr lang="zh-TW" altLang="es-E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y = </a:t>
            </a:r>
            <a:r>
              <a:rPr lang="en-US" altLang="zh-TW" dirty="0" err="1"/>
              <a:t>exp</a:t>
            </a:r>
            <a:r>
              <a:rPr lang="en-US" altLang="zh-TW" dirty="0"/>
              <a:t>(x)  % </a:t>
            </a:r>
            <a:r>
              <a:rPr lang="zh-TW" altLang="en-US" dirty="0"/>
              <a:t>自然指數</a:t>
            </a:r>
            <a:r>
              <a:rPr lang="en-US" altLang="zh-TW" dirty="0" err="1"/>
              <a:t>exp</a:t>
            </a:r>
            <a:r>
              <a:rPr lang="en-US" altLang="zh-TW" dirty="0"/>
              <a:t>(x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y = log(x)  % </a:t>
            </a:r>
            <a:r>
              <a:rPr lang="zh-TW" altLang="en-US" dirty="0"/>
              <a:t>自然對數</a:t>
            </a:r>
            <a:r>
              <a:rPr lang="en-US" altLang="zh-TW" dirty="0" err="1"/>
              <a:t>ln</a:t>
            </a:r>
            <a:r>
              <a:rPr lang="en-US" altLang="zh-TW" dirty="0"/>
              <a:t>(x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y = log2(x) % </a:t>
            </a:r>
            <a:r>
              <a:rPr lang="zh-TW" altLang="en-US" dirty="0" smtClean="0"/>
              <a:t>取以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為底的對數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2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向量矩陣的運算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y = min(x) % </a:t>
            </a:r>
            <a:r>
              <a:rPr lang="zh-TW" altLang="en-US" dirty="0"/>
              <a:t>向量</a:t>
            </a:r>
            <a:r>
              <a:rPr lang="en-US" altLang="zh-TW" dirty="0"/>
              <a:t>x </a:t>
            </a:r>
            <a:r>
              <a:rPr lang="zh-TW" altLang="en-US" dirty="0"/>
              <a:t>的極小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y = max(x)  % </a:t>
            </a:r>
            <a:r>
              <a:rPr lang="zh-TW" altLang="en-US" dirty="0"/>
              <a:t>向量</a:t>
            </a:r>
            <a:r>
              <a:rPr lang="en-US" altLang="zh-TW" dirty="0"/>
              <a:t>x </a:t>
            </a:r>
            <a:r>
              <a:rPr lang="zh-TW" altLang="en-US" dirty="0"/>
              <a:t>的極大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y = mean(x) % </a:t>
            </a:r>
            <a:r>
              <a:rPr lang="zh-TW" altLang="en-US" dirty="0"/>
              <a:t>向量</a:t>
            </a:r>
            <a:r>
              <a:rPr lang="en-US" altLang="zh-TW" dirty="0"/>
              <a:t>x </a:t>
            </a:r>
            <a:r>
              <a:rPr lang="zh-TW" altLang="en-US" dirty="0"/>
              <a:t>的</a:t>
            </a:r>
            <a:r>
              <a:rPr lang="zh-TW" altLang="en-US" dirty="0" smtClean="0"/>
              <a:t>平均值</a:t>
            </a:r>
            <a:endParaRPr lang="en-US" altLang="zh-TW" dirty="0" smtClean="0"/>
          </a:p>
          <a:p>
            <a:r>
              <a:rPr lang="en-US" altLang="zh-TW" dirty="0"/>
              <a:t>y = sum(x)  % </a:t>
            </a:r>
            <a:r>
              <a:rPr lang="zh-TW" altLang="en-US" dirty="0"/>
              <a:t>向量</a:t>
            </a:r>
            <a:r>
              <a:rPr lang="en-US" altLang="zh-TW" dirty="0"/>
              <a:t>x </a:t>
            </a:r>
            <a:r>
              <a:rPr lang="zh-TW" altLang="en-US" dirty="0"/>
              <a:t>的</a:t>
            </a:r>
            <a:r>
              <a:rPr lang="zh-TW" altLang="en-US" dirty="0" smtClean="0"/>
              <a:t>總和</a:t>
            </a:r>
            <a:endParaRPr lang="en-US" altLang="zh-TW" dirty="0" smtClean="0"/>
          </a:p>
          <a:p>
            <a:r>
              <a:rPr lang="es-ES" altLang="zh-TW" dirty="0"/>
              <a:t>y = sort(x)  % </a:t>
            </a:r>
            <a:r>
              <a:rPr lang="zh-TW" altLang="es-ES" dirty="0"/>
              <a:t>向量</a:t>
            </a:r>
            <a:r>
              <a:rPr lang="es-ES" altLang="zh-TW" dirty="0"/>
              <a:t>x </a:t>
            </a:r>
            <a:r>
              <a:rPr lang="zh-TW" altLang="es-ES" dirty="0"/>
              <a:t>的排序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4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if </a:t>
            </a:r>
            <a:r>
              <a:rPr lang="zh-TW" altLang="en-US" b="1" dirty="0"/>
              <a:t>敘述（</a:t>
            </a:r>
            <a:r>
              <a:rPr lang="en-US" altLang="zh-TW" b="1" dirty="0"/>
              <a:t>The if Statement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zh-TW" altLang="en-US" dirty="0"/>
              <a:t>敘述會根據使用者指定的條件判斷式而決定是否要執行某一段程式，此敘述有三種</a:t>
            </a:r>
            <a:r>
              <a:rPr lang="zh-TW" altLang="en-US" dirty="0" smtClean="0"/>
              <a:t>用法：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132397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35263"/>
            <a:ext cx="12954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81128"/>
            <a:ext cx="16192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16550"/>
            <a:ext cx="3657600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5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switch </a:t>
            </a:r>
            <a:r>
              <a:rPr lang="zh-TW" altLang="en-US" b="1" dirty="0"/>
              <a:t>敘述（</a:t>
            </a:r>
            <a:r>
              <a:rPr lang="en-US" altLang="zh-TW" b="1" dirty="0"/>
              <a:t>The switch Statement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在撰寫程式時常常會需要依照某一個變數的值來決定執行哪一段</a:t>
            </a:r>
            <a:r>
              <a:rPr lang="zh-TW" altLang="en-US" dirty="0" smtClean="0"/>
              <a:t>程式碼，</a:t>
            </a:r>
            <a:r>
              <a:rPr lang="en-US" altLang="zh-TW" dirty="0"/>
              <a:t> Octave </a:t>
            </a:r>
            <a:r>
              <a:rPr lang="zh-TW" altLang="en-US" dirty="0"/>
              <a:t>亦支援專門用於此情況的 </a:t>
            </a:r>
            <a:r>
              <a:rPr lang="en-US" altLang="zh-TW" dirty="0"/>
              <a:t>switch 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其中 </a:t>
            </a:r>
            <a:r>
              <a:rPr lang="en-US" altLang="zh-TW" i="1" dirty="0"/>
              <a:t>label</a:t>
            </a:r>
            <a:r>
              <a:rPr lang="en-US" altLang="zh-TW" dirty="0"/>
              <a:t> </a:t>
            </a:r>
            <a:r>
              <a:rPr lang="zh-TW" altLang="en-US" dirty="0"/>
              <a:t>可以是任何算式，若是有重複的 </a:t>
            </a:r>
            <a:r>
              <a:rPr lang="en-US" altLang="zh-TW" i="1" dirty="0"/>
              <a:t>label</a:t>
            </a:r>
            <a:r>
              <a:rPr lang="zh-TW" altLang="en-US" dirty="0"/>
              <a:t>，則只有對應到第一個符合的 </a:t>
            </a:r>
            <a:r>
              <a:rPr lang="en-US" altLang="zh-TW" i="1" dirty="0"/>
              <a:t>label</a:t>
            </a:r>
            <a:r>
              <a:rPr lang="en-US" altLang="zh-TW" dirty="0"/>
              <a:t> </a:t>
            </a:r>
            <a:r>
              <a:rPr lang="zh-TW" altLang="en-US" dirty="0"/>
              <a:t>的 </a:t>
            </a:r>
            <a:r>
              <a:rPr lang="en-US" altLang="zh-TW" i="1" dirty="0" err="1"/>
              <a:t>command_list</a:t>
            </a:r>
            <a:r>
              <a:rPr lang="en-US" altLang="zh-TW" dirty="0"/>
              <a:t> </a:t>
            </a:r>
            <a:r>
              <a:rPr lang="zh-TW" altLang="en-US" dirty="0"/>
              <a:t>會被執行，剩餘的會被忽略。在 </a:t>
            </a:r>
            <a:r>
              <a:rPr lang="en-US" altLang="zh-TW" dirty="0"/>
              <a:t>switch </a:t>
            </a:r>
            <a:r>
              <a:rPr lang="zh-TW" altLang="en-US" dirty="0"/>
              <a:t>敘述中至少要有一個 </a:t>
            </a:r>
            <a:r>
              <a:rPr lang="en-US" altLang="zh-TW" dirty="0"/>
              <a:t>case </a:t>
            </a:r>
            <a:r>
              <a:rPr lang="zh-TW" altLang="en-US" dirty="0"/>
              <a:t>敘述（否則這個 </a:t>
            </a:r>
            <a:r>
              <a:rPr lang="en-US" altLang="zh-TW" dirty="0"/>
              <a:t>switch </a:t>
            </a:r>
            <a:r>
              <a:rPr lang="zh-TW" altLang="en-US" dirty="0"/>
              <a:t>敘述就沒有意義了），而最後的 </a:t>
            </a:r>
            <a:r>
              <a:rPr lang="en-US" altLang="zh-TW" dirty="0"/>
              <a:t>otherwise </a:t>
            </a:r>
            <a:r>
              <a:rPr lang="zh-TW" altLang="en-US" dirty="0"/>
              <a:t>敘述則是可有可無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12144"/>
            <a:ext cx="1524000" cy="169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08362"/>
            <a:ext cx="34575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24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while </a:t>
            </a:r>
            <a:r>
              <a:rPr lang="zh-TW" altLang="en-US" b="1" dirty="0"/>
              <a:t>敘述（</a:t>
            </a:r>
            <a:r>
              <a:rPr lang="en-US" altLang="zh-TW" b="1" dirty="0"/>
              <a:t>The while Statement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Octave </a:t>
            </a:r>
            <a:r>
              <a:rPr lang="zh-TW" altLang="en-US" dirty="0"/>
              <a:t>中 </a:t>
            </a:r>
            <a:r>
              <a:rPr lang="en-US" altLang="zh-TW" dirty="0"/>
              <a:t>while </a:t>
            </a:r>
            <a:r>
              <a:rPr lang="zh-TW" altLang="en-US" dirty="0"/>
              <a:t>敘述的使用方式為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下面的範例會產生一個含有 </a:t>
            </a:r>
            <a:r>
              <a:rPr lang="en-US" altLang="zh-TW" dirty="0"/>
              <a:t>Fibonacci </a:t>
            </a:r>
            <a:r>
              <a:rPr lang="zh-TW" altLang="en-US" dirty="0"/>
              <a:t>數列的變數 </a:t>
            </a:r>
            <a:r>
              <a:rPr lang="en-US" altLang="zh-TW" dirty="0"/>
              <a:t>fib</a:t>
            </a:r>
            <a:r>
              <a:rPr lang="zh-TW" altLang="en-US" dirty="0"/>
              <a:t>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14954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80" y="3439775"/>
            <a:ext cx="29146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2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do-until </a:t>
            </a:r>
            <a:r>
              <a:rPr lang="zh-TW" altLang="en-US" b="1" dirty="0"/>
              <a:t>敘述（</a:t>
            </a:r>
            <a:r>
              <a:rPr lang="en-US" altLang="zh-TW" b="1" dirty="0"/>
              <a:t>The do-until Statement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do-until </a:t>
            </a:r>
            <a:r>
              <a:rPr lang="zh-TW" altLang="en-US" dirty="0"/>
              <a:t>敘述與 </a:t>
            </a:r>
            <a:r>
              <a:rPr lang="en-US" altLang="zh-TW" dirty="0"/>
              <a:t>while </a:t>
            </a:r>
            <a:r>
              <a:rPr lang="zh-TW" altLang="en-US" dirty="0"/>
              <a:t>敘述類似，但他是重複執行指定程式碼直到指定的條件變為 </a:t>
            </a:r>
            <a:r>
              <a:rPr lang="en-US" altLang="zh-TW" dirty="0"/>
              <a:t>true</a:t>
            </a:r>
            <a:r>
              <a:rPr lang="zh-TW" altLang="en-US" dirty="0"/>
              <a:t>，另外他測試 </a:t>
            </a:r>
            <a:r>
              <a:rPr lang="en-US" altLang="zh-TW" i="1" dirty="0"/>
              <a:t>condition</a:t>
            </a:r>
            <a:r>
              <a:rPr lang="en-US" altLang="zh-TW" dirty="0"/>
              <a:t> </a:t>
            </a:r>
            <a:r>
              <a:rPr lang="zh-TW" altLang="en-US" dirty="0"/>
              <a:t>的地方是放在結尾，所以 </a:t>
            </a:r>
            <a:r>
              <a:rPr lang="en-US" altLang="zh-TW" i="1" dirty="0"/>
              <a:t>body</a:t>
            </a:r>
            <a:r>
              <a:rPr lang="en-US" altLang="zh-TW" dirty="0"/>
              <a:t> </a:t>
            </a:r>
            <a:r>
              <a:rPr lang="zh-TW" altLang="en-US" dirty="0"/>
              <a:t>的程式碼至少會被執行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下面的範例會產生一個含有 </a:t>
            </a:r>
            <a:r>
              <a:rPr lang="en-US" altLang="zh-TW" dirty="0"/>
              <a:t>Fibonacci </a:t>
            </a:r>
            <a:r>
              <a:rPr lang="zh-TW" altLang="en-US" dirty="0"/>
              <a:t>數列的變數 </a:t>
            </a:r>
            <a:r>
              <a:rPr lang="en-US" altLang="zh-TW" dirty="0"/>
              <a:t>fib</a:t>
            </a:r>
            <a:r>
              <a:rPr lang="zh-TW" altLang="en-US" dirty="0"/>
              <a:t>：</a:t>
            </a:r>
            <a:endParaRPr lang="en-US" altLang="zh-TW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1495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80" y="4581128"/>
            <a:ext cx="289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1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84487"/>
            <a:ext cx="6134100" cy="3552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zh-TW" altLang="en-US" dirty="0" smtClean="0"/>
              <a:t>下載與安裝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914400" y="1233264"/>
            <a:ext cx="7772400" cy="4572000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http://sourceforge.net/projects/octave/files/Octave%20Windows%20binaries/Octave%203.6.4%20for%20Windows%20Microsoft%20Visual%20Studio/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 rot="4701349">
            <a:off x="3514262" y="5072582"/>
            <a:ext cx="432048" cy="867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475656" y="5607149"/>
            <a:ext cx="1800200" cy="234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246602" y="5231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點此下載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90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for </a:t>
            </a:r>
            <a:r>
              <a:rPr lang="zh-TW" altLang="en-US" b="1" dirty="0"/>
              <a:t>敘述（</a:t>
            </a:r>
            <a:r>
              <a:rPr lang="en-US" altLang="zh-TW" b="1" dirty="0"/>
              <a:t>The for Statement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敘述可以明確的指定迴圈的執行次數，其使用方式為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下面的範例示範如何使用 </a:t>
            </a:r>
            <a:r>
              <a:rPr lang="en-US" altLang="zh-TW" dirty="0"/>
              <a:t>for </a:t>
            </a:r>
            <a:r>
              <a:rPr lang="zh-TW" altLang="en-US" dirty="0"/>
              <a:t>迴圈建立 </a:t>
            </a:r>
            <a:r>
              <a:rPr lang="en-US" altLang="zh-TW" dirty="0"/>
              <a:t>Fibonacci </a:t>
            </a:r>
            <a:r>
              <a:rPr lang="zh-TW" altLang="en-US" dirty="0"/>
              <a:t>數列：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1800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28765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1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/>
              <a:t>GNU Octave </a:t>
            </a:r>
            <a:r>
              <a:rPr lang="en-US" altLang="zh-TW" b="1" dirty="0">
                <a:hlinkClick r:id="rId2"/>
              </a:rPr>
              <a:t>http://zh.wikipedia.org/wiki/GNU_Octave</a:t>
            </a:r>
            <a:endParaRPr lang="en-US" altLang="zh-TW" b="1" dirty="0"/>
          </a:p>
          <a:p>
            <a:r>
              <a:rPr lang="en-US" altLang="zh-TW" b="1" dirty="0" smtClean="0"/>
              <a:t>Octave </a:t>
            </a:r>
            <a:r>
              <a:rPr lang="en-US" altLang="zh-TW" b="1" dirty="0"/>
              <a:t>note: </a:t>
            </a:r>
            <a:r>
              <a:rPr lang="en-US" altLang="zh-TW" b="1" dirty="0">
                <a:hlinkClick r:id="rId3"/>
              </a:rPr>
              <a:t>http://irw.ncut.edu.tw/peterju/octave.html</a:t>
            </a:r>
            <a:endParaRPr lang="en-US" altLang="zh-TW" b="1" dirty="0"/>
          </a:p>
          <a:p>
            <a:r>
              <a:rPr lang="en-US" altLang="zh-TW" b="1" dirty="0"/>
              <a:t>Octave </a:t>
            </a:r>
            <a:r>
              <a:rPr lang="zh-TW" altLang="en-US" b="1" dirty="0"/>
              <a:t>教學與技術</a:t>
            </a:r>
            <a:r>
              <a:rPr lang="zh-TW" altLang="en-US" b="1" dirty="0" smtClean="0"/>
              <a:t>手冊</a:t>
            </a:r>
            <a:r>
              <a:rPr lang="en-US" altLang="zh-TW" b="1" dirty="0">
                <a:hlinkClick r:id="rId4"/>
              </a:rPr>
              <a:t>http://sites.google.com/site/octavetech/octave_introduction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8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下載與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4572000"/>
          </a:xfrm>
        </p:spPr>
        <p:txBody>
          <a:bodyPr/>
          <a:lstStyle/>
          <a:p>
            <a:r>
              <a:rPr lang="zh-TW" altLang="en-US" dirty="0" smtClean="0"/>
              <a:t>解壓縮後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1" y="1124744"/>
            <a:ext cx="7943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619672" y="1379805"/>
            <a:ext cx="1944216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635896" y="1414742"/>
            <a:ext cx="1224136" cy="25309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993825" y="1416876"/>
            <a:ext cx="298255" cy="25096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5081307">
            <a:off x="3479898" y="2381810"/>
            <a:ext cx="576064" cy="645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339752" y="2627471"/>
            <a:ext cx="948086" cy="25309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160688" y="2387917"/>
            <a:ext cx="69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執行這個檔</a:t>
            </a:r>
            <a:endParaRPr lang="zh-TW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69" y="4139085"/>
            <a:ext cx="4808389" cy="25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6652158" y="5239970"/>
            <a:ext cx="18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成功執行的樣子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4264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/>
              <a:t>Octave</a:t>
            </a:r>
            <a:r>
              <a:rPr lang="zh-TW" altLang="en-US" dirty="0"/>
              <a:t> 是一個旨在提供</a:t>
            </a:r>
            <a:r>
              <a:rPr lang="zh-TW" altLang="en-US" dirty="0" smtClean="0"/>
              <a:t>與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語法</a:t>
            </a:r>
            <a:r>
              <a:rPr lang="zh-TW" altLang="en-US" dirty="0"/>
              <a:t>相容的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開放源碼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科學計算</a:t>
            </a:r>
            <a:r>
              <a:rPr lang="zh-TW" altLang="en-US" dirty="0"/>
              <a:t>及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數值分析</a:t>
            </a:r>
            <a:r>
              <a:rPr lang="zh-TW" altLang="en-US" dirty="0"/>
              <a:t>的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/>
              <a:t>也是</a:t>
            </a:r>
            <a:r>
              <a:rPr lang="en-US" altLang="zh-TW" dirty="0"/>
              <a:t>GNU</a:t>
            </a:r>
            <a:r>
              <a:rPr lang="zh-TW" altLang="en-US" dirty="0"/>
              <a:t>計畫成員之</a:t>
            </a:r>
            <a:r>
              <a:rPr lang="zh-TW" altLang="en-US" dirty="0" smtClean="0"/>
              <a:t>一</a:t>
            </a:r>
            <a:endParaRPr lang="en-US" altLang="zh-TW" dirty="0" smtClean="0"/>
          </a:p>
          <a:p>
            <a:r>
              <a:rPr lang="en-US" altLang="zh-TW" dirty="0" smtClean="0"/>
              <a:t>“Octave”(</a:t>
            </a:r>
            <a:r>
              <a:rPr lang="zh-TW" altLang="en-US" dirty="0" smtClean="0"/>
              <a:t>八度音</a:t>
            </a:r>
            <a:r>
              <a:rPr lang="en-US" altLang="zh-TW" dirty="0" smtClean="0"/>
              <a:t>): </a:t>
            </a:r>
            <a:r>
              <a:rPr lang="zh-TW" altLang="en-US" dirty="0" smtClean="0"/>
              <a:t>以</a:t>
            </a:r>
            <a:r>
              <a:rPr lang="zh-TW" altLang="en-US" dirty="0"/>
              <a:t>一位早期開發群的成員，同時也以敏於處理數值逼近問題著稱</a:t>
            </a:r>
            <a:r>
              <a:rPr lang="zh-TW" altLang="en-US" dirty="0" smtClean="0"/>
              <a:t>的教授命名</a:t>
            </a:r>
            <a:endParaRPr lang="en-US" altLang="zh-TW" dirty="0" smtClean="0"/>
          </a:p>
          <a:p>
            <a:r>
              <a:rPr lang="en-US" altLang="zh-TW" dirty="0"/>
              <a:t>Octave</a:t>
            </a:r>
            <a:r>
              <a:rPr lang="zh-TW" altLang="en-US" dirty="0"/>
              <a:t>是以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通用公共許可證授權</a:t>
            </a:r>
            <a:r>
              <a:rPr lang="zh-TW" altLang="en-US" dirty="0"/>
              <a:t>，所以可以自由地複製、流通與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en-US" altLang="zh-TW" dirty="0"/>
              <a:t>Octave</a:t>
            </a:r>
            <a:r>
              <a:rPr lang="zh-TW" altLang="en-US" dirty="0"/>
              <a:t>可在大部份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</a:t>
            </a:r>
            <a:r>
              <a:rPr lang="zh-TW" altLang="en-US" dirty="0" smtClean="0"/>
              <a:t>中</a:t>
            </a:r>
            <a:r>
              <a:rPr lang="zh-TW" altLang="en-US" dirty="0"/>
              <a:t>執行，亦可在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Windows</a:t>
            </a:r>
            <a:r>
              <a:rPr lang="zh-TW" altLang="en-US" dirty="0"/>
              <a:t>中執行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53F-4B9B-43BD-917D-05C2B66FCE38}" type="datetime1">
              <a:rPr lang="zh-TW" altLang="en-US" smtClean="0"/>
              <a:t>2013/9/15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Octave Tutorial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0"/>
            <a:ext cx="2037713" cy="15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339752" y="6381328"/>
            <a:ext cx="340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資料來源</a:t>
            </a:r>
            <a:r>
              <a:rPr lang="en-US" altLang="zh-TW" sz="1200" dirty="0" smtClean="0"/>
              <a:t>: http://zh.wikipedia.org/wiki/GNU_Octave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2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Octave</a:t>
            </a:r>
            <a:r>
              <a:rPr lang="zh-TW" altLang="en-US" dirty="0"/>
              <a:t>可以動態外掛模組</a:t>
            </a:r>
            <a:r>
              <a:rPr lang="zh-TW" altLang="en-US" dirty="0" smtClean="0"/>
              <a:t>擴充</a:t>
            </a:r>
            <a:endParaRPr lang="en-US" altLang="zh-TW" dirty="0" smtClean="0"/>
          </a:p>
          <a:p>
            <a:r>
              <a:rPr lang="en-US" altLang="zh-TW" dirty="0"/>
              <a:t>Octave</a:t>
            </a:r>
            <a:r>
              <a:rPr lang="zh-TW" altLang="en-US" dirty="0"/>
              <a:t>的直譯器可用</a:t>
            </a:r>
            <a:r>
              <a:rPr lang="en-US" altLang="zh-TW" dirty="0"/>
              <a:t>gnuplot</a:t>
            </a:r>
            <a:r>
              <a:rPr lang="zh-TW" altLang="en-US" dirty="0"/>
              <a:t>及</a:t>
            </a:r>
            <a:r>
              <a:rPr lang="en-US" altLang="zh-TW" dirty="0"/>
              <a:t>Grace</a:t>
            </a:r>
            <a:r>
              <a:rPr lang="zh-TW" altLang="en-US" dirty="0"/>
              <a:t>產生圖表及</a:t>
            </a:r>
            <a:r>
              <a:rPr lang="zh-TW" altLang="en-US" dirty="0" smtClean="0"/>
              <a:t>列印</a:t>
            </a:r>
            <a:endParaRPr lang="en-US" altLang="zh-TW" dirty="0" smtClean="0"/>
          </a:p>
          <a:p>
            <a:r>
              <a:rPr lang="en-US" altLang="zh-TW" dirty="0"/>
              <a:t>Octave</a:t>
            </a:r>
            <a:r>
              <a:rPr lang="zh-TW" altLang="en-US" dirty="0"/>
              <a:t>程式包含了許多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腳本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(Script)</a:t>
            </a:r>
            <a:r>
              <a:rPr lang="zh-TW" altLang="en-US" dirty="0" smtClean="0"/>
              <a:t>函</a:t>
            </a:r>
            <a:r>
              <a:rPr lang="zh-TW" altLang="en-US" dirty="0"/>
              <a:t>式呼叫，它本身是以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矩陣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(Matrix)</a:t>
            </a:r>
            <a:r>
              <a:rPr lang="zh-TW" altLang="en-US" dirty="0" smtClean="0"/>
              <a:t>為</a:t>
            </a:r>
            <a:r>
              <a:rPr lang="zh-TW" altLang="en-US" dirty="0"/>
              <a:t>基礎並提供許多矩陣的操作函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/>
              <a:t>非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物件導向程式語言</a:t>
            </a:r>
            <a:r>
              <a:rPr lang="zh-TW" altLang="en-US" dirty="0"/>
              <a:t>但支援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資料建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語法基本上與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zh-TW" altLang="en-US" dirty="0"/>
              <a:t>一致，嚴謹編寫的程式碼應同時可在</a:t>
            </a:r>
            <a:r>
              <a:rPr lang="en-US" altLang="zh-TW" dirty="0" err="1"/>
              <a:t>Matlab</a:t>
            </a:r>
            <a:r>
              <a:rPr lang="zh-TW" altLang="en-US" dirty="0"/>
              <a:t>及</a:t>
            </a:r>
            <a:r>
              <a:rPr lang="en-US" altLang="zh-TW" dirty="0"/>
              <a:t>Octave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 smtClean="0"/>
              <a:t>Octave </a:t>
            </a:r>
            <a:r>
              <a:rPr lang="zh-TW" altLang="en-US" dirty="0" smtClean="0"/>
              <a:t>首頁</a:t>
            </a:r>
            <a:r>
              <a:rPr lang="en-US" altLang="zh-TW" dirty="0"/>
              <a:t>: http://www.gnu.org/software/octave/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86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GNU Octave</a:t>
            </a:r>
            <a:r>
              <a:rPr lang="zh-TW" altLang="en-US" dirty="0"/>
              <a:t> 是一種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科學計算軟體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方便</a:t>
            </a:r>
            <a:r>
              <a:rPr lang="zh-TW" altLang="en-US" dirty="0"/>
              <a:t>的互動命令列介面來解決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線性</a:t>
            </a:r>
            <a:r>
              <a:rPr lang="zh-TW" altLang="en-US" dirty="0"/>
              <a:t>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非線性</a:t>
            </a:r>
            <a:r>
              <a:rPr lang="zh-TW" altLang="en-US" dirty="0"/>
              <a:t>的數值運算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/>
              <a:t>類似的</a:t>
            </a:r>
            <a:r>
              <a:rPr lang="en-US" altLang="zh-TW" dirty="0" err="1"/>
              <a:t>Matlab</a:t>
            </a:r>
            <a:r>
              <a:rPr lang="en-US" altLang="zh-TW" dirty="0"/>
              <a:t> clone</a:t>
            </a:r>
            <a:r>
              <a:rPr lang="zh-TW" altLang="en-US" dirty="0"/>
              <a:t>軟體還有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</a:t>
            </a:r>
            <a:r>
              <a:rPr lang="en-US" altLang="zh-TW" dirty="0"/>
              <a:t>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Rlab</a:t>
            </a:r>
            <a:r>
              <a:rPr lang="en-US" altLang="zh-TW" dirty="0"/>
              <a:t> 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en-US" altLang="zh-TW" dirty="0"/>
              <a:t>Octave</a:t>
            </a:r>
            <a:r>
              <a:rPr lang="zh-TW" altLang="en-US" dirty="0"/>
              <a:t>是一個運算式</a:t>
            </a:r>
            <a:r>
              <a:rPr lang="en-US" altLang="zh-TW" dirty="0"/>
              <a:t>(expression)</a:t>
            </a:r>
            <a:r>
              <a:rPr lang="zh-TW" altLang="en-US" dirty="0"/>
              <a:t>的語言，整個</a:t>
            </a:r>
            <a:r>
              <a:rPr lang="en-US" altLang="zh-TW" dirty="0"/>
              <a:t>Octave</a:t>
            </a:r>
            <a:r>
              <a:rPr lang="zh-TW" altLang="en-US" dirty="0"/>
              <a:t>程式可看成對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運算式</a:t>
            </a:r>
            <a:r>
              <a:rPr lang="zh-TW" altLang="en-US" dirty="0"/>
              <a:t>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解釋</a:t>
            </a:r>
            <a:r>
              <a:rPr lang="zh-TW" altLang="en-US" dirty="0"/>
              <a:t>及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常見的形式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Variable = expression</a:t>
            </a:r>
          </a:p>
          <a:p>
            <a:pPr lvl="1"/>
            <a:r>
              <a:rPr lang="en-US" altLang="zh-TW" dirty="0" smtClean="0"/>
              <a:t>Expression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variable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17032"/>
            <a:ext cx="27527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335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1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也可以將上述的命令存入</a:t>
            </a:r>
            <a:r>
              <a:rPr lang="en-US" altLang="zh-TW" dirty="0"/>
              <a:t>.m</a:t>
            </a:r>
            <a:r>
              <a:rPr lang="zh-TW" altLang="en-US" dirty="0"/>
              <a:t>的文字檔以批次方式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對於已知命令的使用方法可使用</a:t>
            </a:r>
            <a:r>
              <a:rPr lang="zh-TW" altLang="en-US" dirty="0" smtClean="0"/>
              <a:t>「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r>
              <a:rPr lang="zh-TW" altLang="en-US" dirty="0"/>
              <a:t>」的方式來</a:t>
            </a:r>
            <a:r>
              <a:rPr lang="zh-TW" altLang="en-US" dirty="0" smtClean="0"/>
              <a:t>查詢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92" y="3212976"/>
            <a:ext cx="55149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3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 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Windows: </a:t>
            </a:r>
          </a:p>
          <a:p>
            <a:pPr lvl="1"/>
            <a:r>
              <a:rPr lang="zh-TW" altLang="en-US" dirty="0" smtClean="0"/>
              <a:t>從 </a:t>
            </a:r>
            <a:r>
              <a:rPr lang="en-US" altLang="zh-TW" dirty="0"/>
              <a:t>Octave-Forge (http://octave.sourceforge.net/)</a:t>
            </a:r>
            <a:r>
              <a:rPr lang="zh-TW" altLang="en-US" dirty="0" smtClean="0"/>
              <a:t>  下載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自動安裝檔，安裝好就可以直接用</a:t>
            </a:r>
            <a:endParaRPr lang="en-US" altLang="zh-TW" dirty="0" smtClean="0"/>
          </a:p>
          <a:p>
            <a:r>
              <a:rPr lang="en-US" altLang="zh-TW" dirty="0" smtClean="0"/>
              <a:t>Linux</a:t>
            </a:r>
          </a:p>
          <a:p>
            <a:pPr lvl="1"/>
            <a:r>
              <a:rPr lang="en-US" altLang="zh-TW" dirty="0" smtClean="0"/>
              <a:t>Ubuntu/</a:t>
            </a:r>
            <a:r>
              <a:rPr lang="en-US" altLang="zh-TW" dirty="0" err="1" smtClean="0"/>
              <a:t>Debian</a:t>
            </a:r>
            <a:r>
              <a:rPr lang="en-US" altLang="zh-TW" dirty="0" smtClean="0"/>
              <a:t> </a:t>
            </a:r>
          </a:p>
          <a:p>
            <a:pPr lvl="2"/>
            <a:r>
              <a:rPr lang="zh-TW" altLang="en-US" dirty="0" smtClean="0"/>
              <a:t>使用指令 </a:t>
            </a:r>
            <a:r>
              <a:rPr lang="en-US" altLang="zh-TW" dirty="0" smtClean="0"/>
              <a:t>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octave</a:t>
            </a:r>
          </a:p>
          <a:p>
            <a:pPr lvl="2"/>
            <a:r>
              <a:rPr lang="zh-TW" altLang="en-US" dirty="0" smtClean="0"/>
              <a:t>安裝好後直接下指令執行 </a:t>
            </a:r>
            <a:r>
              <a:rPr lang="en-US" altLang="zh-TW" dirty="0" smtClean="0"/>
              <a:t>$ octave</a:t>
            </a:r>
          </a:p>
          <a:p>
            <a:pPr lvl="2"/>
            <a:r>
              <a:rPr lang="zh-TW" altLang="en-US" dirty="0" smtClean="0"/>
              <a:t>如要用圖形介面軟體 </a:t>
            </a:r>
            <a:r>
              <a:rPr lang="en-US" altLang="zh-TW" dirty="0" err="1" smtClean="0"/>
              <a:t>QtOctave</a:t>
            </a:r>
            <a:r>
              <a:rPr lang="zh-TW" altLang="en-US" dirty="0" smtClean="0"/>
              <a:t>，則使用指令 </a:t>
            </a:r>
            <a:r>
              <a:rPr lang="en-US" altLang="zh-TW" dirty="0" smtClean="0"/>
              <a:t>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qtoctave</a:t>
            </a:r>
            <a:r>
              <a:rPr lang="en-US" altLang="zh-TW" dirty="0" smtClean="0"/>
              <a:t> 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4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850106"/>
          </a:xfrm>
        </p:spPr>
        <p:txBody>
          <a:bodyPr/>
          <a:lstStyle/>
          <a:p>
            <a:r>
              <a:rPr lang="zh-TW" altLang="en-US" dirty="0" smtClean="0"/>
              <a:t>初探</a:t>
            </a:r>
            <a:r>
              <a:rPr lang="en-US" altLang="zh-TW" dirty="0" smtClean="0"/>
              <a:t>Octave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1669-BB5A-40FF-AB83-00A7507C1B68}" type="datetime1">
              <a:rPr lang="zh-TW" altLang="en-US" smtClean="0"/>
              <a:t>2013/9/15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Octave Tutorial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97E-E44C-48CE-92A4-2E21E4C8EC4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47260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Windows </a:t>
            </a:r>
            <a:r>
              <a:rPr lang="zh-TW" altLang="en-US" dirty="0"/>
              <a:t>則在安裝完成後桌面上應該就會有 </a:t>
            </a:r>
            <a:r>
              <a:rPr lang="en-US" altLang="zh-TW" dirty="0"/>
              <a:t>Octave </a:t>
            </a:r>
            <a:r>
              <a:rPr lang="zh-TW" altLang="en-US" dirty="0"/>
              <a:t>的啟動圖示，或是在開始</a:t>
            </a:r>
            <a:r>
              <a:rPr lang="zh-TW" altLang="en-US" dirty="0" smtClean="0"/>
              <a:t>功能表</a:t>
            </a:r>
            <a:r>
              <a:rPr lang="zh-TW" altLang="en-US" dirty="0"/>
              <a:t>中也會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r>
              <a:rPr lang="en-US" altLang="zh-TW" i="1" dirty="0"/>
              <a:t>octave:1&gt;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Octave </a:t>
            </a:r>
            <a:r>
              <a:rPr lang="zh-TW" altLang="en-US" dirty="0"/>
              <a:t>的提示符號，從這裡可以輸入指令操作 </a:t>
            </a:r>
            <a:r>
              <a:rPr lang="en-US" altLang="zh-TW" dirty="0" smtClean="0"/>
              <a:t>Octave</a:t>
            </a:r>
          </a:p>
          <a:p>
            <a:r>
              <a:rPr lang="zh-TW" altLang="en-US" dirty="0"/>
              <a:t>若要離開 </a:t>
            </a:r>
            <a:r>
              <a:rPr lang="en-US" altLang="zh-TW" dirty="0"/>
              <a:t>Octave </a:t>
            </a:r>
            <a:r>
              <a:rPr lang="zh-TW" altLang="en-US" dirty="0"/>
              <a:t>則輸入 </a:t>
            </a:r>
            <a:r>
              <a:rPr lang="en-US" altLang="zh-TW" dirty="0"/>
              <a:t>quit </a:t>
            </a:r>
            <a:r>
              <a:rPr lang="zh-TW" altLang="en-US" dirty="0"/>
              <a:t>或 </a:t>
            </a:r>
            <a:r>
              <a:rPr lang="en-US" altLang="zh-TW" dirty="0"/>
              <a:t>exit 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簡單計算</a:t>
            </a:r>
            <a:endParaRPr lang="en-US" altLang="zh-TW" dirty="0" smtClean="0"/>
          </a:p>
          <a:p>
            <a:pPr lvl="1"/>
            <a:r>
              <a:rPr lang="zh-TW" altLang="en-US" dirty="0"/>
              <a:t>把 </a:t>
            </a:r>
            <a:r>
              <a:rPr lang="en-US" altLang="zh-TW" dirty="0"/>
              <a:t>Octave </a:t>
            </a:r>
            <a:r>
              <a:rPr lang="zh-TW" altLang="en-US" dirty="0"/>
              <a:t>當作計算機使用，包含加減乘除（</a:t>
            </a:r>
            <a:r>
              <a:rPr lang="en-US" altLang="zh-TW" dirty="0"/>
              <a:t>+ - * /</a:t>
            </a:r>
            <a:r>
              <a:rPr lang="zh-TW" altLang="en-US" dirty="0"/>
              <a:t>）與指數（</a:t>
            </a:r>
            <a:r>
              <a:rPr lang="en-US" altLang="zh-TW" dirty="0"/>
              <a:t>^</a:t>
            </a:r>
            <a:r>
              <a:rPr lang="zh-TW" altLang="en-US" dirty="0"/>
              <a:t>）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/>
              <a:t>例如要計算 </a:t>
            </a:r>
            <a:r>
              <a:rPr lang="en-US" altLang="zh-TW" dirty="0"/>
              <a:t>12 </a:t>
            </a:r>
            <a:r>
              <a:rPr lang="zh-TW" altLang="en-US" dirty="0"/>
              <a:t>加 </a:t>
            </a:r>
            <a:r>
              <a:rPr lang="en-US" altLang="zh-TW" dirty="0"/>
              <a:t>3 </a:t>
            </a:r>
            <a:r>
              <a:rPr lang="zh-TW" altLang="en-US" dirty="0"/>
              <a:t>乘上 </a:t>
            </a:r>
            <a:r>
              <a:rPr lang="en-US" altLang="zh-TW" dirty="0"/>
              <a:t>7</a:t>
            </a:r>
            <a:r>
              <a:rPr lang="zh-TW" altLang="en-US" dirty="0"/>
              <a:t>，則在提示符號後輸入</a:t>
            </a:r>
            <a:r>
              <a:rPr lang="zh-TW" altLang="en-US" dirty="0" smtClean="0"/>
              <a:t>：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 *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按下 </a:t>
            </a:r>
            <a:r>
              <a:rPr lang="en-US" altLang="zh-TW" dirty="0"/>
              <a:t>Enter </a:t>
            </a:r>
            <a:r>
              <a:rPr lang="zh-TW" altLang="en-US" dirty="0"/>
              <a:t>鍵，</a:t>
            </a:r>
            <a:r>
              <a:rPr lang="en-US" altLang="zh-TW" dirty="0"/>
              <a:t>Octave </a:t>
            </a:r>
            <a:r>
              <a:rPr lang="zh-TW" altLang="en-US" dirty="0"/>
              <a:t>就會執行使用者所輸入的指令，輸出</a:t>
            </a:r>
            <a:r>
              <a:rPr lang="zh-TW" altLang="en-US" dirty="0" smtClean="0"/>
              <a:t>為    </a:t>
            </a:r>
            <a:r>
              <a:rPr lang="en-US" altLang="zh-TW" i="1" dirty="0" err="1" smtClean="0"/>
              <a:t>ans</a:t>
            </a:r>
            <a:r>
              <a:rPr lang="en-US" altLang="zh-TW" i="1" dirty="0" smtClean="0"/>
              <a:t> </a:t>
            </a:r>
            <a:r>
              <a:rPr lang="en-US" altLang="zh-TW" i="1" dirty="0"/>
              <a:t>=  </a:t>
            </a:r>
            <a:r>
              <a:rPr lang="en-US" altLang="zh-TW" i="1" dirty="0" smtClean="0"/>
              <a:t>33</a:t>
            </a:r>
          </a:p>
          <a:p>
            <a:r>
              <a:rPr lang="zh-TW" altLang="en-US" dirty="0"/>
              <a:t>計算 </a:t>
            </a:r>
            <a:r>
              <a:rPr lang="en-US" altLang="zh-TW" dirty="0"/>
              <a:t>2 </a:t>
            </a:r>
            <a:r>
              <a:rPr lang="zh-TW" altLang="en-US" dirty="0"/>
              <a:t>的 </a:t>
            </a:r>
            <a:r>
              <a:rPr lang="en-US" altLang="zh-TW" dirty="0"/>
              <a:t>3 </a:t>
            </a:r>
            <a:r>
              <a:rPr lang="zh-TW" altLang="en-US" dirty="0"/>
              <a:t>次方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   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^ 3</a:t>
            </a:r>
          </a:p>
          <a:p>
            <a:pPr marL="0" indent="0">
              <a:buNone/>
            </a:pPr>
            <a:r>
              <a:rPr lang="zh-TW" altLang="en-US" dirty="0"/>
              <a:t>     輸出為  </a:t>
            </a:r>
            <a:r>
              <a:rPr lang="en-US" altLang="zh-TW" i="1" dirty="0" err="1"/>
              <a:t>ans</a:t>
            </a:r>
            <a:r>
              <a:rPr lang="en-US" altLang="zh-TW" i="1" dirty="0"/>
              <a:t> =  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842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</TotalTime>
  <Words>1188</Words>
  <Application>Microsoft Office PowerPoint</Application>
  <PresentationFormat>如螢幕大小 (4:3)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Calibri</vt:lpstr>
      <vt:lpstr>Franklin Gothic Book</vt:lpstr>
      <vt:lpstr>Perpetua</vt:lpstr>
      <vt:lpstr>Wingdings 2</vt:lpstr>
      <vt:lpstr>公正</vt:lpstr>
      <vt:lpstr>Octave Tutorial</vt:lpstr>
      <vt:lpstr>下載與安裝</vt:lpstr>
      <vt:lpstr>下載與安裝 (Cont.)</vt:lpstr>
      <vt:lpstr>Introduction</vt:lpstr>
      <vt:lpstr>Introduction (Cont.)</vt:lpstr>
      <vt:lpstr>Introduction (Cont.)</vt:lpstr>
      <vt:lpstr>Introduction (Cont.)</vt:lpstr>
      <vt:lpstr>Installation (安裝) </vt:lpstr>
      <vt:lpstr>初探Octave </vt:lpstr>
      <vt:lpstr>線上說明文件（Online Help）</vt:lpstr>
      <vt:lpstr>變數命名規則與使用</vt:lpstr>
      <vt:lpstr>Matrix (矩陣)</vt:lpstr>
      <vt:lpstr>Matrix (矩陣) (Cont.)</vt:lpstr>
      <vt:lpstr>常用數學函數</vt:lpstr>
      <vt:lpstr>向量矩陣的運算</vt:lpstr>
      <vt:lpstr>if 敘述（The if Statement）</vt:lpstr>
      <vt:lpstr>switch 敘述（The switch Statement）</vt:lpstr>
      <vt:lpstr>while 敘述（The while Statement）</vt:lpstr>
      <vt:lpstr>do-until 敘述（The do-until Statement）</vt:lpstr>
      <vt:lpstr>for 敘述（The for Statement）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Octave Tutorial</dc:title>
  <dc:creator>Jack</dc:creator>
  <cp:lastModifiedBy>jackjow</cp:lastModifiedBy>
  <cp:revision>165</cp:revision>
  <dcterms:created xsi:type="dcterms:W3CDTF">2012-02-20T13:41:19Z</dcterms:created>
  <dcterms:modified xsi:type="dcterms:W3CDTF">2013-09-15T15:01:24Z</dcterms:modified>
</cp:coreProperties>
</file>