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153f13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153f13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153f13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153f13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153f13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153f13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153f138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153f138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153f1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153f1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f7ba1a9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f7ba1a9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f7ba1a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f7ba1a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153f13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153f13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153f13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153f13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153f1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153f1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153f13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153f13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Housing Prices in Ames Iowa through Machine Learning Techniques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30300" y="2754125"/>
            <a:ext cx="6683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Rajesh Arasada, Yung Chou, Nilesh Patel, Pankaj Sharma, Tim Waterman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grpSp>
        <p:nvGrpSpPr>
          <p:cNvPr id="129" name="Google Shape;129;p22"/>
          <p:cNvGrpSpPr/>
          <p:nvPr/>
        </p:nvGrpSpPr>
        <p:grpSpPr>
          <a:xfrm>
            <a:off x="2833075" y="698975"/>
            <a:ext cx="5202700" cy="4125875"/>
            <a:chOff x="1232875" y="698975"/>
            <a:chExt cx="5202700" cy="4125875"/>
          </a:xfrm>
        </p:grpSpPr>
        <p:sp>
          <p:nvSpPr>
            <p:cNvPr id="130" name="Google Shape;130;p22"/>
            <p:cNvSpPr/>
            <p:nvPr/>
          </p:nvSpPr>
          <p:spPr>
            <a:xfrm>
              <a:off x="4161275" y="698975"/>
              <a:ext cx="1927200" cy="330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FFFF00">
                  <a:alpha val="0"/>
                </a:srgbClr>
              </a:outerShdw>
              <a:reflection blurRad="0" dir="5400000" dist="38100" endA="0" endPos="30000" fadeDir="5400012" kx="0" rotWithShape="0" algn="bl" stA="6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1232875" y="2253550"/>
              <a:ext cx="3512700" cy="24330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3551675" y="3128350"/>
              <a:ext cx="2883900" cy="1696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Rajesh Again!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Just basic details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Based Models</a:t>
            </a:r>
            <a:endParaRPr/>
          </a:p>
        </p:txBody>
      </p:sp>
      <p:grpSp>
        <p:nvGrpSpPr>
          <p:cNvPr id="139" name="Google Shape;139;p23"/>
          <p:cNvGrpSpPr/>
          <p:nvPr/>
        </p:nvGrpSpPr>
        <p:grpSpPr>
          <a:xfrm>
            <a:off x="2833075" y="698975"/>
            <a:ext cx="5202700" cy="4125875"/>
            <a:chOff x="1232875" y="698975"/>
            <a:chExt cx="5202700" cy="4125875"/>
          </a:xfrm>
        </p:grpSpPr>
        <p:sp>
          <p:nvSpPr>
            <p:cNvPr id="140" name="Google Shape;140;p23"/>
            <p:cNvSpPr/>
            <p:nvPr/>
          </p:nvSpPr>
          <p:spPr>
            <a:xfrm>
              <a:off x="4161275" y="698975"/>
              <a:ext cx="1927200" cy="330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FFFF00">
                  <a:alpha val="0"/>
                </a:srgbClr>
              </a:outerShdw>
              <a:reflection blurRad="0" dir="5400000" dist="38100" endA="0" endPos="30000" fadeDir="5400012" kx="0" rotWithShape="0" algn="bl" stA="6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1232875" y="2253550"/>
              <a:ext cx="3512700" cy="24330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551675" y="3128350"/>
              <a:ext cx="2883900" cy="1696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Rajesh territory!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-best features as indicated by tree selection -- features to invest in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4"/>
          <p:cNvGrpSpPr/>
          <p:nvPr/>
        </p:nvGrpSpPr>
        <p:grpSpPr>
          <a:xfrm>
            <a:off x="2833075" y="698975"/>
            <a:ext cx="5202700" cy="4125875"/>
            <a:chOff x="1232875" y="698975"/>
            <a:chExt cx="5202700" cy="4125875"/>
          </a:xfrm>
        </p:grpSpPr>
        <p:sp>
          <p:nvSpPr>
            <p:cNvPr id="149" name="Google Shape;149;p24"/>
            <p:cNvSpPr/>
            <p:nvPr/>
          </p:nvSpPr>
          <p:spPr>
            <a:xfrm>
              <a:off x="4161275" y="698975"/>
              <a:ext cx="1927200" cy="330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FFFF00">
                  <a:alpha val="0"/>
                </a:srgbClr>
              </a:outerShdw>
              <a:reflection blurRad="0" dir="5400000" dist="38100" endA="0" endPos="30000" fadeDir="5400012" kx="0" rotWithShape="0" algn="bl" stA="6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1232875" y="2253550"/>
              <a:ext cx="3512700" cy="24330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3551675" y="3128350"/>
              <a:ext cx="2883900" cy="1696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 is difficult and subjective!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 on common sense, mind on statistics</a:t>
            </a:r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Lessons Learned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2833075" y="698975"/>
            <a:ext cx="5202700" cy="4125875"/>
            <a:chOff x="1232875" y="698975"/>
            <a:chExt cx="5202700" cy="4125875"/>
          </a:xfrm>
        </p:grpSpPr>
        <p:sp>
          <p:nvSpPr>
            <p:cNvPr id="61" name="Google Shape;61;p14"/>
            <p:cNvSpPr/>
            <p:nvPr/>
          </p:nvSpPr>
          <p:spPr>
            <a:xfrm>
              <a:off x="4161275" y="698975"/>
              <a:ext cx="1927200" cy="330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FFFF00">
                  <a:alpha val="0"/>
                </a:srgbClr>
              </a:outerShdw>
              <a:reflection blurRad="0" dir="5400000" dist="38100" endA="0" endPos="30000" fadeDir="5400012" kx="0" rotWithShape="0" algn="bl" stA="6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32875" y="2253550"/>
              <a:ext cx="3512700" cy="24330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551675" y="3128350"/>
              <a:ext cx="2883900" cy="1696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7147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For Industry</a:t>
            </a:r>
            <a:r>
              <a:rPr lang="en" sz="1600"/>
              <a:t>: Understand which housing aspects are valued by consumers, in order to accurately price assets, and evaluate undervalued/overvalued assets n the market.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For Consumers</a:t>
            </a:r>
            <a:r>
              <a:rPr lang="en" sz="1600"/>
              <a:t>: Understand how much they might expect to pay for specific features/aspects of a new home.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Presentation Outline:</a:t>
            </a:r>
            <a:br>
              <a:rPr lang="en"/>
            </a:br>
            <a:r>
              <a:rPr lang="en" sz="1600"/>
              <a:t>	Visualizing Data</a:t>
            </a:r>
            <a:br>
              <a:rPr lang="en" sz="1600"/>
            </a:br>
            <a:r>
              <a:rPr lang="en" sz="1600"/>
              <a:t>	Missing Data</a:t>
            </a:r>
            <a:br>
              <a:rPr lang="en" sz="1600"/>
            </a:br>
            <a:r>
              <a:rPr lang="en" sz="1600"/>
              <a:t>	Feature Selection</a:t>
            </a:r>
            <a:br>
              <a:rPr lang="en" sz="1600"/>
            </a:br>
            <a:r>
              <a:rPr lang="en" sz="1600"/>
              <a:t>	Data Transformation</a:t>
            </a:r>
            <a:br>
              <a:rPr lang="en" sz="1600"/>
            </a:br>
            <a:r>
              <a:rPr lang="en" sz="1600"/>
              <a:t>	Linear Models</a:t>
            </a:r>
            <a:br>
              <a:rPr lang="en" sz="1600"/>
            </a:br>
            <a:r>
              <a:rPr lang="en" sz="1600"/>
              <a:t>	Tree Models</a:t>
            </a:r>
            <a:br>
              <a:rPr lang="en" sz="1600"/>
            </a:br>
            <a:r>
              <a:rPr lang="en" sz="1600"/>
              <a:t>	KNN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Understanding and Visualizing 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</a:t>
            </a:r>
            <a:r>
              <a:rPr lang="en"/>
              <a:t>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Boruta as starting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775" y="1227525"/>
            <a:ext cx="5460650" cy="10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2" y="2491120"/>
            <a:ext cx="5028104" cy="25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125" y="2880200"/>
            <a:ext cx="4023574" cy="169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92387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drop few unwanted columns, which don't have any impact on sale price. Then we change the data type of the ‘MSSubClass’ features from numeric to string.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Missing Values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Flagging as 'No':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BsmtFinType1, BsmtFinType2, GarageType, GarageFinish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Values are Missing, Because there is no Garage and Basement.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Impute the Mode: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Electrical,Exterior1st, GarageCars, MSZoning, KitchenQual, MasVnrType, SaleType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Impute Zero: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GarageQual, GarageCond, BsmtCond, BsmtExposure, BsmtQual, FireplaceQu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Changing categorical ranking into numerical scale values.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Dummify remaining categorical features.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24625" y="913350"/>
            <a:ext cx="81888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Derived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TotalSF = TotalBsmtSF + GrLivArea + all other areas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TotalBaths = FullBath + BsmtFullBath + .5(HalfBath + BsmtHalfBath)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YearBuilt_Age = 2018 - YearBuilt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Dropping columns which are repeated: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TotalBsmtSF = sum of(BsmtFinSF1, BsmtFinSF2, BsmtUnfSF')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GrLivAre = sum of(1stFlrSF, 2ndFlrSF)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Taking log of ‘SalePrice’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88775" y="265400"/>
            <a:ext cx="8260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Features Engineering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8"/>
          <p:cNvGrpSpPr/>
          <p:nvPr/>
        </p:nvGrpSpPr>
        <p:grpSpPr>
          <a:xfrm>
            <a:off x="2833075" y="698975"/>
            <a:ext cx="5202700" cy="4125875"/>
            <a:chOff x="1232875" y="698975"/>
            <a:chExt cx="5202700" cy="4125875"/>
          </a:xfrm>
        </p:grpSpPr>
        <p:sp>
          <p:nvSpPr>
            <p:cNvPr id="92" name="Google Shape;92;p18"/>
            <p:cNvSpPr/>
            <p:nvPr/>
          </p:nvSpPr>
          <p:spPr>
            <a:xfrm>
              <a:off x="4161275" y="698975"/>
              <a:ext cx="1927200" cy="330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FFFF00">
                  <a:alpha val="0"/>
                </a:srgbClr>
              </a:outerShdw>
              <a:reflection blurRad="0" dir="5400000" dist="38100" endA="0" endPos="30000" fadeDir="5400012" kx="0" rotWithShape="0" algn="bl" stA="6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232875" y="2253550"/>
              <a:ext cx="3512700" cy="24330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3551675" y="3128350"/>
              <a:ext cx="2883900" cy="1696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Missing Data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Imputed zeros for most columns (i.e. those with less than 5% missingness)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Imputed zeros for variables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Deleted columns with high degree of missingness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Rajesh’s Heat Map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9"/>
          <p:cNvGrpSpPr/>
          <p:nvPr/>
        </p:nvGrpSpPr>
        <p:grpSpPr>
          <a:xfrm>
            <a:off x="2833075" y="698975"/>
            <a:ext cx="5202700" cy="4125875"/>
            <a:chOff x="1232875" y="698975"/>
            <a:chExt cx="5202700" cy="4125875"/>
          </a:xfrm>
        </p:grpSpPr>
        <p:sp>
          <p:nvSpPr>
            <p:cNvPr id="102" name="Google Shape;102;p19"/>
            <p:cNvSpPr/>
            <p:nvPr/>
          </p:nvSpPr>
          <p:spPr>
            <a:xfrm>
              <a:off x="4161275" y="698975"/>
              <a:ext cx="1927200" cy="330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FFFF00">
                  <a:alpha val="0"/>
                </a:srgbClr>
              </a:outerShdw>
              <a:reflection blurRad="0" dir="5400000" dist="38100" endA="0" endPos="30000" fadeDir="5400012" kx="0" rotWithShape="0" algn="bl" stA="6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1232875" y="2253550"/>
              <a:ext cx="3512700" cy="24330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551675" y="3128350"/>
              <a:ext cx="2883900" cy="1696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Feature Selection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‘</a:t>
            </a:r>
            <a:r>
              <a:rPr lang="en"/>
              <a:t>committee</a:t>
            </a:r>
            <a:r>
              <a:rPr lang="en"/>
              <a:t>’ assessment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Dropping variables with uneven distribution of values (i.e. utilities) as add more complexity than predictive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List out the final selection of our features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Engineering: Transforming and Scaling Variables</a:t>
            </a:r>
            <a:endParaRPr sz="24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-Dummification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-Ordinal Stratification (i.e. assigning 1-5 for quality variables)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-Transforming year to “age”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-Customized variables (i.e. “total area”)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25" y="3434200"/>
            <a:ext cx="80105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1"/>
          <p:cNvGrpSpPr/>
          <p:nvPr/>
        </p:nvGrpSpPr>
        <p:grpSpPr>
          <a:xfrm>
            <a:off x="2833075" y="698975"/>
            <a:ext cx="5202700" cy="4125875"/>
            <a:chOff x="1232875" y="698975"/>
            <a:chExt cx="5202700" cy="4125875"/>
          </a:xfrm>
        </p:grpSpPr>
        <p:sp>
          <p:nvSpPr>
            <p:cNvPr id="119" name="Google Shape;119;p21"/>
            <p:cNvSpPr/>
            <p:nvPr/>
          </p:nvSpPr>
          <p:spPr>
            <a:xfrm>
              <a:off x="4161275" y="698975"/>
              <a:ext cx="1927200" cy="330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FFFF00">
                  <a:alpha val="0"/>
                </a:srgbClr>
              </a:outerShdw>
              <a:reflection blurRad="0" dir="5400000" dist="38100" endA="0" endPos="30000" fadeDir="5400012" kx="0" rotWithShape="0" algn="bl" stA="6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1232875" y="2253550"/>
              <a:ext cx="3512700" cy="2433000"/>
            </a:xfrm>
            <a:prstGeom prst="ellipse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3551675" y="3128350"/>
              <a:ext cx="2883900" cy="1696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team models, best “crowdsourced” results 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Multivariable linear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Elastic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Plot different values for different attempts by different team members for different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