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76" r:id="rId5"/>
    <p:sldMasterId id="2147483700" r:id="rId6"/>
  </p:sldMasterIdLst>
  <p:notesMasterIdLst>
    <p:notesMasterId r:id="rId10"/>
  </p:notesMasterIdLst>
  <p:sldIdLst>
    <p:sldId id="326" r:id="rId7"/>
    <p:sldId id="354" r:id="rId8"/>
    <p:sldId id="3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3" autoAdjust="0"/>
  </p:normalViewPr>
  <p:slideViewPr>
    <p:cSldViewPr snapToGrid="0">
      <p:cViewPr varScale="1">
        <p:scale>
          <a:sx n="92" d="100"/>
          <a:sy n="92" d="100"/>
        </p:scale>
        <p:origin x="1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4A29-5F37-4DEF-BB05-EEA5E91F514E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4592-6837-45C4-B65B-13E03ECAF0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D4592-6837-45C4-B65B-13E03ECAF0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D4592-6837-45C4-B65B-13E03ECAF0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2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D4592-6837-45C4-B65B-13E03ECAF0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8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4" y="2084187"/>
            <a:ext cx="8964186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83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16">
          <p15:clr>
            <a:srgbClr val="C35EA4"/>
          </p15:clr>
        </p15:guide>
        <p15:guide id="2" pos="5659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494683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41800" y="6502400"/>
            <a:ext cx="33401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294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337415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35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0063548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32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8801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35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030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92640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2749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38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508500" y="6553200"/>
            <a:ext cx="3060700" cy="3048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48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906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417" y="271580"/>
            <a:ext cx="6274791" cy="641762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745"/>
              </a:lnSpc>
              <a:spcBef>
                <a:spcPts val="0"/>
              </a:spcBef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 sz="2353">
                <a:latin typeface="Segoe Pro Light"/>
              </a:defRPr>
            </a:lvl2pPr>
            <a:lvl3pPr marL="560187" indent="0">
              <a:buFontTx/>
              <a:buNone/>
              <a:defRPr sz="2353">
                <a:latin typeface="Segoe Pro Light"/>
              </a:defRPr>
            </a:lvl3pPr>
            <a:lvl4pPr marL="784261" indent="0">
              <a:buFontTx/>
              <a:buNone/>
              <a:defRPr sz="2353">
                <a:latin typeface="Segoe Pro Light"/>
              </a:defRPr>
            </a:lvl4pPr>
            <a:lvl5pPr marL="1008335" indent="0">
              <a:buFontTx/>
              <a:buNone/>
              <a:defRPr sz="2353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257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154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698916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0230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2579" y="1249596"/>
            <a:ext cx="268927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1461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0063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8666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8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56452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40042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26021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75993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7597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5211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59658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531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0731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804264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321375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6957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7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140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75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94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41269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085031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960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59300" y="6502400"/>
            <a:ext cx="33782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9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83100" y="6477000"/>
            <a:ext cx="31496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84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25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1814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91267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1867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7" y="291111"/>
            <a:ext cx="11655841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0"/>
            <a:ext cx="11653520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1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710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7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4498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hf sldNum="0" hdr="0" dt="0"/>
  <p:txStyles>
    <p:titleStyle>
      <a:lvl1pPr algn="l" defTabSz="685710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6" marR="0" indent="-252086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79" marR="0" indent="-177393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97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4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10" marR="0" indent="-168057" algn="l" defTabSz="68571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701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7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10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6" indent="-171427" algn="l" defTabSz="68571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10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5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4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8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3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9" algn="l" defTabSz="68571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30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562">
          <p15:clr>
            <a:srgbClr val="A4A3A4"/>
          </p15:clr>
        </p15:guide>
        <p15:guide id="11" pos="994">
          <p15:clr>
            <a:srgbClr val="A4A3A4"/>
          </p15:clr>
        </p15:guide>
        <p15:guide id="12" pos="1426">
          <p15:clr>
            <a:srgbClr val="A4A3A4"/>
          </p15:clr>
        </p15:guide>
        <p15:guide id="13" pos="1858">
          <p15:clr>
            <a:srgbClr val="A4A3A4"/>
          </p15:clr>
        </p15:guide>
        <p15:guide id="14" pos="2290">
          <p15:clr>
            <a:srgbClr val="A4A3A4"/>
          </p15:clr>
        </p15:guide>
        <p15:guide id="15" pos="2722">
          <p15:clr>
            <a:srgbClr val="A4A3A4"/>
          </p15:clr>
        </p15:guide>
        <p15:guide id="16" pos="3153">
          <p15:clr>
            <a:srgbClr val="A4A3A4"/>
          </p15:clr>
        </p15:guide>
        <p15:guide id="17" pos="3585">
          <p15:clr>
            <a:srgbClr val="A4A3A4"/>
          </p15:clr>
        </p15:guide>
        <p15:guide id="18" pos="4017">
          <p15:clr>
            <a:srgbClr val="A4A3A4"/>
          </p15:clr>
        </p15:guide>
        <p15:guide id="19" pos="4449">
          <p15:clr>
            <a:srgbClr val="A4A3A4"/>
          </p15:clr>
        </p15:guide>
        <p15:guide id="20" pos="4881">
          <p15:clr>
            <a:srgbClr val="A4A3A4"/>
          </p15:clr>
        </p15:guide>
        <p15:guide id="21" pos="5313">
          <p15:clr>
            <a:srgbClr val="A4A3A4"/>
          </p15:clr>
        </p15:guide>
        <p15:guide id="22" pos="5745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541863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541549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734938" y="6677034"/>
            <a:ext cx="4720568" cy="196836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no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68142">
                      <a:srgbClr val="FFFFFF">
                        <a:lumMod val="50000"/>
                      </a:srgbClr>
                    </a:gs>
                    <a:gs pos="30000">
                      <a:srgbClr val="FFFFFF">
                        <a:lumMod val="50000"/>
                      </a:srgbClr>
                    </a:gs>
                  </a:gsLst>
                  <a:lin ang="5400000" scaled="0"/>
                </a:gradFill>
              </a:rPr>
              <a:t>MICROSOFT CONFIDENTIAL—INTERNAL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8740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26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scenarios – Infrastructure as a Service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EDB84-BDF6-4608-9AE6-E3793ED47F76}"/>
              </a:ext>
            </a:extLst>
          </p:cNvPr>
          <p:cNvSpPr txBox="1"/>
          <p:nvPr/>
        </p:nvSpPr>
        <p:spPr>
          <a:xfrm>
            <a:off x="420200" y="1742953"/>
            <a:ext cx="588999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Azure Infrastructure as a Service (IaaS)</a:t>
            </a:r>
          </a:p>
        </p:txBody>
      </p:sp>
      <p:grpSp>
        <p:nvGrpSpPr>
          <p:cNvPr id="24" name="Group 23" descr="Icons of the previously mentioned products display." title="icons">
            <a:extLst>
              <a:ext uri="{FF2B5EF4-FFF2-40B4-BE49-F238E27FC236}">
                <a16:creationId xmlns:a16="http://schemas.microsoft.com/office/drawing/2014/main" id="{49F73417-DB85-4EEC-A9FC-2B811FA68475}"/>
              </a:ext>
            </a:extLst>
          </p:cNvPr>
          <p:cNvGrpSpPr/>
          <p:nvPr/>
        </p:nvGrpSpPr>
        <p:grpSpPr>
          <a:xfrm>
            <a:off x="855327" y="2500754"/>
            <a:ext cx="4237772" cy="2345909"/>
            <a:chOff x="855327" y="2500754"/>
            <a:chExt cx="4237772" cy="234590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B413BB1-7340-49B6-95AF-61D5777FE893}"/>
                </a:ext>
              </a:extLst>
            </p:cNvPr>
            <p:cNvSpPr/>
            <p:nvPr/>
          </p:nvSpPr>
          <p:spPr bwMode="auto">
            <a:xfrm>
              <a:off x="855327" y="2500754"/>
              <a:ext cx="4237772" cy="2345909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25" descr="Icon" title="Icon">
              <a:extLst>
                <a:ext uri="{FF2B5EF4-FFF2-40B4-BE49-F238E27FC236}">
                  <a16:creationId xmlns:a16="http://schemas.microsoft.com/office/drawing/2014/main" id="{C4A117BC-4B66-408C-9439-E09F2B8C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232" y="2632446"/>
              <a:ext cx="780290" cy="780290"/>
            </a:xfrm>
            <a:prstGeom prst="rect">
              <a:avLst/>
            </a:prstGeom>
          </p:spPr>
        </p:pic>
        <p:pic>
          <p:nvPicPr>
            <p:cNvPr id="27" name="Picture 26" descr="Virtual Machine Icon" title="Virtual Machine Icon">
              <a:extLst>
                <a:ext uri="{FF2B5EF4-FFF2-40B4-BE49-F238E27FC236}">
                  <a16:creationId xmlns:a16="http://schemas.microsoft.com/office/drawing/2014/main" id="{20B8E022-FA71-46D5-87C9-06B1F775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092" y="3596457"/>
              <a:ext cx="780290" cy="780290"/>
            </a:xfrm>
            <a:prstGeom prst="rect">
              <a:avLst/>
            </a:prstGeom>
          </p:spPr>
        </p:pic>
        <p:pic>
          <p:nvPicPr>
            <p:cNvPr id="28" name="Picture 27" descr="Virtual Machine Icon" title="Virtual Machine Icon">
              <a:extLst>
                <a:ext uri="{FF2B5EF4-FFF2-40B4-BE49-F238E27FC236}">
                  <a16:creationId xmlns:a16="http://schemas.microsoft.com/office/drawing/2014/main" id="{2CE4A0C6-A1D1-4BE6-A624-79B1149F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587" y="3596457"/>
              <a:ext cx="780290" cy="780290"/>
            </a:xfrm>
            <a:prstGeom prst="rect">
              <a:avLst/>
            </a:prstGeom>
          </p:spPr>
        </p:pic>
        <p:pic>
          <p:nvPicPr>
            <p:cNvPr id="29" name="Picture 28" descr="Hybrid Connectivity icon" title="Hybrid Connectivity icon">
              <a:extLst>
                <a:ext uri="{FF2B5EF4-FFF2-40B4-BE49-F238E27FC236}">
                  <a16:creationId xmlns:a16="http://schemas.microsoft.com/office/drawing/2014/main" id="{7C158FFE-5E41-48A4-916E-642ADB02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822" y="2569384"/>
              <a:ext cx="780290" cy="780290"/>
            </a:xfrm>
            <a:prstGeom prst="rect">
              <a:avLst/>
            </a:prstGeom>
          </p:spPr>
        </p:pic>
        <p:pic>
          <p:nvPicPr>
            <p:cNvPr id="30" name="Picture 29" descr="Load Balancers icon" title="Load Balancers icon">
              <a:extLst>
                <a:ext uri="{FF2B5EF4-FFF2-40B4-BE49-F238E27FC236}">
                  <a16:creationId xmlns:a16="http://schemas.microsoft.com/office/drawing/2014/main" id="{52B9A1EB-2A13-48F9-AED0-BD4875EA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604" y="3648700"/>
              <a:ext cx="780290" cy="780290"/>
            </a:xfrm>
            <a:prstGeom prst="rect">
              <a:avLst/>
            </a:prstGeom>
          </p:spPr>
        </p:pic>
        <p:pic>
          <p:nvPicPr>
            <p:cNvPr id="31" name="Picture 30" descr="Virtual networks icon" title="Virtual networks icon">
              <a:extLst>
                <a:ext uri="{FF2B5EF4-FFF2-40B4-BE49-F238E27FC236}">
                  <a16:creationId xmlns:a16="http://schemas.microsoft.com/office/drawing/2014/main" id="{A3B6CBD2-A60A-4EF3-AB13-D6619323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583" y="2762383"/>
              <a:ext cx="780290" cy="78029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818313A-D351-479A-989F-8067FA94F689}"/>
              </a:ext>
            </a:extLst>
          </p:cNvPr>
          <p:cNvSpPr txBox="1"/>
          <p:nvPr/>
        </p:nvSpPr>
        <p:spPr>
          <a:xfrm>
            <a:off x="508488" y="4961846"/>
            <a:ext cx="4149484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Virtual Machines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Virtual Networks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VPN Gateways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06374A-1D0D-4CA4-BDC6-2864CF2653E2}"/>
              </a:ext>
            </a:extLst>
          </p:cNvPr>
          <p:cNvSpPr/>
          <p:nvPr/>
        </p:nvSpPr>
        <p:spPr>
          <a:xfrm>
            <a:off x="3085837" y="5091783"/>
            <a:ext cx="3318324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Hybrid Connectivity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Load Balancers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Storage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5EF09D-C7A7-4DCC-9BEF-48FD9F6FDE30}"/>
              </a:ext>
            </a:extLst>
          </p:cNvPr>
          <p:cNvSpPr/>
          <p:nvPr/>
        </p:nvSpPr>
        <p:spPr>
          <a:xfrm>
            <a:off x="7184860" y="1894088"/>
            <a:ext cx="418790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Backup and Business Continuity </a:t>
            </a:r>
          </a:p>
        </p:txBody>
      </p:sp>
      <p:grpSp>
        <p:nvGrpSpPr>
          <p:cNvPr id="44" name="Group 43" descr="Icons of the previously mentioned products display." title="Icons">
            <a:extLst>
              <a:ext uri="{FF2B5EF4-FFF2-40B4-BE49-F238E27FC236}">
                <a16:creationId xmlns:a16="http://schemas.microsoft.com/office/drawing/2014/main" id="{C7BCDC43-5565-402D-9B4B-68960AD6B154}"/>
              </a:ext>
            </a:extLst>
          </p:cNvPr>
          <p:cNvGrpSpPr/>
          <p:nvPr/>
        </p:nvGrpSpPr>
        <p:grpSpPr>
          <a:xfrm>
            <a:off x="7159925" y="2478504"/>
            <a:ext cx="4237772" cy="2345909"/>
            <a:chOff x="839967" y="2521535"/>
            <a:chExt cx="4237772" cy="234590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C7EE074-D201-44D4-9103-A04A8DC5E387}"/>
                </a:ext>
              </a:extLst>
            </p:cNvPr>
            <p:cNvSpPr/>
            <p:nvPr/>
          </p:nvSpPr>
          <p:spPr bwMode="auto">
            <a:xfrm>
              <a:off x="839967" y="2521535"/>
              <a:ext cx="4237772" cy="2345909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Picture 45" descr="Azure Backup icon" title="Azure Backup icon">
              <a:extLst>
                <a:ext uri="{FF2B5EF4-FFF2-40B4-BE49-F238E27FC236}">
                  <a16:creationId xmlns:a16="http://schemas.microsoft.com/office/drawing/2014/main" id="{085455DE-7C80-4F10-A1C3-5FCB119A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165" y="2655531"/>
              <a:ext cx="1110582" cy="1110582"/>
            </a:xfrm>
            <a:prstGeom prst="rect">
              <a:avLst/>
            </a:prstGeom>
          </p:spPr>
        </p:pic>
        <p:pic>
          <p:nvPicPr>
            <p:cNvPr id="47" name="Picture 46" descr="Azure Site Recovery icon" title="Azure Site Recovery icon">
              <a:extLst>
                <a:ext uri="{FF2B5EF4-FFF2-40B4-BE49-F238E27FC236}">
                  <a16:creationId xmlns:a16="http://schemas.microsoft.com/office/drawing/2014/main" id="{ACACDDE3-CD40-4168-BD11-6996153A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928" y="2697095"/>
              <a:ext cx="1069018" cy="1069018"/>
            </a:xfrm>
            <a:prstGeom prst="rect">
              <a:avLst/>
            </a:prstGeom>
          </p:spPr>
        </p:pic>
        <p:pic>
          <p:nvPicPr>
            <p:cNvPr id="48" name="Picture 47" descr="SQL Server managed backup icon" title="SQL Server managed backup icon">
              <a:extLst>
                <a:ext uri="{FF2B5EF4-FFF2-40B4-BE49-F238E27FC236}">
                  <a16:creationId xmlns:a16="http://schemas.microsoft.com/office/drawing/2014/main" id="{8250A0CA-3931-4AC3-A678-94208F01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8122" y="3867679"/>
              <a:ext cx="3801450" cy="92320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F6CD04-32D0-497A-904A-D2A5063FDC4D}"/>
              </a:ext>
            </a:extLst>
          </p:cNvPr>
          <p:cNvSpPr txBox="1"/>
          <p:nvPr/>
        </p:nvSpPr>
        <p:spPr>
          <a:xfrm>
            <a:off x="6942497" y="4926590"/>
            <a:ext cx="4149484" cy="6001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Azure Backup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3B4DCE-4579-4114-B091-892B519C66B6}"/>
              </a:ext>
            </a:extLst>
          </p:cNvPr>
          <p:cNvSpPr/>
          <p:nvPr/>
        </p:nvSpPr>
        <p:spPr>
          <a:xfrm>
            <a:off x="9197479" y="5039398"/>
            <a:ext cx="3318324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Azure Site Recovery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F0B9BA-6370-4B89-9897-CA0EAB015B9F}"/>
              </a:ext>
            </a:extLst>
          </p:cNvPr>
          <p:cNvSpPr/>
          <p:nvPr/>
        </p:nvSpPr>
        <p:spPr>
          <a:xfrm>
            <a:off x="7493370" y="5486251"/>
            <a:ext cx="418790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SQL Server Managed Backup</a:t>
            </a:r>
          </a:p>
        </p:txBody>
      </p:sp>
    </p:spTree>
    <p:extLst>
      <p:ext uri="{BB962C8B-B14F-4D97-AF65-F5344CB8AC3E}">
        <p14:creationId xmlns:p14="http://schemas.microsoft.com/office/powerpoint/2010/main" val="2614745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52DD4-DDF9-485D-98A4-BB65AA9D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15663"/>
          </a:xfrm>
        </p:spPr>
        <p:txBody>
          <a:bodyPr/>
          <a:lstStyle/>
          <a:p>
            <a:r>
              <a:rPr lang="en-US" sz="2000" dirty="0"/>
              <a:t>Network security groups (NSGs) will be used to help secure the configuration by limiting traffic flow exactly as a firewall rule does. NSGs may be applied to either individual NICs or to Subnets. In Contoso’s case there will be a single NSG applied to each subnet.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 usage (West Central </a:t>
            </a:r>
            <a:r>
              <a:rPr lang="en-US" sz="2400" dirty="0"/>
              <a:t>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9540"/>
              </p:ext>
            </p:extLst>
          </p:nvPr>
        </p:nvGraphicFramePr>
        <p:xfrm>
          <a:off x="395764" y="2468752"/>
          <a:ext cx="11241021" cy="1027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181">
                  <a:extLst>
                    <a:ext uri="{9D8B030D-6E8A-4147-A177-3AD203B41FA5}">
                      <a16:colId xmlns:a16="http://schemas.microsoft.com/office/drawing/2014/main" val="1346598983"/>
                    </a:ext>
                  </a:extLst>
                </a:gridCol>
                <a:gridCol w="1316462">
                  <a:extLst>
                    <a:ext uri="{9D8B030D-6E8A-4147-A177-3AD203B41FA5}">
                      <a16:colId xmlns:a16="http://schemas.microsoft.com/office/drawing/2014/main" val="1494924068"/>
                    </a:ext>
                  </a:extLst>
                </a:gridCol>
                <a:gridCol w="1903159">
                  <a:extLst>
                    <a:ext uri="{9D8B030D-6E8A-4147-A177-3AD203B41FA5}">
                      <a16:colId xmlns:a16="http://schemas.microsoft.com/office/drawing/2014/main" val="1042239071"/>
                    </a:ext>
                  </a:extLst>
                </a:gridCol>
                <a:gridCol w="1112739">
                  <a:extLst>
                    <a:ext uri="{9D8B030D-6E8A-4147-A177-3AD203B41FA5}">
                      <a16:colId xmlns:a16="http://schemas.microsoft.com/office/drawing/2014/main" val="288735466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4062946918"/>
                    </a:ext>
                  </a:extLst>
                </a:gridCol>
                <a:gridCol w="1638173">
                  <a:extLst>
                    <a:ext uri="{9D8B030D-6E8A-4147-A177-3AD203B41FA5}">
                      <a16:colId xmlns:a16="http://schemas.microsoft.com/office/drawing/2014/main" val="2510865783"/>
                    </a:ext>
                  </a:extLst>
                </a:gridCol>
                <a:gridCol w="1279192">
                  <a:extLst>
                    <a:ext uri="{9D8B030D-6E8A-4147-A177-3AD203B41FA5}">
                      <a16:colId xmlns:a16="http://schemas.microsoft.com/office/drawing/2014/main" val="2819886547"/>
                    </a:ext>
                  </a:extLst>
                </a:gridCol>
                <a:gridCol w="1288810">
                  <a:extLst>
                    <a:ext uri="{9D8B030D-6E8A-4147-A177-3AD203B41FA5}">
                      <a16:colId xmlns:a16="http://schemas.microsoft.com/office/drawing/2014/main" val="3533102248"/>
                    </a:ext>
                  </a:extLst>
                </a:gridCol>
              </a:tblGrid>
              <a:tr h="201524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Apps Tier NSG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49847"/>
                  </a:ext>
                </a:extLst>
              </a:tr>
              <a:tr h="197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Priority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Protocol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Destination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Dest.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078121"/>
                  </a:ext>
                </a:extLst>
              </a:tr>
              <a:tr h="201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TCP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10.0.0.0/24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745191"/>
                  </a:ext>
                </a:extLst>
              </a:tr>
              <a:tr h="201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HTTPS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TCP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10.0.0.0/24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451721"/>
                  </a:ext>
                </a:extLst>
              </a:tr>
              <a:tr h="226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RDP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192.168.1.0/23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10.0.0.0/24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9539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6705"/>
              </p:ext>
            </p:extLst>
          </p:nvPr>
        </p:nvGraphicFramePr>
        <p:xfrm>
          <a:off x="395764" y="3795166"/>
          <a:ext cx="11241022" cy="851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990">
                  <a:extLst>
                    <a:ext uri="{9D8B030D-6E8A-4147-A177-3AD203B41FA5}">
                      <a16:colId xmlns:a16="http://schemas.microsoft.com/office/drawing/2014/main" val="609838921"/>
                    </a:ext>
                  </a:extLst>
                </a:gridCol>
                <a:gridCol w="1315260">
                  <a:extLst>
                    <a:ext uri="{9D8B030D-6E8A-4147-A177-3AD203B41FA5}">
                      <a16:colId xmlns:a16="http://schemas.microsoft.com/office/drawing/2014/main" val="1095997788"/>
                    </a:ext>
                  </a:extLst>
                </a:gridCol>
                <a:gridCol w="1903159">
                  <a:extLst>
                    <a:ext uri="{9D8B030D-6E8A-4147-A177-3AD203B41FA5}">
                      <a16:colId xmlns:a16="http://schemas.microsoft.com/office/drawing/2014/main" val="1672240164"/>
                    </a:ext>
                  </a:extLst>
                </a:gridCol>
                <a:gridCol w="1073621">
                  <a:extLst>
                    <a:ext uri="{9D8B030D-6E8A-4147-A177-3AD203B41FA5}">
                      <a16:colId xmlns:a16="http://schemas.microsoft.com/office/drawing/2014/main" val="718375582"/>
                    </a:ext>
                  </a:extLst>
                </a:gridCol>
                <a:gridCol w="1438183">
                  <a:extLst>
                    <a:ext uri="{9D8B030D-6E8A-4147-A177-3AD203B41FA5}">
                      <a16:colId xmlns:a16="http://schemas.microsoft.com/office/drawing/2014/main" val="1478949311"/>
                    </a:ext>
                  </a:extLst>
                </a:gridCol>
                <a:gridCol w="1667211">
                  <a:extLst>
                    <a:ext uri="{9D8B030D-6E8A-4147-A177-3AD203B41FA5}">
                      <a16:colId xmlns:a16="http://schemas.microsoft.com/office/drawing/2014/main" val="1397828947"/>
                    </a:ext>
                  </a:extLst>
                </a:gridCol>
                <a:gridCol w="1277990">
                  <a:extLst>
                    <a:ext uri="{9D8B030D-6E8A-4147-A177-3AD203B41FA5}">
                      <a16:colId xmlns:a16="http://schemas.microsoft.com/office/drawing/2014/main" val="2676054075"/>
                    </a:ext>
                  </a:extLst>
                </a:gridCol>
                <a:gridCol w="1287608">
                  <a:extLst>
                    <a:ext uri="{9D8B030D-6E8A-4147-A177-3AD203B41FA5}">
                      <a16:colId xmlns:a16="http://schemas.microsoft.com/office/drawing/2014/main" val="336273943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Tier NSG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4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Priority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Protocol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Destination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Dest.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50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192.168.1.0/23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TCP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10.0.2.0/24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91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SQLINT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10.0.0.0/24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TCP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10.0.2.0/24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11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RDP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192.168.1.0/23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10.0.2.0/24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7250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3576"/>
              </p:ext>
            </p:extLst>
          </p:nvPr>
        </p:nvGraphicFramePr>
        <p:xfrm>
          <a:off x="395765" y="4939348"/>
          <a:ext cx="11241020" cy="851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338">
                  <a:extLst>
                    <a:ext uri="{9D8B030D-6E8A-4147-A177-3AD203B41FA5}">
                      <a16:colId xmlns:a16="http://schemas.microsoft.com/office/drawing/2014/main" val="2666432238"/>
                    </a:ext>
                  </a:extLst>
                </a:gridCol>
                <a:gridCol w="1372967">
                  <a:extLst>
                    <a:ext uri="{9D8B030D-6E8A-4147-A177-3AD203B41FA5}">
                      <a16:colId xmlns:a16="http://schemas.microsoft.com/office/drawing/2014/main" val="1647015745"/>
                    </a:ext>
                  </a:extLst>
                </a:gridCol>
                <a:gridCol w="1501608">
                  <a:extLst>
                    <a:ext uri="{9D8B030D-6E8A-4147-A177-3AD203B41FA5}">
                      <a16:colId xmlns:a16="http://schemas.microsoft.com/office/drawing/2014/main" val="560455665"/>
                    </a:ext>
                  </a:extLst>
                </a:gridCol>
                <a:gridCol w="1383788">
                  <a:extLst>
                    <a:ext uri="{9D8B030D-6E8A-4147-A177-3AD203B41FA5}">
                      <a16:colId xmlns:a16="http://schemas.microsoft.com/office/drawing/2014/main" val="349185585"/>
                    </a:ext>
                  </a:extLst>
                </a:gridCol>
                <a:gridCol w="1366956">
                  <a:extLst>
                    <a:ext uri="{9D8B030D-6E8A-4147-A177-3AD203B41FA5}">
                      <a16:colId xmlns:a16="http://schemas.microsoft.com/office/drawing/2014/main" val="102287761"/>
                    </a:ext>
                  </a:extLst>
                </a:gridCol>
                <a:gridCol w="1535271">
                  <a:extLst>
                    <a:ext uri="{9D8B030D-6E8A-4147-A177-3AD203B41FA5}">
                      <a16:colId xmlns:a16="http://schemas.microsoft.com/office/drawing/2014/main" val="3757197783"/>
                    </a:ext>
                  </a:extLst>
                </a:gridCol>
                <a:gridCol w="1359743">
                  <a:extLst>
                    <a:ext uri="{9D8B030D-6E8A-4147-A177-3AD203B41FA5}">
                      <a16:colId xmlns:a16="http://schemas.microsoft.com/office/drawing/2014/main" val="276571416"/>
                    </a:ext>
                  </a:extLst>
                </a:gridCol>
                <a:gridCol w="1363349">
                  <a:extLst>
                    <a:ext uri="{9D8B030D-6E8A-4147-A177-3AD203B41FA5}">
                      <a16:colId xmlns:a16="http://schemas.microsoft.com/office/drawing/2014/main" val="320408582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Identity Tier NSG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0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Priority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Protocol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Destination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Dest.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52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RDP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192.168.1.0/23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10.0.3.0/24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72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Replication1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10.0.3.0/24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115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Replication2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10.0.3.0/24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ALLOW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097472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 descr="On-Premise Domain Controllers speech bubble." title="On-Premise Domain Controllers"/>
          <p:cNvSpPr/>
          <p:nvPr/>
        </p:nvSpPr>
        <p:spPr bwMode="auto">
          <a:xfrm>
            <a:off x="4241443" y="6276623"/>
            <a:ext cx="1116168" cy="502276"/>
          </a:xfrm>
          <a:prstGeom prst="wedgeRoundRectCallout">
            <a:avLst>
              <a:gd name="adj1" fmla="val -55207"/>
              <a:gd name="adj2" fmla="val -184509"/>
              <a:gd name="adj3" fmla="val 16667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peech Bubble: Rectangle with Corners Rounded 8" descr="On-Premise Domain Controllers callout" title="On-Premise Domain Controllers callout"/>
          <p:cNvSpPr/>
          <p:nvPr/>
        </p:nvSpPr>
        <p:spPr bwMode="auto">
          <a:xfrm>
            <a:off x="4241443" y="6276623"/>
            <a:ext cx="1116168" cy="502276"/>
          </a:xfrm>
          <a:prstGeom prst="wedgeRoundRectCallout">
            <a:avLst>
              <a:gd name="adj1" fmla="val -56046"/>
              <a:gd name="adj2" fmla="val -122969"/>
              <a:gd name="adj3" fmla="val 16667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On-Premise Domain Controllers</a:t>
            </a:r>
          </a:p>
        </p:txBody>
      </p:sp>
    </p:spTree>
    <p:extLst>
      <p:ext uri="{BB962C8B-B14F-4D97-AF65-F5344CB8AC3E}">
        <p14:creationId xmlns:p14="http://schemas.microsoft.com/office/powerpoint/2010/main" val="31660305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B2D7F2-6599-4093-ACBC-3AC9EAAC9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US" dirty="0"/>
              <a:t>Since Contoso has not deployed any additional infrastructure to West US 2 the only ports needed are for administration and replication of Active Directory.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Security Group usage (West US 2)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1295"/>
              </p:ext>
            </p:extLst>
          </p:nvPr>
        </p:nvGraphicFramePr>
        <p:xfrm>
          <a:off x="522596" y="3429000"/>
          <a:ext cx="11184989" cy="126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572">
                  <a:extLst>
                    <a:ext uri="{9D8B030D-6E8A-4147-A177-3AD203B41FA5}">
                      <a16:colId xmlns:a16="http://schemas.microsoft.com/office/drawing/2014/main" val="2666432238"/>
                    </a:ext>
                  </a:extLst>
                </a:gridCol>
                <a:gridCol w="1366124">
                  <a:extLst>
                    <a:ext uri="{9D8B030D-6E8A-4147-A177-3AD203B41FA5}">
                      <a16:colId xmlns:a16="http://schemas.microsoft.com/office/drawing/2014/main" val="1647015745"/>
                    </a:ext>
                  </a:extLst>
                </a:gridCol>
                <a:gridCol w="1494123">
                  <a:extLst>
                    <a:ext uri="{9D8B030D-6E8A-4147-A177-3AD203B41FA5}">
                      <a16:colId xmlns:a16="http://schemas.microsoft.com/office/drawing/2014/main" val="560455665"/>
                    </a:ext>
                  </a:extLst>
                </a:gridCol>
                <a:gridCol w="1376891">
                  <a:extLst>
                    <a:ext uri="{9D8B030D-6E8A-4147-A177-3AD203B41FA5}">
                      <a16:colId xmlns:a16="http://schemas.microsoft.com/office/drawing/2014/main" val="349185585"/>
                    </a:ext>
                  </a:extLst>
                </a:gridCol>
                <a:gridCol w="1515542">
                  <a:extLst>
                    <a:ext uri="{9D8B030D-6E8A-4147-A177-3AD203B41FA5}">
                      <a16:colId xmlns:a16="http://schemas.microsoft.com/office/drawing/2014/main" val="102287761"/>
                    </a:ext>
                  </a:extLst>
                </a:gridCol>
                <a:gridCol w="1372219">
                  <a:extLst>
                    <a:ext uri="{9D8B030D-6E8A-4147-A177-3AD203B41FA5}">
                      <a16:colId xmlns:a16="http://schemas.microsoft.com/office/drawing/2014/main" val="3757197783"/>
                    </a:ext>
                  </a:extLst>
                </a:gridCol>
                <a:gridCol w="1352965">
                  <a:extLst>
                    <a:ext uri="{9D8B030D-6E8A-4147-A177-3AD203B41FA5}">
                      <a16:colId xmlns:a16="http://schemas.microsoft.com/office/drawing/2014/main" val="276571416"/>
                    </a:ext>
                  </a:extLst>
                </a:gridCol>
                <a:gridCol w="1356553">
                  <a:extLst>
                    <a:ext uri="{9D8B030D-6E8A-4147-A177-3AD203B41FA5}">
                      <a16:colId xmlns:a16="http://schemas.microsoft.com/office/drawing/2014/main" val="3204085821"/>
                    </a:ext>
                  </a:extLst>
                </a:gridCol>
              </a:tblGrid>
              <a:tr h="253052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Identity Tier NSG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00479"/>
                  </a:ext>
                </a:extLst>
              </a:tr>
              <a:tr h="253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Priority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Protocol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Source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Destination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Dest. Port Range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Action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3528278"/>
                  </a:ext>
                </a:extLst>
              </a:tr>
              <a:tr h="253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RDP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192.168.1.0/23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172.16.3.0/24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721919"/>
                  </a:ext>
                </a:extLst>
              </a:tr>
              <a:tr h="253052"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Replication1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172.16.3.0/24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948888"/>
                  </a:ext>
                </a:extLst>
              </a:tr>
              <a:tr h="253052"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Replication2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8571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172.16.3.0/24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68571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886868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 descr="On-Premise Domain Controller speech bubble" title="On-Premise Domain Controller"/>
          <p:cNvSpPr/>
          <p:nvPr/>
        </p:nvSpPr>
        <p:spPr bwMode="auto">
          <a:xfrm>
            <a:off x="4340183" y="5226403"/>
            <a:ext cx="1116168" cy="502276"/>
          </a:xfrm>
          <a:prstGeom prst="wedgeRoundRectCallout">
            <a:avLst>
              <a:gd name="adj1" fmla="val -53284"/>
              <a:gd name="adj2" fmla="val -199893"/>
              <a:gd name="adj3" fmla="val 16667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peech Bubble: Rectangle with Corners Rounded 8" descr="On-Premise Domain Controllers callout" title="On-Premise Domain Controllers callout"/>
          <p:cNvSpPr/>
          <p:nvPr/>
        </p:nvSpPr>
        <p:spPr bwMode="auto">
          <a:xfrm>
            <a:off x="4340183" y="5226403"/>
            <a:ext cx="1116168" cy="502276"/>
          </a:xfrm>
          <a:prstGeom prst="wedgeRoundRectCallout">
            <a:avLst>
              <a:gd name="adj1" fmla="val -56046"/>
              <a:gd name="adj2" fmla="val -122969"/>
              <a:gd name="adj3" fmla="val 16667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On-Premise Domain Controllers</a:t>
            </a:r>
          </a:p>
        </p:txBody>
      </p:sp>
    </p:spTree>
    <p:extLst>
      <p:ext uri="{BB962C8B-B14F-4D97-AF65-F5344CB8AC3E}">
        <p14:creationId xmlns:p14="http://schemas.microsoft.com/office/powerpoint/2010/main" val="11275568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1_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3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A22677-9165-4AB6-9580-CE94CCD20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7577D-30E5-48FB-B81C-E1B9EAC126B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023ac63-7b75-4916-a9ee-591457758eee"/>
    <ds:schemaRef ds:uri="http://purl.org/dc/elements/1.1/"/>
    <ds:schemaRef ds:uri="http://schemas.microsoft.com/office/2006/metadata/properties"/>
    <ds:schemaRef ds:uri="d9c797ad-d7c3-4982-82b7-81352a75e4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6E40F2-DB1A-4ED5-85D8-FAE814896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153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Consolas</vt:lpstr>
      <vt:lpstr>Segoe Pro</vt:lpstr>
      <vt:lpstr>Segoe Pro Light</vt:lpstr>
      <vt:lpstr>Segoe UI</vt:lpstr>
      <vt:lpstr>Segoe UI Light</vt:lpstr>
      <vt:lpstr>Segoe UI Semilight</vt:lpstr>
      <vt:lpstr>Times New Roman</vt:lpstr>
      <vt:lpstr>Wingdings</vt:lpstr>
      <vt:lpstr>Server and Cloud 2013</vt:lpstr>
      <vt:lpstr>1_Windows Azure</vt:lpstr>
      <vt:lpstr>C+E Readiness Template</vt:lpstr>
      <vt:lpstr>Common scenarios – Infrastructure as a Service</vt:lpstr>
      <vt:lpstr>Network Security Group usage (West Central S)</vt:lpstr>
      <vt:lpstr>Network Security Group usage (West US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resilient IaaS architecture</dc:title>
  <dc:creator/>
  <cp:lastModifiedBy/>
  <cp:revision>3</cp:revision>
  <dcterms:modified xsi:type="dcterms:W3CDTF">2018-07-13T21:26:29Z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v-tamat@microsoft.com</vt:lpwstr>
  </property>
  <property fmtid="{D5CDD505-2E9C-101B-9397-08002B2CF9AE}" pid="5" name="MSIP_Label_f42aa342-8706-4288-bd11-ebb85995028c_SetDate">
    <vt:lpwstr>2018-02-08T01:47:05.8758115Z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0x010100D15DFA3690A15B4081582BBCC6BEAC3E</vt:lpwstr>
  </property>
</Properties>
</file>