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1"/>
  </p:notesMasterIdLst>
  <p:sldIdLst>
    <p:sldId id="375" r:id="rId3"/>
    <p:sldId id="323" r:id="rId4"/>
    <p:sldId id="302" r:id="rId5"/>
    <p:sldId id="259" r:id="rId6"/>
    <p:sldId id="324" r:id="rId7"/>
    <p:sldId id="325" r:id="rId8"/>
    <p:sldId id="326" r:id="rId9"/>
    <p:sldId id="369" r:id="rId10"/>
    <p:sldId id="327" r:id="rId11"/>
    <p:sldId id="328" r:id="rId12"/>
    <p:sldId id="329" r:id="rId13"/>
    <p:sldId id="376" r:id="rId14"/>
    <p:sldId id="368" r:id="rId15"/>
    <p:sldId id="303" r:id="rId16"/>
    <p:sldId id="330" r:id="rId17"/>
    <p:sldId id="370" r:id="rId18"/>
    <p:sldId id="304" r:id="rId19"/>
    <p:sldId id="331" r:id="rId20"/>
    <p:sldId id="366" r:id="rId21"/>
    <p:sldId id="320" r:id="rId22"/>
    <p:sldId id="322" r:id="rId23"/>
    <p:sldId id="321" r:id="rId24"/>
    <p:sldId id="317" r:id="rId25"/>
    <p:sldId id="316" r:id="rId26"/>
    <p:sldId id="333" r:id="rId27"/>
    <p:sldId id="334" r:id="rId28"/>
    <p:sldId id="367" r:id="rId29"/>
    <p:sldId id="336" r:id="rId30"/>
    <p:sldId id="347" r:id="rId31"/>
    <p:sldId id="338" r:id="rId32"/>
    <p:sldId id="372" r:id="rId33"/>
    <p:sldId id="374" r:id="rId34"/>
    <p:sldId id="319" r:id="rId35"/>
    <p:sldId id="339" r:id="rId36"/>
    <p:sldId id="340" r:id="rId37"/>
    <p:sldId id="341"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0C09D-045D-4A96-B3AD-A2EC359B7DC4}" v="3" dt="2020-06-30T13:10:51.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75791" autoAdjust="0"/>
  </p:normalViewPr>
  <p:slideViewPr>
    <p:cSldViewPr snapToGrid="0">
      <p:cViewPr varScale="1">
        <p:scale>
          <a:sx n="83" d="100"/>
          <a:sy n="83" d="100"/>
        </p:scale>
        <p:origin x="462" y="9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kern="1200" dirty="0">
                <a:solidFill>
                  <a:schemeClr val="tx1"/>
                </a:solidFill>
                <a:effectLst/>
                <a:latin typeface="Segoe UI" panose="020B0502040204020203" pitchFamily="34" charset="0"/>
                <a:ea typeface="+mn-ea"/>
                <a:cs typeface="Segoe UI" panose="020B0502040204020203" pitchFamily="34" charset="0"/>
              </a:rPr>
              <a:t>November 2022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 2022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https://learn.microsoft.com/azure/cloud-adoption-framework/resources/networking-vdc</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11/22/2022 10:48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7825466" cy="898525"/>
          </a:xfrm>
        </p:spPr>
        <p:txBody>
          <a:bodyPr/>
          <a:lstStyle/>
          <a:p>
            <a:r>
              <a:rPr lang="en-US" sz="5250" dirty="0"/>
              <a:t>Enterprise-class networking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latin typeface="+mn-lt"/>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Additional applications requirements</a:t>
            </a:r>
          </a:p>
          <a:p>
            <a:pPr marL="488632" lvl="1" indent="-252086" defTabSz="685710">
              <a:spcBef>
                <a:spcPts val="1176"/>
              </a:spcBef>
              <a:spcAft>
                <a:spcPts val="600"/>
              </a:spcAft>
            </a:pPr>
            <a:r>
              <a:rPr lang="en-US" sz="2408" dirty="0">
                <a:solidFill>
                  <a:srgbClr val="FFFFFF"/>
                </a:solidFill>
              </a:rPr>
              <a:t>A large number of multi-tier custom business apps that, due to their legacy dependencies, will likely be migrated to Azure IaaS.</a:t>
            </a:r>
          </a:p>
        </p:txBody>
      </p:sp>
    </p:spTree>
    <p:extLst>
      <p:ext uri="{BB962C8B-B14F-4D97-AF65-F5344CB8AC3E}">
        <p14:creationId xmlns:p14="http://schemas.microsoft.com/office/powerpoint/2010/main" val="229303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0" lvl="0" indent="0" defTabSz="685710">
              <a:spcBef>
                <a:spcPts val="1176"/>
              </a:spcBef>
              <a:spcAft>
                <a:spcPts val="600"/>
              </a:spcAft>
              <a:buNone/>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785652"/>
          </a:xfrm>
        </p:spPr>
        <p:txBody>
          <a:bodyPr/>
          <a:lstStyle/>
          <a:p>
            <a:r>
              <a:rPr lang="en-US" sz="3600" dirty="0">
                <a:latin typeface="+mn-lt"/>
                <a:cs typeface="Segoe UI" panose="020B0502040204020203" pitchFamily="34" charset="0"/>
              </a:rPr>
              <a:t>Detailed architecture and plan for providing robust, secure connectivity between their datacenters and Azure.</a:t>
            </a:r>
          </a:p>
          <a:p>
            <a:r>
              <a:rPr lang="en-US" sz="3600" dirty="0">
                <a:latin typeface="+mn-lt"/>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3287054"/>
          </a:xfrm>
        </p:spPr>
        <p:txBody>
          <a:bodyPr/>
          <a:lstStyle/>
          <a:p>
            <a:r>
              <a:rPr lang="en-US" sz="3600" dirty="0">
                <a:latin typeface="+mn-lt"/>
                <a:cs typeface="Segoe UI" panose="020B0502040204020203" pitchFamily="34" charset="0"/>
              </a:rPr>
              <a:t>End result is a network design that allows applications to run both on-premises and in Azure.</a:t>
            </a:r>
          </a:p>
          <a:p>
            <a:r>
              <a:rPr lang="en-US" sz="3600" dirty="0">
                <a:latin typeface="+mn-lt"/>
                <a:cs typeface="Segoe UI" panose="020B0502040204020203" pitchFamily="34" charset="0"/>
              </a:rPr>
              <a:t>All the incoming traffic must be inspected in order to ensure protection against SQL injections, cross-site scripting and other web attacks such as http protocol violation. </a:t>
            </a: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Woodgrove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F2BDFBC7-2E7D-4A4D-AB57-E117ACD98572}"/>
              </a:ext>
            </a:extLst>
          </p:cNvPr>
          <p:cNvPicPr>
            <a:picLocks noChangeAspect="1"/>
          </p:cNvPicPr>
          <p:nvPr/>
        </p:nvPicPr>
        <p:blipFill>
          <a:blip r:embed="rId3"/>
          <a:stretch>
            <a:fillRect/>
          </a:stretch>
        </p:blipFill>
        <p:spPr>
          <a:xfrm>
            <a:off x="1618153" y="1624711"/>
            <a:ext cx="6248379" cy="2862020"/>
          </a:xfrm>
          <a:prstGeom prst="rect">
            <a:avLst/>
          </a:prstGeom>
        </p:spPr>
      </p:pic>
      <p:sp>
        <p:nvSpPr>
          <p:cNvPr id="13" name="TextBox 12">
            <a:extLst>
              <a:ext uri="{FF2B5EF4-FFF2-40B4-BE49-F238E27FC236}">
                <a16:creationId xmlns:a16="http://schemas.microsoft.com/office/drawing/2014/main" id="{7E7AE8F8-75C8-45EA-916D-F986C112572B}"/>
              </a:ext>
            </a:extLst>
          </p:cNvPr>
          <p:cNvSpPr txBox="1"/>
          <p:nvPr/>
        </p:nvSpPr>
        <p:spPr>
          <a:xfrm>
            <a:off x="1965999" y="4353892"/>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671958" y="4406909"/>
            <a:ext cx="3582742" cy="2062103"/>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a:p>
            <a:pPr>
              <a:lnSpc>
                <a:spcPct val="90000"/>
              </a:lnSpc>
              <a:spcAft>
                <a:spcPts val="600"/>
              </a:spcAft>
            </a:pPr>
            <a:r>
              <a:rPr lang="en-US" sz="2400" dirty="0">
                <a:gradFill>
                  <a:gsLst>
                    <a:gs pos="2917">
                      <a:schemeClr val="tx1"/>
                    </a:gs>
                    <a:gs pos="30000">
                      <a:schemeClr val="tx1"/>
                    </a:gs>
                  </a:gsLst>
                  <a:lin ang="5400000" scaled="0"/>
                </a:gradFill>
              </a:rPr>
              <a:t>Azure Firewall</a:t>
            </a:r>
          </a:p>
        </p:txBody>
      </p:sp>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3742563"/>
          </a:xfrm>
          <a:prstGeom prst="rect">
            <a:avLst/>
          </a:prstGeom>
          <a:noFill/>
        </p:spPr>
        <p:txBody>
          <a:bodyPr wrap="square" lIns="182880" tIns="146304" rIns="182880" bIns="146304" rtlCol="0">
            <a:spAutoFit/>
          </a:bodyPr>
          <a:lstStyle/>
          <a:p>
            <a:r>
              <a:rPr lang="en-US" sz="2800" dirty="0"/>
              <a:t>In this whiteboard design session, you will look at the process of configuring an enterprise-class network within Azure. Your design will include technologies to connect multiple virtual networks, as well as using capabilities such as routing to deploy network virtual appliances such as firewalls to secure your deployment.</a:t>
            </a:r>
          </a:p>
          <a:p>
            <a:endParaRPr lang="en-US" sz="2800" dirty="0"/>
          </a:p>
          <a:p>
            <a:r>
              <a:rPr lang="en-US" sz="2800"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483013" y="1025532"/>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639135067"/>
              </p:ext>
            </p:extLst>
          </p:nvPr>
        </p:nvGraphicFramePr>
        <p:xfrm>
          <a:off x="3384912" y="2646027"/>
          <a:ext cx="8040154" cy="376786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(15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br>
                        <a:rPr lang="en-US" sz="1800" dirty="0">
                          <a:latin typeface="Segoe UI" panose="020B0502040204020203" pitchFamily="34" charset="0"/>
                          <a:cs typeface="Segoe UI" panose="020B0502040204020203" pitchFamily="34" charset="0"/>
                        </a:rPr>
                      </a:br>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354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5789"/>
            <a:ext cx="11653523" cy="2052030"/>
          </a:xfrm>
        </p:spPr>
        <p:txBody>
          <a:bodyPr>
            <a:noAutofit/>
          </a:bodyPr>
          <a:lstStyle/>
          <a:p>
            <a:r>
              <a:rPr lang="en-US" sz="3600" dirty="0">
                <a:solidFill>
                  <a:schemeClr val="tx1"/>
                </a:solidFill>
              </a:rPr>
              <a:t>Director of Network Operations</a:t>
            </a:r>
          </a:p>
          <a:p>
            <a:endParaRPr lang="en-US" sz="3600" dirty="0">
              <a:solidFill>
                <a:schemeClr val="tx1"/>
              </a:solidFill>
            </a:endParaRPr>
          </a:p>
          <a:p>
            <a:r>
              <a:rPr lang="en-US" sz="3600" dirty="0">
                <a:solidFill>
                  <a:schemeClr val="tx1"/>
                </a:solidFill>
              </a:rPr>
              <a:t>Corporate Security Officer</a:t>
            </a:r>
          </a:p>
          <a:p>
            <a:endParaRPr lang="en-US" sz="3600" dirty="0">
              <a:solidFill>
                <a:schemeClr val="tx1"/>
              </a:solidFill>
            </a:endParaRPr>
          </a:p>
          <a:p>
            <a:r>
              <a:rPr lang="en-US" sz="3600" dirty="0">
                <a:solidFill>
                  <a:schemeClr val="tx1"/>
                </a:solidFill>
              </a:rPr>
              <a:t>Corporate Compliance Officer</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Woodgrove involves several technologies, including:</a:t>
            </a:r>
          </a:p>
          <a:p>
            <a:pPr lvl="1"/>
            <a:r>
              <a:rPr lang="en-US" sz="2800" dirty="0">
                <a:solidFill>
                  <a:schemeClr val="tx1"/>
                </a:solidFill>
              </a:rPr>
              <a:t>ExpressRoute with private and Microsoft peering with route filters, enabling connectivity to VMs and Vnets.</a:t>
            </a:r>
          </a:p>
          <a:p>
            <a:pPr lvl="1"/>
            <a:r>
              <a:rPr lang="en-US" sz="2800" dirty="0"/>
              <a:t>Azure Bastion service for secure remote administration with Just-in-time (JIT) virtual machine access for RDP port security.</a:t>
            </a:r>
          </a:p>
          <a:p>
            <a:pPr lvl="1"/>
            <a:r>
              <a:rPr lang="en-US" sz="2800" dirty="0">
                <a:solidFill>
                  <a:schemeClr val="tx1"/>
                </a:solidFill>
              </a:rPr>
              <a:t>Azure Firewall for protecting connections between on-premises and Azure.</a:t>
            </a:r>
          </a:p>
          <a:p>
            <a:pPr lvl="1"/>
            <a:r>
              <a:rPr lang="en-US" sz="2800" dirty="0">
                <a:solidFill>
                  <a:schemeClr val="tx1"/>
                </a:solidFill>
              </a:rPr>
              <a:t>Virtual Network Service endpoints to further secure access to PaaS services such as storage and Azure SQL.</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pPr marL="0" indent="0">
              <a:buNone/>
            </a:pPr>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Multiple </a:t>
            </a:r>
            <a:r>
              <a:rPr lang="en-US" sz="2800" dirty="0">
                <a:solidFill>
                  <a:schemeClr val="tx1"/>
                </a:solidFill>
                <a:latin typeface="+mn-lt"/>
              </a:rPr>
              <a:t>Virtual Networks configured in a hub-spoke topology.</a:t>
            </a:r>
          </a:p>
          <a:p>
            <a:pPr lvl="1"/>
            <a:endParaRPr lang="en-US" sz="1800" dirty="0">
              <a:solidFill>
                <a:schemeClr val="tx1"/>
              </a:solidFill>
              <a:latin typeface="+mn-lt"/>
            </a:endParaRP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Bastion</a:t>
            </a:r>
          </a:p>
          <a:p>
            <a:pPr lvl="2"/>
            <a:r>
              <a:rPr lang="en-US" sz="2800" dirty="0">
                <a:solidFill>
                  <a:schemeClr val="tx1"/>
                </a:solidFill>
              </a:rPr>
              <a:t>Spoke – Web tier, Business tier, Data tier</a:t>
            </a:r>
          </a:p>
          <a:p>
            <a:pPr lvl="2"/>
            <a:endParaRPr lang="en-US" sz="1800" dirty="0">
              <a:solidFill>
                <a:schemeClr val="tx1"/>
              </a:solidFill>
              <a:latin typeface="+mn-lt"/>
            </a:endParaRPr>
          </a:p>
          <a:p>
            <a:pPr lvl="1"/>
            <a:r>
              <a:rPr lang="en-US" sz="2800" dirty="0">
                <a:solidFill>
                  <a:schemeClr val="tx1"/>
                </a:solidFill>
              </a:rPr>
              <a:t>Azure Firewall configured with rules that define allowed and denied network traffic between on-premises and Azure workloads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a:t>
            </a:r>
          </a:p>
          <a:p>
            <a:r>
              <a:rPr lang="en-US" sz="3200" dirty="0">
                <a:solidFill>
                  <a:schemeClr val="tx1"/>
                </a:solidFill>
                <a:latin typeface="+mn-lt"/>
              </a:rPr>
              <a:t>Five network security groups associated with their respective subnets, each with specific allow/deny rules configured.</a:t>
            </a:r>
          </a:p>
          <a:p>
            <a:r>
              <a:rPr lang="en-US" sz="3200" dirty="0">
                <a:solidFill>
                  <a:schemeClr val="tx1"/>
                </a:solidFill>
                <a:latin typeface="+mn-lt"/>
              </a:rPr>
              <a:t>Application Security Groups (three per each multi-tier legacy business app) to secure traffic within the same subnet, along with the corresponding Network Security Groups.</a:t>
            </a:r>
          </a:p>
          <a:p>
            <a:r>
              <a:rPr lang="en-US" sz="3200" dirty="0">
                <a:solidFill>
                  <a:schemeClr val="tx1"/>
                </a:solidFill>
                <a:latin typeface="+mn-lt"/>
              </a:rPr>
              <a:t>One Azure web application firewall that will protect and inspect incoming traffic.</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5" name="Picture 4" descr="Preferred Solution&#10;&#10;A diagram that depicts the network flow from two on-premises sites where the traffic flows through Equinix and Level 3 using VPN and ExpressRoute. Multiple virtual networks in Azure are connected via VPN peering.&#10;&#10;In this diagram, we are showing that website Internet access flows through an Azure Traffic Manager and terminates at the next generation firewall located at the Equinix data center in Chicago, or the Level 3 data center in Plano, Texas.  &#10;&#10;Each of the firewalls from these data centers have a site to site VPN tunnel over a private ExpressRoute connection to the Azure Firewall in the Hub VNET in Azure that includes the Gateway subnet gateway for production traffic and the Bastion subnet to allow for secure management traffic.  &#10;&#10;The Hub VNET is peered to allow access to the Application VNET which includes the Web tier, Business tier, and Data tier subnets.  Virtual machines within the Application VNET are then connected to various platform services, such as Azure SQL database, Azure storage, and Azure SQL Datawarehouse through a virtual network service endpoint.">
            <a:extLst>
              <a:ext uri="{FF2B5EF4-FFF2-40B4-BE49-F238E27FC236}">
                <a16:creationId xmlns:a16="http://schemas.microsoft.com/office/drawing/2014/main" id="{8200E366-1797-4F75-83BA-092CDAA96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55" y="1124289"/>
            <a:ext cx="11083489" cy="5444200"/>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875455"/>
          </a:xfrm>
        </p:spPr>
        <p:txBody>
          <a:bodyPr/>
          <a:lstStyle/>
          <a:p>
            <a:pPr marL="0" indent="0">
              <a:buNone/>
            </a:pPr>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pPr lvl="2"/>
            <a:endParaRPr lang="en-US" sz="1400" dirty="0"/>
          </a:p>
          <a:p>
            <a:r>
              <a:rPr lang="en-US" sz="2800" dirty="0">
                <a:latin typeface="+mn-lt"/>
              </a:rPr>
              <a:t>Capitalizing on different providers will enable Woodgrove to maintain connectivity to Azure even in the case of a catastrophic provider issue. </a:t>
            </a:r>
          </a:p>
          <a:p>
            <a:endParaRPr lang="en-US" sz="1600" dirty="0">
              <a:latin typeface="+mn-lt"/>
            </a:endParaRP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Azure Firewall</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615669"/>
            <a:ext cx="9500709" cy="3328604"/>
          </a:xfrm>
        </p:spPr>
        <p:txBody>
          <a:bodyPr/>
          <a:lstStyle/>
          <a:p>
            <a:r>
              <a:rPr lang="en-US" sz="2800" dirty="0">
                <a:latin typeface="+mn-lt"/>
              </a:rPr>
              <a:t>Built-in high availability (no load balancers required) </a:t>
            </a:r>
          </a:p>
          <a:p>
            <a:endParaRPr lang="en-US" sz="1100" dirty="0">
              <a:latin typeface="+mn-lt"/>
            </a:endParaRPr>
          </a:p>
          <a:p>
            <a:r>
              <a:rPr lang="en-US" sz="2800" dirty="0">
                <a:latin typeface="+mn-lt"/>
              </a:rPr>
              <a:t>Deployed into a hub virtual network perimeter subnet.</a:t>
            </a:r>
          </a:p>
          <a:p>
            <a:endParaRPr lang="en-US" sz="1100" dirty="0">
              <a:latin typeface="+mn-lt"/>
            </a:endParaRPr>
          </a:p>
          <a:p>
            <a:r>
              <a:rPr lang="en-US" sz="2800" dirty="0">
                <a:latin typeface="+mn-lt"/>
              </a:rPr>
              <a:t>Filter traffic coming in from the internet and from the on-premises environment.</a:t>
            </a:r>
          </a:p>
          <a:p>
            <a:endParaRPr lang="en-US" sz="1100" dirty="0">
              <a:latin typeface="+mn-lt"/>
            </a:endParaRPr>
          </a:p>
          <a:p>
            <a:r>
              <a:rPr lang="en-US" sz="2800" dirty="0">
                <a:latin typeface="+mn-lt"/>
              </a:rPr>
              <a:t>User-defined routes are leveraged to forward traffic through the firewall for inspection.</a:t>
            </a:r>
          </a:p>
        </p:txBody>
      </p:sp>
    </p:spTree>
    <p:extLst>
      <p:ext uri="{BB962C8B-B14F-4D97-AF65-F5344CB8AC3E}">
        <p14:creationId xmlns:p14="http://schemas.microsoft.com/office/powerpoint/2010/main" val="27625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2400" dirty="0">
                <a:solidFill>
                  <a:schemeClr val="tx1"/>
                </a:solidFill>
                <a:latin typeface="+mn-lt"/>
              </a:rPr>
              <a:t>Azure web apps will be configured and used, to run the marketing application pilot.</a:t>
            </a:r>
          </a:p>
          <a:p>
            <a:r>
              <a:rPr lang="en-US" sz="2400" dirty="0">
                <a:solidFill>
                  <a:schemeClr val="tx1"/>
                </a:solidFill>
                <a:latin typeface="+mn-lt"/>
              </a:rPr>
              <a:t>Application GW running as a WAF will be used as the security solution. It will also provide URL-based routing, redirection, and SSL termination .</a:t>
            </a:r>
          </a:p>
          <a:p>
            <a:r>
              <a:rPr lang="en-US" sz="2400" dirty="0">
                <a:solidFill>
                  <a:schemeClr val="tx1"/>
                </a:solidFill>
                <a:latin typeface="+mn-lt"/>
              </a:rPr>
              <a:t>The Azure Web App will be configured as backend back-end pool member of Application Gateway.</a:t>
            </a:r>
          </a:p>
          <a:p>
            <a:r>
              <a:rPr lang="en-US" sz="2400" dirty="0">
                <a:solidFill>
                  <a:schemeClr val="tx1"/>
                </a:solidFill>
                <a:latin typeface="+mn-lt"/>
              </a:rPr>
              <a:t>To ensure end users will hit the gateway, </a:t>
            </a:r>
            <a:r>
              <a:rPr lang="en-US" sz="2400" dirty="0">
                <a:latin typeface="+mn-lt"/>
              </a:rPr>
              <a:t>a </a:t>
            </a:r>
            <a:r>
              <a:rPr lang="en-US" sz="2400" dirty="0">
                <a:solidFill>
                  <a:schemeClr val="tx1"/>
                </a:solidFill>
                <a:latin typeface="+mn-lt"/>
              </a:rPr>
              <a:t>CNAME record can be used to point to the public endpoint of the application gateway.</a:t>
            </a:r>
          </a:p>
          <a:p>
            <a:r>
              <a:rPr lang="en-US" sz="2400" dirty="0">
                <a:solidFill>
                  <a:schemeClr val="tx1"/>
                </a:solidFill>
                <a:latin typeface="+mn-lt"/>
              </a:rPr>
              <a:t>To create the alias, it needs Public IP address and DNS name attached to the App Gateway.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As a financial institution, Woodgrove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Woodgrove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pPr marL="0" indent="0">
              <a:buNone/>
            </a:pPr>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p>
          <a:p>
            <a:pPr marL="0" indent="0">
              <a:buNone/>
            </a:pPr>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many critical enterprise-grade scenarios, including scenarios that require hybrid connectivity and high availability such as Woodgrove. Many of these scenarios are documented in the Azure Architecture Center with reference architectures that cover best practices. </a:t>
            </a:r>
            <a:endParaRPr lang="en-US" sz="2000" dirty="0">
              <a:solidFill>
                <a:schemeClr val="tx1"/>
              </a:solidFill>
            </a:endParaRP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fully supports forced tunneling ensuring that all internet traffic is directed to the desired site, be that in an Azure Virtual Network or on-premises. </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The corporate compliance officer of Woodgrove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fully supports forced tunneling ensuring that all internet traffic is directed to the desired site, be that in an Azure Virtual Network or on-premises. For example, all internet traffic can easily be routed from Azure to an on-premises appliance for intrusion detection/prevention and logging.</a:t>
            </a:r>
          </a:p>
        </p:txBody>
      </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2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32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32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32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a:solidFill>
                  <a:srgbClr val="FFFFFF"/>
                </a:solidFill>
              </a:rPr>
              <a:t>Woodgrove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 strategy of embracing cloud technologies, Network and security team are considering alternatives to redirecting internet traffic via an on-premises security gateway for this deployment. They are looking for a Cloud-native security solution.</a:t>
            </a: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2731</Words>
  <Application>Microsoft Office PowerPoint</Application>
  <PresentationFormat>Widescreen</PresentationFormat>
  <Paragraphs>269</Paragraphs>
  <Slides>38</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Enterprise-class 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Step 2: Design the solution</vt:lpstr>
      <vt:lpstr>Step 3: Present the solution</vt:lpstr>
      <vt:lpstr>Wrap-up</vt:lpstr>
      <vt:lpstr>Preferred target audience </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Azure Firewall</vt:lpstr>
      <vt:lpstr>Preferred solution for cloud-based application </vt:lpstr>
      <vt:lpstr>Cloud Web App Deployment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2022-11-22T15:49:48Z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