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dvent Pro SemiBold"/>
      <p:regular r:id="rId30"/>
      <p:bold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Fira Sans Condensed Medium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  <p:embeddedFont>
      <p:font typeface="Share Tech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AFA1B6-9168-4182-8CAF-C9070F0A2297}">
  <a:tblStyle styleId="{7CAFA1B6-9168-4182-8CAF-C9070F0A22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Medium-regular.fntdata"/><Relationship Id="rId20" Type="http://schemas.openxmlformats.org/officeDocument/2006/relationships/slide" Target="slides/slide15.xml"/><Relationship Id="rId42" Type="http://schemas.openxmlformats.org/officeDocument/2006/relationships/font" Target="fonts/FiraSansCondensedMedium-italic.fntdata"/><Relationship Id="rId41" Type="http://schemas.openxmlformats.org/officeDocument/2006/relationships/font" Target="fonts/FiraSansCondensedMedium-bold.fntdata"/><Relationship Id="rId22" Type="http://schemas.openxmlformats.org/officeDocument/2006/relationships/slide" Target="slides/slide17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6.xml"/><Relationship Id="rId43" Type="http://schemas.openxmlformats.org/officeDocument/2006/relationships/font" Target="fonts/FiraSansCondensedMedium-boldItalic.fntdata"/><Relationship Id="rId24" Type="http://schemas.openxmlformats.org/officeDocument/2006/relationships/slide" Target="slides/slide19.xml"/><Relationship Id="rId46" Type="http://schemas.openxmlformats.org/officeDocument/2006/relationships/font" Target="fonts/ShareTech-regular.fntdata"/><Relationship Id="rId23" Type="http://schemas.openxmlformats.org/officeDocument/2006/relationships/slide" Target="slides/slide18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dventProSemiBold-bold.fntdata"/><Relationship Id="rId30" Type="http://schemas.openxmlformats.org/officeDocument/2006/relationships/font" Target="fonts/AdventPro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Introduction to Problem Statement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Analysis (Where data come from)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New Problem Definition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2467714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22467714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22467714b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22467714b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2467714b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22467714b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2467714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22467714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2467714b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2467714b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2467714b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2467714b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2234c11c2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2234c11c2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234c11c2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2234c11c2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2467714b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2467714b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2467714b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22467714b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246771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2246771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2467714b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22467714b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K Means Clustering to split the Income group into three different customer segments.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2467714b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22467714b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234c11c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2234c11c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234c11c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234c11c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234c11c2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2234c11c2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Introduction to Problem Statement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Analysis (Where data come from)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New Problem Definition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2467714b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22467714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2467714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2467714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realise that there are many irrelevant columns in the dataset, so we create a new dataframe with relevant columns that we think would help us.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2467714b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2467714b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each columns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2467714b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2467714b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found out that there are 24 NaN values in the Income Column, So we remove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some values in Marital Status column that do not make sense. So we replace them with a logical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outliers in some columns like Income, So we remove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reason why we remove them is because we have more than sufficient data (2240).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2467714b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22467714b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2467714b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2467714b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22467714b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22467714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335650" y="2782488"/>
            <a:ext cx="447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Twu Pin Yang 			(U2121072C)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 Yung Chu 			(U2122123D)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Nathaniel Lu Ng 	(U2120710J)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SC1015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Data Science</a:t>
            </a:r>
            <a:r>
              <a:rPr lang="en"/>
              <a:t> Presentation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pic>
        <p:nvPicPr>
          <p:cNvPr id="557" name="Google Shape;5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0" y="1469575"/>
            <a:ext cx="5494549" cy="338897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2"/>
          <p:cNvSpPr txBox="1"/>
          <p:nvPr/>
        </p:nvSpPr>
        <p:spPr>
          <a:xfrm>
            <a:off x="5941400" y="1463550"/>
            <a:ext cx="3048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973"/>
                </a:solidFill>
                <a:latin typeface="Lato"/>
                <a:ea typeface="Lato"/>
                <a:cs typeface="Lato"/>
                <a:sym typeface="Lato"/>
              </a:rPr>
              <a:t>0.73 implies </a:t>
            </a:r>
            <a:r>
              <a:rPr i="1" lang="en" sz="22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strong relationship</a:t>
            </a:r>
            <a:r>
              <a:rPr lang="en" sz="2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973"/>
                </a:solidFill>
                <a:latin typeface="Lato"/>
                <a:ea typeface="Lato"/>
                <a:cs typeface="Lato"/>
                <a:sym typeface="Lato"/>
              </a:rPr>
              <a:t>between Income and MntWines</a:t>
            </a:r>
            <a:endParaRPr sz="2200">
              <a:solidFill>
                <a:srgbClr val="FF997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4687575" y="2479150"/>
            <a:ext cx="659100" cy="441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with categorical variable</a:t>
            </a:r>
            <a:endParaRPr/>
          </a:p>
        </p:txBody>
      </p:sp>
      <p:sp>
        <p:nvSpPr>
          <p:cNvPr id="565" name="Google Shape;565;p33"/>
          <p:cNvSpPr txBox="1"/>
          <p:nvPr/>
        </p:nvSpPr>
        <p:spPr>
          <a:xfrm>
            <a:off x="6240600" y="1656450"/>
            <a:ext cx="266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weak</a:t>
            </a:r>
            <a:r>
              <a:rPr i="1" lang="en" sz="2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relationship</a:t>
            </a:r>
            <a:r>
              <a:rPr lang="en" sz="2200">
                <a:solidFill>
                  <a:srgbClr val="FF99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between Education/Marital Status and the amount spent on wine</a:t>
            </a:r>
            <a:endParaRPr sz="2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6" name="Google Shape;5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50" y="1179650"/>
            <a:ext cx="5788999" cy="15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50" y="3084650"/>
            <a:ext cx="5789000" cy="1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4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with categorical variable</a:t>
            </a:r>
            <a:endParaRPr/>
          </a:p>
        </p:txBody>
      </p:sp>
      <p:sp>
        <p:nvSpPr>
          <p:cNvPr id="573" name="Google Shape;573;p34"/>
          <p:cNvSpPr txBox="1"/>
          <p:nvPr/>
        </p:nvSpPr>
        <p:spPr>
          <a:xfrm>
            <a:off x="369425" y="3476350"/>
            <a:ext cx="840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strong relationship</a:t>
            </a:r>
            <a:r>
              <a:rPr lang="en" sz="2200">
                <a:solidFill>
                  <a:srgbClr val="FF99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200">
              <a:solidFill>
                <a:srgbClr val="FF997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between Kids Present and the amount spent on wine</a:t>
            </a:r>
            <a:endParaRPr sz="2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4" name="Google Shape;5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08" y="1323470"/>
            <a:ext cx="8404975" cy="18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/>
          <p:nvPr>
            <p:ph type="ctrTitle"/>
          </p:nvPr>
        </p:nvSpPr>
        <p:spPr>
          <a:xfrm>
            <a:off x="1056000" y="985350"/>
            <a:ext cx="67992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solidFill>
                  <a:schemeClr val="accent1"/>
                </a:solidFill>
              </a:rPr>
              <a:t>Income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Recency</a:t>
            </a:r>
            <a:r>
              <a:rPr lang="en"/>
              <a:t>, and </a:t>
            </a:r>
            <a:r>
              <a:rPr lang="en">
                <a:solidFill>
                  <a:schemeClr val="accent1"/>
                </a:solidFill>
              </a:rPr>
              <a:t>Age</a:t>
            </a:r>
            <a:r>
              <a:rPr lang="en"/>
              <a:t> to predict likelihood of a customer to </a:t>
            </a:r>
            <a:r>
              <a:rPr lang="en">
                <a:solidFill>
                  <a:schemeClr val="accent6"/>
                </a:solidFill>
              </a:rPr>
              <a:t>buy wine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Reclassification</a:t>
            </a:r>
            <a:endParaRPr/>
          </a:p>
        </p:txBody>
      </p:sp>
      <p:pic>
        <p:nvPicPr>
          <p:cNvPr id="585" name="Google Shape;5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750" y="1226875"/>
            <a:ext cx="19240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75" y="1226875"/>
            <a:ext cx="4880775" cy="2689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36"/>
          <p:cNvCxnSpPr/>
          <p:nvPr/>
        </p:nvCxnSpPr>
        <p:spPr>
          <a:xfrm flipH="1">
            <a:off x="1353700" y="1937725"/>
            <a:ext cx="14100" cy="1880700"/>
          </a:xfrm>
          <a:prstGeom prst="straightConnector1">
            <a:avLst/>
          </a:prstGeom>
          <a:noFill/>
          <a:ln cap="flat" cmpd="sng" w="38100">
            <a:solidFill>
              <a:srgbClr val="21212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36"/>
          <p:cNvSpPr txBox="1"/>
          <p:nvPr/>
        </p:nvSpPr>
        <p:spPr>
          <a:xfrm>
            <a:off x="2835325" y="2279675"/>
            <a:ext cx="12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70%</a:t>
            </a:r>
            <a:endParaRPr b="1"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(Buy Wine)</a:t>
            </a:r>
            <a:endParaRPr b="1"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9" name="Google Shape;589;p36"/>
          <p:cNvSpPr txBox="1"/>
          <p:nvPr/>
        </p:nvSpPr>
        <p:spPr>
          <a:xfrm>
            <a:off x="777925" y="2279675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b="1" lang="en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0%</a:t>
            </a:r>
            <a:endParaRPr b="1"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5712750" y="3268750"/>
            <a:ext cx="3329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</a:t>
            </a:r>
            <a:r>
              <a:rPr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new column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 whether a person is likely to buy wine after being targeted (based on the </a:t>
            </a: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amount they spent on wine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7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pic>
        <p:nvPicPr>
          <p:cNvPr id="596" name="Google Shape;5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0100"/>
            <a:ext cx="8839200" cy="2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7"/>
          <p:cNvSpPr txBox="1"/>
          <p:nvPr/>
        </p:nvSpPr>
        <p:spPr>
          <a:xfrm>
            <a:off x="578575" y="1097100"/>
            <a:ext cx="795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Used to classify a categorical response variable (Buy wine) using numerical predictors (Income)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Left side is generally lower income and do not buy wine, while right side is generally higher income and buy wine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Goodness of Fit</a:t>
            </a:r>
            <a:endParaRPr/>
          </a:p>
        </p:txBody>
      </p:sp>
      <p:pic>
        <p:nvPicPr>
          <p:cNvPr id="603" name="Google Shape;6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55" y="2572600"/>
            <a:ext cx="2705545" cy="20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525" y="2567738"/>
            <a:ext cx="2705550" cy="202916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8"/>
          <p:cNvSpPr txBox="1"/>
          <p:nvPr/>
        </p:nvSpPr>
        <p:spPr>
          <a:xfrm>
            <a:off x="1145425" y="4641450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Dataset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6" name="Google Shape;606;p38"/>
          <p:cNvSpPr txBox="1"/>
          <p:nvPr/>
        </p:nvSpPr>
        <p:spPr>
          <a:xfrm>
            <a:off x="5264900" y="4641450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 Dataset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7" name="Google Shape;607;p38"/>
          <p:cNvSpPr txBox="1"/>
          <p:nvPr/>
        </p:nvSpPr>
        <p:spPr>
          <a:xfrm>
            <a:off x="911050" y="1411175"/>
            <a:ext cx="364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Dataset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Classification Accuracy: 0.879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True positive rate: 0.889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False positive rate: 0.142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5030525" y="1411175"/>
            <a:ext cx="364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 Dataset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Classification Accuracy: 0.887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True positive rate: 0.881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 False positive rate: 0.110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9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</a:t>
            </a:r>
            <a:endParaRPr/>
          </a:p>
        </p:txBody>
      </p:sp>
      <p:sp>
        <p:nvSpPr>
          <p:cNvPr id="614" name="Google Shape;614;p39"/>
          <p:cNvSpPr txBox="1"/>
          <p:nvPr/>
        </p:nvSpPr>
        <p:spPr>
          <a:xfrm>
            <a:off x="618825" y="2921400"/>
            <a:ext cx="36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Decision Tree Model using Age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- Classification Accuracy (Train): 0.700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- Classification Accuracy (Test): 0.691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4364200" y="989475"/>
            <a:ext cx="4525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Results</a:t>
            </a:r>
            <a:endParaRPr sz="2000">
              <a:solidFill>
                <a:schemeClr val="accent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Best Model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Income 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(since the model has the highest classification accuracy for train/test dataset)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Income has the </a:t>
            </a:r>
            <a:r>
              <a:rPr lang="en" sz="20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highest correlation 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with amount spent on wine</a:t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618825" y="2027175"/>
            <a:ext cx="36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Decision Tree Model using Recency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- Classification Accuracy (Train): 0.695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- Classification Accuracy (Test): 0.705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618825" y="3815625"/>
            <a:ext cx="364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Decision Tree Model using Income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- Classification Accuracy (Train): 0.879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Maven Pro"/>
                <a:ea typeface="Maven Pro"/>
                <a:cs typeface="Maven Pro"/>
                <a:sym typeface="Maven Pro"/>
              </a:rPr>
              <a:t>- Classification Accuracy (Test): 0.887</a:t>
            </a:r>
            <a:endParaRPr>
              <a:solidFill>
                <a:srgbClr val="00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618825" y="1067575"/>
            <a:ext cx="364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Different tree model using Recency and Age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9" name="Google Shape;6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188" y="3436103"/>
            <a:ext cx="1590324" cy="15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0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625" name="Google Shape;625;p40"/>
          <p:cNvSpPr txBox="1"/>
          <p:nvPr/>
        </p:nvSpPr>
        <p:spPr>
          <a:xfrm>
            <a:off x="618825" y="1282300"/>
            <a:ext cx="7858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higher the income, the more likely a person would buy wine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Probable reason: 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Wine is expensive and a luxury good. Higher income will mean </a:t>
            </a:r>
            <a:r>
              <a:rPr lang="en" sz="20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higher purchasing power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for wine.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Recency and Age have little effect on the likelihood of a person buying wine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</a:t>
            </a:r>
            <a:endParaRPr/>
          </a:p>
        </p:txBody>
      </p:sp>
      <p:sp>
        <p:nvSpPr>
          <p:cNvPr id="631" name="Google Shape;631;p41"/>
          <p:cNvSpPr txBox="1"/>
          <p:nvPr/>
        </p:nvSpPr>
        <p:spPr>
          <a:xfrm>
            <a:off x="840625" y="1467525"/>
            <a:ext cx="733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algorithm to find groups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have not been explicitly labelled in the data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we use it: 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split our customers into different groups based on their </a:t>
            </a: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income level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type="ctrTitle"/>
          </p:nvPr>
        </p:nvSpPr>
        <p:spPr>
          <a:xfrm>
            <a:off x="618825" y="411675"/>
            <a:ext cx="7075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(WINE BUSINESS)</a:t>
            </a:r>
            <a:endParaRPr/>
          </a:p>
        </p:txBody>
      </p:sp>
      <p:sp>
        <p:nvSpPr>
          <p:cNvPr id="462" name="Google Shape;462;p24"/>
          <p:cNvSpPr txBox="1"/>
          <p:nvPr/>
        </p:nvSpPr>
        <p:spPr>
          <a:xfrm>
            <a:off x="1317300" y="1807425"/>
            <a:ext cx="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63" name="Google Shape;463;p24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4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4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4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4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8" name="Google Shape;468;p24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469" name="Google Shape;469;p24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24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472" name="Google Shape;472;p24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475" name="Google Shape;475;p24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477" name="Google Shape;477;p24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478" name="Google Shape;478;p24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24"/>
          <p:cNvSpPr txBox="1"/>
          <p:nvPr>
            <p:ph idx="4294967295" type="subTitle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Reduce costs and maximise profits</a:t>
            </a:r>
            <a:endParaRPr sz="1400"/>
          </a:p>
        </p:txBody>
      </p:sp>
      <p:sp>
        <p:nvSpPr>
          <p:cNvPr id="481" name="Google Shape;481;p24"/>
          <p:cNvSpPr txBox="1"/>
          <p:nvPr>
            <p:ph idx="4294967295" type="subTitle"/>
          </p:nvPr>
        </p:nvSpPr>
        <p:spPr>
          <a:xfrm>
            <a:off x="6509800" y="3660575"/>
            <a:ext cx="22752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Analyse data and produce a model to predict which customer segment spends the most</a:t>
            </a:r>
            <a:endParaRPr sz="1400"/>
          </a:p>
        </p:txBody>
      </p:sp>
      <p:sp>
        <p:nvSpPr>
          <p:cNvPr id="482" name="Google Shape;482;p24"/>
          <p:cNvSpPr txBox="1"/>
          <p:nvPr>
            <p:ph idx="4294967295" type="subTitle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Marketing</a:t>
            </a:r>
            <a:r>
              <a:rPr lang="en" sz="1400"/>
              <a:t> costs</a:t>
            </a:r>
            <a:r>
              <a:rPr lang="en" sz="1400"/>
              <a:t> would be wasted on customers who return lesser profits</a:t>
            </a:r>
            <a:endParaRPr sz="1400"/>
          </a:p>
        </p:txBody>
      </p:sp>
      <p:sp>
        <p:nvSpPr>
          <p:cNvPr id="483" name="Google Shape;483;p24"/>
          <p:cNvSpPr txBox="1"/>
          <p:nvPr>
            <p:ph idx="4294967295" type="subTitle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Target a specific group to focus on advertising</a:t>
            </a:r>
            <a:endParaRPr sz="1400"/>
          </a:p>
        </p:txBody>
      </p:sp>
      <p:sp>
        <p:nvSpPr>
          <p:cNvPr id="484" name="Google Shape;484;p24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Business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85" name="Google Shape;485;p24"/>
          <p:cNvSpPr txBox="1"/>
          <p:nvPr>
            <p:ph idx="4294967295" type="ctrTitle"/>
          </p:nvPr>
        </p:nvSpPr>
        <p:spPr>
          <a:xfrm>
            <a:off x="2700763" y="2111125"/>
            <a:ext cx="17742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Costs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86" name="Google Shape;486;p24"/>
          <p:cNvSpPr txBox="1"/>
          <p:nvPr>
            <p:ph idx="4294967295" type="ctrTitle"/>
          </p:nvPr>
        </p:nvSpPr>
        <p:spPr>
          <a:xfrm>
            <a:off x="4675551" y="3282475"/>
            <a:ext cx="18813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Demographic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487" name="Google Shape;487;p24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Predict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2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</a:t>
            </a:r>
            <a:r>
              <a:rPr lang="en"/>
              <a:t>eans Clustering</a:t>
            </a:r>
            <a:endParaRPr/>
          </a:p>
        </p:txBody>
      </p:sp>
      <p:pic>
        <p:nvPicPr>
          <p:cNvPr id="637" name="Google Shape;6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0" y="1527644"/>
            <a:ext cx="4146550" cy="271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900" y="1527662"/>
            <a:ext cx="4146550" cy="271498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42"/>
          <p:cNvSpPr/>
          <p:nvPr/>
        </p:nvSpPr>
        <p:spPr>
          <a:xfrm>
            <a:off x="4302875" y="2735600"/>
            <a:ext cx="451500" cy="2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3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pic>
        <p:nvPicPr>
          <p:cNvPr id="645" name="Google Shape;6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50" y="1410000"/>
            <a:ext cx="4392234" cy="29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3"/>
          <p:cNvSpPr txBox="1"/>
          <p:nvPr/>
        </p:nvSpPr>
        <p:spPr>
          <a:xfrm>
            <a:off x="4836025" y="1397400"/>
            <a:ext cx="412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Different income groups have different spending ranges for wine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Higher income group tends to have </a:t>
            </a:r>
            <a:r>
              <a:rPr lang="en" sz="2000">
                <a:solidFill>
                  <a:schemeClr val="accent6"/>
                </a:solidFill>
                <a:latin typeface="Maven Pro"/>
                <a:ea typeface="Maven Pro"/>
                <a:cs typeface="Maven Pro"/>
                <a:sym typeface="Maven Pro"/>
              </a:rPr>
              <a:t>wider spending range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for wine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Probable Strategy: For higher income group (&gt;62,000), target those that spent &gt;600 on wine. 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4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652" name="Google Shape;652;p44"/>
          <p:cNvSpPr txBox="1"/>
          <p:nvPr/>
        </p:nvSpPr>
        <p:spPr>
          <a:xfrm>
            <a:off x="3766600" y="2704550"/>
            <a:ext cx="5148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Household with </a:t>
            </a: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Kids at home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generally spend </a:t>
            </a:r>
            <a:r>
              <a:rPr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LESS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amount on wine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Probable Reason: Do not want kids to be exposed to </a:t>
            </a: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unhealthy alcohol habit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3" name="Google Shape;6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600" y="1083650"/>
            <a:ext cx="5148951" cy="15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00" y="1083651"/>
            <a:ext cx="3245750" cy="297622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44"/>
          <p:cNvSpPr/>
          <p:nvPr/>
        </p:nvSpPr>
        <p:spPr>
          <a:xfrm>
            <a:off x="3783225" y="2678025"/>
            <a:ext cx="5132400" cy="2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4"/>
          <p:cNvSpPr/>
          <p:nvPr/>
        </p:nvSpPr>
        <p:spPr>
          <a:xfrm rot="5400000">
            <a:off x="3505450" y="3772325"/>
            <a:ext cx="548700" cy="2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5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of Project</a:t>
            </a:r>
            <a:endParaRPr/>
          </a:p>
        </p:txBody>
      </p:sp>
      <p:sp>
        <p:nvSpPr>
          <p:cNvPr id="662" name="Google Shape;662;p45"/>
          <p:cNvSpPr txBox="1"/>
          <p:nvPr/>
        </p:nvSpPr>
        <p:spPr>
          <a:xfrm>
            <a:off x="840625" y="1467525"/>
            <a:ext cx="73377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our 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marketing campaign, we should market </a:t>
            </a:r>
            <a:r>
              <a:rPr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wine</a:t>
            </a: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towards households with: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</a:t>
            </a: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Kids at home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disposable</a:t>
            </a: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Income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way we can narrow down our campaign scope and cut costs, this makes our campaign more: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Cost-Efficient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○"/>
            </a:pPr>
            <a:r>
              <a:rPr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Effective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6"/>
          <p:cNvSpPr txBox="1"/>
          <p:nvPr>
            <p:ph type="ctrTitle"/>
          </p:nvPr>
        </p:nvSpPr>
        <p:spPr>
          <a:xfrm>
            <a:off x="1561650" y="2157969"/>
            <a:ext cx="6020700" cy="10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Thank you!!!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68" name="Google Shape;668;p46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6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6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6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46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75" name="Google Shape;675;p46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46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678" name="Google Shape;678;p4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6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681" name="Google Shape;681;p46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46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6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46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687" name="Google Shape;687;p4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6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690" name="Google Shape;690;p46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245250" y="1204350"/>
            <a:ext cx="865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Customer Personality Analysis Dataset 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(under Kaggle)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245225" y="3795425"/>
            <a:ext cx="735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https://www.kaggle.com/code/willianhaeberlin/naive-bayes-classification/data</a:t>
            </a:r>
            <a:endParaRPr sz="1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5" name="Google Shape;495;p25"/>
          <p:cNvPicPr preferRelativeResize="0"/>
          <p:nvPr/>
        </p:nvPicPr>
        <p:blipFill rotWithShape="1">
          <a:blip r:embed="rId3">
            <a:alphaModFix/>
          </a:blip>
          <a:srcRect b="35453" l="1088" r="0" t="35441"/>
          <a:stretch/>
        </p:blipFill>
        <p:spPr>
          <a:xfrm>
            <a:off x="245225" y="1696950"/>
            <a:ext cx="8653548" cy="20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</a:t>
            </a: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4379700" y="2319812"/>
            <a:ext cx="384600" cy="94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6"/>
          <p:cNvSpPr txBox="1"/>
          <p:nvPr/>
        </p:nvSpPr>
        <p:spPr>
          <a:xfrm>
            <a:off x="7391725" y="2258275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(2240, 29)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7391725" y="4532600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(2240, 8)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4" name="Google Shape;5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75" y="3325313"/>
            <a:ext cx="7890649" cy="12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6"/>
          <p:cNvPicPr preferRelativeResize="0"/>
          <p:nvPr/>
        </p:nvPicPr>
        <p:blipFill rotWithShape="1">
          <a:blip r:embed="rId4">
            <a:alphaModFix/>
          </a:blip>
          <a:srcRect b="46909" l="1088" r="0" t="35441"/>
          <a:stretch/>
        </p:blipFill>
        <p:spPr>
          <a:xfrm>
            <a:off x="626675" y="1050988"/>
            <a:ext cx="7890652" cy="12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ctrTitle"/>
          </p:nvPr>
        </p:nvSpPr>
        <p:spPr>
          <a:xfrm>
            <a:off x="618825" y="411675"/>
            <a:ext cx="6590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Column </a:t>
            </a:r>
            <a:r>
              <a:rPr lang="en"/>
              <a:t>Description</a:t>
            </a:r>
            <a:endParaRPr/>
          </a:p>
        </p:txBody>
      </p:sp>
      <p:graphicFrame>
        <p:nvGraphicFramePr>
          <p:cNvPr id="511" name="Google Shape;511;p27"/>
          <p:cNvGraphicFramePr/>
          <p:nvPr/>
        </p:nvGraphicFramePr>
        <p:xfrm>
          <a:off x="952500" y="156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{7CAFA1B6-9168-4182-8CAF-C9070F0A2297}</a:tableStyleId>
              </a:tblPr>
              <a:tblGrid>
                <a:gridCol w="2052225"/>
                <a:gridCol w="518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Year_Birth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Customer's birth year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Education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Customer's education level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Marital_Status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Customer's marital status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Income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Customer's yearly household income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Kidhome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Number of children in customer's household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Recency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Number of days since customer's last purchase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MntWines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Amount spent on wine in last 2 years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 sz="3000"/>
          </a:p>
        </p:txBody>
      </p:sp>
      <p:sp>
        <p:nvSpPr>
          <p:cNvPr id="517" name="Google Shape;517;p28"/>
          <p:cNvSpPr txBox="1"/>
          <p:nvPr>
            <p:ph idx="2" type="ctrTitle"/>
          </p:nvPr>
        </p:nvSpPr>
        <p:spPr>
          <a:xfrm>
            <a:off x="2668540" y="11572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Weird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Values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28"/>
          <p:cNvSpPr txBox="1"/>
          <p:nvPr>
            <p:ph type="ctrTitle"/>
          </p:nvPr>
        </p:nvSpPr>
        <p:spPr>
          <a:xfrm>
            <a:off x="621355" y="1267450"/>
            <a:ext cx="1881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NaN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28"/>
          <p:cNvSpPr txBox="1"/>
          <p:nvPr>
            <p:ph idx="4" type="ctrTitle"/>
          </p:nvPr>
        </p:nvSpPr>
        <p:spPr>
          <a:xfrm>
            <a:off x="5952448" y="1267450"/>
            <a:ext cx="18813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Outliers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0" name="Google Shape;5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675" y="1969775"/>
            <a:ext cx="1232649" cy="26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543" y="1969775"/>
            <a:ext cx="3805106" cy="26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8"/>
          <p:cNvSpPr/>
          <p:nvPr/>
        </p:nvSpPr>
        <p:spPr>
          <a:xfrm>
            <a:off x="8445025" y="4022700"/>
            <a:ext cx="270600" cy="242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800" y="1969775"/>
            <a:ext cx="18288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4800" y="3442500"/>
            <a:ext cx="1828800" cy="11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530" name="Google Shape;5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00" y="1323738"/>
            <a:ext cx="1599875" cy="24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9"/>
          <p:cNvSpPr txBox="1"/>
          <p:nvPr/>
        </p:nvSpPr>
        <p:spPr>
          <a:xfrm>
            <a:off x="1089050" y="3937600"/>
            <a:ext cx="269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Age column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2" name="Google Shape;5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275" y="1335150"/>
            <a:ext cx="1599885" cy="24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9"/>
          <p:cNvSpPr txBox="1"/>
          <p:nvPr/>
        </p:nvSpPr>
        <p:spPr>
          <a:xfrm>
            <a:off x="4623975" y="3937600"/>
            <a:ext cx="3568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KidsPresent column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(Categorical Variable)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29"/>
          <p:cNvSpPr txBox="1"/>
          <p:nvPr/>
        </p:nvSpPr>
        <p:spPr>
          <a:xfrm>
            <a:off x="7423150" y="1880725"/>
            <a:ext cx="11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&gt;= 1 Kid at Home will return True</a:t>
            </a:r>
            <a:endParaRPr>
              <a:solidFill>
                <a:srgbClr val="00CFCC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"/>
          <p:cNvSpPr txBox="1"/>
          <p:nvPr>
            <p:ph type="ctrTitle"/>
          </p:nvPr>
        </p:nvSpPr>
        <p:spPr>
          <a:xfrm>
            <a:off x="1065575" y="1594950"/>
            <a:ext cx="67992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relationship between </a:t>
            </a:r>
            <a:r>
              <a:rPr lang="en">
                <a:solidFill>
                  <a:schemeClr val="accent6"/>
                </a:solidFill>
              </a:rPr>
              <a:t>amount spent on wine</a:t>
            </a:r>
            <a:r>
              <a:rPr lang="en"/>
              <a:t> (in 2 years) and </a:t>
            </a:r>
            <a:r>
              <a:rPr lang="en">
                <a:solidFill>
                  <a:schemeClr val="accent1"/>
                </a:solidFill>
              </a:rPr>
              <a:t>other variables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1"/>
          <p:cNvSpPr txBox="1"/>
          <p:nvPr>
            <p:ph type="ctrTitle"/>
          </p:nvPr>
        </p:nvSpPr>
        <p:spPr>
          <a:xfrm>
            <a:off x="618825" y="411675"/>
            <a:ext cx="649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with numerical variable</a:t>
            </a:r>
            <a:endParaRPr/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3">
            <a:alphaModFix/>
          </a:blip>
          <a:srcRect b="0" l="0" r="-6530" t="0"/>
          <a:stretch/>
        </p:blipFill>
        <p:spPr>
          <a:xfrm>
            <a:off x="6175086" y="1103437"/>
            <a:ext cx="2355714" cy="210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050" y="1065675"/>
            <a:ext cx="2134752" cy="217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0761" y="1065675"/>
            <a:ext cx="2211390" cy="217965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1"/>
          <p:cNvSpPr txBox="1"/>
          <p:nvPr/>
        </p:nvSpPr>
        <p:spPr>
          <a:xfrm>
            <a:off x="1327007" y="3477528"/>
            <a:ext cx="13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Income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3839499" y="3477528"/>
            <a:ext cx="13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Recency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6631158" y="3412335"/>
            <a:ext cx="13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31"/>
          <p:cNvSpPr txBox="1"/>
          <p:nvPr/>
        </p:nvSpPr>
        <p:spPr>
          <a:xfrm>
            <a:off x="1239575" y="4135600"/>
            <a:ext cx="7067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There is a </a:t>
            </a:r>
            <a:r>
              <a:rPr i="1" lang="en" sz="2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evident relationship</a:t>
            </a:r>
            <a:r>
              <a:rPr lang="en" sz="2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between </a:t>
            </a:r>
            <a:endParaRPr sz="2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income level and the amount spent on wine</a:t>
            </a:r>
            <a:endParaRPr sz="2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