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1" r:id="rId3"/>
    <p:sldId id="334" r:id="rId4"/>
    <p:sldId id="414" r:id="rId5"/>
    <p:sldId id="403" r:id="rId6"/>
    <p:sldId id="407" r:id="rId7"/>
    <p:sldId id="423" r:id="rId8"/>
    <p:sldId id="369" r:id="rId9"/>
    <p:sldId id="412" r:id="rId10"/>
    <p:sldId id="404" r:id="rId11"/>
    <p:sldId id="397" r:id="rId12"/>
    <p:sldId id="386" r:id="rId13"/>
    <p:sldId id="385" r:id="rId14"/>
    <p:sldId id="418" r:id="rId15"/>
    <p:sldId id="419" r:id="rId16"/>
    <p:sldId id="420" r:id="rId17"/>
    <p:sldId id="422" r:id="rId18"/>
    <p:sldId id="416" r:id="rId19"/>
    <p:sldId id="417" r:id="rId20"/>
    <p:sldId id="410" r:id="rId21"/>
    <p:sldId id="288" r:id="rId22"/>
  </p:sldIdLst>
  <p:sldSz cx="9144000" cy="6858000" type="screen4x3"/>
  <p:notesSz cx="10020300" cy="6888163"/>
  <p:defaultTextStyle>
    <a:defPPr>
      <a:defRPr lang="zh-TW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70">
          <p15:clr>
            <a:srgbClr val="A4A3A4"/>
          </p15:clr>
        </p15:guide>
        <p15:guide id="2" pos="3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D4F6B"/>
    <a:srgbClr val="2C4365"/>
    <a:srgbClr val="30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9" autoAdjust="0"/>
  </p:normalViewPr>
  <p:slideViewPr>
    <p:cSldViewPr snapToGrid="0" snapToObjects="1">
      <p:cViewPr>
        <p:scale>
          <a:sx n="100" d="100"/>
          <a:sy n="100" d="100"/>
        </p:scale>
        <p:origin x="-194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90" y="108"/>
      </p:cViewPr>
      <p:guideLst>
        <p:guide orient="horz" pos="2170"/>
        <p:guide pos="3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EEEBF35-2FAC-4A07-895E-6F9828AEBDA6}" type="datetimeFigureOut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4BEDF8C-5839-43B2-9259-63E4C54BDA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61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1F102F-F87A-4CFA-B6BB-55C56B0B0E0E}" type="datetimeFigureOut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FD3D40-BF12-4243-BE6D-0780A57C28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64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4BD4B-8BBE-4387-B310-C896A08FB9D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DA773-208D-4600-87D2-275966749FF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2875"/>
            <a:ext cx="2778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7823"/>
            <a:ext cx="7772400" cy="17926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4B79-E1FD-4826-8B0E-2C580A4A6535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08B1-1909-4113-B7C8-CB2BCB754A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5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DCD4-9F80-4889-9B38-A56B943CC151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141C-AA50-418D-BFD7-3AECB840C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D69C0-FAFE-4DFA-924E-1F77DE14BB3F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F1BDF-530A-46B2-AE8B-608F4CCB5D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72675" b="2954"/>
          <a:stretch>
            <a:fillRect/>
          </a:stretch>
        </p:blipFill>
        <p:spPr bwMode="auto">
          <a:xfrm>
            <a:off x="8107363" y="268288"/>
            <a:ext cx="7588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7499"/>
            <a:ext cx="8229600" cy="1051435"/>
          </a:xfrm>
        </p:spPr>
        <p:txBody>
          <a:bodyPr anchor="b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083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DB8C0-4BA0-4AF8-AB87-B9B492B5AD50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B4DDE-E607-41E6-B0A5-68EB49ADA9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C2889-330F-4B8D-94B2-2A000891C631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A1CB-FEB2-4250-84BD-FC42DB5DED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43D5-335E-49AE-944F-D6835A00EFD6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DDF0-7AAB-424E-97A0-A0F0642C9A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F775-1036-4D9A-81F8-08AD2040E670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81D7-31B4-4353-A832-C1F787D560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F2B68-EBF5-46CF-9394-C5ACB008B67F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F374-2C54-4A19-A87D-DEB0174A9D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9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FD69-FD65-45D5-AE32-D5D1B7D64965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7930-8AA8-4907-980C-1185BB9CEB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7A12-92C0-4A08-9D00-97492B708EE6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C2BAB-6185-4433-BC1D-0F30F1BA25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90DAE-3F73-4E2B-A1E2-1178B96C1FE0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23D2-5677-4DBD-9F6D-31B430C969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5113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fld id="{79D5C963-1687-4B25-B17D-E16C0056E7C3}" type="datetime1">
              <a:rPr lang="zh-TW" altLang="en-US"/>
              <a:pPr>
                <a:defRPr/>
              </a:pPr>
              <a:t>2017/12/16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Calibri"/>
              </a:defRPr>
            </a:lvl1pPr>
          </a:lstStyle>
          <a:p>
            <a:pPr>
              <a:defRPr/>
            </a:pPr>
            <a:fld id="{EA4FFA87-28DE-425E-89A1-9A4A10BD71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微軟正黑體"/>
          <a:cs typeface="微軟正黑體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微軟正黑體"/>
          <a:cs typeface="微軟正黑體"/>
        </a:defRPr>
      </a:lvl1pPr>
      <a:lvl2pPr marL="914400" indent="-457200" algn="l" defTabSz="457200" rtl="0" fontAlgn="base"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微軟正黑體"/>
          <a:cs typeface="微軟正黑體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Heiti TC Light"/>
        <a:buChar char="►"/>
        <a:defRPr sz="2400" kern="1200">
          <a:solidFill>
            <a:schemeClr val="tx1"/>
          </a:solidFill>
          <a:latin typeface="+mn-lt"/>
          <a:ea typeface="微軟正黑體"/>
          <a:cs typeface="微軟正黑體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1792287"/>
          </a:xfrm>
        </p:spPr>
        <p:txBody>
          <a:bodyPr/>
          <a:lstStyle/>
          <a:p>
            <a:r>
              <a:rPr kumimoji="1" lang="en-US" altLang="zh-TW" dirty="0" smtClean="0">
                <a:latin typeface="微軟正黑體" pitchFamily="34" charset="-120"/>
                <a:ea typeface="微軟正黑體" pitchFamily="34" charset="-120"/>
              </a:rPr>
              <a:t>MQTT </a:t>
            </a:r>
            <a:br>
              <a:rPr kumimoji="1"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kumimoji="1" lang="en-US" altLang="zh-TW" dirty="0" smtClean="0">
                <a:latin typeface="微軟正黑體" pitchFamily="34" charset="-120"/>
                <a:ea typeface="微軟正黑體" pitchFamily="34" charset="-120"/>
              </a:rPr>
              <a:t>Analysis</a:t>
            </a:r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dirty="0" smtClean="0"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kumimoji="1"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Application </a:t>
            </a:r>
            <a:endParaRPr kumimoji="1"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1411" y="5602288"/>
            <a:ext cx="8220075" cy="11191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kumimoji="1" lang="en-US" altLang="zh-TW" sz="1800" dirty="0" smtClean="0">
                <a:latin typeface="微軟正黑體" pitchFamily="34" charset="-120"/>
                <a:ea typeface="微軟正黑體" pitchFamily="34" charset="-120"/>
              </a:rPr>
              <a:t>13 NOV 2017</a:t>
            </a:r>
          </a:p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endParaRPr kumimoji="1"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1" lang="en-US" altLang="zh-TW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AED76-C09F-43E4-AC5E-679D84ADC351}" type="slidenum">
              <a:rPr lang="zh-TW" altLang="en-US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1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9" name="子標題 2"/>
          <p:cNvSpPr txBox="1">
            <a:spLocks/>
          </p:cNvSpPr>
          <p:nvPr/>
        </p:nvSpPr>
        <p:spPr bwMode="auto">
          <a:xfrm>
            <a:off x="1361049" y="4188021"/>
            <a:ext cx="640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spcBef>
                <a:spcPct val="20000"/>
              </a:spcBef>
              <a:buSzPct val="5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spcBef>
                <a:spcPct val="20000"/>
              </a:spcBef>
              <a:buSzPct val="50000"/>
              <a:buFont typeface="Heiti TC Light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TW" altLang="en-US" sz="2000" dirty="0">
                <a:solidFill>
                  <a:srgbClr val="FFFFFF"/>
                </a:solidFill>
                <a:latin typeface="微軟正黑體" pitchFamily="34" charset="-120"/>
              </a:rPr>
              <a:t>溫永均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MQTT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Frame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MQTT-SN  Frame</a:t>
            </a: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10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5464175"/>
            <a:ext cx="44291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18393" y="2345222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Header</a:t>
            </a:r>
          </a:p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2 bytes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1924307"/>
            <a:ext cx="7324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左大括弧 5"/>
          <p:cNvSpPr/>
          <p:nvPr/>
        </p:nvSpPr>
        <p:spPr>
          <a:xfrm>
            <a:off x="925597" y="2425199"/>
            <a:ext cx="299258" cy="3632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06486" y="3141341"/>
            <a:ext cx="279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Topic Name + Message Length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22370" y="2858708"/>
            <a:ext cx="315884" cy="282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99480" y="3536646"/>
            <a:ext cx="724991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62435" y="3536646"/>
            <a:ext cx="118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Topic Name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99480" y="3844423"/>
            <a:ext cx="724991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62435" y="3844423"/>
            <a:ext cx="1889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Message (=Payload)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加號 13"/>
          <p:cNvSpPr/>
          <p:nvPr/>
        </p:nvSpPr>
        <p:spPr>
          <a:xfrm>
            <a:off x="1704109" y="3053813"/>
            <a:ext cx="349134" cy="39530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-17130" y="3536645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&lt;2^16 bytes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-17131" y="3815115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&lt;2^28 bytes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單箭頭接點 20"/>
          <p:cNvCxnSpPr>
            <a:stCxn id="19" idx="3"/>
            <a:endCxn id="13" idx="1"/>
          </p:cNvCxnSpPr>
          <p:nvPr/>
        </p:nvCxnSpPr>
        <p:spPr>
          <a:xfrm>
            <a:off x="1245395" y="3690534"/>
            <a:ext cx="15408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192405" y="3967514"/>
            <a:ext cx="207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715" y="-80636"/>
            <a:ext cx="8229600" cy="1051435"/>
          </a:xfrm>
        </p:spPr>
        <p:txBody>
          <a:bodyPr/>
          <a:lstStyle/>
          <a:p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MQTT Gateway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實作架構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534" y="1157075"/>
            <a:ext cx="8229600" cy="4708366"/>
          </a:xfrm>
        </p:spPr>
        <p:txBody>
          <a:bodyPr/>
          <a:lstStyle/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502848"/>
            <a:ext cx="2133600" cy="365125"/>
          </a:xfrm>
        </p:spPr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11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7386" y="2971828"/>
            <a:ext cx="1173152" cy="1305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2883399" y="2461366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10538" y="3193774"/>
            <a:ext cx="50158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8" idx="0"/>
          </p:cNvCxnSpPr>
          <p:nvPr/>
        </p:nvCxnSpPr>
        <p:spPr>
          <a:xfrm flipV="1">
            <a:off x="3012125" y="2745451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93764" y="2122646"/>
            <a:ext cx="317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節點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樹梅派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3+XBEE,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傳送資料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7462" y="3326936"/>
            <a:ext cx="790112" cy="754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4311584" y="2971828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40311" y="3704237"/>
            <a:ext cx="50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15" idx="0"/>
          </p:cNvCxnSpPr>
          <p:nvPr/>
        </p:nvCxnSpPr>
        <p:spPr>
          <a:xfrm flipV="1">
            <a:off x="4440310" y="3255913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59321" y="4453519"/>
            <a:ext cx="318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MQTT/MQTT-SN GATWWAY: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樹梅派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3+XBEE+WI-SUN</a:t>
            </a:r>
          </a:p>
        </p:txBody>
      </p:sp>
      <p:sp>
        <p:nvSpPr>
          <p:cNvPr id="19" name="矩形 18"/>
          <p:cNvSpPr/>
          <p:nvPr/>
        </p:nvSpPr>
        <p:spPr>
          <a:xfrm>
            <a:off x="4994644" y="2068512"/>
            <a:ext cx="790112" cy="754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4368766" y="1713404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497493" y="2445813"/>
            <a:ext cx="50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20" idx="0"/>
          </p:cNvCxnSpPr>
          <p:nvPr/>
        </p:nvCxnSpPr>
        <p:spPr>
          <a:xfrm flipV="1">
            <a:off x="4497492" y="1997489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893764" y="3448877"/>
            <a:ext cx="317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2:ARDUINO+XBEE,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傳送資料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37462" y="4747376"/>
            <a:ext cx="790112" cy="754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等腰三角形 24"/>
          <p:cNvSpPr/>
          <p:nvPr/>
        </p:nvSpPr>
        <p:spPr>
          <a:xfrm flipV="1">
            <a:off x="4311584" y="4392268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4440311" y="5124677"/>
            <a:ext cx="50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5" idx="0"/>
          </p:cNvCxnSpPr>
          <p:nvPr/>
        </p:nvCxnSpPr>
        <p:spPr>
          <a:xfrm flipV="1">
            <a:off x="4440310" y="4676353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955908" y="4676353"/>
            <a:ext cx="317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節點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3:ARDUINO+WI-SUN,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傳送資料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等腰三角形 28"/>
          <p:cNvSpPr/>
          <p:nvPr/>
        </p:nvSpPr>
        <p:spPr>
          <a:xfrm flipV="1">
            <a:off x="3203085" y="2838667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2510538" y="3571075"/>
            <a:ext cx="82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29" idx="0"/>
          </p:cNvCxnSpPr>
          <p:nvPr/>
        </p:nvCxnSpPr>
        <p:spPr>
          <a:xfrm flipV="1">
            <a:off x="3331811" y="3122752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flipV="1">
            <a:off x="3484995" y="3195252"/>
            <a:ext cx="257453" cy="28408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2510538" y="3927660"/>
            <a:ext cx="1103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33" idx="0"/>
          </p:cNvCxnSpPr>
          <p:nvPr/>
        </p:nvCxnSpPr>
        <p:spPr>
          <a:xfrm flipV="1">
            <a:off x="3613721" y="3479337"/>
            <a:ext cx="1" cy="448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上-下雙向箭號 4"/>
          <p:cNvSpPr/>
          <p:nvPr/>
        </p:nvSpPr>
        <p:spPr>
          <a:xfrm>
            <a:off x="1736990" y="2368148"/>
            <a:ext cx="275208" cy="54732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雲朵形 5"/>
          <p:cNvSpPr/>
          <p:nvPr/>
        </p:nvSpPr>
        <p:spPr>
          <a:xfrm>
            <a:off x="1177697" y="1684557"/>
            <a:ext cx="1272637" cy="45943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433707" y="1750553"/>
            <a:ext cx="318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 Cloud</a:t>
            </a:r>
          </a:p>
        </p:txBody>
      </p:sp>
    </p:spTree>
    <p:extLst>
      <p:ext uri="{BB962C8B-B14F-4D97-AF65-F5344CB8AC3E}">
        <p14:creationId xmlns:p14="http://schemas.microsoft.com/office/powerpoint/2010/main" val="12988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22" y="1890568"/>
            <a:ext cx="1724855" cy="3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81" y="4322837"/>
            <a:ext cx="3914934" cy="19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0834" y="963845"/>
            <a:ext cx="8229600" cy="47083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 /MQTT-SN GATEWAY Connections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12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59849" y="530287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5V IN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875865" y="2617781"/>
            <a:ext cx="319953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966446" y="2495861"/>
            <a:ext cx="3108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692276" y="2051247"/>
            <a:ext cx="4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692276" y="273219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86027" y="3953505"/>
            <a:ext cx="4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60713" y="395350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2966444" y="2495861"/>
            <a:ext cx="1" cy="202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75865" y="2617781"/>
            <a:ext cx="0" cy="1903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900827" y="395350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WI-SUN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85813" y="152123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ZIGBEE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8" y="3608625"/>
            <a:ext cx="55245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30" y="1171009"/>
            <a:ext cx="1724855" cy="33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6781" y="891831"/>
            <a:ext cx="8229600" cy="47083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MQTT-SN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NODE Connections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13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4652837" y="1894788"/>
            <a:ext cx="22743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4786948" y="1772868"/>
            <a:ext cx="2140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786948" y="1772868"/>
            <a:ext cx="1" cy="202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652837" y="1894788"/>
            <a:ext cx="0" cy="1903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79348" y="452624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5V IN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9220" y="50888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5V IN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45136" y="1328254"/>
            <a:ext cx="4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45136" y="20092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86949" y="3230512"/>
            <a:ext cx="4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21461" y="323051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5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" y="2539189"/>
            <a:ext cx="7837083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4073" y="20450"/>
            <a:ext cx="8229600" cy="1051435"/>
          </a:xfrm>
        </p:spPr>
        <p:txBody>
          <a:bodyPr/>
          <a:lstStyle/>
          <a:p>
            <a:r>
              <a:rPr lang="en-US" altLang="zh-TW" dirty="0"/>
              <a:t>MQTT GATEWAY </a:t>
            </a:r>
            <a:r>
              <a:rPr lang="zh-TW" altLang="en-US" dirty="0" smtClean="0"/>
              <a:t>程</a:t>
            </a:r>
            <a:r>
              <a:rPr lang="zh-TW" altLang="en-US" dirty="0"/>
              <a:t>式設</a:t>
            </a:r>
            <a:r>
              <a:rPr lang="zh-TW" altLang="en-US" dirty="0" smtClean="0"/>
              <a:t>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88118"/>
            <a:ext cx="8229600" cy="4708366"/>
          </a:xfrm>
        </p:spPr>
        <p:txBody>
          <a:bodyPr/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程式設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1: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NODE RED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程式設計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將不同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來源的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MQTT NODE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功能連線至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zh-TW" altLang="zh-TW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內部作整合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處理，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將結果輸出到雲端</a:t>
            </a:r>
            <a:r>
              <a:rPr lang="zh-TW" altLang="zh-TW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86457" y="6418107"/>
            <a:ext cx="2133600" cy="365125"/>
          </a:xfrm>
        </p:spPr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44988" y="3152980"/>
            <a:ext cx="317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接收來自節點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的資料</a:t>
            </a:r>
            <a:endParaRPr lang="en-US" altLang="zh-TW" sz="1400" dirty="0" smtClean="0"/>
          </a:p>
          <a:p>
            <a:r>
              <a:rPr lang="en-US" altLang="zh-TW" sz="1400" dirty="0" smtClean="0"/>
              <a:t>(MQTT)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55882" y="3476146"/>
            <a:ext cx="317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接收來自節點</a:t>
            </a:r>
            <a:r>
              <a:rPr lang="en-US" altLang="zh-TW" sz="1400" dirty="0" smtClean="0"/>
              <a:t>2 </a:t>
            </a:r>
            <a:r>
              <a:rPr lang="zh-TW" altLang="en-US" sz="1400" dirty="0" smtClean="0"/>
              <a:t>的資料</a:t>
            </a:r>
            <a:endParaRPr lang="en-US" altLang="zh-TW" sz="1400" dirty="0" smtClean="0"/>
          </a:p>
          <a:p>
            <a:r>
              <a:rPr lang="en-US" altLang="zh-TW" sz="1400" dirty="0" smtClean="0"/>
              <a:t>(</a:t>
            </a:r>
            <a:r>
              <a:rPr lang="en-US" altLang="zh-TW" sz="1400" dirty="0"/>
              <a:t>MQTT SN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81038" y="5639514"/>
            <a:ext cx="317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接收來自節點</a:t>
            </a:r>
            <a:r>
              <a:rPr lang="en-US" altLang="zh-TW" sz="1400" dirty="0" smtClean="0"/>
              <a:t>3</a:t>
            </a:r>
            <a:r>
              <a:rPr lang="zh-TW" altLang="en-US" sz="1400" dirty="0" smtClean="0"/>
              <a:t>的資料</a:t>
            </a:r>
            <a:endParaRPr lang="en-US" altLang="zh-TW" sz="1400" dirty="0" smtClean="0"/>
          </a:p>
          <a:p>
            <a:r>
              <a:rPr lang="en-US" altLang="zh-TW" sz="1400" dirty="0" smtClean="0"/>
              <a:t>(</a:t>
            </a:r>
            <a:r>
              <a:rPr lang="en-US" altLang="zh-TW" sz="1400" dirty="0"/>
              <a:t>MQTT SN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420214" y="3595874"/>
            <a:ext cx="450633" cy="429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028335" y="3595874"/>
            <a:ext cx="1322772" cy="88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6" idx="1"/>
          </p:cNvCxnSpPr>
          <p:nvPr/>
        </p:nvCxnSpPr>
        <p:spPr>
          <a:xfrm flipH="1" flipV="1">
            <a:off x="6129568" y="4717670"/>
            <a:ext cx="683580" cy="393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295650" y="5265143"/>
            <a:ext cx="0" cy="30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813148" y="4957366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主程式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3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708366"/>
          </a:xfrm>
        </p:spPr>
        <p:txBody>
          <a:bodyPr/>
          <a:lstStyle/>
          <a:p>
            <a:r>
              <a:rPr lang="zh-TW" altLang="en-US" sz="2000" dirty="0"/>
              <a:t>由手</a:t>
            </a:r>
            <a:r>
              <a:rPr lang="zh-TW" altLang="en-US" sz="2000" dirty="0" smtClean="0"/>
              <a:t>機</a:t>
            </a:r>
            <a:r>
              <a:rPr lang="en-US" altLang="zh-TW" sz="2000" dirty="0" smtClean="0"/>
              <a:t>MQTT APP(MQTT DASHBOARD)</a:t>
            </a:r>
            <a:r>
              <a:rPr lang="zh-TW" altLang="en-US" sz="2000" dirty="0" smtClean="0"/>
              <a:t>接收來自雲端的</a:t>
            </a:r>
            <a:r>
              <a:rPr lang="en-US" altLang="zh-TW" sz="2000" dirty="0" smtClean="0"/>
              <a:t>MQTT PAYLOAD</a:t>
            </a:r>
            <a:r>
              <a:rPr lang="zh-TW" altLang="en-US" sz="2000" dirty="0" smtClean="0"/>
              <a:t>內容</a:t>
            </a:r>
            <a:r>
              <a:rPr lang="en-US" altLang="zh-TW" sz="2000" dirty="0" smtClean="0"/>
              <a:t>(JSON</a:t>
            </a:r>
            <a:r>
              <a:rPr lang="zh-TW" altLang="en-US" sz="2000" dirty="0" smtClean="0"/>
              <a:t>格式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1843485"/>
            <a:ext cx="2990850" cy="44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>
            <a:off x="5924550" y="2914650"/>
            <a:ext cx="628650" cy="10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24650" y="2729984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 Payload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1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0091"/>
            <a:ext cx="8229600" cy="4708366"/>
          </a:xfrm>
        </p:spPr>
        <p:txBody>
          <a:bodyPr/>
          <a:lstStyle/>
          <a:p>
            <a:r>
              <a:rPr lang="zh-TW" altLang="en-US" sz="2000" dirty="0" smtClean="0"/>
              <a:t>程式設計</a:t>
            </a:r>
            <a:r>
              <a:rPr lang="en-US" altLang="zh-TW" sz="2000" dirty="0" smtClean="0"/>
              <a:t>2:</a:t>
            </a:r>
          </a:p>
          <a:p>
            <a:pPr marL="0" indent="0">
              <a:buNone/>
            </a:pPr>
            <a:r>
              <a:rPr lang="en-US" altLang="zh-TW" sz="2000" dirty="0" smtClean="0"/>
              <a:t>MQTT</a:t>
            </a:r>
            <a:r>
              <a:rPr lang="zh-TW" altLang="en-US" sz="2000" dirty="0" smtClean="0"/>
              <a:t>資料透過雲端至使用者電腦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，顯示至儀表板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74910" y="50952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電腦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4" y="2010920"/>
            <a:ext cx="2076167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2105025"/>
            <a:ext cx="6434138" cy="269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119312" y="3339657"/>
            <a:ext cx="476250" cy="371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41022" y="509520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電腦</a:t>
            </a:r>
            <a:r>
              <a:rPr lang="en-US" altLang="zh-TW" dirty="0" smtClean="0"/>
              <a:t>NODE RED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0091"/>
            <a:ext cx="8229600" cy="4708366"/>
          </a:xfrm>
        </p:spPr>
        <p:txBody>
          <a:bodyPr/>
          <a:lstStyle/>
          <a:p>
            <a:r>
              <a:rPr lang="zh-TW" altLang="en-US" sz="2000" dirty="0" smtClean="0"/>
              <a:t>程式設計</a:t>
            </a:r>
            <a:r>
              <a:rPr lang="en-US" altLang="zh-TW" sz="2000" dirty="0" smtClean="0"/>
              <a:t>3:</a:t>
            </a:r>
          </a:p>
          <a:p>
            <a:pPr marL="0" indent="0">
              <a:buNone/>
            </a:pPr>
            <a:r>
              <a:rPr lang="en-US" altLang="zh-TW" sz="2000" dirty="0" smtClean="0"/>
              <a:t>WSN</a:t>
            </a:r>
            <a:r>
              <a:rPr lang="zh-TW" altLang="en-US" sz="2000" dirty="0" smtClean="0"/>
              <a:t>封包內容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顯示至儀表板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98447" y="608580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電腦</a:t>
            </a:r>
            <a:r>
              <a:rPr lang="en-US" altLang="zh-TW" dirty="0" smtClean="0"/>
              <a:t>NODE RED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38"/>
            <a:ext cx="8498231" cy="409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5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8052"/>
            <a:ext cx="8229600" cy="47083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實作遇到的問題點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廣播風暴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輸訊號不穩定導致不斷重覆傳送連線訊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息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漫無目地的廣播訊息封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包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節點的移動性導致網路不穩定現象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繞徑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8" y="4060517"/>
            <a:ext cx="6134636" cy="209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693110" y="6171684"/>
            <a:ext cx="198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虛線為冗餘傳輸</a:t>
            </a:r>
            <a:endParaRPr lang="en-US" altLang="zh-TW" dirty="0" smtClean="0"/>
          </a:p>
          <a:p>
            <a:r>
              <a:rPr lang="zh-TW" altLang="en-US" dirty="0"/>
              <a:t>實</a:t>
            </a:r>
            <a:r>
              <a:rPr lang="zh-TW" altLang="en-US" dirty="0" smtClean="0"/>
              <a:t>線為有效傳輸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687410" y="5015883"/>
            <a:ext cx="195308" cy="426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9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解決對策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端主動尋找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Gateway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進行廣播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在網路密度較高的環境下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可能會造成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Flooding Broadcast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的問題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所以使用計數計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(Radius)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來限制廣播上限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外可採用計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Counter-based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Location-based(GPS)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Distance based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等演算法來最佳化步數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(number of Hops)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96971" y="3765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總長度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28" y="4412201"/>
            <a:ext cx="5163191" cy="164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2835552" y="4135204"/>
            <a:ext cx="1" cy="292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246873" y="3765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廣播半徑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294103" y="4149987"/>
            <a:ext cx="1" cy="292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53168" y="376587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Search Gateway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689377" y="4163004"/>
            <a:ext cx="1" cy="292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05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351692" y="348218"/>
            <a:ext cx="8229600" cy="1051435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INDEX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2</a:t>
            </a:fld>
            <a:endParaRPr kumimoji="0" lang="en-US" altLang="zh-TW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20240" y="1782512"/>
            <a:ext cx="66610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概述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源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MQTT/MQTT-SN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rame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Http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比較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MQTT Gateway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實作架構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MQTT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Gateway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程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式設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計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的主要問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題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結論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135" y="204885"/>
            <a:ext cx="8229600" cy="1051435"/>
          </a:xfrm>
        </p:spPr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5953"/>
            <a:ext cx="8229600" cy="4708366"/>
          </a:xfrm>
        </p:spPr>
        <p:txBody>
          <a:bodyPr/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適用於於網路環境較佳的狀況，問題較少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反之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則使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的網路環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境不佳，需考量的問題面向較多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特別在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數量較多時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藉由研究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協定的運作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原理，可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以了解設計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的規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則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選擇使用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UDP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，在網路不好的情況下，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UDP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的時效性會好於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TCP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UDP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的低延遲和即時性呈現的結果會表現的很突出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MQTT(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及其他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IoT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通訊協定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通訊安全的問題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明文傳送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 ，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加密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SSL)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可增加安全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但也會增加額外的電力和無線網路資源消耗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兩者不易兼顧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異質共構網路的整合需搭配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GW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 ， 目前實驗僅使用市電供應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如何安裝至行動裝置並長久運作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需考慮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GW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低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耗電設計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， 需要更加深入研究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WSN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的網路最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佳化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演算法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1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5173"/>
            <a:ext cx="7772400" cy="1792287"/>
          </a:xfrm>
        </p:spPr>
        <p:txBody>
          <a:bodyPr/>
          <a:lstStyle/>
          <a:p>
            <a:r>
              <a:rPr lang="en-US" altLang="zh-TW" b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Thank you </a:t>
            </a:r>
            <a:r>
              <a:rPr lang="en-US" altLang="zh-TW" b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TW" b="0" dirty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84AE0-5546-4FD1-9CBF-8674FED8A987}" type="slidenum">
              <a:rPr kumimoji="0" lang="en-US" altLang="zh-TW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21</a:t>
            </a:fld>
            <a:endParaRPr kumimoji="0" lang="en-US" altLang="zh-TW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240589" y="229825"/>
            <a:ext cx="8229600" cy="1051435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概述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3</a:t>
            </a:fld>
            <a:endParaRPr kumimoji="0" lang="en-US" altLang="zh-TW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6349" y="1429282"/>
            <a:ext cx="78638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現今物聯網設備開始流行採用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通訊協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定，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協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定的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輕量化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版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本，是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針對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資源較低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且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支援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TCP/IP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的電子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置提供最佳通訊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本次研究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透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過實作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無線傳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輸，並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且探討遇到的問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題，列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出解決的方法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4073" y="20450"/>
            <a:ext cx="8229600" cy="1051435"/>
          </a:xfrm>
        </p:spPr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7067"/>
            <a:ext cx="8229600" cy="4708366"/>
          </a:xfrm>
        </p:spPr>
        <p:txBody>
          <a:bodyPr/>
          <a:lstStyle/>
          <a:p>
            <a:pPr marL="0" indent="0"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	MQTT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是由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IBM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Andy Stanford-Clark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Arlen Nipper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1999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年發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明的通訊協定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為了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在的極窄的網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路頻寬和微小電力損耗的需求前提之下，提供石油管線感測器和人造衛星之間一個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輕量、可靠的二進制通訊協定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82" y="3132082"/>
            <a:ext cx="5711407" cy="372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2"/>
          <p:cNvSpPr txBox="1">
            <a:spLocks/>
          </p:cNvSpPr>
          <p:nvPr/>
        </p:nvSpPr>
        <p:spPr bwMode="auto">
          <a:xfrm>
            <a:off x="66582" y="113446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起源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5</a:t>
            </a:fld>
            <a:endParaRPr kumimoji="0" lang="en-US" altLang="zh-TW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199" y="113446"/>
            <a:ext cx="8229600" cy="1051435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MQTT/MQTT-SN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2607" y="5538887"/>
            <a:ext cx="3564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 / MQTT-SN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OSI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LAYER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17" y="2845289"/>
            <a:ext cx="59912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4148" y="1367961"/>
            <a:ext cx="7863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設計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是主要是使用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TCP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為傳輸協議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用於傳統網路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2007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年才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制定，可以使用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UDP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作為傳輸協議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，優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是消除了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TCP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Handshake(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降低數據量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。可以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運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不同的無線協議上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只要求需具有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雙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向資料傳輸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Gateway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的無線網路即可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93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285" y="1072488"/>
            <a:ext cx="8229600" cy="4708366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MQTT 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一種基於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主題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(Topic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的發佈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訂閱通訊協定。 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三種角色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發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佈者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(Publisher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) </a:t>
            </a:r>
          </a:p>
          <a:p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訂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閱</a:t>
            </a:r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ubscriber)</a:t>
            </a:r>
          </a:p>
          <a:p>
            <a:r>
              <a:rPr lang="zh-TW" altLang="zh-TW" sz="1800" dirty="0" smtClean="0"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lang="zh-TW" altLang="zh-TW" sz="1800" dirty="0">
                <a:latin typeface="微軟正黑體" pitchFamily="34" charset="-120"/>
                <a:ea typeface="微軟正黑體" pitchFamily="34" charset="-120"/>
              </a:rPr>
              <a:t>理者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(Broker)</a:t>
            </a:r>
            <a:endParaRPr lang="zh-TW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6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0020" y="5907463"/>
            <a:ext cx="177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訊息傳遞架構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7" y="2528139"/>
            <a:ext cx="75438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7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90020" y="5907463"/>
            <a:ext cx="177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訊息傳遞架構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042" y="961557"/>
            <a:ext cx="78638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三種角色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 Client: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一般是指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ireless end-device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 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 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MQTT-SN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Gateway(or MQTT broker):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需承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協議之間的轉換工作。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3.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MQTT Forwarder: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MQTT-SN 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無法直接訪問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ateway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Forwarder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助擔任轉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發彼此訊息的角色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91" y="3300659"/>
            <a:ext cx="5026368" cy="292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813819" y="5975350"/>
            <a:ext cx="210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MQTT-SN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訊息傳遞架構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55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8</a:t>
            </a:fld>
            <a:endParaRPr kumimoji="0" lang="en-US" altLang="zh-TW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59" y="1647825"/>
            <a:ext cx="5720716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922880" y="5501759"/>
            <a:ext cx="30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MQTT-SN</a:t>
            </a:r>
            <a:r>
              <a:rPr lang="zh-TW" altLang="en-US" dirty="0" smtClean="0"/>
              <a:t>的差異比對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390698" y="12802"/>
            <a:ext cx="8229600" cy="1051435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MQTT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Frame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Http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>
                <a:latin typeface="微軟正黑體" pitchFamily="34" charset="-120"/>
                <a:ea typeface="微軟正黑體" pitchFamily="34" charset="-120"/>
              </a:rPr>
              <a:pPr>
                <a:defRPr/>
              </a:pPr>
              <a:t>9</a:t>
            </a:fld>
            <a:endParaRPr kumimoji="0" lang="en-US" altLang="zh-TW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698" y="1294080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HTTP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協定用電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裝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置透過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瀏覽器，傳送溫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度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給伺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服器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HTTP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訊息內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容如下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70" y="2591090"/>
            <a:ext cx="52292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57200" y="2584556"/>
            <a:ext cx="1799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Request Command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" y="3921381"/>
            <a:ext cx="15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Request Header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2174" y="5245588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Payload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左大括弧 2"/>
          <p:cNvSpPr/>
          <p:nvPr/>
        </p:nvSpPr>
        <p:spPr>
          <a:xfrm>
            <a:off x="2194010" y="2965660"/>
            <a:ext cx="310892" cy="21799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2194010" y="2738445"/>
            <a:ext cx="441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2191514" y="5422430"/>
            <a:ext cx="441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8692</TotalTime>
  <Words>1053</Words>
  <Application>Microsoft Office PowerPoint</Application>
  <PresentationFormat>如螢幕大小 (4:3)</PresentationFormat>
  <Paragraphs>186</Paragraphs>
  <Slides>21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2013_template</vt:lpstr>
      <vt:lpstr>MQTT  Analysis &amp; Application </vt:lpstr>
      <vt:lpstr>INDEX</vt:lpstr>
      <vt:lpstr>概述</vt:lpstr>
      <vt:lpstr> </vt:lpstr>
      <vt:lpstr>MQTT/MQTT-SN架構</vt:lpstr>
      <vt:lpstr> </vt:lpstr>
      <vt:lpstr> </vt:lpstr>
      <vt:lpstr> </vt:lpstr>
      <vt:lpstr>MQTT  Frame與Http比較</vt:lpstr>
      <vt:lpstr>PowerPoint 簡報</vt:lpstr>
      <vt:lpstr>MQTT Gateway實作架構</vt:lpstr>
      <vt:lpstr> </vt:lpstr>
      <vt:lpstr> </vt:lpstr>
      <vt:lpstr>MQTT GATEWAY 程式設計</vt:lpstr>
      <vt:lpstr> </vt:lpstr>
      <vt:lpstr> </vt:lpstr>
      <vt:lpstr> </vt:lpstr>
      <vt:lpstr>WSN的主要問題</vt:lpstr>
      <vt:lpstr> </vt:lpstr>
      <vt:lpstr>結論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溫永均</dc:creator>
  <cp:lastModifiedBy>user</cp:lastModifiedBy>
  <cp:revision>955</cp:revision>
  <cp:lastPrinted>2016-10-19T01:31:45Z</cp:lastPrinted>
  <dcterms:created xsi:type="dcterms:W3CDTF">2013-08-08T07:55:30Z</dcterms:created>
  <dcterms:modified xsi:type="dcterms:W3CDTF">2017-12-16T04:45:34Z</dcterms:modified>
</cp:coreProperties>
</file>