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71" r:id="rId2"/>
    <p:sldId id="302" r:id="rId3"/>
    <p:sldId id="315" r:id="rId4"/>
    <p:sldId id="303" r:id="rId5"/>
    <p:sldId id="304" r:id="rId6"/>
    <p:sldId id="305" r:id="rId7"/>
    <p:sldId id="306" r:id="rId8"/>
    <p:sldId id="298" r:id="rId9"/>
    <p:sldId id="299" r:id="rId10"/>
    <p:sldId id="300" r:id="rId11"/>
    <p:sldId id="293" r:id="rId12"/>
    <p:sldId id="292" r:id="rId13"/>
    <p:sldId id="294" r:id="rId14"/>
    <p:sldId id="307" r:id="rId15"/>
    <p:sldId id="297" r:id="rId16"/>
    <p:sldId id="268" r:id="rId17"/>
    <p:sldId id="296" r:id="rId18"/>
    <p:sldId id="256" r:id="rId19"/>
    <p:sldId id="261" r:id="rId20"/>
    <p:sldId id="260" r:id="rId21"/>
    <p:sldId id="257" r:id="rId22"/>
    <p:sldId id="258" r:id="rId23"/>
    <p:sldId id="265" r:id="rId24"/>
    <p:sldId id="262" r:id="rId25"/>
    <p:sldId id="310" r:id="rId26"/>
    <p:sldId id="264" r:id="rId27"/>
    <p:sldId id="266" r:id="rId28"/>
    <p:sldId id="311" r:id="rId29"/>
    <p:sldId id="308" r:id="rId30"/>
    <p:sldId id="312" r:id="rId31"/>
    <p:sldId id="269" r:id="rId32"/>
    <p:sldId id="270" r:id="rId33"/>
    <p:sldId id="273" r:id="rId34"/>
    <p:sldId id="272" r:id="rId35"/>
    <p:sldId id="274" r:id="rId36"/>
    <p:sldId id="277" r:id="rId37"/>
    <p:sldId id="278" r:id="rId38"/>
    <p:sldId id="279" r:id="rId39"/>
    <p:sldId id="276" r:id="rId40"/>
    <p:sldId id="313" r:id="rId41"/>
    <p:sldId id="275" r:id="rId42"/>
    <p:sldId id="281" r:id="rId43"/>
    <p:sldId id="280" r:id="rId44"/>
    <p:sldId id="287" r:id="rId45"/>
    <p:sldId id="282" r:id="rId46"/>
    <p:sldId id="285" r:id="rId47"/>
    <p:sldId id="286" r:id="rId48"/>
    <p:sldId id="284" r:id="rId49"/>
    <p:sldId id="283" r:id="rId50"/>
    <p:sldId id="301" r:id="rId51"/>
    <p:sldId id="314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5EA0E-A35D-459E-88A3-EE56E877C61A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81D89-1049-425F-B729-559C1CAD46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13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B2-325C-48B9-9919-8E4F8E531E72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DCC2-2DBE-4990-B74F-A6E58E50F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56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B2-325C-48B9-9919-8E4F8E531E72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DCC2-2DBE-4990-B74F-A6E58E50F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99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B2-325C-48B9-9919-8E4F8E531E72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DCC2-2DBE-4990-B74F-A6E58E50F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03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B2-325C-48B9-9919-8E4F8E531E72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DCC2-2DBE-4990-B74F-A6E58E50F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65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B2-325C-48B9-9919-8E4F8E531E72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DCC2-2DBE-4990-B74F-A6E58E50F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59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B2-325C-48B9-9919-8E4F8E531E72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DCC2-2DBE-4990-B74F-A6E58E50F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90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B2-325C-48B9-9919-8E4F8E531E72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DCC2-2DBE-4990-B74F-A6E58E50F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585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B2-325C-48B9-9919-8E4F8E531E72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DCC2-2DBE-4990-B74F-A6E58E50F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17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B2-325C-48B9-9919-8E4F8E531E72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DCC2-2DBE-4990-B74F-A6E58E50F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094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B2-325C-48B9-9919-8E4F8E531E72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DCC2-2DBE-4990-B74F-A6E58E50F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64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9D1B2-325C-48B9-9919-8E4F8E531E72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2DCC2-2DBE-4990-B74F-A6E58E50F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5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9D1B2-325C-48B9-9919-8E4F8E531E72}" type="datetimeFigureOut">
              <a:rPr lang="zh-TW" altLang="en-US" smtClean="0"/>
              <a:t>2017/8/23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DCC2-2DBE-4990-B74F-A6E58E50F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47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twang.org/iot/raspberry-pi/raspberry-pi-mosquitto-mqtt-broker-iot-integration/" TargetMode="External"/><Relationship Id="rId2" Type="http://schemas.openxmlformats.org/officeDocument/2006/relationships/hyperlink" Target="https://www.cloudmqt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otmanager.ru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tp://sources.redhat.com/pub/pthreads-win32/dll-latest/dll/x86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slproweb.com/products/Win32OpenSSL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nsd.de/apps/mqttfx/1.3.1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osquitto.org/download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iotmanager.ru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icrosoft.com/zh-TW/download/details.aspx?id=4814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7240" y="22768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MQTT</a:t>
            </a:r>
            <a:r>
              <a:rPr lang="zh-TW" altLang="en-US" dirty="0" smtClean="0"/>
              <a:t> </a:t>
            </a:r>
            <a:r>
              <a:rPr lang="en-US" altLang="zh-TW" dirty="0" smtClean="0"/>
              <a:t>BROKER</a:t>
            </a:r>
            <a:br>
              <a:rPr lang="en-US" altLang="zh-TW" dirty="0" smtClean="0"/>
            </a:br>
            <a:r>
              <a:rPr lang="zh-TW" altLang="en-US" dirty="0" smtClean="0"/>
              <a:t>架設教學與帳密應用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進階版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子標題 2"/>
          <p:cNvSpPr txBox="1">
            <a:spLocks/>
          </p:cNvSpPr>
          <p:nvPr/>
        </p:nvSpPr>
        <p:spPr>
          <a:xfrm>
            <a:off x="1331640" y="4411722"/>
            <a:ext cx="6400800" cy="770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微軟正黑體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SzPct val="55000"/>
              <a:buFont typeface="Wingdings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微軟正黑體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50000"/>
              <a:buFont typeface="Heiti TC Light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微軟正黑體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微軟正黑體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微軟正黑體"/>
                <a:cs typeface="微軟正黑體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dirty="0" smtClean="0"/>
              <a:t>溫永均</a:t>
            </a:r>
            <a:endParaRPr kumimoji="1" lang="en-US" altLang="zh-TW" dirty="0" smtClean="0"/>
          </a:p>
        </p:txBody>
      </p:sp>
      <p:sp>
        <p:nvSpPr>
          <p:cNvPr id="9" name="子標題 2"/>
          <p:cNvSpPr txBox="1">
            <a:spLocks/>
          </p:cNvSpPr>
          <p:nvPr/>
        </p:nvSpPr>
        <p:spPr>
          <a:xfrm>
            <a:off x="685800" y="5236618"/>
            <a:ext cx="8220075" cy="1119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1800" dirty="0" smtClean="0">
                <a:hlinkClick r:id="rId2"/>
              </a:rPr>
              <a:t>https://www.cloudmqtt.com/</a:t>
            </a:r>
            <a:endParaRPr kumimoji="1" lang="en-US" altLang="zh-TW" sz="1800" dirty="0" smtClean="0"/>
          </a:p>
          <a:p>
            <a:r>
              <a:rPr kumimoji="1"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https://blog.gtwang.org/iot/raspberry-pi/raspberry-pi-mosquitto-mqtt-broker-iot-integration/</a:t>
            </a:r>
            <a:endParaRPr kumimoji="1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http://iotmanager.ru/</a:t>
            </a:r>
            <a:endParaRPr kumimoji="1"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88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</a:t>
            </a:r>
            <a:r>
              <a:rPr lang="en-US" altLang="zh-TW" dirty="0" smtClean="0"/>
              <a:t>vc_redist_x86</a:t>
            </a:r>
            <a:r>
              <a:rPr lang="zh-TW" altLang="en-US" dirty="0" smtClean="0"/>
              <a:t>安裝</a:t>
            </a:r>
            <a:endParaRPr lang="zh-TW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80928"/>
            <a:ext cx="6879467" cy="252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3059832" y="4994895"/>
            <a:ext cx="2642071" cy="3131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842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9468" y="877986"/>
            <a:ext cx="8229600" cy="4525963"/>
          </a:xfrm>
        </p:spPr>
        <p:txBody>
          <a:bodyPr/>
          <a:lstStyle/>
          <a:p>
            <a:r>
              <a:rPr lang="zh-TW" altLang="en-US" sz="2400" dirty="0" smtClean="0"/>
              <a:t>下載</a:t>
            </a:r>
            <a:r>
              <a:rPr lang="en-US" altLang="zh-TW" sz="2400" dirty="0" smtClean="0"/>
              <a:t>pthreadVC2.dll</a:t>
            </a:r>
            <a:endParaRPr lang="en-US" altLang="zh-TW" sz="2400" dirty="0" smtClean="0">
              <a:hlinkClick r:id="rId2"/>
            </a:endParaRPr>
          </a:p>
          <a:p>
            <a:r>
              <a:rPr lang="zh-TW" altLang="en-US" sz="2400" dirty="0" smtClean="0"/>
              <a:t>點選</a:t>
            </a:r>
            <a:r>
              <a:rPr lang="en-US" altLang="zh-TW" sz="2400" dirty="0" smtClean="0">
                <a:hlinkClick r:id="rId2"/>
              </a:rPr>
              <a:t>ftp://sources.redhat.com/pub/pthreads-win32/dll-latest/dll/x86/</a:t>
            </a:r>
            <a:endParaRPr lang="en-US" altLang="zh-TW" sz="2400" dirty="0" smtClean="0"/>
          </a:p>
          <a:p>
            <a:r>
              <a:rPr lang="zh-TW" altLang="en-US" sz="2400" dirty="0" smtClean="0"/>
              <a:t>將</a:t>
            </a:r>
            <a:r>
              <a:rPr lang="en-US" altLang="zh-TW" sz="2400" dirty="0" smtClean="0"/>
              <a:t>pthreadVC2.dll</a:t>
            </a:r>
            <a:r>
              <a:rPr lang="zh-TW" altLang="en-US" sz="2400" dirty="0" smtClean="0"/>
              <a:t>移到</a:t>
            </a:r>
            <a:r>
              <a:rPr lang="en-US" altLang="zh-TW" sz="2400" dirty="0" smtClean="0"/>
              <a:t>C:\Program Files (x86)\</a:t>
            </a:r>
            <a:r>
              <a:rPr lang="en-US" altLang="zh-TW" sz="2400" dirty="0" err="1" smtClean="0"/>
              <a:t>mosquitto</a:t>
            </a:r>
            <a:endParaRPr lang="en-US" altLang="zh-TW" sz="2400" dirty="0" smtClean="0"/>
          </a:p>
          <a:p>
            <a:endParaRPr lang="zh-TW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140968"/>
            <a:ext cx="7488311" cy="362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圓角矩形 3"/>
          <p:cNvSpPr/>
          <p:nvPr/>
        </p:nvSpPr>
        <p:spPr>
          <a:xfrm>
            <a:off x="900112" y="5805264"/>
            <a:ext cx="2642071" cy="3131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94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下載</a:t>
            </a:r>
            <a:r>
              <a:rPr lang="en-US" altLang="zh-TW" sz="2400" dirty="0" smtClean="0"/>
              <a:t>Win32_OpenSSL v1.1.0f(Light)</a:t>
            </a:r>
            <a:r>
              <a:rPr lang="zh-TW" altLang="en-US" sz="2400" dirty="0" smtClean="0"/>
              <a:t>檔案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並安裝之</a:t>
            </a:r>
            <a:endParaRPr lang="en-US" altLang="zh-TW" sz="2400" dirty="0" smtClean="0"/>
          </a:p>
          <a:p>
            <a:r>
              <a:rPr lang="zh-TW" altLang="en-US" sz="2400" dirty="0" smtClean="0"/>
              <a:t>點選</a:t>
            </a:r>
            <a:r>
              <a:rPr lang="en-US" altLang="zh-TW" sz="2400" dirty="0" smtClean="0">
                <a:hlinkClick r:id="rId2"/>
              </a:rPr>
              <a:t>http://slproweb.com/products/Win32OpenSSL.html</a:t>
            </a:r>
            <a:endParaRPr lang="en-US" altLang="zh-TW" sz="2400" dirty="0" smtClean="0"/>
          </a:p>
          <a:p>
            <a:endParaRPr lang="zh-TW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4" y="2996952"/>
            <a:ext cx="882047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1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進入</a:t>
            </a:r>
            <a:r>
              <a:rPr lang="en-US" altLang="zh-TW" sz="2400" dirty="0" smtClean="0"/>
              <a:t>C:\OpenSSL-Win32\</a:t>
            </a:r>
          </a:p>
          <a:p>
            <a:r>
              <a:rPr lang="zh-TW" altLang="en-US" sz="2400" dirty="0"/>
              <a:t>將</a:t>
            </a:r>
            <a:r>
              <a:rPr lang="zh-TW" altLang="en-US" sz="2400" dirty="0" smtClean="0"/>
              <a:t>以下的檔案複製到</a:t>
            </a:r>
            <a:r>
              <a:rPr lang="en-US" altLang="zh-TW" sz="2400" dirty="0" smtClean="0"/>
              <a:t>C:\Program Files (x86)\</a:t>
            </a:r>
            <a:r>
              <a:rPr lang="en-US" altLang="zh-TW" sz="2400" dirty="0" err="1" smtClean="0"/>
              <a:t>mosquitto</a:t>
            </a:r>
            <a:endParaRPr lang="zh-TW" altLang="en-US" sz="24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3605035"/>
            <a:ext cx="71151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728735"/>
            <a:ext cx="32670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2627784" y="5686182"/>
            <a:ext cx="2448272" cy="11668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82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6758" y="404664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最後再次確認以下檔案是否都在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C:\Program Files (x86)\</a:t>
            </a:r>
            <a:r>
              <a:rPr lang="en-US" altLang="zh-TW" dirty="0" err="1" smtClean="0"/>
              <a:t>mosquitto</a:t>
            </a:r>
            <a:endParaRPr lang="zh-TW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846" y="1628800"/>
            <a:ext cx="5305425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2627784" y="5085184"/>
            <a:ext cx="2448272" cy="16561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14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0689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架設自己的</a:t>
            </a:r>
            <a:r>
              <a:rPr lang="en-US" altLang="zh-TW" dirty="0" smtClean="0"/>
              <a:t>MQTT BROKER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707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630" y="1124744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點選左下</a:t>
            </a:r>
            <a:r>
              <a:rPr lang="en-US" altLang="zh-TW" dirty="0" smtClean="0"/>
              <a:t>Menu</a:t>
            </a:r>
            <a:r>
              <a:rPr lang="zh-TW" altLang="en-US" dirty="0" smtClean="0"/>
              <a:t>處</a:t>
            </a:r>
            <a:r>
              <a:rPr lang="en-US" altLang="zh-TW" dirty="0" smtClean="0"/>
              <a:t>,</a:t>
            </a:r>
            <a:r>
              <a:rPr lang="zh-TW" altLang="en-US" dirty="0" smtClean="0"/>
              <a:t>輸入</a:t>
            </a:r>
            <a:r>
              <a:rPr lang="en-US" altLang="zh-TW" dirty="0" err="1" smtClean="0"/>
              <a:t>cmd</a:t>
            </a:r>
            <a:r>
              <a:rPr lang="en-US" altLang="zh-TW" dirty="0" smtClean="0"/>
              <a:t>,</a:t>
            </a:r>
            <a:r>
              <a:rPr lang="zh-TW" altLang="en-US" dirty="0" smtClean="0"/>
              <a:t>再按下</a:t>
            </a:r>
            <a:r>
              <a:rPr lang="en-US" altLang="zh-TW" dirty="0" smtClean="0"/>
              <a:t>Enter,</a:t>
            </a:r>
            <a:r>
              <a:rPr lang="zh-TW" altLang="en-US" dirty="0" smtClean="0"/>
              <a:t>進入</a:t>
            </a:r>
            <a:r>
              <a:rPr lang="en-US" altLang="zh-TW" dirty="0" smtClean="0"/>
              <a:t>DOS</a:t>
            </a:r>
            <a:r>
              <a:rPr lang="zh-TW" altLang="en-US" dirty="0" smtClean="0"/>
              <a:t>模式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6" y="2485525"/>
            <a:ext cx="8964488" cy="435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24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進入</a:t>
            </a:r>
            <a:r>
              <a:rPr lang="en-US" altLang="zh-TW" dirty="0" smtClean="0"/>
              <a:t>C:\Program Files (x86)\</a:t>
            </a:r>
            <a:r>
              <a:rPr lang="en-US" altLang="zh-TW" dirty="0" err="1" smtClean="0"/>
              <a:t>mosquitto</a:t>
            </a:r>
            <a:r>
              <a:rPr lang="zh-TW" altLang="en-US" dirty="0" smtClean="0"/>
              <a:t> 目錄</a:t>
            </a:r>
            <a:endParaRPr lang="zh-TW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047232"/>
            <a:ext cx="9036496" cy="2397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2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994" y="116632"/>
            <a:ext cx="6400800" cy="17526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輸入</a:t>
            </a:r>
            <a:r>
              <a:rPr lang="en-US" altLang="zh-TW" sz="2400" dirty="0" smtClean="0">
                <a:solidFill>
                  <a:schemeClr val="tx1"/>
                </a:solidFill>
              </a:rPr>
              <a:t>Dir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輸入</a:t>
            </a:r>
            <a:r>
              <a:rPr lang="en-US" altLang="zh-TW" sz="2400" dirty="0" smtClean="0">
                <a:solidFill>
                  <a:schemeClr val="tx1"/>
                </a:solidFill>
              </a:rPr>
              <a:t>Enter</a:t>
            </a:r>
            <a:r>
              <a:rPr lang="zh-TW" altLang="en-US" sz="2400" dirty="0" smtClean="0">
                <a:solidFill>
                  <a:schemeClr val="tx1"/>
                </a:solidFill>
              </a:rPr>
              <a:t>看目錄</a:t>
            </a:r>
            <a:r>
              <a:rPr lang="zh-TW" altLang="en-US" sz="2400" dirty="0">
                <a:solidFill>
                  <a:schemeClr val="tx1"/>
                </a:solidFill>
              </a:rPr>
              <a:t>內容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81108"/>
            <a:ext cx="4877717" cy="6306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2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548680"/>
            <a:ext cx="5792489" cy="5855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副標題 2"/>
          <p:cNvSpPr>
            <a:spLocks noGrp="1"/>
          </p:cNvSpPr>
          <p:nvPr>
            <p:ph idx="1"/>
          </p:nvPr>
        </p:nvSpPr>
        <p:spPr>
          <a:xfrm>
            <a:off x="112542" y="116632"/>
            <a:ext cx="8229600" cy="452596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輸入</a:t>
            </a:r>
            <a:r>
              <a:rPr lang="en-US" altLang="zh-TW" sz="2400" dirty="0" smtClean="0">
                <a:solidFill>
                  <a:schemeClr val="tx1"/>
                </a:solidFill>
              </a:rPr>
              <a:t>ipconfig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查看</a:t>
            </a:r>
            <a:r>
              <a:rPr lang="en-US" altLang="zh-TW" sz="2400" dirty="0" err="1" smtClean="0"/>
              <a:t>ip</a:t>
            </a:r>
            <a:r>
              <a:rPr lang="zh-TW" altLang="en-US" sz="2400" dirty="0" smtClean="0">
                <a:solidFill>
                  <a:schemeClr val="tx1"/>
                </a:solidFill>
              </a:rPr>
              <a:t>內容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5868144" y="4941168"/>
            <a:ext cx="2448272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72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INDEX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7544" y="1988840"/>
            <a:ext cx="8229600" cy="4525963"/>
          </a:xfrm>
        </p:spPr>
        <p:txBody>
          <a:bodyPr/>
          <a:lstStyle/>
          <a:p>
            <a:r>
              <a:rPr lang="zh-TW" altLang="en-US" dirty="0" smtClean="0"/>
              <a:t>摘要</a:t>
            </a:r>
            <a:endParaRPr lang="en-US" altLang="zh-TW" dirty="0" smtClean="0"/>
          </a:p>
          <a:p>
            <a:r>
              <a:rPr lang="en-US" altLang="zh-TW" dirty="0" smtClean="0"/>
              <a:t>WINDOWS </a:t>
            </a:r>
            <a:r>
              <a:rPr lang="zh-TW" altLang="en-US" dirty="0" smtClean="0"/>
              <a:t>作業系統的</a:t>
            </a:r>
            <a:r>
              <a:rPr lang="en-US" altLang="zh-TW" dirty="0" smtClean="0"/>
              <a:t>MQTT</a:t>
            </a:r>
            <a:r>
              <a:rPr lang="zh-TW" altLang="en-US" dirty="0" smtClean="0"/>
              <a:t>軟體安裝設定</a:t>
            </a:r>
            <a:endParaRPr lang="en-US" altLang="zh-TW" dirty="0"/>
          </a:p>
          <a:p>
            <a:r>
              <a:rPr lang="zh-TW" altLang="en-US" dirty="0" smtClean="0"/>
              <a:t>架設自己的</a:t>
            </a:r>
            <a:r>
              <a:rPr lang="en-US" altLang="zh-TW" dirty="0" smtClean="0"/>
              <a:t>MQTT BROKER</a:t>
            </a:r>
          </a:p>
          <a:p>
            <a:r>
              <a:rPr lang="zh-TW" altLang="en-US" dirty="0" smtClean="0"/>
              <a:t>使用雲端</a:t>
            </a:r>
            <a:r>
              <a:rPr lang="en-US" altLang="zh-TW" dirty="0" smtClean="0"/>
              <a:t>MQTT BROKER</a:t>
            </a:r>
          </a:p>
          <a:p>
            <a:r>
              <a:rPr lang="en-US" altLang="zh-TW" dirty="0" smtClean="0"/>
              <a:t>MQTT FX</a:t>
            </a:r>
            <a:r>
              <a:rPr lang="zh-TW" altLang="en-US" dirty="0" smtClean="0"/>
              <a:t>帳密設定</a:t>
            </a:r>
            <a:endParaRPr lang="en-US" altLang="zh-TW" dirty="0" smtClean="0"/>
          </a:p>
          <a:p>
            <a:r>
              <a:rPr lang="zh-TW" altLang="en-US" dirty="0" smtClean="0"/>
              <a:t>手機端</a:t>
            </a:r>
            <a:r>
              <a:rPr lang="en-US" altLang="zh-TW" dirty="0" smtClean="0"/>
              <a:t>MQTT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  <a:r>
              <a:rPr lang="zh-TW" altLang="en-US" dirty="0" smtClean="0"/>
              <a:t>帳密設定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26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204864"/>
            <a:ext cx="7097044" cy="453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副標題 2"/>
          <p:cNvSpPr txBox="1">
            <a:spLocks/>
          </p:cNvSpPr>
          <p:nvPr/>
        </p:nvSpPr>
        <p:spPr>
          <a:xfrm>
            <a:off x="102713" y="1886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輸入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mosquitto_password</a:t>
            </a:r>
            <a:r>
              <a:rPr lang="en-US" altLang="zh-TW" sz="2400" dirty="0" smtClean="0">
                <a:solidFill>
                  <a:schemeClr val="tx1"/>
                </a:solidFill>
              </a:rPr>
              <a:t> –c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mypass</a:t>
            </a:r>
            <a:r>
              <a:rPr lang="en-US" altLang="zh-TW" sz="2400" dirty="0" smtClean="0">
                <a:solidFill>
                  <a:schemeClr val="tx1"/>
                </a:solidFill>
              </a:rPr>
              <a:t> user1,</a:t>
            </a:r>
            <a:r>
              <a:rPr lang="zh-TW" altLang="en-US" sz="2400" dirty="0" smtClean="0">
                <a:solidFill>
                  <a:schemeClr val="tx1"/>
                </a:solidFill>
              </a:rPr>
              <a:t>按下</a:t>
            </a:r>
            <a:r>
              <a:rPr lang="en-US" altLang="zh-TW" sz="2400" dirty="0" smtClean="0">
                <a:solidFill>
                  <a:schemeClr val="tx1"/>
                </a:solidFill>
              </a:rPr>
              <a:t>Enter,</a:t>
            </a:r>
            <a:r>
              <a:rPr lang="zh-TW" altLang="en-US" sz="2400" dirty="0" smtClean="0">
                <a:solidFill>
                  <a:schemeClr val="tx1"/>
                </a:solidFill>
              </a:rPr>
              <a:t>輸入兩次密碼並按下</a:t>
            </a:r>
            <a:r>
              <a:rPr lang="en-US" altLang="zh-TW" sz="2400" dirty="0" smtClean="0">
                <a:solidFill>
                  <a:schemeClr val="tx1"/>
                </a:solidFill>
              </a:rPr>
              <a:t>Enter </a:t>
            </a:r>
            <a:r>
              <a:rPr lang="en-US" altLang="zh-TW" sz="2400" dirty="0" smtClean="0">
                <a:solidFill>
                  <a:schemeClr val="tx1"/>
                </a:solidFill>
              </a:rPr>
              <a:t>  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TW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mypass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為</a:t>
            </a:r>
            <a:r>
              <a:rPr lang="en-US" altLang="zh-TW" sz="24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mosquitto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MQTT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BROKER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啟動時需要的帳密檔案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用以確認登入用戶的身分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檔名不拘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輸入</a:t>
            </a:r>
            <a:r>
              <a:rPr lang="en-US" altLang="zh-TW" sz="2400" dirty="0" smtClean="0">
                <a:solidFill>
                  <a:schemeClr val="tx1"/>
                </a:solidFill>
              </a:rPr>
              <a:t>type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mypass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按下</a:t>
            </a:r>
            <a:r>
              <a:rPr lang="en-US" altLang="zh-TW" sz="2400" dirty="0" smtClean="0">
                <a:solidFill>
                  <a:schemeClr val="tx1"/>
                </a:solidFill>
              </a:rPr>
              <a:t>Enter</a:t>
            </a:r>
            <a:r>
              <a:rPr lang="zh-TW" altLang="en-US" sz="2400" dirty="0" smtClean="0">
                <a:solidFill>
                  <a:schemeClr val="tx1"/>
                </a:solidFill>
              </a:rPr>
              <a:t>會出現以下內容</a:t>
            </a:r>
            <a:r>
              <a:rPr lang="en-US" altLang="zh-TW" sz="2400" dirty="0" smtClean="0">
                <a:solidFill>
                  <a:schemeClr val="tx1"/>
                </a:solidFill>
              </a:rPr>
              <a:t>,user1:</a:t>
            </a:r>
            <a:r>
              <a:rPr lang="zh-TW" altLang="en-US" sz="2400" dirty="0" smtClean="0">
                <a:solidFill>
                  <a:schemeClr val="tx1"/>
                </a:solidFill>
              </a:rPr>
              <a:t>後面接續的就是由</a:t>
            </a:r>
            <a:r>
              <a:rPr lang="en-US" altLang="zh-TW" sz="2400" dirty="0" smtClean="0">
                <a:solidFill>
                  <a:schemeClr val="tx1"/>
                </a:solidFill>
              </a:rPr>
              <a:t>MQTT</a:t>
            </a:r>
            <a:r>
              <a:rPr lang="zh-TW" altLang="en-US" sz="2400" dirty="0" smtClean="0">
                <a:solidFill>
                  <a:schemeClr val="tx1"/>
                </a:solidFill>
              </a:rPr>
              <a:t>加密之後的密碼</a:t>
            </a:r>
            <a:r>
              <a:rPr lang="zh-TW" altLang="en-US" sz="2400" dirty="0">
                <a:solidFill>
                  <a:schemeClr val="tx1"/>
                </a:solidFill>
              </a:rPr>
              <a:t>內容</a:t>
            </a:r>
            <a:endParaRPr lang="en-US" altLang="zh-TW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7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2" y="2636912"/>
            <a:ext cx="561789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副標題 2"/>
          <p:cNvSpPr txBox="1">
            <a:spLocks/>
          </p:cNvSpPr>
          <p:nvPr/>
        </p:nvSpPr>
        <p:spPr>
          <a:xfrm>
            <a:off x="102713" y="1886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使用記事本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輸入以下內容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並且存檔為</a:t>
            </a:r>
            <a:r>
              <a:rPr lang="en-US" altLang="zh-TW" sz="2400" dirty="0" smtClean="0">
                <a:solidFill>
                  <a:schemeClr val="tx1"/>
                </a:solidFill>
              </a:rPr>
              <a:t>test.txt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</a:rPr>
              <a:t>檔名不拘</a:t>
            </a:r>
            <a:r>
              <a:rPr lang="en-US" altLang="zh-TW" sz="24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第一列設定</a:t>
            </a:r>
            <a:r>
              <a:rPr lang="en-US" altLang="zh-TW" sz="2400" dirty="0" smtClean="0">
                <a:solidFill>
                  <a:schemeClr val="tx1"/>
                </a:solidFill>
              </a:rPr>
              <a:t>MQTT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BROKER</a:t>
            </a:r>
            <a:r>
              <a:rPr lang="zh-TW" altLang="en-US" sz="2400" dirty="0" smtClean="0">
                <a:solidFill>
                  <a:schemeClr val="tx1"/>
                </a:solidFill>
              </a:rPr>
              <a:t>限制擁有</a:t>
            </a:r>
            <a:r>
              <a:rPr lang="en-US" altLang="zh-TW" sz="2400" dirty="0" smtClean="0">
                <a:solidFill>
                  <a:schemeClr val="tx1"/>
                </a:solidFill>
              </a:rPr>
              <a:t>USERNAME</a:t>
            </a:r>
            <a:r>
              <a:rPr lang="zh-TW" altLang="en-US" sz="2400" dirty="0" smtClean="0">
                <a:solidFill>
                  <a:schemeClr val="tx1"/>
                </a:solidFill>
              </a:rPr>
              <a:t>和</a:t>
            </a:r>
            <a:r>
              <a:rPr lang="en-US" altLang="zh-TW" sz="2400" dirty="0" smtClean="0">
                <a:solidFill>
                  <a:schemeClr val="tx1"/>
                </a:solidFill>
              </a:rPr>
              <a:t>PASSWORD</a:t>
            </a:r>
            <a:r>
              <a:rPr lang="zh-TW" altLang="en-US" sz="2400" dirty="0" smtClean="0">
                <a:solidFill>
                  <a:schemeClr val="tx1"/>
                </a:solidFill>
              </a:rPr>
              <a:t>的使用者才可連線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第二列設定帳密檔名</a:t>
            </a:r>
            <a:r>
              <a:rPr lang="en-US" altLang="zh-TW" sz="2400" dirty="0" smtClean="0">
                <a:solidFill>
                  <a:schemeClr val="tx1"/>
                </a:solidFill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</a:rPr>
              <a:t>前述提到的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mypass</a:t>
            </a:r>
            <a:r>
              <a:rPr lang="en-US" altLang="zh-TW" sz="24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將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mypass</a:t>
            </a:r>
            <a:r>
              <a:rPr lang="zh-TW" altLang="en-US" sz="2400" dirty="0" smtClean="0">
                <a:solidFill>
                  <a:schemeClr val="tx1"/>
                </a:solidFill>
              </a:rPr>
              <a:t>檔案移到</a:t>
            </a:r>
            <a:r>
              <a:rPr lang="en-US" altLang="zh-TW" sz="2400" dirty="0" smtClean="0">
                <a:solidFill>
                  <a:schemeClr val="tx1"/>
                </a:solidFill>
              </a:rPr>
              <a:t>C:\Program Files (x86)\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mosquitto</a:t>
            </a:r>
            <a:r>
              <a:rPr lang="zh-TW" altLang="en-US" sz="2400" dirty="0" smtClean="0">
                <a:solidFill>
                  <a:schemeClr val="tx1"/>
                </a:solidFill>
              </a:rPr>
              <a:t> 目錄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950" y="1835036"/>
            <a:ext cx="7614701" cy="4990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副標題 2"/>
          <p:cNvSpPr txBox="1">
            <a:spLocks/>
          </p:cNvSpPr>
          <p:nvPr/>
        </p:nvSpPr>
        <p:spPr>
          <a:xfrm>
            <a:off x="102713" y="1886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輸入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mosquitto</a:t>
            </a:r>
            <a:r>
              <a:rPr lang="en-US" altLang="zh-TW" sz="2400" dirty="0" smtClean="0">
                <a:solidFill>
                  <a:schemeClr val="tx1"/>
                </a:solidFill>
              </a:rPr>
              <a:t> –c  test.txt –v,</a:t>
            </a:r>
            <a:r>
              <a:rPr lang="zh-TW" altLang="en-US" sz="2400" dirty="0" smtClean="0">
                <a:solidFill>
                  <a:schemeClr val="tx1"/>
                </a:solidFill>
              </a:rPr>
              <a:t>按下</a:t>
            </a:r>
            <a:r>
              <a:rPr lang="en-US" altLang="zh-TW" sz="2400" dirty="0" smtClean="0">
                <a:solidFill>
                  <a:schemeClr val="tx1"/>
                </a:solidFill>
              </a:rPr>
              <a:t>Enter(v</a:t>
            </a:r>
            <a:r>
              <a:rPr lang="zh-TW" altLang="en-US" sz="2400" dirty="0" smtClean="0">
                <a:solidFill>
                  <a:schemeClr val="tx1"/>
                </a:solidFill>
              </a:rPr>
              <a:t>為</a:t>
            </a:r>
            <a:r>
              <a:rPr lang="en-US" altLang="zh-TW" sz="2400" dirty="0" smtClean="0">
                <a:solidFill>
                  <a:schemeClr val="tx1"/>
                </a:solidFill>
              </a:rPr>
              <a:t>BROKER</a:t>
            </a:r>
            <a:r>
              <a:rPr lang="zh-TW" altLang="en-US" sz="2400" dirty="0" smtClean="0">
                <a:solidFill>
                  <a:schemeClr val="tx1"/>
                </a:solidFill>
              </a:rPr>
              <a:t>訊息顯示</a:t>
            </a:r>
            <a:r>
              <a:rPr lang="en-US" altLang="zh-TW" sz="24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1"/>
                </a:solidFill>
              </a:rPr>
              <a:t>MQTT BROKER</a:t>
            </a:r>
            <a:r>
              <a:rPr lang="zh-TW" altLang="en-US" sz="2400" dirty="0" smtClean="0">
                <a:solidFill>
                  <a:schemeClr val="tx1"/>
                </a:solidFill>
              </a:rPr>
              <a:t>開始運作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出現設定的</a:t>
            </a:r>
            <a:r>
              <a:rPr lang="en-US" altLang="zh-TW" sz="2400" dirty="0" smtClean="0">
                <a:solidFill>
                  <a:schemeClr val="tx1"/>
                </a:solidFill>
              </a:rPr>
              <a:t>PORT</a:t>
            </a:r>
            <a:r>
              <a:rPr lang="zh-TW" altLang="en-US" sz="2400" dirty="0" smtClean="0">
                <a:solidFill>
                  <a:schemeClr val="tx1"/>
                </a:solidFill>
              </a:rPr>
              <a:t>和一些連線資訊等等訊息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1471358" y="3933055"/>
            <a:ext cx="5548913" cy="3970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0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552" y="2748953"/>
            <a:ext cx="6400800" cy="1752600"/>
          </a:xfrm>
        </p:spPr>
        <p:txBody>
          <a:bodyPr/>
          <a:lstStyle/>
          <a:p>
            <a:r>
              <a:rPr lang="en-US" altLang="zh-TW" dirty="0" smtClean="0"/>
              <a:t>1883</a:t>
            </a:r>
            <a:r>
              <a:rPr lang="zh-TW" altLang="en-US" dirty="0" smtClean="0"/>
              <a:t>事內網使用的</a:t>
            </a:r>
            <a:r>
              <a:rPr lang="en-US" altLang="zh-TW" dirty="0" smtClean="0"/>
              <a:t>PORT,</a:t>
            </a:r>
            <a:r>
              <a:rPr lang="zh-TW" altLang="en-US" dirty="0" smtClean="0"/>
              <a:t>外不通常連不近來</a:t>
            </a:r>
            <a:r>
              <a:rPr lang="en-US" altLang="zh-TW" dirty="0" smtClean="0"/>
              <a:t>,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042" y="384473"/>
            <a:ext cx="6477000" cy="647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102713" y="1886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輸入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netstat</a:t>
            </a:r>
            <a:r>
              <a:rPr lang="en-US" altLang="zh-TW" sz="2400" dirty="0" smtClean="0">
                <a:solidFill>
                  <a:schemeClr val="tx1"/>
                </a:solidFill>
              </a:rPr>
              <a:t> –at</a:t>
            </a: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</a:rPr>
              <a:t>檢查</a:t>
            </a:r>
            <a:r>
              <a:rPr lang="en-US" altLang="zh-TW" sz="2400" dirty="0" smtClean="0">
                <a:solidFill>
                  <a:schemeClr val="tx1"/>
                </a:solidFill>
              </a:rPr>
              <a:t>MQTT BROKER</a:t>
            </a: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</a:rPr>
              <a:t>的</a:t>
            </a:r>
            <a:r>
              <a:rPr lang="en-US" altLang="zh-TW" sz="2400" dirty="0" smtClean="0">
                <a:solidFill>
                  <a:schemeClr val="tx1"/>
                </a:solidFill>
              </a:rPr>
              <a:t>PORT</a:t>
            </a:r>
            <a:r>
              <a:rPr lang="zh-TW" altLang="en-US" sz="2400" dirty="0" smtClean="0">
                <a:solidFill>
                  <a:schemeClr val="tx1"/>
                </a:solidFill>
              </a:rPr>
              <a:t>是否出現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algn="l"/>
            <a:r>
              <a:rPr lang="en-US" altLang="zh-TW" sz="2400" dirty="0" smtClean="0">
                <a:solidFill>
                  <a:schemeClr val="tx1"/>
                </a:solidFill>
              </a:rPr>
              <a:t>1883,</a:t>
            </a:r>
            <a:r>
              <a:rPr lang="zh-TW" altLang="en-US" sz="2400" dirty="0" smtClean="0">
                <a:solidFill>
                  <a:schemeClr val="tx1"/>
                </a:solidFill>
              </a:rPr>
              <a:t>若有則運作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</a:rPr>
              <a:t>正常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658652" y="2636912"/>
            <a:ext cx="5548913" cy="3970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8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訂閱訊息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64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9630" y="404664"/>
            <a:ext cx="8229600" cy="452596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為了測試訂閱功能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再開啟另一個</a:t>
            </a:r>
            <a:r>
              <a:rPr lang="en-US" altLang="zh-TW" sz="2400" dirty="0" smtClean="0"/>
              <a:t>DOS</a:t>
            </a:r>
            <a:r>
              <a:rPr lang="zh-TW" altLang="en-US" sz="2400" dirty="0" smtClean="0"/>
              <a:t>模式視窗</a:t>
            </a:r>
            <a:endParaRPr lang="en-US" altLang="zh-TW" sz="2400" dirty="0" smtClean="0"/>
          </a:p>
          <a:p>
            <a:r>
              <a:rPr lang="zh-TW" altLang="en-US" sz="2400" dirty="0" smtClean="0"/>
              <a:t>點選左下</a:t>
            </a:r>
            <a:r>
              <a:rPr lang="en-US" altLang="zh-TW" sz="2400" dirty="0" smtClean="0"/>
              <a:t>Menu</a:t>
            </a:r>
            <a:r>
              <a:rPr lang="zh-TW" altLang="en-US" sz="2400" dirty="0" smtClean="0"/>
              <a:t>處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輸入</a:t>
            </a:r>
            <a:r>
              <a:rPr lang="en-US" altLang="zh-TW" sz="2400" dirty="0" err="1" smtClean="0"/>
              <a:t>cmd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再按下</a:t>
            </a:r>
            <a:r>
              <a:rPr lang="en-US" altLang="zh-TW" sz="2400" dirty="0" smtClean="0"/>
              <a:t>Enter,</a:t>
            </a:r>
            <a:r>
              <a:rPr lang="zh-TW" altLang="en-US" sz="2400" dirty="0" smtClean="0"/>
              <a:t>進入</a:t>
            </a:r>
            <a:r>
              <a:rPr lang="en-US" altLang="zh-TW" sz="2400" dirty="0" smtClean="0"/>
              <a:t>DOS</a:t>
            </a:r>
            <a:r>
              <a:rPr lang="zh-TW" altLang="en-US" sz="2400" dirty="0" smtClean="0"/>
              <a:t>模式</a:t>
            </a:r>
            <a:endParaRPr lang="zh-TW" altLang="en-US" sz="2400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7"/>
            <a:ext cx="8352928" cy="523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251521" y="5733256"/>
            <a:ext cx="3024336" cy="3970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270815" y="6282689"/>
            <a:ext cx="628777" cy="3970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3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34" y="2451621"/>
            <a:ext cx="8661045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35" y="4437112"/>
            <a:ext cx="8805061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2"/>
          <p:cNvSpPr txBox="1">
            <a:spLocks/>
          </p:cNvSpPr>
          <p:nvPr/>
        </p:nvSpPr>
        <p:spPr>
          <a:xfrm>
            <a:off x="102713" y="1886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輸入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mosquitto_sub</a:t>
            </a:r>
            <a:r>
              <a:rPr lang="en-US" altLang="zh-TW" sz="2400" dirty="0" smtClean="0">
                <a:solidFill>
                  <a:schemeClr val="tx1"/>
                </a:solidFill>
              </a:rPr>
              <a:t> 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–v 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–t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topictest</a:t>
            </a:r>
            <a:r>
              <a:rPr lang="en-US" altLang="zh-TW" sz="2400" dirty="0" smtClean="0">
                <a:solidFill>
                  <a:schemeClr val="tx1"/>
                </a:solidFill>
              </a:rPr>
              <a:t> –u user1 –P 1234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1"/>
                </a:solidFill>
              </a:rPr>
              <a:t>(-t</a:t>
            </a:r>
            <a:r>
              <a:rPr lang="zh-TW" altLang="en-US" sz="2400" dirty="0" smtClean="0">
                <a:solidFill>
                  <a:schemeClr val="tx1"/>
                </a:solidFill>
              </a:rPr>
              <a:t>後面為</a:t>
            </a:r>
            <a:r>
              <a:rPr lang="en-US" altLang="zh-TW" sz="2400" dirty="0" smtClean="0">
                <a:solidFill>
                  <a:schemeClr val="tx1"/>
                </a:solidFill>
              </a:rPr>
              <a:t>topic</a:t>
            </a:r>
            <a:r>
              <a:rPr lang="zh-TW" altLang="en-US" sz="2400" dirty="0" smtClean="0">
                <a:solidFill>
                  <a:schemeClr val="tx1"/>
                </a:solidFill>
              </a:rPr>
              <a:t>名稱</a:t>
            </a:r>
            <a:r>
              <a:rPr lang="en-US" altLang="zh-TW" sz="2400" dirty="0" smtClean="0">
                <a:solidFill>
                  <a:schemeClr val="tx1"/>
                </a:solidFill>
              </a:rPr>
              <a:t>,-u</a:t>
            </a:r>
            <a:r>
              <a:rPr lang="zh-TW" altLang="en-US" sz="2400" dirty="0" smtClean="0">
                <a:solidFill>
                  <a:schemeClr val="tx1"/>
                </a:solidFill>
              </a:rPr>
              <a:t>後面為</a:t>
            </a:r>
            <a:r>
              <a:rPr lang="zh-TW" altLang="en-US" sz="2400" dirty="0">
                <a:solidFill>
                  <a:schemeClr val="tx1"/>
                </a:solidFill>
              </a:rPr>
              <a:t>帳戶</a:t>
            </a:r>
            <a:r>
              <a:rPr lang="zh-TW" altLang="en-US" sz="2400" dirty="0" smtClean="0">
                <a:solidFill>
                  <a:schemeClr val="tx1"/>
                </a:solidFill>
              </a:rPr>
              <a:t>名稱</a:t>
            </a:r>
            <a:r>
              <a:rPr lang="en-US" altLang="zh-TW" sz="2400" dirty="0" smtClean="0">
                <a:solidFill>
                  <a:schemeClr val="tx1"/>
                </a:solidFill>
              </a:rPr>
              <a:t>,-P</a:t>
            </a:r>
            <a:r>
              <a:rPr lang="zh-TW" altLang="en-US" sz="2400" dirty="0" smtClean="0">
                <a:solidFill>
                  <a:schemeClr val="tx1"/>
                </a:solidFill>
              </a:rPr>
              <a:t>後面為密碼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</a:rPr>
              <a:t>        參考前述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mypass</a:t>
            </a:r>
            <a:r>
              <a:rPr lang="zh-TW" altLang="en-US" sz="2400" dirty="0" smtClean="0">
                <a:solidFill>
                  <a:schemeClr val="tx1"/>
                </a:solidFill>
              </a:rPr>
              <a:t>設定的內容</a:t>
            </a:r>
            <a:r>
              <a:rPr lang="en-US" altLang="zh-TW" sz="24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當然上述的訂閱步驟也可用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MQTT FX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應用軟體來測試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省去輸入指令列的不便步驟</a:t>
            </a:r>
            <a:endParaRPr lang="en-US" altLang="zh-TW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副標題 2"/>
          <p:cNvSpPr txBox="1">
            <a:spLocks/>
          </p:cNvSpPr>
          <p:nvPr/>
        </p:nvSpPr>
        <p:spPr>
          <a:xfrm>
            <a:off x="248348" y="364502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/>
                </a:solidFill>
              </a:rPr>
              <a:t>訂閱的</a:t>
            </a:r>
            <a:r>
              <a:rPr lang="zh-TW" altLang="en-US" sz="2400" dirty="0" smtClean="0">
                <a:solidFill>
                  <a:schemeClr val="tx1"/>
                </a:solidFill>
              </a:rPr>
              <a:t>同時開啟第一次的</a:t>
            </a:r>
            <a:r>
              <a:rPr lang="en-US" altLang="zh-TW" sz="2400" dirty="0" smtClean="0">
                <a:solidFill>
                  <a:schemeClr val="tx1"/>
                </a:solidFill>
              </a:rPr>
              <a:t>DOS</a:t>
            </a:r>
            <a:r>
              <a:rPr lang="zh-TW" altLang="en-US" sz="2400" dirty="0" smtClean="0">
                <a:solidFill>
                  <a:schemeClr val="tx1"/>
                </a:solidFill>
              </a:rPr>
              <a:t>視窗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觀看</a:t>
            </a:r>
            <a:r>
              <a:rPr lang="en-US" altLang="zh-TW" sz="2400" dirty="0" smtClean="0">
                <a:solidFill>
                  <a:schemeClr val="tx1"/>
                </a:solidFill>
              </a:rPr>
              <a:t>BROKER</a:t>
            </a:r>
            <a:r>
              <a:rPr lang="zh-TW" altLang="en-US" sz="2400" dirty="0" smtClean="0">
                <a:solidFill>
                  <a:schemeClr val="tx1"/>
                </a:solidFill>
              </a:rPr>
              <a:t>的反應訊息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會顯示連上</a:t>
            </a:r>
            <a:r>
              <a:rPr lang="en-US" altLang="zh-TW" sz="2400" dirty="0" smtClean="0">
                <a:solidFill>
                  <a:schemeClr val="tx1"/>
                </a:solidFill>
              </a:rPr>
              <a:t>Client</a:t>
            </a:r>
            <a:r>
              <a:rPr lang="zh-TW" altLang="en-US" sz="2400" dirty="0" smtClean="0">
                <a:solidFill>
                  <a:schemeClr val="tx1"/>
                </a:solidFill>
              </a:rPr>
              <a:t>的資訊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9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06" y="2484369"/>
            <a:ext cx="8522482" cy="188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442006" y="136946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假設在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mypass</a:t>
            </a:r>
            <a:r>
              <a:rPr lang="zh-TW" altLang="en-US" sz="2400" dirty="0" smtClean="0">
                <a:solidFill>
                  <a:schemeClr val="tx1"/>
                </a:solidFill>
              </a:rPr>
              <a:t>檔案輸入不正確的帳號或密碼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觀看</a:t>
            </a:r>
            <a:r>
              <a:rPr lang="en-US" altLang="zh-TW" sz="2400" dirty="0" smtClean="0">
                <a:solidFill>
                  <a:schemeClr val="tx1"/>
                </a:solidFill>
              </a:rPr>
              <a:t>BROKER</a:t>
            </a:r>
            <a:r>
              <a:rPr lang="zh-TW" altLang="en-US" sz="2400" dirty="0" smtClean="0">
                <a:solidFill>
                  <a:schemeClr val="tx1"/>
                </a:solidFill>
              </a:rPr>
              <a:t>的反應訊息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 會出現拒絕連線的</a:t>
            </a:r>
            <a:r>
              <a:rPr lang="en-US" altLang="zh-TW" sz="2400" dirty="0" smtClean="0">
                <a:solidFill>
                  <a:schemeClr val="tx1"/>
                </a:solidFill>
              </a:rPr>
              <a:t>ERROR</a:t>
            </a:r>
            <a:r>
              <a:rPr lang="zh-TW" altLang="en-US" sz="2400" dirty="0" smtClean="0">
                <a:solidFill>
                  <a:schemeClr val="tx1"/>
                </a:solidFill>
              </a:rPr>
              <a:t>訊息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81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發佈訊息測試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987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59" y="3807953"/>
            <a:ext cx="8568952" cy="224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416234" y="4046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輸入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mosquitto_pub</a:t>
            </a:r>
            <a:r>
              <a:rPr lang="en-US" altLang="zh-TW" sz="2400" dirty="0" smtClean="0">
                <a:solidFill>
                  <a:schemeClr val="tx1"/>
                </a:solidFill>
              </a:rPr>
              <a:t> –h 192.168.1.192 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–m</a:t>
            </a:r>
            <a:r>
              <a:rPr lang="zh-TW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zh-TW" sz="2400" dirty="0" smtClean="0">
                <a:solidFill>
                  <a:schemeClr val="tx1"/>
                </a:solidFill>
              </a:rPr>
              <a:t>”message1”</a:t>
            </a:r>
            <a:r>
              <a:rPr lang="zh-TW" altLang="en-US" sz="2400" dirty="0" smtClean="0">
                <a:solidFill>
                  <a:schemeClr val="tx1"/>
                </a:solidFill>
              </a:rPr>
              <a:t>  </a:t>
            </a:r>
            <a:r>
              <a:rPr lang="en-US" altLang="zh-TW" sz="2400" dirty="0" smtClean="0">
                <a:solidFill>
                  <a:schemeClr val="tx1"/>
                </a:solidFill>
              </a:rPr>
              <a:t>-t  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topictest</a:t>
            </a:r>
            <a:r>
              <a:rPr lang="en-US" altLang="zh-TW" sz="2400" dirty="0" smtClean="0">
                <a:solidFill>
                  <a:schemeClr val="tx1"/>
                </a:solidFill>
              </a:rPr>
              <a:t>  -d  -r  -u  user1  -P 1234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1"/>
                </a:solidFill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</a:rPr>
              <a:t>通常在本機測試可省略輸入</a:t>
            </a:r>
            <a:r>
              <a:rPr lang="en-US" altLang="zh-TW" sz="2400" dirty="0" smtClean="0">
                <a:solidFill>
                  <a:schemeClr val="tx1"/>
                </a:solidFill>
              </a:rPr>
              <a:t>BROKER</a:t>
            </a:r>
            <a:r>
              <a:rPr lang="zh-TW" altLang="en-US" sz="2400" dirty="0" smtClean="0">
                <a:solidFill>
                  <a:schemeClr val="tx1"/>
                </a:solidFill>
              </a:rPr>
              <a:t>的</a:t>
            </a:r>
            <a:r>
              <a:rPr lang="en-US" altLang="zh-TW" sz="2400" dirty="0" smtClean="0">
                <a:solidFill>
                  <a:schemeClr val="tx1"/>
                </a:solidFill>
              </a:rPr>
              <a:t>IP,    -m</a:t>
            </a:r>
            <a:r>
              <a:rPr lang="zh-TW" altLang="en-US" sz="2400" dirty="0" smtClean="0">
                <a:solidFill>
                  <a:schemeClr val="tx1"/>
                </a:solidFill>
              </a:rPr>
              <a:t>後面為訊息</a:t>
            </a:r>
            <a:r>
              <a:rPr lang="en-US" altLang="zh-TW" sz="2400" dirty="0" smtClean="0">
                <a:solidFill>
                  <a:schemeClr val="tx1"/>
                </a:solidFill>
              </a:rPr>
              <a:t>,-t</a:t>
            </a:r>
            <a:r>
              <a:rPr lang="zh-TW" altLang="en-US" sz="2400" dirty="0" smtClean="0">
                <a:solidFill>
                  <a:schemeClr val="tx1"/>
                </a:solidFill>
              </a:rPr>
              <a:t>後面為</a:t>
            </a:r>
            <a:r>
              <a:rPr lang="en-US" altLang="zh-TW" sz="2400" dirty="0" smtClean="0">
                <a:solidFill>
                  <a:schemeClr val="tx1"/>
                </a:solidFill>
              </a:rPr>
              <a:t>topic</a:t>
            </a:r>
            <a:r>
              <a:rPr lang="zh-TW" altLang="en-US" sz="2400" dirty="0" smtClean="0">
                <a:solidFill>
                  <a:schemeClr val="tx1"/>
                </a:solidFill>
              </a:rPr>
              <a:t>名稱 </a:t>
            </a:r>
            <a:r>
              <a:rPr lang="en-US" altLang="zh-TW" sz="2400" dirty="0" smtClean="0">
                <a:solidFill>
                  <a:schemeClr val="tx1"/>
                </a:solidFill>
              </a:rPr>
              <a:t>-u</a:t>
            </a:r>
            <a:r>
              <a:rPr lang="zh-TW" altLang="en-US" sz="2400" dirty="0" smtClean="0">
                <a:solidFill>
                  <a:schemeClr val="tx1"/>
                </a:solidFill>
              </a:rPr>
              <a:t>後面為使用者名稱</a:t>
            </a:r>
            <a:r>
              <a:rPr lang="en-US" altLang="zh-TW" sz="2400" dirty="0" smtClean="0">
                <a:solidFill>
                  <a:schemeClr val="tx1"/>
                </a:solidFill>
              </a:rPr>
              <a:t>,-P</a:t>
            </a:r>
            <a:r>
              <a:rPr lang="zh-TW" altLang="en-US" sz="2400" dirty="0" smtClean="0">
                <a:solidFill>
                  <a:schemeClr val="tx1"/>
                </a:solidFill>
              </a:rPr>
              <a:t>後面為</a:t>
            </a:r>
            <a:r>
              <a:rPr lang="zh-TW" altLang="en-US" sz="2400" dirty="0" smtClean="0">
                <a:solidFill>
                  <a:schemeClr val="tx1"/>
                </a:solidFill>
              </a:rPr>
              <a:t>密碼</a:t>
            </a:r>
            <a:r>
              <a:rPr lang="en-US" altLang="zh-TW" sz="2400" dirty="0" smtClean="0">
                <a:solidFill>
                  <a:schemeClr val="tx1"/>
                </a:solidFill>
              </a:rPr>
              <a:t>)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發佈訊息</a:t>
            </a:r>
            <a:r>
              <a:rPr lang="zh-TW" altLang="en-US" sz="2400" dirty="0" smtClean="0">
                <a:solidFill>
                  <a:schemeClr val="tx1"/>
                </a:solidFill>
              </a:rPr>
              <a:t>的同時開啟第一次的</a:t>
            </a:r>
            <a:r>
              <a:rPr lang="en-US" altLang="zh-TW" sz="2400" dirty="0" smtClean="0">
                <a:solidFill>
                  <a:schemeClr val="tx1"/>
                </a:solidFill>
              </a:rPr>
              <a:t>DOS</a:t>
            </a:r>
            <a:r>
              <a:rPr lang="zh-TW" altLang="en-US" sz="2400" dirty="0" smtClean="0">
                <a:solidFill>
                  <a:schemeClr val="tx1"/>
                </a:solidFill>
              </a:rPr>
              <a:t>視窗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觀看</a:t>
            </a:r>
            <a:r>
              <a:rPr lang="en-US" altLang="zh-TW" sz="2400" dirty="0" smtClean="0">
                <a:solidFill>
                  <a:schemeClr val="tx1"/>
                </a:solidFill>
              </a:rPr>
              <a:t>BROKER</a:t>
            </a:r>
            <a:r>
              <a:rPr lang="zh-TW" altLang="en-US" sz="2400" dirty="0" smtClean="0">
                <a:solidFill>
                  <a:schemeClr val="tx1"/>
                </a:solidFill>
              </a:rPr>
              <a:t>的反應訊息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會顯示收到的</a:t>
            </a:r>
            <a:r>
              <a:rPr lang="en-US" altLang="zh-TW" sz="2400" dirty="0" smtClean="0">
                <a:solidFill>
                  <a:schemeClr val="tx1"/>
                </a:solidFill>
              </a:rPr>
              <a:t>byte</a:t>
            </a:r>
            <a:r>
              <a:rPr lang="zh-TW" altLang="en-US" sz="2400" dirty="0" smtClean="0">
                <a:solidFill>
                  <a:schemeClr val="tx1"/>
                </a:solidFill>
              </a:rPr>
              <a:t>數量資訊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當然上述的發佈步驟也可用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MQTT FX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應用軟體來測試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省去輸入指令列的不便步驟</a:t>
            </a:r>
            <a:endParaRPr lang="en-US" altLang="zh-TW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82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摘要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本篇教學主旨在學習如何自己使用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架設</a:t>
            </a:r>
            <a:r>
              <a:rPr lang="en-US" altLang="zh-TW" dirty="0" smtClean="0"/>
              <a:t>MQTT BROKER,</a:t>
            </a:r>
            <a:r>
              <a:rPr lang="zh-TW" altLang="en-US" dirty="0" smtClean="0"/>
              <a:t>並且了解如何設定帳號密碼以保障用戶資訊安全</a:t>
            </a:r>
            <a:r>
              <a:rPr lang="en-US" altLang="zh-TW" dirty="0" smtClean="0"/>
              <a:t>,</a:t>
            </a:r>
            <a:r>
              <a:rPr lang="zh-TW" altLang="en-US" dirty="0" smtClean="0"/>
              <a:t>當然還有更安全的</a:t>
            </a:r>
            <a:r>
              <a:rPr lang="en-US" altLang="zh-TW" dirty="0" smtClean="0"/>
              <a:t>SSL</a:t>
            </a:r>
            <a:r>
              <a:rPr lang="zh-TW" altLang="en-US" dirty="0" smtClean="0"/>
              <a:t>認證方法</a:t>
            </a:r>
            <a:r>
              <a:rPr lang="en-US" altLang="zh-TW" dirty="0" smtClean="0"/>
              <a:t>(</a:t>
            </a:r>
            <a:r>
              <a:rPr lang="zh-TW" altLang="en-US" dirty="0" smtClean="0"/>
              <a:t>手續繁雜</a:t>
            </a:r>
            <a:r>
              <a:rPr lang="en-US" altLang="zh-TW" dirty="0" smtClean="0"/>
              <a:t>,</a:t>
            </a:r>
            <a:r>
              <a:rPr lang="zh-TW" altLang="en-US" dirty="0" smtClean="0"/>
              <a:t>此次略過</a:t>
            </a:r>
            <a:r>
              <a:rPr lang="en-US" altLang="zh-TW" dirty="0" smtClean="0"/>
              <a:t>).</a:t>
            </a:r>
            <a:r>
              <a:rPr lang="zh-TW" altLang="en-US" dirty="0" smtClean="0"/>
              <a:t>上述</a:t>
            </a:r>
            <a:r>
              <a:rPr lang="en-US" altLang="zh-TW" dirty="0" smtClean="0"/>
              <a:t>WINDOWS</a:t>
            </a:r>
            <a:r>
              <a:rPr lang="zh-TW" altLang="en-US" dirty="0" smtClean="0"/>
              <a:t>操作可以一樣地套用再樹梅派</a:t>
            </a:r>
            <a:r>
              <a:rPr lang="en-US" altLang="zh-TW" dirty="0" smtClean="0"/>
              <a:t>.</a:t>
            </a:r>
            <a:r>
              <a:rPr lang="zh-TW" altLang="en-US" dirty="0" smtClean="0"/>
              <a:t>再來就是雲端</a:t>
            </a:r>
            <a:r>
              <a:rPr lang="en-US" altLang="zh-TW" dirty="0" smtClean="0"/>
              <a:t>MQTT BROKER</a:t>
            </a:r>
            <a:r>
              <a:rPr lang="zh-TW" altLang="en-US" dirty="0" smtClean="0"/>
              <a:t>的使用教學</a:t>
            </a:r>
            <a:r>
              <a:rPr lang="en-US" altLang="zh-TW" dirty="0" smtClean="0"/>
              <a:t>,</a:t>
            </a:r>
            <a:r>
              <a:rPr lang="zh-TW" altLang="en-US" dirty="0" smtClean="0"/>
              <a:t>以省去自己架設網站的困擾</a:t>
            </a:r>
            <a:r>
              <a:rPr lang="en-US" altLang="zh-TW" dirty="0" smtClean="0"/>
              <a:t>.</a:t>
            </a:r>
            <a:r>
              <a:rPr lang="zh-TW" altLang="en-US" dirty="0" smtClean="0"/>
              <a:t>最後是手機端</a:t>
            </a:r>
            <a:r>
              <a:rPr lang="en-US" altLang="zh-TW" dirty="0" smtClean="0"/>
              <a:t>MQTT APP</a:t>
            </a:r>
            <a:r>
              <a:rPr lang="zh-TW" altLang="en-US" dirty="0" smtClean="0"/>
              <a:t>的設定參數教學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可以讓我們</a:t>
            </a:r>
            <a:r>
              <a:rPr lang="zh-TW" altLang="en-US" dirty="0"/>
              <a:t>用手機</a:t>
            </a:r>
            <a:r>
              <a:rPr lang="zh-TW" altLang="en-US" dirty="0" smtClean="0"/>
              <a:t>輕鬆操控物聯裝置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8002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49" y="2634323"/>
            <a:ext cx="8589131" cy="10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416234" y="4046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觀察第二次開啟的</a:t>
            </a:r>
            <a:r>
              <a:rPr lang="en-US" altLang="zh-TW" sz="2400" dirty="0" smtClean="0">
                <a:solidFill>
                  <a:schemeClr val="tx1"/>
                </a:solidFill>
              </a:rPr>
              <a:t>DOS</a:t>
            </a:r>
            <a:r>
              <a:rPr lang="zh-TW" altLang="en-US" sz="2400" dirty="0" smtClean="0">
                <a:solidFill>
                  <a:schemeClr val="tx1"/>
                </a:solidFill>
              </a:rPr>
              <a:t>視窗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觀看訂閱端收到的資訊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7504" y="3194857"/>
            <a:ext cx="3024336" cy="3970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6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使用雲端</a:t>
            </a:r>
            <a:r>
              <a:rPr lang="en-US" altLang="zh-TW" dirty="0" smtClean="0"/>
              <a:t>MQTT BROKER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684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1" y="1772816"/>
            <a:ext cx="7982653" cy="496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副標題 2"/>
          <p:cNvSpPr txBox="1">
            <a:spLocks/>
          </p:cNvSpPr>
          <p:nvPr/>
        </p:nvSpPr>
        <p:spPr>
          <a:xfrm>
            <a:off x="416234" y="4046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2400" dirty="0" smtClean="0">
                <a:solidFill>
                  <a:schemeClr val="tx1"/>
                </a:solidFill>
              </a:rPr>
              <a:t>為了免去自架設</a:t>
            </a:r>
            <a:r>
              <a:rPr lang="en-US" altLang="zh-TW" sz="2400" dirty="0" smtClean="0">
                <a:solidFill>
                  <a:schemeClr val="tx1"/>
                </a:solidFill>
              </a:rPr>
              <a:t>MQTT BROKER</a:t>
            </a:r>
            <a:r>
              <a:rPr lang="zh-TW" altLang="en-US" sz="2400" dirty="0" smtClean="0">
                <a:solidFill>
                  <a:schemeClr val="tx1"/>
                </a:solidFill>
              </a:rPr>
              <a:t>的麻煩步驟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我們可以採用現成免費的雲端</a:t>
            </a:r>
            <a:r>
              <a:rPr lang="en-US" altLang="zh-TW" sz="2400" dirty="0" smtClean="0">
                <a:solidFill>
                  <a:schemeClr val="tx1"/>
                </a:solidFill>
              </a:rPr>
              <a:t>MQTT BROKER,</a:t>
            </a:r>
            <a:r>
              <a:rPr lang="zh-TW" altLang="en-US" sz="2400" dirty="0" smtClean="0">
                <a:solidFill>
                  <a:schemeClr val="tx1"/>
                </a:solidFill>
              </a:rPr>
              <a:t>例如下圖示的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CloudMQTT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點選右圈處註冊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7884368" y="2132856"/>
            <a:ext cx="936104" cy="3970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93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" y="2060848"/>
            <a:ext cx="9088439" cy="4017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74855" y="5661248"/>
            <a:ext cx="2140175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416234" y="4046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點選圈處進入免費版註冊</a:t>
            </a:r>
            <a:endParaRPr lang="en-US" altLang="zh-TW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免費版本限制速度和連線數量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568952" cy="380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416234" y="4046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點選圈處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輸入自己的</a:t>
            </a:r>
            <a:r>
              <a:rPr lang="en-US" altLang="zh-TW" sz="2400" dirty="0" smtClean="0">
                <a:solidFill>
                  <a:schemeClr val="tx1"/>
                </a:solidFill>
              </a:rPr>
              <a:t>email</a:t>
            </a:r>
            <a:r>
              <a:rPr lang="zh-TW" altLang="en-US" sz="2400" dirty="0" smtClean="0">
                <a:solidFill>
                  <a:schemeClr val="tx1"/>
                </a:solidFill>
              </a:rPr>
              <a:t>帳號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進行發送</a:t>
            </a:r>
            <a:r>
              <a:rPr lang="zh-TW" altLang="en-US" sz="2400" dirty="0" smtClean="0">
                <a:solidFill>
                  <a:schemeClr val="tx1"/>
                </a:solidFill>
              </a:rPr>
              <a:t>帳戶</a:t>
            </a:r>
            <a:r>
              <a:rPr lang="zh-TW" altLang="en-US" sz="2400" dirty="0" smtClean="0">
                <a:solidFill>
                  <a:schemeClr val="tx1"/>
                </a:solidFill>
              </a:rPr>
              <a:t>認證信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89596" y="4642594"/>
            <a:ext cx="4714452" cy="10058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2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538288"/>
            <a:ext cx="90487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副標題 2"/>
          <p:cNvSpPr txBox="1">
            <a:spLocks/>
          </p:cNvSpPr>
          <p:nvPr/>
        </p:nvSpPr>
        <p:spPr>
          <a:xfrm>
            <a:off x="416234" y="4046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圈處可查看自己的帳戶資訊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635896" y="4427707"/>
            <a:ext cx="2357226" cy="10058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45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0150"/>
            <a:ext cx="92202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副標題 2"/>
          <p:cNvSpPr txBox="1">
            <a:spLocks/>
          </p:cNvSpPr>
          <p:nvPr/>
        </p:nvSpPr>
        <p:spPr>
          <a:xfrm>
            <a:off x="416234" y="4046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查看自己的帳戶資訊</a:t>
            </a:r>
            <a:r>
              <a:rPr lang="en-US" altLang="zh-TW" sz="2400" dirty="0" smtClean="0">
                <a:solidFill>
                  <a:schemeClr val="tx1"/>
                </a:solidFill>
              </a:rPr>
              <a:t>,user</a:t>
            </a:r>
            <a:r>
              <a:rPr lang="zh-TW" altLang="en-US" sz="2400" dirty="0" smtClean="0">
                <a:solidFill>
                  <a:schemeClr val="tx1"/>
                </a:solidFill>
              </a:rPr>
              <a:t> 和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password,port</a:t>
            </a:r>
            <a:r>
              <a:rPr lang="zh-TW" altLang="en-US" sz="2400" dirty="0" smtClean="0">
                <a:solidFill>
                  <a:schemeClr val="tx1"/>
                </a:solidFill>
              </a:rPr>
              <a:t>等訊息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107504" y="2564904"/>
            <a:ext cx="7200800" cy="26642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3726022" y="1052737"/>
            <a:ext cx="1178613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21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4" y="1268760"/>
            <a:ext cx="8892480" cy="490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4716016" y="1072812"/>
            <a:ext cx="1178613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416234" y="4046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/>
                </a:solidFill>
              </a:rPr>
              <a:t>可</a:t>
            </a:r>
            <a:r>
              <a:rPr lang="zh-TW" altLang="en-US" sz="2400" dirty="0" smtClean="0">
                <a:solidFill>
                  <a:schemeClr val="tx1"/>
                </a:solidFill>
              </a:rPr>
              <a:t>查看收到的全部訊息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同時也可以用</a:t>
            </a:r>
            <a:r>
              <a:rPr lang="en-US" altLang="zh-TW" sz="2400" dirty="0" smtClean="0">
                <a:solidFill>
                  <a:schemeClr val="tx1"/>
                </a:solidFill>
              </a:rPr>
              <a:t>web</a:t>
            </a:r>
            <a:r>
              <a:rPr lang="zh-TW" altLang="en-US" sz="2400" dirty="0" smtClean="0">
                <a:solidFill>
                  <a:schemeClr val="tx1"/>
                </a:solidFill>
              </a:rPr>
              <a:t>發佈訊息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2195736" y="2492896"/>
            <a:ext cx="6781538" cy="38884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15026" y="2492895"/>
            <a:ext cx="2108702" cy="24377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91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28788"/>
            <a:ext cx="929640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6130915" y="1556792"/>
            <a:ext cx="1178613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416234" y="4046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/>
                </a:solidFill>
              </a:rPr>
              <a:t>可</a:t>
            </a:r>
            <a:r>
              <a:rPr lang="zh-TW" altLang="en-US" sz="2400" dirty="0" smtClean="0">
                <a:solidFill>
                  <a:schemeClr val="tx1"/>
                </a:solidFill>
              </a:rPr>
              <a:t>查看有哪些使用者登入的資訊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492896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MQTT FX</a:t>
            </a:r>
            <a:r>
              <a:rPr lang="zh-TW" altLang="en-US" dirty="0" smtClean="0"/>
              <a:t>帳密設定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18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31409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WINDOWS </a:t>
            </a:r>
            <a:r>
              <a:rPr lang="zh-TW" altLang="en-US" dirty="0" smtClean="0"/>
              <a:t>作業系統的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MQTT</a:t>
            </a:r>
            <a:r>
              <a:rPr lang="zh-TW" altLang="en-US" dirty="0" smtClean="0"/>
              <a:t>軟體安裝設定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75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4" y="2606157"/>
            <a:ext cx="8790748" cy="4029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副標題 2"/>
          <p:cNvSpPr txBox="1">
            <a:spLocks/>
          </p:cNvSpPr>
          <p:nvPr/>
        </p:nvSpPr>
        <p:spPr>
          <a:xfrm>
            <a:off x="416234" y="4046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1"/>
                </a:solidFill>
              </a:rPr>
              <a:t>MQFF FX</a:t>
            </a:r>
            <a:r>
              <a:rPr lang="zh-TW" altLang="en-US" sz="2400" dirty="0" smtClean="0">
                <a:solidFill>
                  <a:schemeClr val="tx1"/>
                </a:solidFill>
              </a:rPr>
              <a:t>軟體點選下載</a:t>
            </a:r>
            <a:r>
              <a:rPr lang="en-US" altLang="zh-TW" sz="2400" dirty="0" smtClean="0">
                <a:solidFill>
                  <a:schemeClr val="tx1"/>
                </a:solidFill>
                <a:hlinkClick r:id="rId3"/>
              </a:rPr>
              <a:t>http://www.jensd.de/apps/mqttfx/1.3.1/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開啟</a:t>
            </a:r>
            <a:r>
              <a:rPr lang="en-US" altLang="zh-TW" sz="2400" dirty="0" smtClean="0">
                <a:solidFill>
                  <a:schemeClr val="tx1"/>
                </a:solidFill>
              </a:rPr>
              <a:t>MQTT FX</a:t>
            </a:r>
            <a:r>
              <a:rPr lang="zh-TW" altLang="en-US" sz="2400" dirty="0" smtClean="0">
                <a:solidFill>
                  <a:schemeClr val="tx1"/>
                </a:solidFill>
              </a:rPr>
              <a:t>軟體如下圖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點選圈處進入設定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需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注意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MQTT FX 1.3.1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版本比較穩定</a:t>
            </a:r>
            <a:r>
              <a:rPr lang="en-US" altLang="zh-TW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zh-TW" alt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較新版可能不太穩</a:t>
            </a:r>
            <a:endParaRPr lang="en-US" altLang="zh-TW" sz="24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073602" y="3274441"/>
            <a:ext cx="361712" cy="6067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9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53" y="1307199"/>
            <a:ext cx="8628214" cy="5506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副標題 2"/>
          <p:cNvSpPr txBox="1">
            <a:spLocks/>
          </p:cNvSpPr>
          <p:nvPr/>
        </p:nvSpPr>
        <p:spPr>
          <a:xfrm>
            <a:off x="416234" y="4046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輸入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CloudMQTT</a:t>
            </a:r>
            <a:r>
              <a:rPr lang="zh-TW" altLang="en-US" sz="2400" dirty="0" smtClean="0">
                <a:solidFill>
                  <a:schemeClr val="tx1"/>
                </a:solidFill>
              </a:rPr>
              <a:t>提供的各項資訊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其中</a:t>
            </a:r>
            <a:r>
              <a:rPr lang="en-US" altLang="zh-TW" sz="2400" dirty="0" smtClean="0">
                <a:solidFill>
                  <a:schemeClr val="tx1"/>
                </a:solidFill>
              </a:rPr>
              <a:t>Client ID</a:t>
            </a:r>
            <a:r>
              <a:rPr lang="zh-TW" altLang="en-US" sz="2400" dirty="0" smtClean="0">
                <a:solidFill>
                  <a:schemeClr val="tx1"/>
                </a:solidFill>
              </a:rPr>
              <a:t>可自己隨意輸入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輸入完成按下</a:t>
            </a:r>
            <a:r>
              <a:rPr lang="en-US" altLang="zh-TW" sz="2400" dirty="0" smtClean="0">
                <a:solidFill>
                  <a:schemeClr val="tx1"/>
                </a:solidFill>
              </a:rPr>
              <a:t>OK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7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9" y="2190750"/>
            <a:ext cx="9028408" cy="289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副標題 2"/>
          <p:cNvSpPr txBox="1">
            <a:spLocks/>
          </p:cNvSpPr>
          <p:nvPr/>
        </p:nvSpPr>
        <p:spPr>
          <a:xfrm>
            <a:off x="416234" y="4046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點選</a:t>
            </a:r>
            <a:r>
              <a:rPr lang="en-US" altLang="zh-TW" sz="2400" dirty="0" smtClean="0">
                <a:solidFill>
                  <a:schemeClr val="tx1"/>
                </a:solidFill>
              </a:rPr>
              <a:t>PUBLISH ,</a:t>
            </a:r>
            <a:r>
              <a:rPr lang="zh-TW" altLang="en-US" sz="2400" dirty="0" smtClean="0">
                <a:solidFill>
                  <a:schemeClr val="tx1"/>
                </a:solidFill>
              </a:rPr>
              <a:t>在下面的訊息視窗輸入訊息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並且發佈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4255600" y="2667644"/>
            <a:ext cx="892463" cy="6067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251520" y="3254697"/>
            <a:ext cx="892463" cy="6067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3808656" y="3717032"/>
            <a:ext cx="1339407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8100392" y="3637967"/>
            <a:ext cx="892463" cy="6067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09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72199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副標題 2"/>
          <p:cNvSpPr txBox="1">
            <a:spLocks/>
          </p:cNvSpPr>
          <p:nvPr/>
        </p:nvSpPr>
        <p:spPr>
          <a:xfrm>
            <a:off x="416234" y="4046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回到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CloudMQTT</a:t>
            </a:r>
            <a:r>
              <a:rPr lang="zh-TW" altLang="en-US" sz="2400" dirty="0" smtClean="0">
                <a:solidFill>
                  <a:schemeClr val="tx1"/>
                </a:solidFill>
              </a:rPr>
              <a:t>視窗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檢查看看是否已經收到訊息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chemeClr val="tx1"/>
                </a:solidFill>
              </a:rPr>
              <a:t>若</a:t>
            </a:r>
            <a:r>
              <a:rPr lang="zh-TW" altLang="en-US" sz="2400" dirty="0" smtClean="0">
                <a:solidFill>
                  <a:schemeClr val="tx1"/>
                </a:solidFill>
              </a:rPr>
              <a:t>沒收到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可能帳密輸入錯誤導致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2469249" y="4149080"/>
            <a:ext cx="3470903" cy="7815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004049" y="1700808"/>
            <a:ext cx="1368152" cy="7815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3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395536" y="24928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手機端</a:t>
            </a:r>
            <a:r>
              <a:rPr lang="en-US" altLang="zh-TW" dirty="0" smtClean="0"/>
              <a:t>MQTT</a:t>
            </a:r>
            <a:r>
              <a:rPr lang="zh-TW" altLang="en-US" dirty="0" smtClean="0"/>
              <a:t> </a:t>
            </a:r>
            <a:r>
              <a:rPr lang="en-US" altLang="zh-TW" dirty="0" smtClean="0"/>
              <a:t>APP</a:t>
            </a:r>
          </a:p>
          <a:p>
            <a:r>
              <a:rPr lang="zh-TW" altLang="en-US" dirty="0"/>
              <a:t>帳密</a:t>
            </a:r>
            <a:r>
              <a:rPr lang="zh-TW" altLang="en-US" dirty="0" smtClean="0"/>
              <a:t>設定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752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1340768"/>
            <a:ext cx="38957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副標題 2"/>
          <p:cNvSpPr txBox="1">
            <a:spLocks/>
          </p:cNvSpPr>
          <p:nvPr/>
        </p:nvSpPr>
        <p:spPr>
          <a:xfrm>
            <a:off x="416234" y="4046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點選</a:t>
            </a:r>
            <a:r>
              <a:rPr lang="en-US" altLang="zh-TW" sz="2400" dirty="0" smtClean="0">
                <a:solidFill>
                  <a:schemeClr val="tx1"/>
                </a:solidFill>
              </a:rPr>
              <a:t>ANDROID PLAY</a:t>
            </a:r>
            <a:r>
              <a:rPr lang="zh-TW" altLang="en-US" sz="2400" dirty="0" smtClean="0">
                <a:solidFill>
                  <a:schemeClr val="tx1"/>
                </a:solidFill>
              </a:rPr>
              <a:t>商店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搜尋</a:t>
            </a:r>
            <a:r>
              <a:rPr lang="en-US" altLang="zh-TW" sz="2400" dirty="0" smtClean="0">
                <a:solidFill>
                  <a:schemeClr val="tx1"/>
                </a:solidFill>
              </a:rPr>
              <a:t>IOT MANAGER</a:t>
            </a:r>
            <a:r>
              <a:rPr lang="zh-TW" altLang="en-US" sz="2400" dirty="0" smtClean="0">
                <a:solidFill>
                  <a:schemeClr val="tx1"/>
                </a:solidFill>
              </a:rPr>
              <a:t>並且安裝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2"/>
          <p:cNvSpPr txBox="1">
            <a:spLocks/>
          </p:cNvSpPr>
          <p:nvPr/>
        </p:nvSpPr>
        <p:spPr>
          <a:xfrm>
            <a:off x="416234" y="4046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開啟軟體後</a:t>
            </a:r>
            <a:r>
              <a:rPr lang="en-US" altLang="zh-TW" sz="2400" dirty="0" smtClean="0">
                <a:solidFill>
                  <a:schemeClr val="tx1"/>
                </a:solidFill>
              </a:rPr>
              <a:t>,</a:t>
            </a:r>
            <a:r>
              <a:rPr lang="zh-TW" altLang="en-US" sz="2400" dirty="0" smtClean="0">
                <a:solidFill>
                  <a:schemeClr val="tx1"/>
                </a:solidFill>
              </a:rPr>
              <a:t>點選設定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962025"/>
            <a:ext cx="3905250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圓角矩形 7"/>
          <p:cNvSpPr/>
          <p:nvPr/>
        </p:nvSpPr>
        <p:spPr>
          <a:xfrm>
            <a:off x="2267744" y="3469984"/>
            <a:ext cx="2952328" cy="702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04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6250"/>
            <a:ext cx="3952875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4464267" y="1446918"/>
            <a:ext cx="3240360" cy="38884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副標題 2"/>
          <p:cNvSpPr txBox="1">
            <a:spLocks/>
          </p:cNvSpPr>
          <p:nvPr/>
        </p:nvSpPr>
        <p:spPr>
          <a:xfrm>
            <a:off x="416234" y="4046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輸入</a:t>
            </a:r>
            <a:r>
              <a:rPr lang="en-US" altLang="zh-TW" sz="2400" dirty="0" err="1" smtClean="0">
                <a:solidFill>
                  <a:schemeClr val="tx1"/>
                </a:solidFill>
              </a:rPr>
              <a:t>CloudMQTT</a:t>
            </a:r>
            <a:r>
              <a:rPr lang="zh-TW" altLang="en-US" sz="2400" dirty="0" smtClean="0">
                <a:solidFill>
                  <a:schemeClr val="tx1"/>
                </a:solidFill>
              </a:rPr>
              <a:t>提供的資訊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chemeClr val="tx1"/>
                </a:solidFill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</a:rPr>
              <a:t>右圖資訊僅參考不要照</a:t>
            </a:r>
            <a:r>
              <a:rPr lang="en-US" altLang="zh-TW" sz="2400" dirty="0" smtClean="0">
                <a:solidFill>
                  <a:schemeClr val="tx1"/>
                </a:solidFill>
              </a:rPr>
              <a:t>key)</a:t>
            </a:r>
          </a:p>
          <a:p>
            <a:pPr algn="l"/>
            <a:endParaRPr lang="zh-TW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18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124744"/>
            <a:ext cx="4458618" cy="5652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圓角矩形 6"/>
          <p:cNvSpPr/>
          <p:nvPr/>
        </p:nvSpPr>
        <p:spPr>
          <a:xfrm>
            <a:off x="2090090" y="1700808"/>
            <a:ext cx="2952328" cy="702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416234" y="4046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點選</a:t>
            </a:r>
            <a:r>
              <a:rPr lang="en-US" altLang="zh-TW" sz="2400" dirty="0">
                <a:solidFill>
                  <a:schemeClr val="tx1"/>
                </a:solidFill>
              </a:rPr>
              <a:t>D</a:t>
            </a:r>
            <a:r>
              <a:rPr lang="en-US" altLang="zh-TW" sz="2400" dirty="0" smtClean="0">
                <a:solidFill>
                  <a:schemeClr val="tx1"/>
                </a:solidFill>
              </a:rPr>
              <a:t>ashboard</a:t>
            </a:r>
          </a:p>
        </p:txBody>
      </p:sp>
    </p:spTree>
    <p:extLst>
      <p:ext uri="{BB962C8B-B14F-4D97-AF65-F5344CB8AC3E}">
        <p14:creationId xmlns:p14="http://schemas.microsoft.com/office/powerpoint/2010/main" val="20304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24251"/>
            <a:ext cx="398145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副標題 2"/>
          <p:cNvSpPr txBox="1">
            <a:spLocks/>
          </p:cNvSpPr>
          <p:nvPr/>
        </p:nvSpPr>
        <p:spPr>
          <a:xfrm>
            <a:off x="416234" y="4046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可自行</a:t>
            </a:r>
            <a:r>
              <a:rPr lang="zh-TW" altLang="en-US" sz="2400" dirty="0">
                <a:solidFill>
                  <a:schemeClr val="tx1"/>
                </a:solidFill>
              </a:rPr>
              <a:t>規劃</a:t>
            </a:r>
            <a:r>
              <a:rPr lang="en-US" altLang="zh-TW" sz="2400" dirty="0" smtClean="0">
                <a:solidFill>
                  <a:schemeClr val="tx1"/>
                </a:solidFill>
              </a:rPr>
              <a:t>Dashboard</a:t>
            </a:r>
          </a:p>
          <a:p>
            <a:pPr algn="l"/>
            <a:r>
              <a:rPr lang="zh-TW" altLang="en-US" sz="2400" dirty="0" smtClean="0">
                <a:solidFill>
                  <a:schemeClr val="tx1"/>
                </a:solidFill>
              </a:rPr>
              <a:t>     樣式</a:t>
            </a:r>
            <a:endParaRPr lang="en-US" altLang="zh-TW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1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首先下載幾個檔案</a:t>
            </a:r>
            <a:r>
              <a:rPr lang="en-US" altLang="zh-TW" dirty="0" smtClean="0"/>
              <a:t>,</a:t>
            </a:r>
            <a:r>
              <a:rPr lang="zh-TW" altLang="en-US" dirty="0" smtClean="0"/>
              <a:t>按照圖示步驟進行</a:t>
            </a:r>
            <a:endParaRPr lang="en-US" altLang="zh-TW" dirty="0" smtClean="0">
              <a:hlinkClick r:id="rId2"/>
            </a:endParaRPr>
          </a:p>
          <a:p>
            <a:r>
              <a:rPr lang="zh-TW" altLang="en-US" dirty="0"/>
              <a:t>點選</a:t>
            </a:r>
            <a:r>
              <a:rPr lang="en-US" altLang="zh-TW" dirty="0" smtClean="0">
                <a:hlinkClick r:id="rId2"/>
              </a:rPr>
              <a:t>https://mosquitto.org/download/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47" y="2924944"/>
            <a:ext cx="749617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1768697" y="5784656"/>
            <a:ext cx="4176464" cy="3131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1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234" y="980728"/>
            <a:ext cx="8229600" cy="4525963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http://iotmanager.ru/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51147"/>
            <a:ext cx="6768752" cy="4738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副標題 2"/>
          <p:cNvSpPr txBox="1">
            <a:spLocks/>
          </p:cNvSpPr>
          <p:nvPr/>
        </p:nvSpPr>
        <p:spPr>
          <a:xfrm>
            <a:off x="416234" y="40466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chemeClr val="tx1"/>
                </a:solidFill>
              </a:rPr>
              <a:t>設計手測參考以下網址</a:t>
            </a:r>
            <a:endParaRPr lang="en-US" altLang="zh-TW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9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824" y="2780928"/>
            <a:ext cx="32303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Thank you </a:t>
            </a:r>
            <a:r>
              <a:rPr lang="en-US" altLang="zh-TW" sz="4400" b="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  <a:sym typeface="Wingdings" pitchFamily="2" charset="2"/>
              </a:rPr>
              <a:t>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184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r>
              <a:rPr lang="zh-TW" altLang="en-US" dirty="0"/>
              <a:t>圈處</a:t>
            </a:r>
            <a:r>
              <a:rPr lang="zh-TW" altLang="en-US" dirty="0" smtClean="0"/>
              <a:t>安裝檔</a:t>
            </a:r>
            <a:r>
              <a:rPr lang="en-US" altLang="zh-TW" dirty="0" smtClean="0"/>
              <a:t>,</a:t>
            </a:r>
            <a:r>
              <a:rPr lang="zh-TW" altLang="en-US" dirty="0" smtClean="0"/>
              <a:t>點選下載並安裝之</a:t>
            </a:r>
            <a:endParaRPr lang="en-US" altLang="zh-TW" dirty="0" smtClean="0"/>
          </a:p>
          <a:p>
            <a:r>
              <a:rPr lang="zh-TW" altLang="en-US" dirty="0"/>
              <a:t>安裝過程會出現錯誤訊息</a:t>
            </a:r>
            <a:r>
              <a:rPr lang="en-US" altLang="zh-TW" dirty="0"/>
              <a:t>,</a:t>
            </a:r>
            <a:r>
              <a:rPr lang="zh-TW" altLang="en-US" dirty="0"/>
              <a:t>不用理會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140968"/>
            <a:ext cx="8073739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611560" y="4172508"/>
            <a:ext cx="2880320" cy="3131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12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332656"/>
            <a:ext cx="8569797" cy="4525963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安裝完畢之後到</a:t>
            </a:r>
            <a:r>
              <a:rPr lang="en-US" altLang="zh-TW" sz="2400" dirty="0" smtClean="0"/>
              <a:t>C:\Program Files (x86)\</a:t>
            </a:r>
            <a:r>
              <a:rPr lang="en-US" altLang="zh-TW" sz="2400" dirty="0" err="1" smtClean="0"/>
              <a:t>mosquitto</a:t>
            </a:r>
            <a:r>
              <a:rPr lang="zh-TW" altLang="en-US" sz="2400" dirty="0" smtClean="0"/>
              <a:t>查看</a:t>
            </a:r>
            <a:endParaRPr lang="en-US" altLang="zh-TW" sz="2400" dirty="0" smtClean="0"/>
          </a:p>
          <a:p>
            <a:r>
              <a:rPr lang="zh-TW" altLang="en-US" sz="2400" dirty="0" smtClean="0"/>
              <a:t>圈處的檔案目前不存在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需要透過其他載點下載</a:t>
            </a:r>
            <a:r>
              <a:rPr lang="en-US" altLang="zh-TW" sz="2400" dirty="0" smtClean="0"/>
              <a:t>,</a:t>
            </a:r>
            <a:r>
              <a:rPr lang="zh-TW" altLang="en-US" sz="2400" dirty="0" smtClean="0"/>
              <a:t>並且拷貝到這目錄內</a:t>
            </a:r>
            <a:endParaRPr lang="en-US" altLang="zh-TW" sz="2400" dirty="0" smtClean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5207"/>
            <a:ext cx="6984776" cy="500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5"/>
          <p:cNvSpPr/>
          <p:nvPr/>
        </p:nvSpPr>
        <p:spPr>
          <a:xfrm>
            <a:off x="2555776" y="5157192"/>
            <a:ext cx="2664296" cy="155439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457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下載</a:t>
            </a:r>
            <a:r>
              <a:rPr lang="en-US" altLang="zh-TW" sz="2400" dirty="0" err="1" smtClean="0"/>
              <a:t>vc_redist</a:t>
            </a:r>
            <a:r>
              <a:rPr lang="en-US" altLang="zh-TW" sz="2400" dirty="0" smtClean="0"/>
              <a:t> x86</a:t>
            </a:r>
            <a:r>
              <a:rPr lang="zh-TW" altLang="en-US" sz="2400" dirty="0" smtClean="0"/>
              <a:t>檔案</a:t>
            </a:r>
            <a:endParaRPr lang="en-US" altLang="zh-TW" sz="2400" dirty="0" smtClean="0">
              <a:hlinkClick r:id="rId2"/>
            </a:endParaRPr>
          </a:p>
          <a:p>
            <a:r>
              <a:rPr lang="zh-TW" altLang="en-US" sz="2400" dirty="0" smtClean="0"/>
              <a:t>點選</a:t>
            </a:r>
            <a:r>
              <a:rPr lang="en-US" altLang="zh-TW" sz="2400" dirty="0" smtClean="0">
                <a:hlinkClick r:id="rId2"/>
              </a:rPr>
              <a:t>https://www.microsoft.com/zh-TW/download/details.aspx?id=48145</a:t>
            </a:r>
            <a:endParaRPr lang="en-US" altLang="zh-TW" sz="2400" dirty="0" smtClean="0"/>
          </a:p>
          <a:p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72" y="2996952"/>
            <a:ext cx="8694867" cy="306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1907704" y="4724273"/>
            <a:ext cx="5875743" cy="6489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21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3877891"/>
          </a:xfrm>
        </p:spPr>
        <p:txBody>
          <a:bodyPr/>
          <a:lstStyle/>
          <a:p>
            <a:r>
              <a:rPr lang="zh-TW" altLang="en-US" dirty="0" smtClean="0"/>
              <a:t>點選圈處下載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01" y="2492896"/>
            <a:ext cx="7971552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 4"/>
          <p:cNvSpPr/>
          <p:nvPr/>
        </p:nvSpPr>
        <p:spPr>
          <a:xfrm>
            <a:off x="1475656" y="4149080"/>
            <a:ext cx="7056784" cy="68407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26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937</Words>
  <Application>Microsoft Office PowerPoint</Application>
  <PresentationFormat>如螢幕大小 (4:3)</PresentationFormat>
  <Paragraphs>99</Paragraphs>
  <Slides>51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2" baseType="lpstr">
      <vt:lpstr>Office 佈景主題</vt:lpstr>
      <vt:lpstr>MQTT BROKER 架設教學與帳密應用(進階版)</vt:lpstr>
      <vt:lpstr>INDEX</vt:lpstr>
      <vt:lpstr>摘要</vt:lpstr>
      <vt:lpstr>WINDOWS 作業系統的 MQTT軟體安裝設定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架設自己的MQTT BROKER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訂閱訊息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使用雲端MQTT BROKER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MQTT FX帳密設定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溫永均</dc:creator>
  <cp:lastModifiedBy>溫永均</cp:lastModifiedBy>
  <cp:revision>173</cp:revision>
  <dcterms:created xsi:type="dcterms:W3CDTF">2017-08-23T06:11:42Z</dcterms:created>
  <dcterms:modified xsi:type="dcterms:W3CDTF">2017-08-23T11:44:15Z</dcterms:modified>
</cp:coreProperties>
</file>