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48"/>
  </p:notesMasterIdLst>
  <p:handoutMasterIdLst>
    <p:handoutMasterId r:id="rId49"/>
  </p:handoutMasterIdLst>
  <p:sldIdLst>
    <p:sldId id="256" r:id="rId2"/>
    <p:sldId id="331" r:id="rId3"/>
    <p:sldId id="334" r:id="rId4"/>
    <p:sldId id="381" r:id="rId5"/>
    <p:sldId id="396" r:id="rId6"/>
    <p:sldId id="431" r:id="rId7"/>
    <p:sldId id="432" r:id="rId8"/>
    <p:sldId id="369" r:id="rId9"/>
    <p:sldId id="385" r:id="rId10"/>
    <p:sldId id="486" r:id="rId11"/>
    <p:sldId id="374" r:id="rId12"/>
    <p:sldId id="379" r:id="rId13"/>
    <p:sldId id="397" r:id="rId14"/>
    <p:sldId id="378" r:id="rId15"/>
    <p:sldId id="363" r:id="rId16"/>
    <p:sldId id="373" r:id="rId17"/>
    <p:sldId id="382" r:id="rId18"/>
    <p:sldId id="376" r:id="rId19"/>
    <p:sldId id="458" r:id="rId20"/>
    <p:sldId id="375" r:id="rId21"/>
    <p:sldId id="377" r:id="rId22"/>
    <p:sldId id="393" r:id="rId23"/>
    <p:sldId id="386" r:id="rId24"/>
    <p:sldId id="387" r:id="rId25"/>
    <p:sldId id="433" r:id="rId26"/>
    <p:sldId id="434" r:id="rId27"/>
    <p:sldId id="435" r:id="rId28"/>
    <p:sldId id="438" r:id="rId29"/>
    <p:sldId id="409" r:id="rId30"/>
    <p:sldId id="410" r:id="rId31"/>
    <p:sldId id="478" r:id="rId32"/>
    <p:sldId id="479" r:id="rId33"/>
    <p:sldId id="480" r:id="rId34"/>
    <p:sldId id="483" r:id="rId35"/>
    <p:sldId id="484" r:id="rId36"/>
    <p:sldId id="485" r:id="rId37"/>
    <p:sldId id="473" r:id="rId38"/>
    <p:sldId id="472" r:id="rId39"/>
    <p:sldId id="477" r:id="rId40"/>
    <p:sldId id="476" r:id="rId41"/>
    <p:sldId id="474" r:id="rId42"/>
    <p:sldId id="475" r:id="rId43"/>
    <p:sldId id="481" r:id="rId44"/>
    <p:sldId id="482" r:id="rId45"/>
    <p:sldId id="471" r:id="rId46"/>
    <p:sldId id="288" r:id="rId47"/>
  </p:sldIdLst>
  <p:sldSz cx="9144000" cy="6858000" type="screen4x3"/>
  <p:notesSz cx="10020300" cy="6888163"/>
  <p:defaultTextStyle>
    <a:defPPr>
      <a:defRPr lang="zh-TW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>
          <p15:clr>
            <a:srgbClr val="A4A3A4"/>
          </p15:clr>
        </p15:guide>
        <p15:guide id="2" pos="3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2D4F6B"/>
    <a:srgbClr val="2C4365"/>
    <a:srgbClr val="30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3039" autoAdjust="0"/>
  </p:normalViewPr>
  <p:slideViewPr>
    <p:cSldViewPr snapToGrid="0" snapToObjects="1">
      <p:cViewPr varScale="1">
        <p:scale>
          <a:sx n="69" d="100"/>
          <a:sy n="69" d="100"/>
        </p:scale>
        <p:origin x="14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990" y="108"/>
      </p:cViewPr>
      <p:guideLst>
        <p:guide orient="horz" pos="2170"/>
        <p:guide pos="3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EEEBF35-2FAC-4A07-895E-6F9828AEBDA6}" type="datetimeFigureOut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4BEDF8C-5839-43B2-9259-63E4C54BDA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661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1F102F-F87A-4CFA-B6BB-55C56B0B0E0E}" type="datetimeFigureOut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AFD3D40-BF12-4243-BE6D-0780A57C28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64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54BD4B-8BBE-4387-B310-C896A08FB9D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985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5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01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505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469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25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695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252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52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738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02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981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113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447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299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0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EDA773-208D-4600-87D2-275966749FF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81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esentation\templates\NCU_logo2加字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42875"/>
            <a:ext cx="2778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07823"/>
            <a:ext cx="7772400" cy="17926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4B79-E1FD-4826-8B0E-2C580A4A6535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508B1-1909-4113-B7C8-CB2BCB754A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5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FDCD4-9F80-4889-9B38-A56B943CC151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9141C-AA50-418D-BFD7-3AECB840C0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80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D69C0-FAFE-4DFA-924E-1F77DE14BB3F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F1BDF-530A-46B2-AE8B-608F4CCB5D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esentation\templates\NCU_logo2加字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72675" b="2954"/>
          <a:stretch>
            <a:fillRect/>
          </a:stretch>
        </p:blipFill>
        <p:spPr bwMode="auto">
          <a:xfrm>
            <a:off x="8107363" y="268288"/>
            <a:ext cx="7588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7499"/>
            <a:ext cx="8229600" cy="1051435"/>
          </a:xfrm>
        </p:spPr>
        <p:txBody>
          <a:bodyPr anchor="b"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083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DB8C0-4BA0-4AF8-AB87-B9B492B5AD50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B4DDE-E607-41E6-B0A5-68EB49ADA9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9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C2889-330F-4B8D-94B2-2A000891C631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CA1CB-FEB2-4250-84BD-FC42DB5DED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5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43D5-335E-49AE-944F-D6835A00EFD6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6DDF0-7AAB-424E-97A0-A0F0642C9A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F775-1036-4D9A-81F8-08AD2040E670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681D7-31B4-4353-A832-C1F787D560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5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F2B68-EBF5-46CF-9394-C5ACB008B67F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1F374-2C54-4A19-A87D-DEB0174A9D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69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FD69-FD65-45D5-AE32-D5D1B7D64965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7930-8AA8-4907-980C-1185BB9CEBA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7A12-92C0-4A08-9D00-97492B708EE6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C2BAB-6185-4433-BC1D-0F30F1BA25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1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90DAE-3F73-4E2B-A1E2-1178B96C1FE0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B23D2-5677-4DBD-9F6D-31B430C969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7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82296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5113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</a:lstStyle>
          <a:p>
            <a:pPr>
              <a:defRPr/>
            </a:pPr>
            <a:fld id="{79D5C963-1687-4B25-B17D-E16C0056E7C3}" type="datetime1">
              <a:rPr lang="zh-TW" altLang="en-US"/>
              <a:pPr>
                <a:defRPr/>
              </a:pPr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Calibri"/>
              </a:defRPr>
            </a:lvl1pPr>
          </a:lstStyle>
          <a:p>
            <a:pPr>
              <a:defRPr/>
            </a:pPr>
            <a:fld id="{EA4FFA87-28DE-425E-89A1-9A4A10BD71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微軟正黑體"/>
          <a:cs typeface="微軟正黑體"/>
        </a:defRPr>
      </a:lvl1pPr>
      <a:lvl2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微軟正黑體"/>
          <a:cs typeface="微軟正黑體"/>
        </a:defRPr>
      </a:lvl1pPr>
      <a:lvl2pPr marL="914400" indent="-457200" algn="l" defTabSz="457200" rtl="0" fontAlgn="base">
        <a:spcBef>
          <a:spcPct val="20000"/>
        </a:spcBef>
        <a:spcAft>
          <a:spcPct val="0"/>
        </a:spcAft>
        <a:buSzPct val="5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微軟正黑體"/>
          <a:cs typeface="微軟正黑體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50000"/>
        <a:buFont typeface="Heiti TC Light"/>
        <a:buChar char="►"/>
        <a:defRPr sz="2400" kern="1200">
          <a:solidFill>
            <a:schemeClr val="tx1"/>
          </a:solidFill>
          <a:latin typeface="+mn-lt"/>
          <a:ea typeface="微軟正黑體"/>
          <a:cs typeface="微軟正黑體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軟正黑體"/>
          <a:cs typeface="微軟正黑體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軟正黑體"/>
          <a:cs typeface="微軟正黑體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products/embedded-systems/digi-xbee/digi-xbee-tools/xct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resources/documentation/digidocs/pdfs/90002002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w3schools.com/js/default.asp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s://www.digi.com/resources/documentation/digidocs/pdfs/90002002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1792287"/>
          </a:xfrm>
        </p:spPr>
        <p:txBody>
          <a:bodyPr/>
          <a:lstStyle/>
          <a:p>
            <a:r>
              <a:rPr kumimoji="1" lang="zh-TW" altLang="en-US" dirty="0" smtClean="0">
                <a:ea typeface="微軟正黑體" panose="020B0604030504040204" pitchFamily="34" charset="-120"/>
              </a:rPr>
              <a:t>物聯網實作</a:t>
            </a:r>
            <a:r>
              <a:rPr kumimoji="1" lang="en-US" altLang="zh-TW" dirty="0" smtClean="0">
                <a:ea typeface="微軟正黑體" panose="020B0604030504040204" pitchFamily="34" charset="-120"/>
              </a:rPr>
              <a:t/>
            </a:r>
            <a:br>
              <a:rPr kumimoji="1" lang="en-US" altLang="zh-TW" dirty="0" smtClean="0">
                <a:ea typeface="微軟正黑體" panose="020B0604030504040204" pitchFamily="34" charset="-120"/>
              </a:rPr>
            </a:br>
            <a:r>
              <a:rPr kumimoji="1" lang="zh-TW" altLang="en-US" dirty="0" smtClean="0">
                <a:ea typeface="微軟正黑體" panose="020B0604030504040204" pitchFamily="34" charset="-120"/>
              </a:rPr>
              <a:t>使用</a:t>
            </a:r>
            <a:r>
              <a:rPr kumimoji="1" lang="en-US" altLang="zh-TW" dirty="0" smtClean="0">
                <a:ea typeface="微軟正黑體" panose="020B0604030504040204" pitchFamily="34" charset="-120"/>
              </a:rPr>
              <a:t>ZigBee</a:t>
            </a:r>
            <a:r>
              <a:rPr kumimoji="1" lang="zh-TW" altLang="en-US" dirty="0" smtClean="0">
                <a:ea typeface="微軟正黑體" panose="020B0604030504040204" pitchFamily="34" charset="-120"/>
              </a:rPr>
              <a:t>通訊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1411" y="5335906"/>
            <a:ext cx="8220075" cy="11191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endParaRPr kumimoji="1" lang="en-US" altLang="zh-TW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AED76-C09F-43E4-AC5E-679D84ADC351}" type="slidenum">
              <a:rPr lang="zh-TW" altLang="en-US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6149" name="子標題 2"/>
          <p:cNvSpPr txBox="1">
            <a:spLocks/>
          </p:cNvSpPr>
          <p:nvPr/>
        </p:nvSpPr>
        <p:spPr bwMode="auto">
          <a:xfrm>
            <a:off x="1361049" y="4188021"/>
            <a:ext cx="6400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spcBef>
                <a:spcPct val="20000"/>
              </a:spcBef>
              <a:buSzPct val="5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spcBef>
                <a:spcPct val="20000"/>
              </a:spcBef>
              <a:buSzPct val="50000"/>
              <a:buFont typeface="Heiti TC Light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en-US" altLang="zh-TW" sz="1600" dirty="0" err="1" smtClean="0">
                <a:solidFill>
                  <a:srgbClr val="FFFFFF"/>
                </a:solidFill>
              </a:rPr>
              <a:t>Yungchun</a:t>
            </a:r>
            <a:r>
              <a:rPr kumimoji="1" lang="en-US" altLang="zh-TW" sz="1600" dirty="0" smtClean="0">
                <a:solidFill>
                  <a:srgbClr val="FFFFFF"/>
                </a:solidFill>
              </a:rPr>
              <a:t>-Wen</a:t>
            </a:r>
            <a:endParaRPr kumimoji="1" lang="zh-TW" alt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57200" y="880828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XBEE</a:t>
            </a:r>
            <a:r>
              <a:rPr lang="zh-TW" altLang="en-US" sz="2400" dirty="0" smtClean="0"/>
              <a:t>也可實現</a:t>
            </a:r>
            <a:r>
              <a:rPr lang="en-US" altLang="zh-TW" sz="2400" dirty="0" smtClean="0"/>
              <a:t>MESH</a:t>
            </a:r>
            <a:r>
              <a:rPr lang="zh-TW" altLang="en-US" sz="2400" dirty="0" smtClean="0"/>
              <a:t>網路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本次實驗不探討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59" y="2586470"/>
            <a:ext cx="65151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11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5043" y="2349606"/>
            <a:ext cx="83918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CH</a:t>
            </a:r>
            <a:r>
              <a:rPr lang="zh-TW" altLang="en-US" sz="2400" dirty="0"/>
              <a:t>（通訊頻道）：連線設備的頻</a:t>
            </a:r>
            <a:r>
              <a:rPr lang="zh-TW" altLang="en-US" sz="2400" dirty="0" smtClean="0"/>
              <a:t>道</a:t>
            </a:r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ID</a:t>
            </a:r>
            <a:r>
              <a:rPr lang="zh-TW" altLang="en-US" sz="2400" dirty="0"/>
              <a:t>（</a:t>
            </a:r>
            <a:r>
              <a:rPr lang="en-US" altLang="zh-TW" sz="2400" dirty="0"/>
              <a:t>PAN</a:t>
            </a:r>
            <a:r>
              <a:rPr lang="zh-TW" altLang="en-US" sz="2400" dirty="0"/>
              <a:t>識別碼）：連線設備的</a:t>
            </a:r>
            <a:r>
              <a:rPr lang="en-US" altLang="zh-TW" sz="2400" dirty="0"/>
              <a:t>PAN</a:t>
            </a:r>
            <a:r>
              <a:rPr lang="zh-TW" altLang="en-US" sz="2400" dirty="0"/>
              <a:t>識別</a:t>
            </a:r>
            <a:r>
              <a:rPr lang="zh-TW" altLang="en-US" sz="2400" dirty="0" smtClean="0"/>
              <a:t>碼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DH</a:t>
            </a:r>
            <a:r>
              <a:rPr lang="zh-TW" altLang="en-US" sz="2400" dirty="0"/>
              <a:t>（目標高位址）：連線對象的高位</a:t>
            </a:r>
            <a:r>
              <a:rPr lang="zh-TW" altLang="en-US" sz="2400" dirty="0" smtClean="0"/>
              <a:t>址</a:t>
            </a:r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DL</a:t>
            </a:r>
            <a:r>
              <a:rPr lang="zh-TW" altLang="en-US" sz="2400" dirty="0"/>
              <a:t>（目標低位址）：連線對象的低位</a:t>
            </a:r>
            <a:r>
              <a:rPr lang="zh-TW" altLang="en-US" sz="2400" dirty="0" smtClean="0"/>
              <a:t>址</a:t>
            </a:r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MY</a:t>
            </a:r>
            <a:r>
              <a:rPr lang="zh-TW" altLang="en-US" sz="2400" dirty="0"/>
              <a:t>（</a:t>
            </a:r>
            <a:r>
              <a:rPr lang="en-US" altLang="zh-TW" sz="2400" dirty="0"/>
              <a:t>16</a:t>
            </a:r>
            <a:r>
              <a:rPr lang="zh-TW" altLang="en-US" sz="2400" dirty="0"/>
              <a:t>位元位址）：用戶自訂的位</a:t>
            </a:r>
            <a:r>
              <a:rPr lang="zh-TW" altLang="en-US" sz="2400" dirty="0" smtClean="0"/>
              <a:t>址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SH</a:t>
            </a:r>
            <a:r>
              <a:rPr lang="zh-TW" altLang="en-US" sz="2400" dirty="0"/>
              <a:t>（裝置序號－高）：裝置的出廠高位序</a:t>
            </a:r>
            <a:r>
              <a:rPr lang="zh-TW" altLang="en-US" sz="2400" dirty="0" smtClean="0"/>
              <a:t>號</a:t>
            </a:r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SH</a:t>
            </a:r>
            <a:r>
              <a:rPr lang="zh-TW" altLang="en-US" sz="2400" dirty="0"/>
              <a:t>（裝置序號－低）：裝置的出廠低位序</a:t>
            </a:r>
            <a:r>
              <a:rPr lang="zh-TW" altLang="en-US" sz="2400" dirty="0" smtClean="0"/>
              <a:t>號</a:t>
            </a:r>
            <a:endParaRPr lang="en-US" altLang="zh-TW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7443" y="11555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XBEE</a:t>
            </a:r>
            <a:r>
              <a:rPr lang="zh-TW" altLang="en-US" sz="2400" dirty="0" smtClean="0"/>
              <a:t>專有名詞解釋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174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12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每一個</a:t>
            </a:r>
            <a:r>
              <a:rPr lang="en-US" altLang="zh-TW" sz="2400" dirty="0" smtClean="0"/>
              <a:t>ADDR</a:t>
            </a:r>
            <a:r>
              <a:rPr lang="zh-TW" altLang="en-US" sz="2400" dirty="0" smtClean="0"/>
              <a:t>代表是一個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</a:t>
            </a:r>
            <a:endParaRPr lang="zh-TW" altLang="zh-TW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91" y="1464830"/>
            <a:ext cx="76390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9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13</a:t>
            </a:fld>
            <a:endParaRPr kumimoji="0" lang="en-US" altLang="zh-TW"/>
          </a:p>
        </p:txBody>
      </p:sp>
      <p:sp>
        <p:nvSpPr>
          <p:cNvPr id="6" name="標題 21"/>
          <p:cNvSpPr txBox="1">
            <a:spLocks/>
          </p:cNvSpPr>
          <p:nvPr/>
        </p:nvSpPr>
        <p:spPr bwMode="auto">
          <a:xfrm>
            <a:off x="457200" y="2180660"/>
            <a:ext cx="8229600" cy="105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微軟正黑體"/>
                <a:cs typeface="微軟正黑體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 dirty="0" smtClean="0"/>
              <a:t>XBEE</a:t>
            </a:r>
            <a:r>
              <a:rPr lang="zh-TW" altLang="en-US" dirty="0" smtClean="0"/>
              <a:t>模組設定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8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14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XBEE</a:t>
            </a:r>
            <a:r>
              <a:rPr lang="zh-TW" altLang="en-US" dirty="0" smtClean="0"/>
              <a:t>通訊模組</a:t>
            </a:r>
            <a:r>
              <a:rPr lang="en-US" altLang="zh-TW" dirty="0" smtClean="0"/>
              <a:t>,</a:t>
            </a:r>
            <a:r>
              <a:rPr lang="zh-TW" altLang="en-US" dirty="0" smtClean="0"/>
              <a:t>需先下載</a:t>
            </a:r>
            <a:r>
              <a:rPr lang="en-US" altLang="zh-TW" dirty="0" smtClean="0"/>
              <a:t>XCTU</a:t>
            </a:r>
            <a:r>
              <a:rPr lang="zh-TW" altLang="en-US" dirty="0" smtClean="0"/>
              <a:t>軟體來設定參數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https://www.digi.com/products/embedded-systems/digi-xbee/digi-xbee-tools/xctu</a:t>
            </a:r>
            <a:endParaRPr lang="zh-TW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1" y="1692491"/>
            <a:ext cx="5608843" cy="516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橢圓 2"/>
          <p:cNvSpPr/>
          <p:nvPr/>
        </p:nvSpPr>
        <p:spPr>
          <a:xfrm>
            <a:off x="3441290" y="6356350"/>
            <a:ext cx="1966452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15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65" y="1912350"/>
            <a:ext cx="4712435" cy="484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85043" y="1003165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首先設定</a:t>
            </a:r>
            <a:r>
              <a:rPr lang="en-US" altLang="zh-TW" sz="2400" dirty="0" smtClean="0"/>
              <a:t>Coordinator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模組插入</a:t>
            </a:r>
            <a:r>
              <a:rPr lang="en-US" altLang="zh-TW" sz="2400" dirty="0" smtClean="0"/>
              <a:t>USB PORT,</a:t>
            </a:r>
            <a:r>
              <a:rPr lang="zh-TW" altLang="en-US" sz="2400" dirty="0" smtClean="0"/>
              <a:t>按照下圖開啟</a:t>
            </a:r>
            <a:r>
              <a:rPr lang="en-US" altLang="zh-TW" sz="2400" dirty="0" smtClean="0"/>
              <a:t>COM</a:t>
            </a:r>
            <a:r>
              <a:rPr lang="zh-TW" altLang="en-US" sz="2400" dirty="0" smtClean="0"/>
              <a:t>通訊位置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658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16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9622"/>
            <a:ext cx="3624846" cy="418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2369573" y="5641261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638" y="1899622"/>
            <a:ext cx="3854710" cy="4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橢圓 8"/>
          <p:cNvSpPr/>
          <p:nvPr/>
        </p:nvSpPr>
        <p:spPr>
          <a:xfrm>
            <a:off x="7388941" y="5869346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516963" y="3453583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>
            <a:off x="3890636" y="3900515"/>
            <a:ext cx="1252653" cy="414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7443" y="11555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設定</a:t>
            </a:r>
            <a:r>
              <a:rPr lang="en-US" altLang="zh-TW" sz="2400" dirty="0" smtClean="0"/>
              <a:t>Coordinator XBEE</a:t>
            </a:r>
            <a:r>
              <a:rPr lang="zh-TW" altLang="en-US" sz="2400" dirty="0"/>
              <a:t>　</a:t>
            </a:r>
            <a:r>
              <a:rPr lang="en-US" altLang="zh-TW" sz="2400" dirty="0" smtClean="0"/>
              <a:t>COM</a:t>
            </a:r>
            <a:r>
              <a:rPr lang="zh-TW" altLang="en-US" sz="2400" dirty="0" smtClean="0"/>
              <a:t>通訊參數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198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17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sp>
        <p:nvSpPr>
          <p:cNvPr id="7" name="橢圓 6"/>
          <p:cNvSpPr/>
          <p:nvPr/>
        </p:nvSpPr>
        <p:spPr>
          <a:xfrm>
            <a:off x="2369573" y="5641261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9" y="873936"/>
            <a:ext cx="4955978" cy="590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44735" y="5681088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ZIGBEE</a:t>
            </a:r>
            <a:r>
              <a:rPr lang="zh-TW" altLang="en-US" dirty="0" smtClean="0"/>
              <a:t>網路都</a:t>
            </a:r>
            <a:endParaRPr lang="en-US" altLang="zh-TW" dirty="0" smtClean="0"/>
          </a:p>
          <a:p>
            <a:r>
              <a:rPr lang="zh-TW" altLang="en-US" dirty="0" smtClean="0"/>
              <a:t>要有一個且唯一</a:t>
            </a:r>
            <a:endParaRPr lang="en-US" altLang="zh-TW" dirty="0" smtClean="0"/>
          </a:p>
          <a:p>
            <a:r>
              <a:rPr lang="zh-TW" altLang="en-US" dirty="0" smtClean="0"/>
              <a:t>的協調者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72374" y="2188922"/>
            <a:ext cx="2143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自定</a:t>
            </a:r>
            <a:r>
              <a:rPr lang="en-US" altLang="zh-TW" dirty="0" smtClean="0"/>
              <a:t>ID</a:t>
            </a:r>
            <a:r>
              <a:rPr lang="zh-TW" altLang="en-US" dirty="0" smtClean="0"/>
              <a:t>及頻道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Coordinator</a:t>
            </a:r>
            <a:r>
              <a:rPr lang="zh-TW" altLang="en-US" dirty="0" smtClean="0"/>
              <a:t>要與</a:t>
            </a:r>
            <a:endParaRPr lang="en-US" altLang="zh-TW" dirty="0" smtClean="0"/>
          </a:p>
          <a:p>
            <a:r>
              <a:rPr lang="en-US" altLang="zh-TW" dirty="0" smtClean="0"/>
              <a:t>End Device</a:t>
            </a:r>
            <a:r>
              <a:rPr lang="zh-TW" altLang="en-US" dirty="0" smtClean="0"/>
              <a:t>設定相同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58676" y="3999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允許加入網路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4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18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8" y="1059635"/>
            <a:ext cx="5309420" cy="573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227488" y="3422447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End Device</a:t>
            </a:r>
            <a:r>
              <a:rPr lang="zh-TW" altLang="en-US" dirty="0" smtClean="0"/>
              <a:t>的位址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5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47" y="1238593"/>
            <a:ext cx="4615353" cy="46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3768880" y="4781011"/>
            <a:ext cx="1674055" cy="480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975231" y="4904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位址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373330" y="5021164"/>
            <a:ext cx="1601901" cy="67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</a:t>
            </a:fld>
            <a:endParaRPr kumimoji="0" lang="en-US" altLang="zh-TW"/>
          </a:p>
        </p:txBody>
      </p:sp>
      <p:sp>
        <p:nvSpPr>
          <p:cNvPr id="32" name="矩形 31"/>
          <p:cNvSpPr/>
          <p:nvPr/>
        </p:nvSpPr>
        <p:spPr>
          <a:xfrm>
            <a:off x="1920240" y="1752156"/>
            <a:ext cx="66610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Abstract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ZigBee</a:t>
            </a:r>
            <a:r>
              <a:rPr lang="zh-TW" altLang="en-US" sz="2800" dirty="0"/>
              <a:t>網路</a:t>
            </a:r>
            <a:r>
              <a:rPr lang="zh-TW" altLang="en-US" sz="2800" dirty="0" smtClean="0"/>
              <a:t>架構</a:t>
            </a:r>
            <a:endParaRPr lang="en-US" altLang="zh-TW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TW" altLang="en-US" sz="2800" dirty="0"/>
              <a:t>配線</a:t>
            </a:r>
            <a:r>
              <a:rPr lang="zh-TW" altLang="en-US" sz="2800" dirty="0" smtClean="0"/>
              <a:t>圖</a:t>
            </a:r>
            <a:endParaRPr lang="en-US" altLang="zh-TW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XBEE </a:t>
            </a:r>
            <a:r>
              <a:rPr lang="zh-TW" altLang="en-US" sz="2800" dirty="0" smtClean="0"/>
              <a:t>模組設定</a:t>
            </a:r>
            <a:endParaRPr lang="en-US" altLang="zh-TW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XBEE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NODE RED</a:t>
            </a:r>
            <a:r>
              <a:rPr lang="zh-TW" altLang="en-US" sz="2800" dirty="0" smtClean="0"/>
              <a:t>程式設計</a:t>
            </a:r>
            <a:endParaRPr lang="en-US" altLang="zh-TW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TW" altLang="en-US" sz="2800" smtClean="0"/>
              <a:t>參考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7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20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sp>
        <p:nvSpPr>
          <p:cNvPr id="7" name="橢圓 6"/>
          <p:cNvSpPr/>
          <p:nvPr/>
        </p:nvSpPr>
        <p:spPr>
          <a:xfrm>
            <a:off x="2369573" y="5641261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8" y="934406"/>
            <a:ext cx="523076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5064369" y="2574388"/>
            <a:ext cx="1055077" cy="3094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089058" y="2544466"/>
            <a:ext cx="195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改為</a:t>
            </a:r>
            <a:r>
              <a:rPr lang="en-US" altLang="zh-TW" dirty="0" smtClean="0"/>
              <a:t>Transparence </a:t>
            </a:r>
          </a:p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2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21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60" y="1003165"/>
            <a:ext cx="5356697" cy="557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22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03" y="2433710"/>
            <a:ext cx="5229319" cy="19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5043" y="1003165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最後按下</a:t>
            </a:r>
            <a:r>
              <a:rPr lang="en-US" altLang="zh-TW" sz="2400" dirty="0" smtClean="0"/>
              <a:t>Write,</a:t>
            </a:r>
            <a:r>
              <a:rPr lang="zh-TW" altLang="en-US" sz="2400" dirty="0" smtClean="0"/>
              <a:t>將所有設定參數寫入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模組內</a:t>
            </a:r>
            <a:r>
              <a:rPr lang="zh-TW" altLang="en-US" sz="2400" dirty="0"/>
              <a:t>就算</a:t>
            </a:r>
            <a:r>
              <a:rPr lang="zh-TW" altLang="en-US" sz="2400" dirty="0" smtClean="0"/>
              <a:t>完成設定</a:t>
            </a:r>
            <a:endParaRPr lang="zh-TW" altLang="zh-TW" sz="2400" dirty="0"/>
          </a:p>
        </p:txBody>
      </p:sp>
      <p:sp>
        <p:nvSpPr>
          <p:cNvPr id="3" name="圓角矩形 2"/>
          <p:cNvSpPr/>
          <p:nvPr/>
        </p:nvSpPr>
        <p:spPr>
          <a:xfrm>
            <a:off x="3024554" y="2954215"/>
            <a:ext cx="900332" cy="1402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2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23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1850" y="962025"/>
            <a:ext cx="2400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37443" y="11555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設定完成的</a:t>
            </a:r>
            <a:r>
              <a:rPr lang="en-US" altLang="zh-TW" sz="2400" dirty="0" smtClean="0"/>
              <a:t>Coordinator XBEE</a:t>
            </a:r>
            <a:r>
              <a:rPr lang="zh-TW" altLang="en-US" sz="2400" dirty="0" smtClean="0"/>
              <a:t>模組插入</a:t>
            </a:r>
            <a:r>
              <a:rPr lang="en-US" altLang="zh-TW" sz="2400" dirty="0" smtClean="0"/>
              <a:t>PI3 USB PORT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720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7443" y="11555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接下來設定</a:t>
            </a:r>
            <a:r>
              <a:rPr lang="en-US" altLang="zh-TW" sz="2400" dirty="0" smtClean="0"/>
              <a:t>XBEE Router COM</a:t>
            </a:r>
            <a:r>
              <a:rPr lang="zh-TW" altLang="en-US" sz="2400" dirty="0" smtClean="0"/>
              <a:t>通訊參數</a:t>
            </a:r>
            <a:endParaRPr lang="zh-TW" altLang="zh-TW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1617230"/>
            <a:ext cx="9031458" cy="42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4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1" y="558995"/>
            <a:ext cx="67341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069144" y="450165"/>
            <a:ext cx="759656" cy="858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4304714" y="1308295"/>
            <a:ext cx="1688123" cy="576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088966" y="1412017"/>
            <a:ext cx="24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與</a:t>
            </a:r>
            <a:r>
              <a:rPr lang="en-US" altLang="zh-TW" dirty="0" smtClean="0">
                <a:ln>
                  <a:solidFill>
                    <a:schemeClr val="tx1"/>
                  </a:solidFill>
                </a:ln>
              </a:rPr>
              <a:t>Coordinator</a:t>
            </a:r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設定相同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304714" y="3071348"/>
            <a:ext cx="1688123" cy="288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304714" y="4911871"/>
            <a:ext cx="1688123" cy="288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45236" y="4830927"/>
            <a:ext cx="21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>
                  <a:solidFill>
                    <a:schemeClr val="tx1"/>
                  </a:solidFill>
                </a:ln>
              </a:rPr>
              <a:t>End Device</a:t>
            </a:r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取消此項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460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795338"/>
            <a:ext cx="66770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953937" y="2930078"/>
            <a:ext cx="20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>
                  <a:solidFill>
                    <a:schemeClr val="tx1"/>
                  </a:solidFill>
                </a:ln>
              </a:rPr>
              <a:t>Coordinator</a:t>
            </a:r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的位址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304714" y="2826356"/>
            <a:ext cx="1688123" cy="576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3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938213"/>
            <a:ext cx="66770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304713" y="3797027"/>
            <a:ext cx="1688123" cy="4373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83816" y="3831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傳輸格式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009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28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03" y="2433710"/>
            <a:ext cx="5229319" cy="19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5043" y="1003165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最後按下</a:t>
            </a:r>
            <a:r>
              <a:rPr lang="en-US" altLang="zh-TW" sz="2400" dirty="0" smtClean="0"/>
              <a:t>Write,</a:t>
            </a:r>
            <a:r>
              <a:rPr lang="zh-TW" altLang="en-US" sz="2400" dirty="0" smtClean="0"/>
              <a:t>將所有設定參數寫入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模組內</a:t>
            </a:r>
            <a:r>
              <a:rPr lang="zh-TW" altLang="en-US" sz="2400" dirty="0"/>
              <a:t>就算</a:t>
            </a:r>
            <a:r>
              <a:rPr lang="zh-TW" altLang="en-US" sz="2400" dirty="0" smtClean="0"/>
              <a:t>完成設定</a:t>
            </a:r>
            <a:endParaRPr lang="zh-TW" altLang="zh-TW" sz="2400" dirty="0"/>
          </a:p>
        </p:txBody>
      </p:sp>
      <p:sp>
        <p:nvSpPr>
          <p:cNvPr id="3" name="圓角矩形 2"/>
          <p:cNvSpPr/>
          <p:nvPr/>
        </p:nvSpPr>
        <p:spPr>
          <a:xfrm>
            <a:off x="3024554" y="2954215"/>
            <a:ext cx="900332" cy="1402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7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29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816403"/>
            <a:ext cx="8440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因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PI3</a:t>
            </a:r>
            <a:r>
              <a:rPr lang="zh-TW" altLang="en-US" sz="2400" dirty="0" smtClean="0"/>
              <a:t>有四個</a:t>
            </a:r>
            <a:r>
              <a:rPr lang="en-US" altLang="zh-TW" sz="2400" dirty="0" smtClean="0"/>
              <a:t>USB PORT,</a:t>
            </a:r>
            <a:r>
              <a:rPr lang="zh-TW" altLang="en-US" sz="2400" dirty="0" smtClean="0"/>
              <a:t>我們要確認插入的</a:t>
            </a:r>
            <a:r>
              <a:rPr lang="en-US" altLang="zh-TW" sz="2400" dirty="0" smtClean="0"/>
              <a:t>USB</a:t>
            </a:r>
            <a:r>
              <a:rPr lang="zh-TW" altLang="en-US" sz="2400" dirty="0" smtClean="0"/>
              <a:t>裝置代號為何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首先移除插在</a:t>
            </a:r>
            <a:r>
              <a:rPr lang="en-US" altLang="zh-TW" sz="2400" dirty="0" smtClean="0"/>
              <a:t>PI3 USB PORT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USB</a:t>
            </a:r>
            <a:r>
              <a:rPr lang="zh-TW" altLang="en-US" sz="2400" dirty="0" smtClean="0"/>
              <a:t>裝置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如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USB</a:t>
            </a:r>
            <a:r>
              <a:rPr lang="zh-TW" altLang="en-US" sz="2400" dirty="0" smtClean="0"/>
              <a:t>轉</a:t>
            </a:r>
            <a:r>
              <a:rPr lang="en-US" altLang="zh-TW" sz="2400" dirty="0" smtClean="0"/>
              <a:t>RS232</a:t>
            </a:r>
            <a:r>
              <a:rPr lang="zh-TW" altLang="en-US" sz="2400" dirty="0" smtClean="0"/>
              <a:t>板</a:t>
            </a:r>
            <a:r>
              <a:rPr lang="en-US" altLang="zh-TW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在</a:t>
            </a:r>
            <a:r>
              <a:rPr lang="zh-TW" altLang="en-US" sz="2400" dirty="0"/>
              <a:t>命令列模式執行</a:t>
            </a:r>
            <a:r>
              <a:rPr lang="en-US" altLang="zh-TW" sz="2400" dirty="0"/>
              <a:t>dmesg|grep tty,</a:t>
            </a:r>
            <a:r>
              <a:rPr lang="zh-TW" altLang="en-US" sz="2400" dirty="0"/>
              <a:t>抓取裝置代</a:t>
            </a:r>
            <a:r>
              <a:rPr lang="zh-TW" altLang="en-US" sz="2400" dirty="0" smtClean="0"/>
              <a:t>號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直接看最後一行</a:t>
            </a:r>
            <a:r>
              <a:rPr lang="en-US" altLang="zh-TW" sz="2400" dirty="0"/>
              <a:t>,</a:t>
            </a:r>
            <a:r>
              <a:rPr lang="zh-TW" altLang="en-US" sz="2400" dirty="0"/>
              <a:t>應該要顯示</a:t>
            </a:r>
            <a:r>
              <a:rPr lang="en-US" altLang="zh-TW" sz="2400" dirty="0" smtClean="0"/>
              <a:t>disconnected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from ttyUSB0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5505"/>
            <a:ext cx="9060018" cy="313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5798750" y="6020105"/>
            <a:ext cx="2229371" cy="2102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	</a:t>
            </a:r>
            <a:r>
              <a:rPr lang="zh-TW" altLang="en-US" sz="2800" dirty="0" smtClean="0"/>
              <a:t>採用</a:t>
            </a:r>
            <a:r>
              <a:rPr lang="en-US" altLang="zh-TW" sz="2800" dirty="0" smtClean="0"/>
              <a:t>RASPBERRY PI3,</a:t>
            </a:r>
            <a:r>
              <a:rPr lang="zh-TW" altLang="en-US" sz="2800" dirty="0" smtClean="0"/>
              <a:t>對外</a:t>
            </a:r>
            <a:r>
              <a:rPr lang="en-US" altLang="zh-TW" sz="2800" dirty="0"/>
              <a:t>INTERNET</a:t>
            </a:r>
            <a:r>
              <a:rPr lang="zh-TW" altLang="en-US" sz="2800" dirty="0"/>
              <a:t>通</a:t>
            </a:r>
            <a:r>
              <a:rPr lang="zh-TW" altLang="en-US" sz="2800" dirty="0" smtClean="0"/>
              <a:t>訊使用</a:t>
            </a:r>
            <a:r>
              <a:rPr lang="en-US" altLang="zh-TW" sz="2800" dirty="0" smtClean="0"/>
              <a:t>WI-FI,</a:t>
            </a:r>
            <a:r>
              <a:rPr lang="zh-TW" altLang="en-US" sz="2800" dirty="0" smtClean="0"/>
              <a:t>對家庭內的感測器通訊使用</a:t>
            </a:r>
            <a:r>
              <a:rPr lang="en-US" altLang="zh-TW" sz="2800" dirty="0" smtClean="0"/>
              <a:t>ZIGBEE</a:t>
            </a:r>
            <a:r>
              <a:rPr lang="zh-TW" altLang="en-US" sz="2800" dirty="0" smtClean="0"/>
              <a:t>無線電通訊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XBEE</a:t>
            </a:r>
            <a:r>
              <a:rPr lang="zh-TW" altLang="en-US" sz="2800" dirty="0" smtClean="0"/>
              <a:t>可輕易實現</a:t>
            </a:r>
            <a:r>
              <a:rPr lang="en-US" altLang="zh-TW" sz="2800" dirty="0" smtClean="0"/>
              <a:t>SENSOR NETWORK,</a:t>
            </a:r>
          </a:p>
          <a:p>
            <a:r>
              <a:rPr lang="zh-TW" altLang="en-US" sz="2800" dirty="0" smtClean="0"/>
              <a:t>無論是點對點傳輸或是</a:t>
            </a:r>
            <a:r>
              <a:rPr lang="en-US" altLang="zh-TW" sz="2800" dirty="0" smtClean="0"/>
              <a:t>MESH</a:t>
            </a:r>
            <a:r>
              <a:rPr lang="zh-TW" altLang="en-US" sz="2800" dirty="0" smtClean="0"/>
              <a:t>傳輸皆可達成</a:t>
            </a:r>
            <a:r>
              <a:rPr lang="en-US" altLang="zh-TW" sz="2800" dirty="0" smtClean="0"/>
              <a:t>.</a:t>
            </a:r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0699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30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619758"/>
            <a:ext cx="8440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將</a:t>
            </a:r>
            <a:r>
              <a:rPr lang="en-US" altLang="zh-TW" sz="2400" dirty="0"/>
              <a:t>USB</a:t>
            </a:r>
            <a:r>
              <a:rPr lang="zh-TW" altLang="en-US" sz="2400" dirty="0"/>
              <a:t>裝置插入</a:t>
            </a:r>
            <a:r>
              <a:rPr lang="en-US" altLang="zh-TW" sz="2400" dirty="0"/>
              <a:t>PI3 USB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在命令列模式執行</a:t>
            </a:r>
            <a:r>
              <a:rPr lang="en-US" altLang="zh-TW" sz="2400" dirty="0"/>
              <a:t>dmesg|grep tty,</a:t>
            </a:r>
            <a:r>
              <a:rPr lang="zh-TW" altLang="en-US" sz="2400" dirty="0"/>
              <a:t>抓取裝置代號</a:t>
            </a:r>
            <a:r>
              <a:rPr lang="en-US" altLang="zh-TW" sz="24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直接看最後一行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顯示</a:t>
            </a:r>
            <a:r>
              <a:rPr lang="en-US" altLang="zh-TW" sz="2400" dirty="0" smtClean="0"/>
              <a:t>attched to ttyUSB0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確</a:t>
            </a:r>
            <a:r>
              <a:rPr lang="zh-TW" altLang="en-US" sz="2400" dirty="0" smtClean="0"/>
              <a:t>認</a:t>
            </a:r>
            <a:r>
              <a:rPr lang="en-US" altLang="zh-TW" sz="2400" dirty="0" smtClean="0"/>
              <a:t>ttyUSB0</a:t>
            </a:r>
            <a:r>
              <a:rPr lang="zh-TW" altLang="en-US" sz="2400" dirty="0" smtClean="0"/>
              <a:t>為你正在插入的裝置代號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3886"/>
            <a:ext cx="9112730" cy="311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5070330" y="5778894"/>
            <a:ext cx="2229371" cy="2102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>
          <a:xfrm>
            <a:off x="457200" y="2180660"/>
            <a:ext cx="8229600" cy="1051435"/>
          </a:xfrm>
        </p:spPr>
        <p:txBody>
          <a:bodyPr/>
          <a:lstStyle/>
          <a:p>
            <a:r>
              <a:rPr lang="en-US" altLang="zh-TW" dirty="0" smtClean="0"/>
              <a:t>XBEE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31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6645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32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595021"/>
            <a:ext cx="8440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收到的封包內容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7E</a:t>
            </a:r>
            <a:r>
              <a:rPr lang="en-US" altLang="zh-TW" sz="2400" dirty="0" smtClean="0"/>
              <a:t>,</a:t>
            </a:r>
            <a:r>
              <a:rPr lang="en-US" altLang="zh-TW" sz="2400" dirty="0" smtClean="0">
                <a:solidFill>
                  <a:srgbClr val="7030A0"/>
                </a:solidFill>
              </a:rPr>
              <a:t>00,12</a:t>
            </a:r>
            <a:r>
              <a:rPr lang="en-US" altLang="zh-TW" sz="2400" dirty="0" smtClean="0"/>
              <a:t>,</a:t>
            </a:r>
            <a:r>
              <a:rPr lang="en-US" altLang="zh-TW" sz="2400" dirty="0" smtClean="0">
                <a:solidFill>
                  <a:srgbClr val="FF0000"/>
                </a:solidFill>
              </a:rPr>
              <a:t>92</a:t>
            </a:r>
            <a:r>
              <a:rPr lang="en-US" altLang="zh-TW" sz="2400" dirty="0" smtClean="0"/>
              <a:t>,</a:t>
            </a:r>
            <a:r>
              <a:rPr lang="en-US" altLang="zh-TW" sz="2400" dirty="0" smtClean="0">
                <a:solidFill>
                  <a:srgbClr val="7030A0"/>
                </a:solidFill>
              </a:rPr>
              <a:t>0,13,A2</a:t>
            </a:r>
            <a:r>
              <a:rPr lang="en-US" altLang="zh-TW" sz="2400" dirty="0" smtClean="0"/>
              <a:t>,</a:t>
            </a:r>
            <a:r>
              <a:rPr lang="en-US" altLang="zh-TW" sz="2400" dirty="0" smtClean="0">
                <a:solidFill>
                  <a:srgbClr val="FF0000"/>
                </a:solidFill>
              </a:rPr>
              <a:t>0,43,78,FF,79,</a:t>
            </a:r>
            <a:r>
              <a:rPr lang="en-US" altLang="zh-TW" sz="2400" dirty="0" smtClean="0">
                <a:solidFill>
                  <a:srgbClr val="7030A0"/>
                </a:solidFill>
              </a:rPr>
              <a:t>36,6A,</a:t>
            </a:r>
            <a:r>
              <a:rPr lang="en-US" altLang="zh-TW" sz="2400" dirty="0" smtClean="0">
                <a:solidFill>
                  <a:srgbClr val="FF0000"/>
                </a:solidFill>
              </a:rPr>
              <a:t>01</a:t>
            </a:r>
            <a:r>
              <a:rPr lang="en-US" altLang="zh-TW" sz="2400" dirty="0" smtClean="0">
                <a:solidFill>
                  <a:srgbClr val="7030A0"/>
                </a:solidFill>
              </a:rPr>
              <a:t>,01,</a:t>
            </a:r>
            <a:r>
              <a:rPr lang="en-US" altLang="zh-TW" sz="2400" dirty="0" smtClean="0">
                <a:solidFill>
                  <a:srgbClr val="FF0000"/>
                </a:solidFill>
              </a:rPr>
              <a:t>00,10</a:t>
            </a:r>
            <a:r>
              <a:rPr lang="en-US" altLang="zh-TW" sz="2400" dirty="0" smtClean="0">
                <a:solidFill>
                  <a:srgbClr val="7030A0"/>
                </a:solidFill>
              </a:rPr>
              <a:t>,00,</a:t>
            </a:r>
            <a:r>
              <a:rPr lang="en-US" altLang="zh-TW" sz="2400" dirty="0" smtClean="0">
                <a:solidFill>
                  <a:srgbClr val="FF0000"/>
                </a:solidFill>
              </a:rPr>
              <a:t>00,10,</a:t>
            </a:r>
            <a:r>
              <a:rPr lang="en-US" altLang="zh-TW" sz="2400" dirty="0" smtClean="0">
                <a:solidFill>
                  <a:srgbClr val="7030A0"/>
                </a:solidFill>
              </a:rPr>
              <a:t>CE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欄位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用途解釋</a:t>
            </a:r>
            <a:r>
              <a:rPr lang="en-US" altLang="zh-TW" sz="2400" dirty="0" smtClean="0"/>
              <a:t>: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7E:START BYTE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0012:Data Length,</a:t>
            </a:r>
            <a:r>
              <a:rPr lang="zh-TW" altLang="en-US" sz="2400" dirty="0"/>
              <a:t>資料欄位長度</a:t>
            </a:r>
            <a:r>
              <a:rPr lang="en-US" altLang="zh-TW" sz="2400" dirty="0"/>
              <a:t>,</a:t>
            </a:r>
            <a:r>
              <a:rPr lang="zh-TW" altLang="en-US" sz="2400" dirty="0"/>
              <a:t>不包含</a:t>
            </a:r>
            <a:r>
              <a:rPr lang="en-US" altLang="zh-TW" sz="2400" dirty="0"/>
              <a:t>Start Byte</a:t>
            </a:r>
            <a:r>
              <a:rPr lang="zh-TW" altLang="en-US" sz="2400" dirty="0"/>
              <a:t>，</a:t>
            </a:r>
            <a:r>
              <a:rPr lang="en-US" altLang="zh-TW" sz="2400" dirty="0"/>
              <a:t>Data Length Byte</a:t>
            </a:r>
            <a:r>
              <a:rPr lang="zh-TW" altLang="en-US" sz="2400" dirty="0"/>
              <a:t>本身及</a:t>
            </a:r>
            <a:r>
              <a:rPr lang="en-US" altLang="zh-TW" sz="2400" dirty="0"/>
              <a:t>Checksum Byte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92:Frame Type,</a:t>
            </a:r>
            <a:r>
              <a:rPr lang="zh-TW" altLang="en-US" sz="2400" dirty="0"/>
              <a:t>代表此筆</a:t>
            </a:r>
            <a:r>
              <a:rPr lang="en-US" altLang="zh-TW" sz="2400" dirty="0"/>
              <a:t>API Frame</a:t>
            </a:r>
            <a:r>
              <a:rPr lang="zh-TW" altLang="en-US" sz="2400" dirty="0"/>
              <a:t>的用途功能</a:t>
            </a:r>
            <a:r>
              <a:rPr lang="en-US" altLang="zh-TW" sz="2400" dirty="0"/>
              <a:t>,92</a:t>
            </a:r>
            <a:r>
              <a:rPr lang="zh-TW" altLang="en-US" sz="2400" dirty="0"/>
              <a:t>為資料取樣功能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0013A2:</a:t>
            </a:r>
            <a:r>
              <a:rPr lang="en-US" altLang="zh-TW" sz="2400" dirty="0" smtClean="0">
                <a:latin typeface="+mn-ea"/>
                <a:ea typeface="+mn-ea"/>
              </a:rPr>
              <a:t>XBEE</a:t>
            </a:r>
            <a:r>
              <a:rPr lang="zh-TW" altLang="en-US" sz="2400" dirty="0" smtClean="0">
                <a:latin typeface="+mn-ea"/>
                <a:ea typeface="+mn-ea"/>
              </a:rPr>
              <a:t>有</a:t>
            </a:r>
            <a:r>
              <a:rPr lang="en-US" altLang="zh-TW" sz="2400" dirty="0">
                <a:latin typeface="+mn-ea"/>
                <a:ea typeface="+mn-ea"/>
              </a:rPr>
              <a:t>64</a:t>
            </a:r>
            <a:r>
              <a:rPr lang="zh-TW" altLang="en-US" sz="2400" dirty="0">
                <a:latin typeface="+mn-ea"/>
                <a:ea typeface="+mn-ea"/>
              </a:rPr>
              <a:t>位元（</a:t>
            </a:r>
            <a:r>
              <a:rPr lang="en-US" altLang="zh-TW" sz="2400" dirty="0">
                <a:latin typeface="+mn-ea"/>
                <a:ea typeface="+mn-ea"/>
              </a:rPr>
              <a:t>MAC</a:t>
            </a:r>
            <a:r>
              <a:rPr lang="zh-TW" altLang="en-US" sz="2400" dirty="0">
                <a:latin typeface="+mn-ea"/>
                <a:ea typeface="+mn-ea"/>
              </a:rPr>
              <a:t>位址）和</a:t>
            </a:r>
            <a:r>
              <a:rPr lang="en-US" altLang="zh-TW" sz="2400" dirty="0">
                <a:latin typeface="+mn-ea"/>
                <a:ea typeface="+mn-ea"/>
              </a:rPr>
              <a:t>16</a:t>
            </a:r>
            <a:r>
              <a:rPr lang="zh-TW" altLang="en-US" sz="2400" dirty="0">
                <a:latin typeface="+mn-ea"/>
                <a:ea typeface="+mn-ea"/>
              </a:rPr>
              <a:t>位元（自訂位址）兩種格式</a:t>
            </a:r>
            <a:r>
              <a:rPr lang="zh-TW" altLang="en-US" sz="2400" dirty="0" smtClean="0">
                <a:latin typeface="+mn-ea"/>
                <a:ea typeface="+mn-ea"/>
              </a:rPr>
              <a:t>。</a:t>
            </a:r>
            <a:r>
              <a:rPr lang="en-US" altLang="zh-TW" sz="2400" dirty="0" smtClean="0">
                <a:latin typeface="+mn-ea"/>
                <a:ea typeface="+mn-ea"/>
              </a:rPr>
              <a:t>MAC</a:t>
            </a:r>
            <a:r>
              <a:rPr lang="zh-TW" altLang="en-US" sz="2400" dirty="0">
                <a:latin typeface="+mn-ea"/>
                <a:ea typeface="+mn-ea"/>
              </a:rPr>
              <a:t>位址分成高（</a:t>
            </a:r>
            <a:r>
              <a:rPr lang="en-US" altLang="zh-TW" sz="2400" dirty="0">
                <a:latin typeface="+mn-ea"/>
                <a:ea typeface="+mn-ea"/>
              </a:rPr>
              <a:t>High</a:t>
            </a:r>
            <a:r>
              <a:rPr lang="zh-TW" altLang="en-US" sz="2400" dirty="0" smtClean="0">
                <a:latin typeface="+mn-ea"/>
                <a:ea typeface="+mn-ea"/>
              </a:rPr>
              <a:t>）</a:t>
            </a:r>
            <a:r>
              <a:rPr lang="en-US" altLang="zh-TW" sz="2400" dirty="0" smtClean="0">
                <a:latin typeface="+mn-ea"/>
                <a:ea typeface="+mn-ea"/>
              </a:rPr>
              <a:t>,</a:t>
            </a:r>
            <a:r>
              <a:rPr lang="zh-TW" altLang="en-US" sz="2400" dirty="0" smtClean="0">
                <a:latin typeface="+mn-ea"/>
                <a:ea typeface="+mn-ea"/>
              </a:rPr>
              <a:t>低</a:t>
            </a:r>
            <a:r>
              <a:rPr lang="zh-TW" altLang="en-US" sz="2400" dirty="0">
                <a:latin typeface="+mn-ea"/>
                <a:ea typeface="+mn-ea"/>
              </a:rPr>
              <a:t>（</a:t>
            </a:r>
            <a:r>
              <a:rPr lang="en-US" altLang="zh-TW" sz="2400" dirty="0">
                <a:latin typeface="+mn-ea"/>
                <a:ea typeface="+mn-ea"/>
              </a:rPr>
              <a:t>Low</a:t>
            </a:r>
            <a:r>
              <a:rPr lang="zh-TW" altLang="en-US" sz="2400" dirty="0">
                <a:latin typeface="+mn-ea"/>
                <a:ea typeface="+mn-ea"/>
              </a:rPr>
              <a:t>）兩部</a:t>
            </a:r>
            <a:r>
              <a:rPr lang="zh-TW" altLang="en-US" sz="2400" dirty="0" smtClean="0">
                <a:latin typeface="+mn-ea"/>
                <a:ea typeface="+mn-ea"/>
              </a:rPr>
              <a:t>份</a:t>
            </a:r>
            <a:r>
              <a:rPr lang="en-US" altLang="zh-TW" sz="2400" dirty="0" smtClean="0">
                <a:latin typeface="+mn-ea"/>
                <a:ea typeface="+mn-ea"/>
              </a:rPr>
              <a:t>,</a:t>
            </a:r>
            <a:r>
              <a:rPr lang="zh-TW" altLang="en-US" sz="2400" dirty="0" smtClean="0">
                <a:latin typeface="+mn-ea"/>
                <a:ea typeface="+mn-ea"/>
              </a:rPr>
              <a:t>高</a:t>
            </a:r>
            <a:r>
              <a:rPr lang="zh-TW" altLang="en-US" sz="2400" dirty="0">
                <a:latin typeface="+mn-ea"/>
                <a:ea typeface="+mn-ea"/>
              </a:rPr>
              <a:t>位址一定是</a:t>
            </a:r>
            <a:r>
              <a:rPr lang="en-US" altLang="zh-TW" sz="2400" dirty="0" smtClean="0">
                <a:latin typeface="+mn-ea"/>
                <a:ea typeface="+mn-ea"/>
              </a:rPr>
              <a:t>0013A200</a:t>
            </a:r>
            <a:endParaRPr lang="en-US" altLang="zh-TW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004378FF79:366A:64Bit Address</a:t>
            </a:r>
            <a:r>
              <a:rPr lang="zh-TW" altLang="en-US" sz="2400" dirty="0" smtClean="0"/>
              <a:t>低</a:t>
            </a:r>
            <a:r>
              <a:rPr lang="zh-TW" altLang="en-US" sz="2400" dirty="0"/>
              <a:t>位</a:t>
            </a:r>
            <a:r>
              <a:rPr lang="zh-TW" altLang="en-US" sz="2400" dirty="0" smtClean="0"/>
              <a:t>址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366A:16Bit </a:t>
            </a:r>
            <a:r>
              <a:rPr lang="en-US" altLang="zh-TW" sz="2400" dirty="0" smtClean="0"/>
              <a:t>Address</a:t>
            </a:r>
            <a:endParaRPr lang="en-US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457200" y="559304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連接於</a:t>
            </a:r>
            <a:r>
              <a:rPr lang="en-US" altLang="zh-TW" sz="2400" dirty="0"/>
              <a:t>PI3</a:t>
            </a:r>
            <a:r>
              <a:rPr lang="zh-TW" altLang="en-US" sz="2400" dirty="0"/>
              <a:t>的</a:t>
            </a:r>
            <a:r>
              <a:rPr lang="en-US" altLang="zh-TW" sz="2400" dirty="0"/>
              <a:t>Coordinator</a:t>
            </a:r>
            <a:r>
              <a:rPr lang="zh-TW" altLang="en-US" sz="2400" dirty="0"/>
              <a:t>接收到</a:t>
            </a:r>
            <a:r>
              <a:rPr lang="en-US" altLang="zh-TW" sz="2400" dirty="0"/>
              <a:t>End Device(Sensor </a:t>
            </a:r>
            <a:r>
              <a:rPr lang="en-US" altLang="zh-TW" sz="2400" dirty="0" smtClean="0"/>
              <a:t>Node</a:t>
            </a:r>
            <a:r>
              <a:rPr lang="en-US" altLang="zh-TW" sz="2400" dirty="0"/>
              <a:t>)</a:t>
            </a:r>
            <a:r>
              <a:rPr lang="zh-TW" altLang="en-US" sz="2400" dirty="0"/>
              <a:t>的封</a:t>
            </a:r>
            <a:r>
              <a:rPr lang="zh-TW" altLang="en-US" sz="2400" dirty="0" smtClean="0"/>
              <a:t>包解</a:t>
            </a:r>
            <a:r>
              <a:rPr lang="zh-TW" altLang="en-US" sz="2400" dirty="0"/>
              <a:t>說</a:t>
            </a:r>
            <a:r>
              <a:rPr lang="zh-TW" altLang="en-US" sz="2400" dirty="0" smtClean="0"/>
              <a:t>如下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33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378542" y="3404454"/>
            <a:ext cx="8440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01:Receive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01:Don't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0010:Digital Mask,</a:t>
            </a:r>
            <a:r>
              <a:rPr lang="zh-TW" altLang="en-US" sz="2400" dirty="0"/>
              <a:t>設定</a:t>
            </a:r>
            <a:r>
              <a:rPr lang="en-US" altLang="zh-TW" sz="2400" dirty="0"/>
              <a:t>XBEE</a:t>
            </a:r>
            <a:r>
              <a:rPr lang="zh-TW" altLang="en-US" sz="2400" dirty="0"/>
              <a:t>模組欲作用的數位</a:t>
            </a:r>
            <a:r>
              <a:rPr lang="en-US" altLang="zh-TW" sz="2400" dirty="0"/>
              <a:t>IO</a:t>
            </a:r>
            <a:r>
              <a:rPr lang="zh-TW" altLang="en-US" sz="2400" dirty="0"/>
              <a:t>腳位</a:t>
            </a:r>
            <a:r>
              <a:rPr lang="en-US" altLang="zh-TW" sz="2400" dirty="0"/>
              <a:t>(</a:t>
            </a:r>
            <a:r>
              <a:rPr lang="zh-TW" altLang="en-US" sz="2400" dirty="0"/>
              <a:t>參考下圖解說</a:t>
            </a:r>
            <a:r>
              <a:rPr lang="en-US" altLang="zh-TW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00:Analog Mask,</a:t>
            </a:r>
            <a:r>
              <a:rPr lang="zh-TW" altLang="en-US" sz="2400" dirty="0"/>
              <a:t>設定</a:t>
            </a:r>
            <a:r>
              <a:rPr lang="en-US" altLang="zh-TW" sz="2400" dirty="0"/>
              <a:t>XBEE</a:t>
            </a:r>
            <a:r>
              <a:rPr lang="zh-TW" altLang="en-US" sz="2400" dirty="0"/>
              <a:t>模組欲作用的類比</a:t>
            </a:r>
            <a:r>
              <a:rPr lang="en-US" altLang="zh-TW" sz="2400" dirty="0"/>
              <a:t>Input</a:t>
            </a:r>
            <a:r>
              <a:rPr lang="zh-TW" altLang="en-US" sz="2400" dirty="0"/>
              <a:t>腳位</a:t>
            </a:r>
            <a:r>
              <a:rPr lang="en-US" altLang="zh-TW" sz="2400" dirty="0"/>
              <a:t>(</a:t>
            </a:r>
            <a:r>
              <a:rPr lang="zh-TW" altLang="en-US" sz="2400" dirty="0"/>
              <a:t>參考下圖解說</a:t>
            </a:r>
            <a:r>
              <a:rPr lang="en-US" altLang="zh-TW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0010:</a:t>
            </a:r>
            <a:r>
              <a:rPr lang="zh-TW" altLang="en-US" sz="2400" dirty="0"/>
              <a:t>取樣的數位</a:t>
            </a:r>
            <a:r>
              <a:rPr lang="en-US" altLang="zh-TW" sz="2400" dirty="0"/>
              <a:t>IO</a:t>
            </a:r>
            <a:r>
              <a:rPr lang="zh-TW" altLang="en-US" sz="2400" dirty="0"/>
              <a:t>資料</a:t>
            </a:r>
            <a:r>
              <a:rPr lang="en-US" altLang="zh-TW" sz="2400" dirty="0"/>
              <a:t>(</a:t>
            </a:r>
            <a:r>
              <a:rPr lang="zh-TW" altLang="en-US" sz="2400" dirty="0"/>
              <a:t>相對應</a:t>
            </a:r>
            <a:r>
              <a:rPr lang="en-US" altLang="zh-TW" sz="2400" dirty="0"/>
              <a:t>Digital Mask</a:t>
            </a:r>
            <a:r>
              <a:rPr lang="zh-TW" altLang="en-US" sz="2400" dirty="0"/>
              <a:t>的設定位置</a:t>
            </a:r>
            <a:r>
              <a:rPr lang="en-US" altLang="zh-TW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CE:Checksum</a:t>
            </a:r>
            <a:r>
              <a:rPr lang="en-US" altLang="zh-TW" sz="2400" dirty="0"/>
              <a:t>,</a:t>
            </a:r>
            <a:r>
              <a:rPr lang="zh-TW" altLang="en-US" sz="2400" dirty="0"/>
              <a:t>用</a:t>
            </a:r>
            <a:r>
              <a:rPr lang="en-US" altLang="zh-TW" sz="2400" dirty="0"/>
              <a:t>FF</a:t>
            </a:r>
            <a:r>
              <a:rPr lang="zh-TW" altLang="en-US" sz="2400" dirty="0"/>
              <a:t>減去所有的資料欄位</a:t>
            </a:r>
            <a:r>
              <a:rPr lang="zh-TW" altLang="en-US" sz="2400" dirty="0" smtClean="0"/>
              <a:t>總和</a:t>
            </a:r>
            <a:endParaRPr lang="en-US" altLang="zh-TW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48" y="70976"/>
            <a:ext cx="3285167" cy="33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3854373" y="2586451"/>
            <a:ext cx="1258402" cy="3533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49432" y="2586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位址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5112775" y="2763147"/>
            <a:ext cx="1179870" cy="7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34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503233" y="1095882"/>
            <a:ext cx="844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XBEE PINOUT</a:t>
            </a:r>
            <a:endParaRPr lang="en-US" altLang="zh-TW" sz="2400" dirty="0"/>
          </a:p>
        </p:txBody>
      </p:sp>
      <p:pic>
        <p:nvPicPr>
          <p:cNvPr id="2" name="Picture 2" descr="XBee S2C Module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83" y="2106901"/>
            <a:ext cx="5715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35</a:t>
            </a:fld>
            <a:endParaRPr kumimoji="0"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09" y="2226434"/>
            <a:ext cx="6391808" cy="311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606909" y="5978769"/>
            <a:ext cx="2715066" cy="7427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SENSOR Unit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980976" y="4529797"/>
            <a:ext cx="99849" cy="146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94369" y="5345724"/>
            <a:ext cx="342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將</a:t>
            </a:r>
            <a:r>
              <a:rPr lang="en-US" altLang="zh-TW" sz="1400" dirty="0" smtClean="0"/>
              <a:t>5V</a:t>
            </a:r>
            <a:r>
              <a:rPr lang="zh-TW" altLang="en-US" sz="1400" dirty="0" smtClean="0"/>
              <a:t>感測</a:t>
            </a:r>
            <a:r>
              <a:rPr lang="zh-TW" altLang="en-US" sz="1400" dirty="0"/>
              <a:t>器</a:t>
            </a:r>
            <a:r>
              <a:rPr lang="en-US" altLang="zh-TW" sz="1400" dirty="0" smtClean="0"/>
              <a:t> </a:t>
            </a:r>
            <a:r>
              <a:rPr lang="zh-TW" altLang="en-US" sz="1400" dirty="0"/>
              <a:t>的</a:t>
            </a:r>
            <a:r>
              <a:rPr lang="zh-TW" altLang="en-US" sz="1400" dirty="0" smtClean="0"/>
              <a:t>輸出電壓分壓至</a:t>
            </a:r>
            <a:r>
              <a:rPr lang="en-US" altLang="zh-TW" sz="1400" dirty="0" smtClean="0"/>
              <a:t>1/4</a:t>
            </a:r>
            <a:r>
              <a:rPr lang="en-US" altLang="zh-TW" sz="1400" dirty="0" smtClean="0"/>
              <a:t>,</a:t>
            </a:r>
          </a:p>
          <a:p>
            <a:r>
              <a:rPr lang="zh-TW" altLang="en-US" sz="1400" dirty="0" smtClean="0"/>
              <a:t>再連接至</a:t>
            </a:r>
            <a:r>
              <a:rPr lang="en-US" altLang="zh-TW" sz="1400" dirty="0" smtClean="0"/>
              <a:t>DIO3 (ADC IN)</a:t>
            </a:r>
            <a:endParaRPr lang="zh-TW" altLang="en-US" sz="1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06572" y="4529797"/>
            <a:ext cx="14068" cy="1820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" idx="3"/>
          </p:cNvCxnSpPr>
          <p:nvPr/>
        </p:nvCxnSpPr>
        <p:spPr>
          <a:xfrm flipH="1">
            <a:off x="4321975" y="6350122"/>
            <a:ext cx="784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334108" y="2897945"/>
            <a:ext cx="18604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334108" y="2897945"/>
            <a:ext cx="0" cy="3505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34108" y="6403145"/>
            <a:ext cx="128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85043" y="6094123"/>
            <a:ext cx="62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GND</a:t>
            </a:r>
            <a:endParaRPr lang="zh-TW" altLang="en-US" sz="1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88844" y="2416928"/>
            <a:ext cx="274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使用</a:t>
            </a:r>
            <a:r>
              <a:rPr lang="zh-TW" altLang="en-US" sz="1400" dirty="0" smtClean="0">
                <a:solidFill>
                  <a:schemeClr val="bg1"/>
                </a:solidFill>
              </a:rPr>
              <a:t>行動電源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</a:rPr>
              <a:t>供應</a:t>
            </a:r>
            <a:r>
              <a:rPr lang="en-US" altLang="zh-TW" sz="1400" dirty="0" smtClean="0">
                <a:solidFill>
                  <a:schemeClr val="bg1"/>
                </a:solidFill>
              </a:rPr>
              <a:t>USB</a:t>
            </a:r>
            <a:r>
              <a:rPr lang="zh-TW" altLang="en-US" sz="1400" dirty="0" smtClean="0">
                <a:solidFill>
                  <a:schemeClr val="bg1"/>
                </a:solidFill>
              </a:rPr>
              <a:t>轉板</a:t>
            </a:r>
            <a:r>
              <a:rPr lang="en-US" altLang="zh-TW" sz="1400" dirty="0" smtClean="0">
                <a:solidFill>
                  <a:schemeClr val="bg1"/>
                </a:solidFill>
              </a:rPr>
              <a:t> 5V</a:t>
            </a:r>
            <a:r>
              <a:rPr lang="zh-TW" altLang="en-US" sz="1400" dirty="0" smtClean="0">
                <a:solidFill>
                  <a:schemeClr val="bg1"/>
                </a:solidFill>
              </a:rPr>
              <a:t>運作電源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4108" y="1173220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</a:t>
            </a:r>
            <a:r>
              <a:rPr lang="zh-TW" altLang="en-US" sz="2400" dirty="0" smtClean="0"/>
              <a:t>讀取類比電壓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接線方式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類比電壓最高</a:t>
            </a:r>
            <a:r>
              <a:rPr lang="en-US" altLang="zh-TW" sz="2400" dirty="0" smtClean="0"/>
              <a:t>1.2V</a:t>
            </a:r>
            <a:endParaRPr lang="zh-TW" altLang="zh-TW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454892" y="5978769"/>
            <a:ext cx="62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5V in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19652" y="5940234"/>
            <a:ext cx="62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Vout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48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36</a:t>
            </a:fld>
            <a:endParaRPr kumimoji="0"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88844" y="2416928"/>
            <a:ext cx="274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使用</a:t>
            </a:r>
            <a:r>
              <a:rPr lang="zh-TW" altLang="en-US" sz="1400" dirty="0" smtClean="0">
                <a:solidFill>
                  <a:schemeClr val="bg1"/>
                </a:solidFill>
              </a:rPr>
              <a:t>行動電源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</a:rPr>
              <a:t>供應</a:t>
            </a:r>
            <a:r>
              <a:rPr lang="en-US" altLang="zh-TW" sz="1400" dirty="0" smtClean="0">
                <a:solidFill>
                  <a:schemeClr val="bg1"/>
                </a:solidFill>
              </a:rPr>
              <a:t>USB</a:t>
            </a:r>
            <a:r>
              <a:rPr lang="zh-TW" altLang="en-US" sz="1400" dirty="0" smtClean="0">
                <a:solidFill>
                  <a:schemeClr val="bg1"/>
                </a:solidFill>
              </a:rPr>
              <a:t>轉板</a:t>
            </a:r>
            <a:r>
              <a:rPr lang="en-US" altLang="zh-TW" sz="1400" dirty="0" smtClean="0">
                <a:solidFill>
                  <a:schemeClr val="bg1"/>
                </a:solidFill>
              </a:rPr>
              <a:t> 5V</a:t>
            </a:r>
            <a:r>
              <a:rPr lang="zh-TW" altLang="en-US" sz="1400" dirty="0" smtClean="0">
                <a:solidFill>
                  <a:schemeClr val="bg1"/>
                </a:solidFill>
              </a:rPr>
              <a:t>運作電源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4108" y="1173220"/>
            <a:ext cx="7863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XBEE</a:t>
            </a:r>
            <a:r>
              <a:rPr lang="zh-TW" altLang="en-US" sz="2400" dirty="0" smtClean="0"/>
              <a:t>規格書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第</a:t>
            </a:r>
            <a:r>
              <a:rPr lang="en-US" altLang="zh-TW" sz="2400" dirty="0" smtClean="0"/>
              <a:t>150</a:t>
            </a:r>
            <a:r>
              <a:rPr lang="zh-TW" altLang="en-US" sz="2400" dirty="0" smtClean="0"/>
              <a:t>頁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類比電壓計算方式</a:t>
            </a:r>
            <a:endParaRPr lang="en-US" altLang="zh-TW" sz="2400" dirty="0" smtClean="0"/>
          </a:p>
          <a:p>
            <a:r>
              <a:rPr lang="en-US" altLang="zh-TW" sz="2400" dirty="0">
                <a:hlinkClick r:id="rId3"/>
              </a:rPr>
              <a:t>https://www.digi.com/resources/documentation/digidocs/pdfs/90002002.pdf</a:t>
            </a:r>
            <a:endParaRPr lang="en-US" altLang="zh-TW" sz="2400" dirty="0">
              <a:hlinkClick r:id="rId4"/>
            </a:endParaRPr>
          </a:p>
          <a:p>
            <a:endParaRPr lang="zh-TW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61" y="2742880"/>
            <a:ext cx="7796045" cy="36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37</a:t>
            </a:fld>
            <a:endParaRPr kumimoji="0" lang="en-US" altLang="zh-TW"/>
          </a:p>
        </p:txBody>
      </p:sp>
      <p:sp>
        <p:nvSpPr>
          <p:cNvPr id="6" name="標題 21"/>
          <p:cNvSpPr txBox="1">
            <a:spLocks/>
          </p:cNvSpPr>
          <p:nvPr/>
        </p:nvSpPr>
        <p:spPr bwMode="auto">
          <a:xfrm>
            <a:off x="457200" y="2180660"/>
            <a:ext cx="8229600" cy="105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微軟正黑體"/>
                <a:cs typeface="微軟正黑體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 dirty="0" smtClean="0"/>
              <a:t>NODE-RED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01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38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523019"/>
            <a:ext cx="844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XCTU</a:t>
            </a:r>
            <a:r>
              <a:rPr lang="zh-TW" altLang="en-US" sz="2400" dirty="0" smtClean="0"/>
              <a:t>軟體設定</a:t>
            </a:r>
            <a:r>
              <a:rPr lang="en-US" altLang="zh-TW" sz="2400" dirty="0" smtClean="0"/>
              <a:t>XBEE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019300"/>
            <a:ext cx="7296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39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523019"/>
            <a:ext cx="844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XCTU</a:t>
            </a:r>
            <a:r>
              <a:rPr lang="zh-TW" altLang="en-US" sz="2400" dirty="0" smtClean="0"/>
              <a:t>軟體設定</a:t>
            </a:r>
            <a:r>
              <a:rPr lang="en-US" altLang="zh-TW" sz="2400" dirty="0" smtClean="0"/>
              <a:t>XBEE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03193"/>
            <a:ext cx="8362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</a:t>
            </a:fld>
            <a:endParaRPr kumimoji="0" lang="en-US" altLang="zh-TW"/>
          </a:p>
        </p:txBody>
      </p:sp>
      <p:sp>
        <p:nvSpPr>
          <p:cNvPr id="6" name="標題 21"/>
          <p:cNvSpPr txBox="1">
            <a:spLocks/>
          </p:cNvSpPr>
          <p:nvPr/>
        </p:nvSpPr>
        <p:spPr bwMode="auto">
          <a:xfrm>
            <a:off x="457200" y="2180660"/>
            <a:ext cx="8229600" cy="105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微軟正黑體"/>
                <a:cs typeface="微軟正黑體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 dirty="0" smtClean="0"/>
              <a:t>ZigBee</a:t>
            </a:r>
            <a:r>
              <a:rPr lang="zh-TW" altLang="en-US" dirty="0" smtClean="0"/>
              <a:t>網路架構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2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40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523019"/>
            <a:ext cx="844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Node-RED</a:t>
            </a:r>
            <a:r>
              <a:rPr lang="zh-TW" altLang="en-US" sz="2400" dirty="0" smtClean="0"/>
              <a:t>安裝</a:t>
            </a:r>
            <a:r>
              <a:rPr lang="en-US" altLang="zh-TW" sz="2400" dirty="0" smtClean="0"/>
              <a:t>node-red-</a:t>
            </a:r>
            <a:r>
              <a:rPr lang="en-US" altLang="zh-TW" sz="2400" dirty="0" err="1" smtClean="0"/>
              <a:t>contrib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xbee</a:t>
            </a:r>
            <a:r>
              <a:rPr lang="en-US" altLang="zh-TW" sz="2400" dirty="0" smtClean="0"/>
              <a:t> node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51" y="2167247"/>
            <a:ext cx="6700397" cy="43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41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523019"/>
            <a:ext cx="844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點選</a:t>
            </a:r>
            <a:r>
              <a:rPr lang="en-US" altLang="zh-TW" sz="2400" dirty="0" smtClean="0"/>
              <a:t>node-red-</a:t>
            </a:r>
            <a:r>
              <a:rPr lang="en-US" altLang="zh-TW" sz="2400" dirty="0" err="1" smtClean="0"/>
              <a:t>contrib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xbee</a:t>
            </a:r>
            <a:r>
              <a:rPr lang="en-US" altLang="zh-TW" sz="2400" dirty="0" smtClean="0"/>
              <a:t> ,</a:t>
            </a:r>
            <a:r>
              <a:rPr lang="zh-TW" altLang="en-US" sz="2400" dirty="0" smtClean="0"/>
              <a:t>進入編輯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5" y="2273250"/>
            <a:ext cx="6657285" cy="33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42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46744" y="1283869"/>
            <a:ext cx="844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點選</a:t>
            </a:r>
            <a:r>
              <a:rPr lang="en-US" altLang="zh-TW" sz="2400" dirty="0" smtClean="0"/>
              <a:t>node-red-</a:t>
            </a:r>
            <a:r>
              <a:rPr lang="en-US" altLang="zh-TW" sz="2400" dirty="0" err="1" smtClean="0"/>
              <a:t>contrib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xbee</a:t>
            </a:r>
            <a:r>
              <a:rPr lang="en-US" altLang="zh-TW" sz="2400" dirty="0" smtClean="0"/>
              <a:t> ,</a:t>
            </a:r>
          </a:p>
          <a:p>
            <a:r>
              <a:rPr lang="zh-TW" altLang="en-US" sz="2400" dirty="0" smtClean="0"/>
              <a:t>進入編輯</a:t>
            </a:r>
            <a:endParaRPr lang="en-US" altLang="zh-TW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47" y="221283"/>
            <a:ext cx="3833446" cy="650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8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43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46744" y="1270014"/>
            <a:ext cx="844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觀察</a:t>
            </a:r>
            <a:r>
              <a:rPr lang="en-US" altLang="zh-TW" sz="2400" dirty="0" smtClean="0"/>
              <a:t>API 1 FRAME </a:t>
            </a:r>
            <a:r>
              <a:rPr lang="zh-TW" altLang="en-US" sz="2400" dirty="0" smtClean="0"/>
              <a:t>格式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點選</a:t>
            </a:r>
            <a:r>
              <a:rPr lang="en-US" altLang="zh-TW" sz="2400" dirty="0" smtClean="0"/>
              <a:t>node-red-</a:t>
            </a:r>
            <a:r>
              <a:rPr lang="en-US" altLang="zh-TW" sz="2400" dirty="0" err="1" smtClean="0"/>
              <a:t>contrib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xbee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進入編輯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勾選</a:t>
            </a:r>
            <a:r>
              <a:rPr lang="en-US" altLang="zh-TW" sz="2400" dirty="0" smtClean="0"/>
              <a:t>RAW Frames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373457"/>
            <a:ext cx="47434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44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46743" y="998394"/>
            <a:ext cx="844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在</a:t>
            </a:r>
            <a:r>
              <a:rPr lang="zh-TW" altLang="en-US" sz="2400" dirty="0" smtClean="0"/>
              <a:t>除錯視窗點選</a:t>
            </a:r>
            <a:r>
              <a:rPr lang="en-US" altLang="zh-TW" sz="2400" dirty="0" smtClean="0"/>
              <a:t>object,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payload</a:t>
            </a:r>
            <a:r>
              <a:rPr lang="zh-TW" altLang="en-US" sz="2400" dirty="0" smtClean="0"/>
              <a:t>的箭頭往下拉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可以觀察</a:t>
            </a:r>
            <a:r>
              <a:rPr lang="en-US" altLang="zh-TW" sz="2400" dirty="0" smtClean="0"/>
              <a:t>RAW Frames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" y="1847850"/>
            <a:ext cx="8905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參</a:t>
            </a:r>
            <a:r>
              <a:rPr lang="zh-TW" altLang="en-US" dirty="0"/>
              <a:t>考</a:t>
            </a:r>
            <a:endParaRPr lang="en-US" altLang="zh-TW" dirty="0" smtClean="0"/>
          </a:p>
          <a:p>
            <a:r>
              <a:rPr lang="en-US" altLang="zh-TW" dirty="0" smtClean="0"/>
              <a:t>XBEE SPEC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https://www.digi.com/resources/documentation/digidocs/pdfs/90002002.pdf</a:t>
            </a:r>
            <a:endParaRPr lang="en-US" altLang="zh-TW" dirty="0" smtClean="0">
              <a:hlinkClick r:id="rId3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5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08163"/>
            <a:ext cx="7772400" cy="1792287"/>
          </a:xfrm>
        </p:spPr>
        <p:txBody>
          <a:bodyPr/>
          <a:lstStyle/>
          <a:p>
            <a:r>
              <a:rPr lang="en-US" altLang="zh-TW" b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Thank you </a:t>
            </a:r>
            <a:r>
              <a:rPr lang="en-US" altLang="zh-TW" b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TW" b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84AE0-5546-4FD1-9CBF-8674FED8A987}" type="slidenum">
              <a:rPr kumimoji="0" lang="en-US" altLang="zh-TW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46</a:t>
            </a:fld>
            <a:endParaRPr kumimoji="0" lang="en-US" altLang="zh-TW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5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 smtClean="0"/>
          </a:p>
          <a:p>
            <a:r>
              <a:rPr lang="zh-TW" altLang="en-US" sz="2800" dirty="0" smtClean="0"/>
              <a:t>此次使用</a:t>
            </a:r>
            <a:r>
              <a:rPr lang="en-US" altLang="zh-TW" sz="2800" dirty="0" smtClean="0"/>
              <a:t>XBEE</a:t>
            </a:r>
            <a:r>
              <a:rPr lang="zh-TW" altLang="en-US" sz="2800" dirty="0" smtClean="0"/>
              <a:t>模組</a:t>
            </a:r>
            <a:r>
              <a:rPr lang="en-US" altLang="zh-TW" sz="2800" dirty="0"/>
              <a:t>(ZIGBEE)</a:t>
            </a:r>
            <a:r>
              <a:rPr lang="zh-TW" altLang="en-US" sz="2800" dirty="0" smtClean="0"/>
              <a:t>進行以下項目</a:t>
            </a:r>
            <a:endParaRPr lang="en-US" altLang="zh-TW" sz="2800" dirty="0" smtClean="0"/>
          </a:p>
          <a:p>
            <a:endParaRPr lang="zh-TW" alt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如何架構網路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了解</a:t>
            </a:r>
            <a:r>
              <a:rPr lang="en-US" altLang="zh-TW" sz="2800" dirty="0" smtClean="0"/>
              <a:t>ZIGBEE</a:t>
            </a:r>
            <a:r>
              <a:rPr lang="zh-TW" altLang="en-US" sz="2800" dirty="0" smtClean="0"/>
              <a:t>網路術語名詞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以</a:t>
            </a:r>
            <a:r>
              <a:rPr lang="en-US" altLang="zh-TW" sz="2800" dirty="0"/>
              <a:t>XBEE</a:t>
            </a:r>
            <a:r>
              <a:rPr lang="zh-TW" altLang="en-US" sz="2800" dirty="0"/>
              <a:t>模組實現</a:t>
            </a:r>
            <a:r>
              <a:rPr lang="zh-TW" altLang="en-US" sz="2800" dirty="0" smtClean="0"/>
              <a:t>無線傳輸為目標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了解如何設定</a:t>
            </a:r>
            <a:r>
              <a:rPr lang="en-US" altLang="zh-TW" sz="2800" dirty="0" smtClean="0"/>
              <a:t>XBEE</a:t>
            </a:r>
            <a:r>
              <a:rPr lang="zh-TW" altLang="en-US" sz="2800" dirty="0" smtClean="0"/>
              <a:t>參數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28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6</a:t>
            </a:fld>
            <a:endParaRPr kumimoji="0"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487024" y="932973"/>
            <a:ext cx="78638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sz="2400" dirty="0"/>
              <a:t>IEEE 802.15.4</a:t>
            </a:r>
            <a:r>
              <a:rPr lang="zh-TW" altLang="en-US" sz="2400" dirty="0"/>
              <a:t>小組及</a:t>
            </a:r>
            <a:r>
              <a:rPr lang="en-US" altLang="zh-TW" sz="2400" dirty="0"/>
              <a:t>ZigBee</a:t>
            </a:r>
            <a:r>
              <a:rPr lang="zh-TW" altLang="en-US" sz="2400" dirty="0"/>
              <a:t>聯盟制定</a:t>
            </a:r>
            <a:r>
              <a:rPr lang="en-US" altLang="zh-TW" sz="2400" dirty="0"/>
              <a:t>ZigBee</a:t>
            </a:r>
            <a:r>
              <a:rPr lang="zh-TW" altLang="en-US" sz="2400" dirty="0"/>
              <a:t>標準的關係</a:t>
            </a:r>
            <a:endParaRPr lang="zh-TW" altLang="zh-TW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81" y="2126226"/>
            <a:ext cx="54197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5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7</a:t>
            </a:fld>
            <a:endParaRPr kumimoji="0"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487024" y="595348"/>
            <a:ext cx="7863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+mn-ea"/>
                <a:ea typeface="+mn-ea"/>
              </a:rPr>
              <a:t>ZigBee/802.15.4 </a:t>
            </a:r>
            <a:r>
              <a:rPr lang="zh-TW" altLang="en-US" sz="2000" dirty="0" smtClean="0">
                <a:latin typeface="+mn-ea"/>
                <a:ea typeface="+mn-ea"/>
              </a:rPr>
              <a:t>具有</a:t>
            </a:r>
            <a:r>
              <a:rPr lang="zh-TW" altLang="en-US" sz="2000" dirty="0">
                <a:latin typeface="+mn-ea"/>
                <a:ea typeface="+mn-ea"/>
              </a:rPr>
              <a:t>以下特性：</a:t>
            </a:r>
          </a:p>
          <a:p>
            <a:endParaRPr lang="en-US" altLang="zh-TW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  <a:ea typeface="+mn-ea"/>
              </a:rPr>
              <a:t>標準版</a:t>
            </a:r>
            <a:r>
              <a:rPr lang="en-US" altLang="zh-TW" sz="2000" dirty="0" smtClean="0">
                <a:latin typeface="+mn-ea"/>
                <a:ea typeface="+mn-ea"/>
              </a:rPr>
              <a:t>XBEE</a:t>
            </a:r>
            <a:r>
              <a:rPr lang="zh-TW" altLang="en-US" sz="2000" dirty="0" smtClean="0">
                <a:latin typeface="+mn-ea"/>
                <a:ea typeface="+mn-ea"/>
              </a:rPr>
              <a:t> </a:t>
            </a:r>
            <a:r>
              <a:rPr lang="en-US" altLang="zh-TW" sz="2000" dirty="0" smtClean="0">
                <a:latin typeface="+mn-ea"/>
                <a:ea typeface="+mn-ea"/>
              </a:rPr>
              <a:t>100 </a:t>
            </a:r>
            <a:r>
              <a:rPr lang="zh-TW" altLang="en-US" sz="2000" dirty="0">
                <a:latin typeface="+mn-ea"/>
                <a:ea typeface="+mn-ea"/>
              </a:rPr>
              <a:t>公尺</a:t>
            </a:r>
            <a:r>
              <a:rPr lang="zh-TW" altLang="en-US" sz="2000" dirty="0" smtClean="0">
                <a:latin typeface="+mn-ea"/>
                <a:ea typeface="+mn-ea"/>
              </a:rPr>
              <a:t>以內、傳輸率</a:t>
            </a:r>
            <a:r>
              <a:rPr lang="en-US" altLang="zh-TW" sz="2000" dirty="0" smtClean="0">
                <a:latin typeface="+mn-ea"/>
                <a:ea typeface="+mn-ea"/>
              </a:rPr>
              <a:t>250 Kbps(</a:t>
            </a:r>
            <a:r>
              <a:rPr lang="zh-TW" altLang="en-US" sz="2000" dirty="0" smtClean="0">
                <a:latin typeface="+mn-ea"/>
                <a:ea typeface="+mn-ea"/>
              </a:rPr>
              <a:t>另有</a:t>
            </a:r>
            <a:r>
              <a:rPr lang="en-US" altLang="zh-TW" sz="2000" dirty="0" smtClean="0">
                <a:latin typeface="+mn-ea"/>
                <a:ea typeface="+mn-ea"/>
              </a:rPr>
              <a:t>PRO</a:t>
            </a:r>
            <a:r>
              <a:rPr lang="zh-TW" altLang="en-US" sz="2000" dirty="0" smtClean="0">
                <a:latin typeface="+mn-ea"/>
                <a:ea typeface="+mn-ea"/>
              </a:rPr>
              <a:t>版</a:t>
            </a:r>
            <a:r>
              <a:rPr lang="en-US" altLang="zh-TW" sz="2000" dirty="0" smtClean="0">
                <a:latin typeface="+mn-ea"/>
                <a:ea typeface="+mn-ea"/>
              </a:rPr>
              <a:t>)</a:t>
            </a:r>
            <a:endParaRPr lang="en-US" altLang="zh-TW" sz="20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  <a:ea typeface="+mn-ea"/>
              </a:rPr>
              <a:t>通訊</a:t>
            </a:r>
            <a:r>
              <a:rPr lang="zh-TW" altLang="en-US" sz="2000" dirty="0">
                <a:latin typeface="+mn-ea"/>
                <a:ea typeface="+mn-ea"/>
              </a:rPr>
              <a:t>標準為</a:t>
            </a:r>
            <a:r>
              <a:rPr lang="en-US" altLang="zh-TW" sz="2000" dirty="0" smtClean="0">
                <a:latin typeface="+mn-ea"/>
                <a:ea typeface="+mn-ea"/>
              </a:rPr>
              <a:t>802.15.4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  <a:ea typeface="+mn-ea"/>
              </a:rPr>
              <a:t>採用</a:t>
            </a:r>
            <a:r>
              <a:rPr lang="en-US" altLang="zh-TW" sz="2000" dirty="0">
                <a:latin typeface="+mn-ea"/>
                <a:ea typeface="+mn-ea"/>
              </a:rPr>
              <a:t>128</a:t>
            </a:r>
            <a:r>
              <a:rPr lang="zh-TW" altLang="en-US" sz="2000" dirty="0">
                <a:latin typeface="+mn-ea"/>
                <a:ea typeface="+mn-ea"/>
              </a:rPr>
              <a:t>位元的</a:t>
            </a:r>
            <a:r>
              <a:rPr lang="en-US" altLang="zh-TW" sz="2000" dirty="0">
                <a:latin typeface="+mn-ea"/>
                <a:ea typeface="+mn-ea"/>
              </a:rPr>
              <a:t>AES</a:t>
            </a:r>
            <a:r>
              <a:rPr lang="zh-TW" altLang="en-US" sz="2000" dirty="0">
                <a:latin typeface="+mn-ea"/>
                <a:ea typeface="+mn-ea"/>
              </a:rPr>
              <a:t>加密</a:t>
            </a:r>
            <a:r>
              <a:rPr lang="zh-TW" altLang="en-US" sz="2000" dirty="0" smtClean="0">
                <a:latin typeface="+mn-ea"/>
                <a:ea typeface="+mn-ea"/>
              </a:rPr>
              <a:t>技術</a:t>
            </a:r>
            <a:endParaRPr lang="en-US" altLang="zh-TW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  <a:ea typeface="+mn-ea"/>
              </a:rPr>
              <a:t>有</a:t>
            </a:r>
            <a:r>
              <a:rPr lang="zh-TW" altLang="en-US" sz="2000" dirty="0">
                <a:latin typeface="+mn-ea"/>
                <a:ea typeface="+mn-ea"/>
              </a:rPr>
              <a:t>三種操作頻帶共</a:t>
            </a:r>
            <a:r>
              <a:rPr lang="en-US" altLang="zh-TW" sz="2000" dirty="0">
                <a:latin typeface="+mn-ea"/>
                <a:ea typeface="+mn-ea"/>
              </a:rPr>
              <a:t>27 </a:t>
            </a:r>
            <a:r>
              <a:rPr lang="zh-TW" altLang="en-US" sz="2000" dirty="0">
                <a:latin typeface="+mn-ea"/>
                <a:ea typeface="+mn-ea"/>
              </a:rPr>
              <a:t>個通道提供三種資料傳輸速率：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+mn-ea"/>
                <a:ea typeface="+mn-ea"/>
              </a:rPr>
              <a:t>2.4GHz</a:t>
            </a:r>
            <a:r>
              <a:rPr lang="zh-TW" altLang="en-US" sz="2000" dirty="0">
                <a:latin typeface="+mn-ea"/>
                <a:ea typeface="+mn-ea"/>
              </a:rPr>
              <a:t>頻帶有</a:t>
            </a:r>
            <a:r>
              <a:rPr lang="en-US" altLang="zh-TW" sz="2000" dirty="0">
                <a:latin typeface="+mn-ea"/>
                <a:ea typeface="+mn-ea"/>
              </a:rPr>
              <a:t>16 </a:t>
            </a:r>
            <a:r>
              <a:rPr lang="zh-TW" altLang="en-US" sz="2000" dirty="0">
                <a:latin typeface="+mn-ea"/>
                <a:ea typeface="+mn-ea"/>
              </a:rPr>
              <a:t>個</a:t>
            </a:r>
            <a:r>
              <a:rPr lang="zh-TW" altLang="en-US" sz="2000" dirty="0" smtClean="0">
                <a:latin typeface="+mn-ea"/>
                <a:ea typeface="+mn-ea"/>
              </a:rPr>
              <a:t>通道</a:t>
            </a:r>
            <a:r>
              <a:rPr lang="en-US" altLang="zh-TW" sz="2000" dirty="0" smtClean="0">
                <a:latin typeface="+mn-ea"/>
                <a:ea typeface="+mn-ea"/>
              </a:rPr>
              <a:t>,</a:t>
            </a:r>
            <a:r>
              <a:rPr lang="zh-TW" altLang="en-US" sz="2000" dirty="0" smtClean="0">
                <a:latin typeface="+mn-ea"/>
                <a:ea typeface="+mn-ea"/>
              </a:rPr>
              <a:t>資料傳輸</a:t>
            </a:r>
            <a:r>
              <a:rPr lang="zh-TW" altLang="en-US" sz="2000" dirty="0">
                <a:latin typeface="+mn-ea"/>
                <a:ea typeface="+mn-ea"/>
              </a:rPr>
              <a:t>速率為</a:t>
            </a:r>
            <a:r>
              <a:rPr lang="en-US" altLang="zh-TW" sz="2000" dirty="0">
                <a:latin typeface="+mn-ea"/>
                <a:ea typeface="+mn-ea"/>
              </a:rPr>
              <a:t>250 </a:t>
            </a:r>
            <a:r>
              <a:rPr lang="en-US" altLang="zh-TW" sz="2000" dirty="0" smtClean="0">
                <a:latin typeface="+mn-ea"/>
                <a:ea typeface="+mn-ea"/>
              </a:rPr>
              <a:t>Kbps(</a:t>
            </a:r>
            <a:r>
              <a:rPr lang="zh-TW" altLang="en-US" sz="2000" dirty="0" smtClean="0">
                <a:latin typeface="+mn-ea"/>
                <a:ea typeface="+mn-ea"/>
              </a:rPr>
              <a:t>全球</a:t>
            </a:r>
            <a:r>
              <a:rPr lang="en-US" altLang="zh-TW" sz="2000" dirty="0" smtClean="0">
                <a:latin typeface="+mn-ea"/>
                <a:ea typeface="+mn-ea"/>
              </a:rPr>
              <a:t>)</a:t>
            </a:r>
            <a:endParaRPr lang="zh-TW" altLang="en-US" sz="2000" dirty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+mn-ea"/>
                <a:ea typeface="+mn-ea"/>
              </a:rPr>
              <a:t>915 </a:t>
            </a:r>
            <a:r>
              <a:rPr lang="en-US" altLang="zh-TW" sz="2000" dirty="0">
                <a:latin typeface="+mn-ea"/>
                <a:ea typeface="+mn-ea"/>
              </a:rPr>
              <a:t>MHz</a:t>
            </a:r>
            <a:r>
              <a:rPr lang="zh-TW" altLang="en-US" sz="2000" dirty="0">
                <a:latin typeface="+mn-ea"/>
                <a:ea typeface="+mn-ea"/>
              </a:rPr>
              <a:t>頻帶有</a:t>
            </a:r>
            <a:r>
              <a:rPr lang="en-US" altLang="zh-TW" sz="2000" dirty="0">
                <a:latin typeface="+mn-ea"/>
                <a:ea typeface="+mn-ea"/>
              </a:rPr>
              <a:t>10 </a:t>
            </a:r>
            <a:r>
              <a:rPr lang="zh-TW" altLang="en-US" sz="2000" dirty="0">
                <a:latin typeface="+mn-ea"/>
                <a:ea typeface="+mn-ea"/>
              </a:rPr>
              <a:t>個</a:t>
            </a:r>
            <a:r>
              <a:rPr lang="zh-TW" altLang="en-US" sz="2000" dirty="0" smtClean="0">
                <a:latin typeface="+mn-ea"/>
                <a:ea typeface="+mn-ea"/>
              </a:rPr>
              <a:t>通道</a:t>
            </a:r>
            <a:r>
              <a:rPr lang="en-US" altLang="zh-TW" sz="2000" dirty="0" smtClean="0">
                <a:latin typeface="+mn-ea"/>
                <a:ea typeface="+mn-ea"/>
              </a:rPr>
              <a:t>,</a:t>
            </a:r>
            <a:r>
              <a:rPr lang="zh-TW" altLang="en-US" sz="2000" dirty="0" smtClean="0">
                <a:latin typeface="+mn-ea"/>
                <a:ea typeface="+mn-ea"/>
              </a:rPr>
              <a:t>資料傳輸</a:t>
            </a:r>
            <a:r>
              <a:rPr lang="zh-TW" altLang="en-US" sz="2000" dirty="0">
                <a:latin typeface="+mn-ea"/>
                <a:ea typeface="+mn-ea"/>
              </a:rPr>
              <a:t>速率為</a:t>
            </a:r>
            <a:r>
              <a:rPr lang="en-US" altLang="zh-TW" sz="2000" dirty="0">
                <a:latin typeface="+mn-ea"/>
                <a:ea typeface="+mn-ea"/>
              </a:rPr>
              <a:t>40 </a:t>
            </a:r>
            <a:r>
              <a:rPr lang="en-US" altLang="zh-TW" sz="2000" dirty="0" smtClean="0">
                <a:latin typeface="+mn-ea"/>
                <a:ea typeface="+mn-ea"/>
              </a:rPr>
              <a:t>Kbps(</a:t>
            </a:r>
            <a:r>
              <a:rPr lang="zh-TW" altLang="en-US" sz="2000" dirty="0" smtClean="0">
                <a:latin typeface="+mn-ea"/>
                <a:ea typeface="+mn-ea"/>
              </a:rPr>
              <a:t>美</a:t>
            </a:r>
            <a:r>
              <a:rPr lang="en-US" altLang="zh-TW" sz="2000" dirty="0" smtClean="0">
                <a:latin typeface="+mn-ea"/>
                <a:ea typeface="+mn-ea"/>
              </a:rPr>
              <a:t>)</a:t>
            </a:r>
            <a:endParaRPr lang="zh-TW" altLang="en-US" sz="2000" dirty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+mn-ea"/>
                <a:ea typeface="+mn-ea"/>
              </a:rPr>
              <a:t>868 </a:t>
            </a:r>
            <a:r>
              <a:rPr lang="en-US" altLang="zh-TW" sz="2000" dirty="0">
                <a:latin typeface="+mn-ea"/>
                <a:ea typeface="+mn-ea"/>
              </a:rPr>
              <a:t>MHz</a:t>
            </a:r>
            <a:r>
              <a:rPr lang="zh-TW" altLang="en-US" sz="2000" dirty="0">
                <a:latin typeface="+mn-ea"/>
                <a:ea typeface="+mn-ea"/>
              </a:rPr>
              <a:t>頻帶有</a:t>
            </a:r>
            <a:r>
              <a:rPr lang="en-US" altLang="zh-TW" sz="2000" dirty="0">
                <a:latin typeface="+mn-ea"/>
                <a:ea typeface="+mn-ea"/>
              </a:rPr>
              <a:t>1 </a:t>
            </a:r>
            <a:r>
              <a:rPr lang="zh-TW" altLang="en-US" sz="2000" dirty="0">
                <a:latin typeface="+mn-ea"/>
                <a:ea typeface="+mn-ea"/>
              </a:rPr>
              <a:t>個</a:t>
            </a:r>
            <a:r>
              <a:rPr lang="zh-TW" altLang="en-US" sz="2000" dirty="0" smtClean="0">
                <a:latin typeface="+mn-ea"/>
                <a:ea typeface="+mn-ea"/>
              </a:rPr>
              <a:t>通道</a:t>
            </a:r>
            <a:r>
              <a:rPr lang="en-US" altLang="zh-TW" sz="2000" dirty="0" smtClean="0">
                <a:latin typeface="+mn-ea"/>
                <a:ea typeface="+mn-ea"/>
              </a:rPr>
              <a:t>,</a:t>
            </a:r>
            <a:r>
              <a:rPr lang="zh-TW" altLang="en-US" sz="2000" dirty="0" smtClean="0">
                <a:latin typeface="+mn-ea"/>
                <a:ea typeface="+mn-ea"/>
              </a:rPr>
              <a:t>資料傳輸</a:t>
            </a:r>
            <a:r>
              <a:rPr lang="zh-TW" altLang="en-US" sz="2000" dirty="0">
                <a:latin typeface="+mn-ea"/>
                <a:ea typeface="+mn-ea"/>
              </a:rPr>
              <a:t>速率為</a:t>
            </a:r>
            <a:r>
              <a:rPr lang="en-US" altLang="zh-TW" sz="2000" dirty="0">
                <a:latin typeface="+mn-ea"/>
                <a:ea typeface="+mn-ea"/>
              </a:rPr>
              <a:t>20 </a:t>
            </a:r>
            <a:r>
              <a:rPr lang="en-US" altLang="zh-TW" sz="2000" dirty="0" smtClean="0">
                <a:latin typeface="+mn-ea"/>
                <a:ea typeface="+mn-ea"/>
              </a:rPr>
              <a:t>Kbps(</a:t>
            </a:r>
            <a:r>
              <a:rPr lang="zh-TW" altLang="en-US" sz="2000" dirty="0" smtClean="0">
                <a:latin typeface="+mn-ea"/>
                <a:ea typeface="+mn-ea"/>
              </a:rPr>
              <a:t>歐</a:t>
            </a:r>
            <a:r>
              <a:rPr lang="en-US" altLang="zh-TW" sz="2000" dirty="0" smtClean="0">
                <a:latin typeface="+mn-ea"/>
                <a:ea typeface="+mn-ea"/>
              </a:rPr>
              <a:t>)</a:t>
            </a:r>
            <a:endParaRPr lang="zh-TW" altLang="en-US" sz="20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  <a:ea typeface="+mn-ea"/>
              </a:rPr>
              <a:t>低</a:t>
            </a:r>
            <a:r>
              <a:rPr lang="zh-TW" altLang="en-US" sz="2000" dirty="0">
                <a:latin typeface="+mn-ea"/>
                <a:ea typeface="+mn-ea"/>
              </a:rPr>
              <a:t>功率</a:t>
            </a:r>
            <a:r>
              <a:rPr lang="zh-TW" altLang="en-US" sz="2000" dirty="0" smtClean="0">
                <a:latin typeface="+mn-ea"/>
                <a:ea typeface="+mn-ea"/>
              </a:rPr>
              <a:t>消耗</a:t>
            </a:r>
            <a:r>
              <a:rPr lang="en-US" altLang="zh-TW" sz="2000" dirty="0" smtClean="0">
                <a:latin typeface="+mn-ea"/>
                <a:ea typeface="+mn-ea"/>
              </a:rPr>
              <a:t>,</a:t>
            </a:r>
            <a:r>
              <a:rPr lang="zh-TW" altLang="en-US" sz="2000" dirty="0" smtClean="0">
                <a:latin typeface="+mn-ea"/>
                <a:ea typeface="+mn-ea"/>
              </a:rPr>
              <a:t>因為</a:t>
            </a:r>
            <a:r>
              <a:rPr lang="zh-TW" altLang="en-US" sz="2000" dirty="0">
                <a:latin typeface="+mn-ea"/>
                <a:ea typeface="+mn-ea"/>
              </a:rPr>
              <a:t>資料傳輸速率</a:t>
            </a:r>
            <a:r>
              <a:rPr lang="zh-TW" altLang="en-US" sz="2000" dirty="0" smtClean="0">
                <a:latin typeface="+mn-ea"/>
                <a:ea typeface="+mn-ea"/>
              </a:rPr>
              <a:t>低及極</a:t>
            </a:r>
            <a:r>
              <a:rPr lang="zh-TW" altLang="en-US" sz="2000" dirty="0">
                <a:latin typeface="+mn-ea"/>
                <a:ea typeface="+mn-ea"/>
              </a:rPr>
              <a:t>短之執行週期且有睡眠</a:t>
            </a:r>
            <a:r>
              <a:rPr lang="zh-TW" altLang="en-US" sz="2000" dirty="0" smtClean="0">
                <a:latin typeface="+mn-ea"/>
                <a:ea typeface="+mn-ea"/>
              </a:rPr>
              <a:t>模式</a:t>
            </a:r>
            <a:endParaRPr lang="zh-TW" altLang="en-US" sz="20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  <a:ea typeface="+mn-ea"/>
              </a:rPr>
              <a:t>網路</a:t>
            </a:r>
            <a:r>
              <a:rPr lang="zh-TW" altLang="en-US" sz="2000" dirty="0">
                <a:latin typeface="+mn-ea"/>
                <a:ea typeface="+mn-ea"/>
              </a:rPr>
              <a:t>連接之拓樸方式可選用星狀、點對</a:t>
            </a:r>
            <a:r>
              <a:rPr lang="zh-TW" altLang="en-US" sz="2000" dirty="0" smtClean="0">
                <a:latin typeface="+mn-ea"/>
                <a:ea typeface="+mn-ea"/>
              </a:rPr>
              <a:t>點或叢集樹狀</a:t>
            </a:r>
            <a:endParaRPr lang="en-US" altLang="zh-TW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  <a:ea typeface="+mn-ea"/>
              </a:rPr>
              <a:t>支援</a:t>
            </a:r>
            <a:r>
              <a:rPr lang="en-US" altLang="zh-TW" sz="2000" dirty="0">
                <a:latin typeface="+mn-ea"/>
                <a:ea typeface="+mn-ea"/>
              </a:rPr>
              <a:t>16 </a:t>
            </a:r>
            <a:r>
              <a:rPr lang="zh-TW" altLang="en-US" sz="2000" dirty="0">
                <a:latin typeface="+mn-ea"/>
                <a:ea typeface="+mn-ea"/>
              </a:rPr>
              <a:t>位元短位址和</a:t>
            </a:r>
            <a:r>
              <a:rPr lang="en-US" altLang="zh-TW" sz="2000" dirty="0">
                <a:latin typeface="+mn-ea"/>
                <a:ea typeface="+mn-ea"/>
              </a:rPr>
              <a:t>64 </a:t>
            </a:r>
            <a:r>
              <a:rPr lang="zh-TW" altLang="en-US" sz="2000" dirty="0">
                <a:latin typeface="+mn-ea"/>
                <a:ea typeface="+mn-ea"/>
              </a:rPr>
              <a:t>位元延伸位址定址</a:t>
            </a:r>
            <a:r>
              <a:rPr lang="zh-TW" altLang="en-US" sz="2000" dirty="0" smtClean="0">
                <a:latin typeface="+mn-ea"/>
                <a:ea typeface="+mn-ea"/>
              </a:rPr>
              <a:t>方式</a:t>
            </a:r>
            <a:endParaRPr lang="zh-TW" altLang="en-US" sz="20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  <a:ea typeface="+mn-ea"/>
              </a:rPr>
              <a:t>使用</a:t>
            </a:r>
            <a:r>
              <a:rPr lang="zh-TW" altLang="en-US" sz="2000" dirty="0">
                <a:latin typeface="+mn-ea"/>
                <a:ea typeface="+mn-ea"/>
              </a:rPr>
              <a:t>類似於</a:t>
            </a:r>
            <a:r>
              <a:rPr lang="en-US" altLang="zh-TW" sz="2000" dirty="0">
                <a:latin typeface="+mn-ea"/>
                <a:ea typeface="+mn-ea"/>
              </a:rPr>
              <a:t>IEEE </a:t>
            </a:r>
            <a:r>
              <a:rPr lang="en-US" altLang="zh-TW" sz="2000" dirty="0" smtClean="0">
                <a:latin typeface="+mn-ea"/>
                <a:ea typeface="+mn-ea"/>
              </a:rPr>
              <a:t>802.11</a:t>
            </a:r>
            <a:r>
              <a:rPr lang="zh-TW" altLang="en-US" sz="2000" dirty="0" smtClean="0">
                <a:latin typeface="+mn-ea"/>
                <a:ea typeface="+mn-ea"/>
              </a:rPr>
              <a:t>之</a:t>
            </a:r>
            <a:r>
              <a:rPr lang="en-US" altLang="zh-TW" sz="2000" dirty="0">
                <a:latin typeface="+mn-ea"/>
                <a:ea typeface="+mn-ea"/>
              </a:rPr>
              <a:t>CSMA/CA </a:t>
            </a:r>
            <a:r>
              <a:rPr lang="zh-TW" altLang="en-US" sz="2000" dirty="0">
                <a:latin typeface="+mn-ea"/>
                <a:ea typeface="+mn-ea"/>
              </a:rPr>
              <a:t>之碰撞避免</a:t>
            </a:r>
            <a:r>
              <a:rPr lang="zh-TW" altLang="en-US" sz="2000" dirty="0" smtClean="0">
                <a:latin typeface="+mn-ea"/>
                <a:ea typeface="+mn-ea"/>
              </a:rPr>
              <a:t>機制</a:t>
            </a:r>
            <a:endParaRPr lang="zh-TW" altLang="zh-TW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6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8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實現</a:t>
            </a:r>
            <a:r>
              <a:rPr lang="en-US" altLang="zh-TW" sz="2400" dirty="0" err="1" smtClean="0"/>
              <a:t>Zigbee</a:t>
            </a:r>
            <a:r>
              <a:rPr lang="zh-TW" altLang="en-US" sz="2400" dirty="0" smtClean="0"/>
              <a:t>組網的模組</a:t>
            </a:r>
            <a:r>
              <a:rPr lang="en-US" altLang="zh-TW" sz="2400" dirty="0" smtClean="0"/>
              <a:t>,XBEE+USB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adaptor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21438" y="1576234"/>
            <a:ext cx="45910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9</a:t>
            </a:fld>
            <a:endParaRPr kumimoji="0"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81" y="1615058"/>
            <a:ext cx="1060306" cy="205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endCxn id="1026" idx="1"/>
          </p:cNvCxnSpPr>
          <p:nvPr/>
        </p:nvCxnSpPr>
        <p:spPr>
          <a:xfrm>
            <a:off x="2769655" y="2644895"/>
            <a:ext cx="1490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4562" y="1683134"/>
            <a:ext cx="141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Power Meter</a:t>
            </a:r>
            <a:endParaRPr lang="zh-TW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84" y="1589986"/>
            <a:ext cx="1086120" cy="210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7460404" y="2644894"/>
            <a:ext cx="9081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90" y="2148418"/>
            <a:ext cx="1632424" cy="10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閃電 12"/>
          <p:cNvSpPr/>
          <p:nvPr/>
        </p:nvSpPr>
        <p:spPr>
          <a:xfrm>
            <a:off x="5391842" y="2361844"/>
            <a:ext cx="702151" cy="311811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391842" y="2719073"/>
            <a:ext cx="95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2.4GHz</a:t>
            </a:r>
          </a:p>
          <a:p>
            <a:r>
              <a:rPr lang="en-US" altLang="zh-TW" dirty="0" smtClean="0"/>
              <a:t>RF radio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2739265" y="5366376"/>
            <a:ext cx="682137" cy="604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4" idx="6"/>
          </p:cNvCxnSpPr>
          <p:nvPr/>
        </p:nvCxnSpPr>
        <p:spPr>
          <a:xfrm>
            <a:off x="3421402" y="5668831"/>
            <a:ext cx="28557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271354" y="5366376"/>
            <a:ext cx="682137" cy="604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478866" y="4997044"/>
            <a:ext cx="12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End Device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002094" y="498699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Coordinator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7200" y="880828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本次設計</a:t>
            </a:r>
            <a:r>
              <a:rPr lang="zh-TW" altLang="en-US" sz="2400" dirty="0" smtClean="0"/>
              <a:t>目標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實現如下圖</a:t>
            </a:r>
            <a:r>
              <a:rPr lang="en-US" altLang="zh-TW" sz="2400" dirty="0" smtClean="0"/>
              <a:t>,XBEE</a:t>
            </a:r>
            <a:r>
              <a:rPr lang="zh-TW" altLang="en-US" sz="2400" dirty="0" smtClean="0"/>
              <a:t>點對點傳輸</a:t>
            </a:r>
            <a:endParaRPr lang="en-US" altLang="zh-TW" sz="2400" dirty="0" smtClean="0"/>
          </a:p>
        </p:txBody>
      </p:sp>
      <p:sp>
        <p:nvSpPr>
          <p:cNvPr id="29" name="矩形 28"/>
          <p:cNvSpPr/>
          <p:nvPr/>
        </p:nvSpPr>
        <p:spPr>
          <a:xfrm>
            <a:off x="585043" y="4450137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點對點網路</a:t>
            </a:r>
            <a:r>
              <a:rPr lang="zh-TW" altLang="en-US" sz="2400" dirty="0"/>
              <a:t>拓</a:t>
            </a:r>
            <a:r>
              <a:rPr lang="zh-TW" altLang="en-US" sz="2400" dirty="0" smtClean="0"/>
              <a:t>墣</a:t>
            </a:r>
            <a:endParaRPr lang="en-US" altLang="zh-TW" sz="2400" dirty="0" smtClean="0"/>
          </a:p>
        </p:txBody>
      </p:sp>
      <p:sp>
        <p:nvSpPr>
          <p:cNvPr id="30" name="文字方塊 29"/>
          <p:cNvSpPr txBox="1"/>
          <p:nvPr/>
        </p:nvSpPr>
        <p:spPr>
          <a:xfrm>
            <a:off x="6253333" y="3728394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Coordinator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59327" y="3305400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" y="2063808"/>
            <a:ext cx="1276082" cy="124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線單箭頭接點 23"/>
          <p:cNvCxnSpPr/>
          <p:nvPr/>
        </p:nvCxnSpPr>
        <p:spPr>
          <a:xfrm>
            <a:off x="1309180" y="2709994"/>
            <a:ext cx="745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645087" y="1855974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RS232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58705" y="1793051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RS232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8359633" y="2345035"/>
            <a:ext cx="734214" cy="601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電腦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81423" y="3722934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3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2013_template.potx</Template>
  <TotalTime>9917</TotalTime>
  <Words>1033</Words>
  <Application>Microsoft Office PowerPoint</Application>
  <PresentationFormat>如螢幕大小 (4:3)</PresentationFormat>
  <Paragraphs>228</Paragraphs>
  <Slides>46</Slides>
  <Notes>40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Heiti TC Light</vt:lpstr>
      <vt:lpstr>微軟正黑體</vt:lpstr>
      <vt:lpstr>新細明體</vt:lpstr>
      <vt:lpstr>Arial</vt:lpstr>
      <vt:lpstr>Calibri</vt:lpstr>
      <vt:lpstr>Times New Roman</vt:lpstr>
      <vt:lpstr>Wingdings</vt:lpstr>
      <vt:lpstr>2013_template</vt:lpstr>
      <vt:lpstr>物聯網實作 使用ZigBee通訊</vt:lpstr>
      <vt:lpstr>INDEX</vt:lpstr>
      <vt:lpstr>Abstract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XBEE API Frame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溫永均</dc:creator>
  <cp:lastModifiedBy>溫永均</cp:lastModifiedBy>
  <cp:revision>804</cp:revision>
  <cp:lastPrinted>2016-10-19T01:31:45Z</cp:lastPrinted>
  <dcterms:created xsi:type="dcterms:W3CDTF">2013-08-08T07:55:30Z</dcterms:created>
  <dcterms:modified xsi:type="dcterms:W3CDTF">2020-06-15T08:55:06Z</dcterms:modified>
</cp:coreProperties>
</file>