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7"/>
  </p:notesMasterIdLst>
  <p:sldIdLst>
    <p:sldId id="311" r:id="rId2"/>
    <p:sldId id="312" r:id="rId3"/>
    <p:sldId id="337" r:id="rId4"/>
    <p:sldId id="346" r:id="rId5"/>
    <p:sldId id="348" r:id="rId6"/>
    <p:sldId id="349" r:id="rId7"/>
    <p:sldId id="34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36" r:id="rId26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E786FCF2-F0B8-4D8C-9924-D7D3BBA7175E}">
          <p14:sldIdLst>
            <p14:sldId id="311"/>
            <p14:sldId id="312"/>
            <p14:sldId id="337"/>
            <p14:sldId id="346"/>
            <p14:sldId id="348"/>
            <p14:sldId id="349"/>
            <p14:sldId id="34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B0507-6B20-40F7-93A3-9B6A31BD665A}">
  <a:tblStyle styleId="{F60B0507-6B20-40F7-93A3-9B6A31BD6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17"/>
  </p:normalViewPr>
  <p:slideViewPr>
    <p:cSldViewPr snapToGrid="0" snapToObjects="1">
      <p:cViewPr varScale="1">
        <p:scale>
          <a:sx n="116" d="100"/>
          <a:sy n="116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31469" y="2582238"/>
            <a:ext cx="4075206" cy="70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2531469" y="3290730"/>
            <a:ext cx="4080043" cy="38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0D4024-3520-FD4A-B302-FCC72C98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00" y="17600"/>
            <a:ext cx="551146" cy="55114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0749D95-9ED9-5649-9685-972B38F0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08" y="86611"/>
            <a:ext cx="1468192" cy="32769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5E78C3-F90C-DD45-A4F6-705AACF23D2C}"/>
              </a:ext>
            </a:extLst>
          </p:cNvPr>
          <p:cNvSpPr txBox="1"/>
          <p:nvPr/>
        </p:nvSpPr>
        <p:spPr>
          <a:xfrm>
            <a:off x="5344504" y="332902"/>
            <a:ext cx="1555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50">
                <a:latin typeface="Monotype Corsiva" panose="03010101010201010101" pitchFamily="66" charset="0"/>
              </a:rPr>
              <a:t>National Central University</a:t>
            </a:r>
            <a:endParaRPr kumimoji="1" lang="zh-TW" altLang="en-US" sz="1050">
              <a:latin typeface="Monotype Corsiva" panose="03010101010201010101" pitchFamily="66" charset="0"/>
            </a:endParaRPr>
          </a:p>
        </p:txBody>
      </p:sp>
      <p:grpSp>
        <p:nvGrpSpPr>
          <p:cNvPr id="9" name="Shape 136"/>
          <p:cNvGrpSpPr/>
          <p:nvPr/>
        </p:nvGrpSpPr>
        <p:grpSpPr>
          <a:xfrm>
            <a:off x="2431013" y="2598318"/>
            <a:ext cx="97045" cy="1080120"/>
            <a:chOff x="3424672" y="2643758"/>
            <a:chExt cx="283232" cy="1584176"/>
          </a:xfrm>
        </p:grpSpPr>
        <p:sp>
          <p:nvSpPr>
            <p:cNvPr id="10" name="Shape 137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1" name="Shape 138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2" name="Shape 139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3" name="Shape 140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0" y="489727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smtClean="0">
                <a:solidFill>
                  <a:schemeClr val="accent1"/>
                </a:solidFill>
                <a:latin typeface="+mj-lt"/>
              </a:rPr>
              <a:t>Network </a:t>
            </a:r>
            <a:r>
              <a:rPr lang="en-US" altLang="zh-TW" sz="1000">
                <a:solidFill>
                  <a:schemeClr val="accent1"/>
                </a:solidFill>
                <a:latin typeface="+mj-lt"/>
              </a:rPr>
              <a:t>Computing </a:t>
            </a:r>
            <a:r>
              <a:rPr lang="en-US" altLang="zh-TW" sz="1000" smtClean="0">
                <a:solidFill>
                  <a:schemeClr val="accent1"/>
                </a:solidFill>
                <a:latin typeface="+mj-lt"/>
              </a:rPr>
              <a:t>Laboratory, CSEE, NCU </a:t>
            </a:r>
            <a:endParaRPr lang="zh-TW" altLang="en-US" sz="100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5691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757966" y="439500"/>
            <a:ext cx="4939047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200">
                <a:latin typeface="Rockwell" panose="020606030202050204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94AF4F-8B0B-644C-908B-9C07B1D62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7362" y="1211263"/>
            <a:ext cx="4939651" cy="350884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tabLst/>
              <a:defRPr sz="2400">
                <a:latin typeface="+mn-lt"/>
              </a:defRPr>
            </a:lvl1pPr>
            <a:lvl2pPr marL="358775" indent="-168275">
              <a:buFont typeface="Arial" panose="020B0604020202020204" pitchFamily="34" charset="0"/>
              <a:buChar char="•"/>
              <a:tabLst/>
              <a:defRPr sz="2000">
                <a:latin typeface="+mn-lt"/>
              </a:defRPr>
            </a:lvl2pPr>
            <a:lvl3pPr marL="538163" indent="-168275">
              <a:buFont typeface="Arial" panose="020B0604020202020204" pitchFamily="34" charset="0"/>
              <a:buChar char="•"/>
              <a:tabLst/>
              <a:defRPr sz="1800">
                <a:latin typeface="+mn-lt"/>
              </a:defRPr>
            </a:lvl3pPr>
            <a:lvl4pPr marL="712788" indent="-168275">
              <a:buFont typeface="Arial" panose="020B0604020202020204" pitchFamily="34" charset="0"/>
              <a:buChar char="•"/>
              <a:tabLst/>
              <a:defRPr sz="1600">
                <a:latin typeface="+mn-lt"/>
              </a:defRPr>
            </a:lvl4pPr>
            <a:lvl5pPr marL="892175" indent="-161925">
              <a:buFont typeface="Arial" panose="020B0604020202020204" pitchFamily="34" charset="0"/>
              <a:buChar char="•"/>
              <a:tabLst/>
              <a:defRPr sz="1400">
                <a:latin typeface="+mn-lt"/>
              </a:defRPr>
            </a:lvl5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 dirty="0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5266544" y="481409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FDAC761-3B46-4FC1-B572-E5CFD1A548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6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8641" y="154226"/>
            <a:ext cx="576072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ckwell" panose="02060603020205020403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548642" y="715526"/>
            <a:ext cx="576072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baseline="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49275" y="1143000"/>
            <a:ext cx="5759450" cy="3808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latin typeface="Cambria" panose="02040503050406030204" pitchFamily="18" charset="0"/>
              </a:defRPr>
            </a:lvl1pPr>
            <a:lvl2pPr marL="715963" indent="-342900">
              <a:buFont typeface="Arial" panose="020B0604020202020204" pitchFamily="34" charset="0"/>
              <a:buChar char="•"/>
              <a:defRPr sz="1800" baseline="0">
                <a:latin typeface="Cambria" panose="02040503050406030204" pitchFamily="18" charset="0"/>
              </a:defRPr>
            </a:lvl2pPr>
            <a:lvl3pPr marL="1077913" indent="-342900">
              <a:buFont typeface="Arial" panose="020B0604020202020204" pitchFamily="34" charset="0"/>
              <a:buChar char="•"/>
              <a:defRPr sz="1600" baseline="0">
                <a:latin typeface="Cambria" panose="02040503050406030204" pitchFamily="18" charset="0"/>
              </a:defRPr>
            </a:lvl3pPr>
            <a:lvl4pPr marL="1433513" indent="-342900">
              <a:buFont typeface="Arial" panose="020B0604020202020204" pitchFamily="34" charset="0"/>
              <a:buChar char="•"/>
              <a:defRPr sz="1400" baseline="0">
                <a:latin typeface="Cambria" panose="02040503050406030204" pitchFamily="18" charset="0"/>
              </a:defRPr>
            </a:lvl4pPr>
            <a:lvl5pPr marL="1795463" indent="-342900">
              <a:buFont typeface="Arial" panose="020B0604020202020204" pitchFamily="34" charset="0"/>
              <a:buChar char="•"/>
              <a:defRPr sz="1200"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5266544" y="481409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FDAC761-3B46-4FC1-B572-E5CFD1A548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135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Code_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8641" y="154226"/>
            <a:ext cx="576072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ckwell" panose="02060603020205020403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548642" y="715526"/>
            <a:ext cx="576072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baseline="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5266544" y="481409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FDAC761-3B46-4FC1-B572-E5CFD1A5489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208088"/>
            <a:ext cx="5759450" cy="35147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Consolas" panose="020B0609020204030204" pitchFamily="49" charset="0"/>
              </a:defRPr>
            </a:lvl1pPr>
            <a:lvl2pPr>
              <a:defRPr sz="1200" baseline="0">
                <a:latin typeface="Consolas" panose="020B0609020204030204" pitchFamily="49" charset="0"/>
              </a:defRPr>
            </a:lvl2pPr>
            <a:lvl3pPr>
              <a:defRPr sz="12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 smtClean="0"/>
              <a:t>程式碼</a:t>
            </a:r>
            <a:r>
              <a:rPr lang="en-US" altLang="zh-TW" dirty="0" smtClean="0"/>
              <a:t>Source code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    </a:t>
            </a: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        第三層</a:t>
            </a:r>
          </a:p>
          <a:p>
            <a:pPr lvl="3"/>
            <a:r>
              <a:rPr lang="zh-TW" altLang="en-US" dirty="0" smtClean="0"/>
              <a:t>            第四層</a:t>
            </a:r>
          </a:p>
          <a:p>
            <a:pPr lvl="4"/>
            <a:r>
              <a:rPr lang="zh-TW" altLang="en-US" dirty="0" smtClean="0"/>
              <a:t>                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3366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3083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31469" y="2582238"/>
            <a:ext cx="4187830" cy="706872"/>
          </a:xfrm>
        </p:spPr>
        <p:txBody>
          <a:bodyPr/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4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/>
              <a:t>Start to subscribe </a:t>
            </a:r>
            <a:endParaRPr lang="zh-TW" altLang="en-US" sz="1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The system will stop and wait message to be sent.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3101" b="60713"/>
          <a:stretch/>
        </p:blipFill>
        <p:spPr>
          <a:xfrm>
            <a:off x="602199" y="1807181"/>
            <a:ext cx="5495994" cy="14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 smtClean="0"/>
              <a:t>Test it </a:t>
            </a:r>
            <a:r>
              <a:rPr lang="en-US" altLang="zh-TW" sz="1200" dirty="0"/>
              <a:t>works or not </a:t>
            </a:r>
            <a:endParaRPr lang="zh-TW" altLang="en-US" sz="1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549911" y="1039038"/>
            <a:ext cx="5831153" cy="3808413"/>
          </a:xfrm>
        </p:spPr>
        <p:txBody>
          <a:bodyPr/>
          <a:lstStyle/>
          <a:p>
            <a:r>
              <a:rPr lang="en-US" altLang="zh-TW" dirty="0"/>
              <a:t>Open another terminal </a:t>
            </a:r>
            <a:r>
              <a:rPr lang="en-US" altLang="zh-TW" dirty="0" smtClean="0"/>
              <a:t>and input “</a:t>
            </a:r>
            <a:r>
              <a:rPr lang="en-US" altLang="zh-TW" dirty="0" err="1" smtClean="0"/>
              <a:t>mosquitto_pub</a:t>
            </a:r>
            <a:r>
              <a:rPr lang="en-US" altLang="zh-TW" dirty="0" smtClean="0"/>
              <a:t> </a:t>
            </a:r>
            <a:r>
              <a:rPr lang="en-US" altLang="zh-TW" dirty="0"/>
              <a:t>-t </a:t>
            </a:r>
            <a:r>
              <a:rPr lang="en-US" altLang="zh-TW" dirty="0" smtClean="0"/>
              <a:t>xxx/??? </a:t>
            </a:r>
            <a:r>
              <a:rPr lang="en-US" altLang="zh-TW" dirty="0"/>
              <a:t>-m "Hello, world</a:t>
            </a:r>
            <a:r>
              <a:rPr lang="en-US" altLang="zh-TW" dirty="0"/>
              <a:t>! "“ </a:t>
            </a:r>
            <a:r>
              <a:rPr lang="en-US" altLang="zh-TW" dirty="0" smtClean="0"/>
              <a:t>to </a:t>
            </a:r>
            <a:r>
              <a:rPr lang="en-US" altLang="zh-TW" dirty="0"/>
              <a:t>test it works or </a:t>
            </a:r>
            <a:r>
              <a:rPr lang="en-US" altLang="zh-TW" dirty="0" smtClean="0"/>
              <a:t>not.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you successful , you can see </a:t>
            </a:r>
            <a:r>
              <a:rPr lang="en-US" altLang="zh-TW" dirty="0"/>
              <a:t>subscribe </a:t>
            </a:r>
            <a:r>
              <a:rPr lang="en-US" altLang="zh-TW" dirty="0" smtClean="0"/>
              <a:t>get “Hello, world!” message.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3" b="79822"/>
          <a:stretch/>
        </p:blipFill>
        <p:spPr>
          <a:xfrm>
            <a:off x="718817" y="3612064"/>
            <a:ext cx="5590545" cy="7371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0" t="1499" b="74257"/>
          <a:stretch/>
        </p:blipFill>
        <p:spPr>
          <a:xfrm>
            <a:off x="639751" y="2063540"/>
            <a:ext cx="5578499" cy="8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</a:t>
            </a:r>
            <a:r>
              <a:rPr lang="en-US" altLang="zh-TW" dirty="0" smtClean="0"/>
              <a:t>with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 smtClean="0"/>
              <a:t>Leave</a:t>
            </a:r>
            <a:endParaRPr lang="zh-TW" altLang="en-US" sz="1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If you finish , press “Ctrl-c” to leave subscribe , but suggest don’t  leave now , we use these two </a:t>
            </a:r>
            <a:r>
              <a:rPr lang="en-US" altLang="zh-TW" dirty="0" smtClean="0"/>
              <a:t>terminal </a:t>
            </a:r>
            <a:r>
              <a:rPr lang="en-US" altLang="zh-TW" dirty="0"/>
              <a:t>later.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2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Node-RED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Open other terminal to start Node-RED.</a:t>
            </a:r>
          </a:p>
          <a:p>
            <a:r>
              <a:rPr lang="en-US" altLang="zh-TW" dirty="0"/>
              <a:t>Drag </a:t>
            </a:r>
            <a:r>
              <a:rPr lang="en-US" altLang="zh-TW" dirty="0" err="1" smtClean="0"/>
              <a:t>mqtt</a:t>
            </a:r>
            <a:r>
              <a:rPr lang="en-US" altLang="zh-TW" dirty="0" smtClean="0"/>
              <a:t> node from input, other </a:t>
            </a:r>
            <a:r>
              <a:rPr lang="en-US" altLang="zh-TW" dirty="0" err="1" smtClean="0"/>
              <a:t>mqtt</a:t>
            </a:r>
            <a:r>
              <a:rPr lang="en-US" altLang="zh-TW" dirty="0" smtClean="0"/>
              <a:t> node from </a:t>
            </a:r>
            <a:r>
              <a:rPr lang="en-US" altLang="zh-TW" dirty="0"/>
              <a:t>output and inject node onto the workspace from </a:t>
            </a:r>
            <a:r>
              <a:rPr lang="en-US" altLang="zh-TW" dirty="0" smtClean="0"/>
              <a:t>the palette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89" y="2436757"/>
            <a:ext cx="4322431" cy="23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5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Node-RED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Wire </a:t>
            </a:r>
            <a:r>
              <a:rPr lang="en-US" altLang="zh-TW" dirty="0" smtClean="0"/>
              <a:t>these </a:t>
            </a:r>
            <a:r>
              <a:rPr lang="en-US" altLang="zh-TW" dirty="0"/>
              <a:t>nodes together like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27" y="1789082"/>
            <a:ext cx="5165634" cy="28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Double click </a:t>
            </a:r>
            <a:r>
              <a:rPr lang="en-US" altLang="zh-TW" dirty="0" smtClean="0"/>
              <a:t>the inject node </a:t>
            </a:r>
            <a:r>
              <a:rPr lang="en-US" altLang="zh-TW" dirty="0"/>
              <a:t>and </a:t>
            </a:r>
            <a:r>
              <a:rPr lang="en-US" altLang="zh-TW" dirty="0" smtClean="0"/>
              <a:t>modify  properties </a:t>
            </a:r>
            <a:r>
              <a:rPr lang="en-US" altLang="zh-TW" dirty="0"/>
              <a:t>as follows: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6" y="2137779"/>
            <a:ext cx="5804778" cy="2821421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066826" y="2995525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341185" y="2715822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文字方塊 8"/>
          <p:cNvSpPr txBox="1"/>
          <p:nvPr/>
        </p:nvSpPr>
        <p:spPr>
          <a:xfrm>
            <a:off x="3190513" y="250419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String</a:t>
            </a:r>
            <a:endParaRPr lang="zh-TW" altLang="en-US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838447" y="4234596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962135" y="2103189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5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857581" y="2889117"/>
            <a:ext cx="313958" cy="2890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3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Double click the </a:t>
            </a:r>
            <a:r>
              <a:rPr lang="en-US" altLang="zh-TW" dirty="0" err="1" smtClean="0"/>
              <a:t>mqtt</a:t>
            </a:r>
            <a:r>
              <a:rPr lang="en-US" altLang="zh-TW" dirty="0" smtClean="0"/>
              <a:t> node(output) and follow below steps.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3" y="1979255"/>
            <a:ext cx="6397580" cy="259948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93531" y="3342115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991149" y="2995525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Below window will appear and </a:t>
            </a:r>
            <a:r>
              <a:rPr lang="en-US" altLang="zh-TW" dirty="0"/>
              <a:t>modify  properties as follows: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6" y="1947211"/>
            <a:ext cx="6263307" cy="272956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169744" y="2873911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609843" y="3804670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6433" y="3804670"/>
            <a:ext cx="206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Input your Pi’s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ip</a:t>
            </a:r>
            <a:endParaRPr lang="zh-TW" altLang="en-US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88222" y="2211540"/>
            <a:ext cx="313958" cy="2890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3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2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49" y="1918406"/>
            <a:ext cx="3907087" cy="29753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Come back this window and </a:t>
            </a:r>
            <a:r>
              <a:rPr lang="en-US" altLang="zh-TW" dirty="0"/>
              <a:t>modify  properties as </a:t>
            </a:r>
            <a:r>
              <a:rPr lang="en-US" altLang="zh-TW" dirty="0" smtClean="0"/>
              <a:t>follows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899948" y="3259773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79349" y="3913196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79349" y="3279179"/>
            <a:ext cx="223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Topic name you set before</a:t>
            </a:r>
            <a:endParaRPr lang="zh-TW" altLang="en-US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919954" y="2041709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3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3" y="1923846"/>
            <a:ext cx="5507684" cy="27245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Double click the </a:t>
            </a:r>
            <a:r>
              <a:rPr lang="en-US" altLang="zh-TW" dirty="0" err="1"/>
              <a:t>mqtt</a:t>
            </a:r>
            <a:r>
              <a:rPr lang="en-US" altLang="zh-TW" dirty="0"/>
              <a:t> </a:t>
            </a:r>
            <a:r>
              <a:rPr lang="en-US" altLang="zh-TW" dirty="0" smtClean="0"/>
              <a:t>node(input</a:t>
            </a:r>
            <a:r>
              <a:rPr lang="en-US" altLang="zh-TW" dirty="0"/>
              <a:t>) and follow below steps.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97475" y="3850479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912054" y="2933024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58644" y="2952430"/>
            <a:ext cx="223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Topic name you set before</a:t>
            </a:r>
            <a:endParaRPr lang="zh-TW" altLang="en-US" dirty="0" smtClean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654995" y="1772689"/>
            <a:ext cx="313958" cy="2890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024644" y="3539875"/>
            <a:ext cx="313958" cy="2890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3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757362" y="1211263"/>
            <a:ext cx="5052232" cy="3508844"/>
          </a:xfrm>
        </p:spPr>
        <p:txBody>
          <a:bodyPr/>
          <a:lstStyle/>
          <a:p>
            <a:r>
              <a:rPr lang="en-US" altLang="zh-TW" sz="2000" dirty="0" smtClean="0"/>
              <a:t>Introduction</a:t>
            </a:r>
          </a:p>
          <a:p>
            <a:r>
              <a:rPr lang="en-US" altLang="zh-TW" sz="2000" dirty="0" smtClean="0"/>
              <a:t>Expected Result</a:t>
            </a:r>
          </a:p>
          <a:p>
            <a:r>
              <a:rPr lang="en-US" altLang="zh-TW" sz="2000" dirty="0"/>
              <a:t>MQTT with T</a:t>
            </a:r>
            <a:r>
              <a:rPr lang="en-US" altLang="zh-TW" sz="2000" dirty="0" smtClean="0"/>
              <a:t>erminal</a:t>
            </a:r>
          </a:p>
          <a:p>
            <a:r>
              <a:rPr lang="en-US" altLang="zh-TW" sz="2000" dirty="0"/>
              <a:t>MQTT with</a:t>
            </a:r>
            <a:r>
              <a:rPr lang="en-US" altLang="zh-TW" sz="2000" dirty="0" smtClean="0"/>
              <a:t> Node-RED</a:t>
            </a:r>
            <a:endParaRPr lang="en-US" altLang="zh-TW" sz="2000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kumimoji="1"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 Node-RED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Click the deploy button.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8" y="2310564"/>
            <a:ext cx="6463808" cy="90849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493674" y="2137268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55658" y="2079532"/>
            <a:ext cx="346590" cy="3465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</a:rPr>
              <a:t>2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6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3" y="1629334"/>
            <a:ext cx="5249302" cy="2604917"/>
          </a:xfrm>
          <a:prstGeom prst="rect">
            <a:avLst/>
          </a:prstGeom>
        </p:spPr>
      </p:pic>
      <p:sp>
        <p:nvSpPr>
          <p:cNvPr id="7" name="文字方塊 7"/>
          <p:cNvSpPr txBox="1"/>
          <p:nvPr/>
        </p:nvSpPr>
        <p:spPr>
          <a:xfrm>
            <a:off x="199265" y="2392056"/>
            <a:ext cx="179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>
                <a:latin typeface="+mn-lt"/>
              </a:rPr>
              <a:t>C</a:t>
            </a:r>
            <a:r>
              <a:rPr lang="en-US" altLang="zh-TW" dirty="0" smtClean="0">
                <a:latin typeface="+mn-lt"/>
              </a:rPr>
              <a:t>lick this node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to send message</a:t>
            </a:r>
            <a:endParaRPr lang="zh-TW" altLang="en-US" dirty="0" smtClean="0">
              <a:latin typeface="+mn-lt"/>
            </a:endParaRPr>
          </a:p>
        </p:txBody>
      </p:sp>
      <p:pic>
        <p:nvPicPr>
          <p:cNvPr id="8" name="Shape 308"/>
          <p:cNvPicPr preferRelativeResize="0"/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151495">
            <a:off x="673616" y="1962180"/>
            <a:ext cx="425171" cy="38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79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These two subscribe will receive message.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14" y="1557253"/>
            <a:ext cx="3012848" cy="23085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344"/>
            <a:ext cx="3238642" cy="1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Send message from Terminal.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" y="1707535"/>
            <a:ext cx="6905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These two subscribe will receive message.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95" y="2023277"/>
            <a:ext cx="2814421" cy="29281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3761" r="450"/>
          <a:stretch/>
        </p:blipFill>
        <p:spPr>
          <a:xfrm>
            <a:off x="221261" y="2085358"/>
            <a:ext cx="3273043" cy="15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3200" y="2097314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smtClean="0">
                <a:latin typeface="+mn-lt"/>
              </a:rPr>
              <a:t>Thank you</a:t>
            </a:r>
            <a:r>
              <a:rPr lang="zh-TW" altLang="en-US" sz="4800" smtClean="0">
                <a:latin typeface="+mn-lt"/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3719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 smtClean="0"/>
              <a:t>About MQTT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93171" y="4558407"/>
            <a:ext cx="6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From: https://www.survivingwithandroid.com/2016/10/mqtt-protocol-tutorial.html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59" y="1050720"/>
            <a:ext cx="5199245" cy="35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 MQTT broker uses the topic to filter the clients that will receive the message. 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/>
              <a:t>MQTT broker in your local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 smtClean="0"/>
              <a:t>There </a:t>
            </a:r>
            <a:r>
              <a:rPr lang="en-US" altLang="zh-TW" dirty="0"/>
              <a:t>are also some available brokers on Internet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" y="2542760"/>
            <a:ext cx="6500332" cy="12988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8921" y="4537095"/>
            <a:ext cx="66762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From: https://diyprojects.io/8-online-mqtt-brokers-iot-connected-objects-cloud/#.WjsThVT1Uxd</a:t>
            </a:r>
          </a:p>
        </p:txBody>
      </p:sp>
    </p:spTree>
    <p:extLst>
      <p:ext uri="{BB962C8B-B14F-4D97-AF65-F5344CB8AC3E}">
        <p14:creationId xmlns:p14="http://schemas.microsoft.com/office/powerpoint/2010/main" val="14567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Expected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49912" y="1407661"/>
            <a:ext cx="5759450" cy="2858072"/>
          </a:xfrm>
          <a:prstGeom prst="rect">
            <a:avLst/>
          </a:prstGeom>
        </p:spPr>
      </p:pic>
      <p:sp>
        <p:nvSpPr>
          <p:cNvPr id="10" name="文字方塊 7"/>
          <p:cNvSpPr txBox="1"/>
          <p:nvPr/>
        </p:nvSpPr>
        <p:spPr>
          <a:xfrm>
            <a:off x="199266" y="2165980"/>
            <a:ext cx="179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>
                <a:latin typeface="+mn-lt"/>
              </a:rPr>
              <a:t>C</a:t>
            </a:r>
            <a:r>
              <a:rPr lang="en-US" altLang="zh-TW" dirty="0" smtClean="0">
                <a:latin typeface="+mn-lt"/>
              </a:rPr>
              <a:t>lick this node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to send message.</a:t>
            </a:r>
            <a:endParaRPr lang="zh-TW" altLang="en-US" dirty="0" smtClean="0">
              <a:latin typeface="+mn-lt"/>
            </a:endParaRPr>
          </a:p>
        </p:txBody>
      </p:sp>
      <p:pic>
        <p:nvPicPr>
          <p:cNvPr id="11" name="Shape 308"/>
          <p:cNvPicPr preferRelativeResize="0"/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151495">
            <a:off x="673617" y="1736104"/>
            <a:ext cx="425171" cy="38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33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Expected Result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We want to get the same message among different interface.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76" y="2299862"/>
            <a:ext cx="3012848" cy="23085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4" y="2299862"/>
            <a:ext cx="3238642" cy="1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/>
              <a:t>Install </a:t>
            </a:r>
            <a:r>
              <a:rPr lang="en-US" altLang="zh-TW" sz="1200" dirty="0" err="1"/>
              <a:t>mosquitto</a:t>
            </a:r>
            <a:r>
              <a:rPr lang="en-US" altLang="zh-TW" sz="1200" dirty="0"/>
              <a:t>(MQTT </a:t>
            </a:r>
            <a:r>
              <a:rPr lang="en-US" altLang="zh-TW" sz="1200" dirty="0" err="1"/>
              <a:t>brocker</a:t>
            </a:r>
            <a:r>
              <a:rPr lang="en-US" altLang="zh-TW" sz="1200" dirty="0"/>
              <a:t> from eclipse) </a:t>
            </a:r>
            <a:endParaRPr lang="zh-TW" altLang="en-US" sz="1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73004" y="1142999"/>
            <a:ext cx="6584996" cy="3808413"/>
          </a:xfrm>
        </p:spPr>
        <p:txBody>
          <a:bodyPr/>
          <a:lstStyle/>
          <a:p>
            <a:r>
              <a:rPr lang="en-US" altLang="zh-TW" dirty="0" smtClean="0"/>
              <a:t>Open terminal or SSH and input </a:t>
            </a:r>
            <a:r>
              <a:rPr lang="en-US" altLang="zh-TW" dirty="0"/>
              <a:t>”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</a:t>
            </a:r>
            <a:r>
              <a:rPr lang="en-US" altLang="zh-TW" dirty="0"/>
              <a:t>install </a:t>
            </a:r>
            <a:r>
              <a:rPr lang="en-US" altLang="zh-TW" dirty="0" err="1"/>
              <a:t>mosquitto</a:t>
            </a:r>
            <a:r>
              <a:rPr lang="en-US" altLang="zh-TW" dirty="0"/>
              <a:t> </a:t>
            </a:r>
            <a:r>
              <a:rPr lang="en-US" altLang="zh-TW" dirty="0" err="1"/>
              <a:t>mosquitto</a:t>
            </a:r>
            <a:r>
              <a:rPr lang="en-US" altLang="zh-TW" dirty="0"/>
              <a:t>-clients ” </a:t>
            </a:r>
            <a:r>
              <a:rPr lang="en-US" altLang="zh-TW" dirty="0" smtClean="0"/>
              <a:t>to install mosquito.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Wait a moment until system finishes to install.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err="1" smtClean="0"/>
              <a:t>From:https</a:t>
            </a:r>
            <a:r>
              <a:rPr lang="en-US" altLang="zh-TW" sz="1200" dirty="0"/>
              <a:t>://</a:t>
            </a:r>
            <a:r>
              <a:rPr lang="en-US" altLang="zh-TW" sz="1200" dirty="0" smtClean="0"/>
              <a:t>diyprojects.io/8-online-mqtt-brokers-iot-connected-objects-cloud</a:t>
            </a:r>
            <a:r>
              <a:rPr lang="en-US" altLang="zh-TW" sz="1200" dirty="0"/>
              <a:t>/#.WjsThVT1Uxd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1312" r="11257" b="78132"/>
          <a:stretch/>
        </p:blipFill>
        <p:spPr>
          <a:xfrm>
            <a:off x="548642" y="1941849"/>
            <a:ext cx="6010097" cy="8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/>
              <a:t>Check it is running as </a:t>
            </a:r>
            <a:r>
              <a:rPr lang="en-US" altLang="zh-TW" sz="1200" dirty="0" err="1"/>
              <a:t>brocker</a:t>
            </a:r>
            <a:r>
              <a:rPr lang="en-US" altLang="zh-TW" sz="1200" dirty="0"/>
              <a:t> or not</a:t>
            </a:r>
            <a:endParaRPr lang="zh-TW" altLang="en-US" sz="1200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4" r="-959"/>
          <a:stretch/>
        </p:blipFill>
        <p:spPr>
          <a:xfrm>
            <a:off x="1028292" y="2483582"/>
            <a:ext cx="5559702" cy="162482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內容版面配置區 6"/>
          <p:cNvSpPr txBox="1">
            <a:spLocks/>
          </p:cNvSpPr>
          <p:nvPr/>
        </p:nvSpPr>
        <p:spPr>
          <a:xfrm>
            <a:off x="549275" y="1143000"/>
            <a:ext cx="5759450" cy="38084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 baseline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defRPr>
            </a:lvl1pPr>
            <a:lvl2pPr marL="715963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="0" i="0" u="none" strike="noStrike" cap="none" baseline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defRPr>
            </a:lvl2pPr>
            <a:lvl3pPr marL="1077913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i="0" u="none" strike="noStrike" cap="none" baseline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defRPr>
            </a:lvl3pPr>
            <a:lvl4pPr marL="1433513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 i="0" u="none" strike="noStrike" cap="none" baseline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defRPr>
            </a:lvl4pPr>
            <a:lvl5pPr marL="179546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u="none" strike="noStrike" cap="none" baseline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/>
              <a:t>Input </a:t>
            </a:r>
            <a:r>
              <a:rPr lang="en-US" altLang="zh-TW" dirty="0"/>
              <a:t>” service </a:t>
            </a:r>
            <a:r>
              <a:rPr lang="en-US" altLang="zh-TW" dirty="0" err="1"/>
              <a:t>mosquitto</a:t>
            </a:r>
            <a:r>
              <a:rPr lang="en-US" altLang="zh-TW" dirty="0"/>
              <a:t> status ” </a:t>
            </a:r>
            <a:r>
              <a:rPr lang="en-US" altLang="zh-TW" dirty="0" smtClean="0"/>
              <a:t>to check.</a:t>
            </a:r>
          </a:p>
          <a:p>
            <a:r>
              <a:rPr lang="en-US" altLang="zh-TW" dirty="0"/>
              <a:t>If you see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00FF00"/>
                </a:solidFill>
              </a:rPr>
              <a:t>active(running)</a:t>
            </a:r>
            <a:r>
              <a:rPr lang="en-US" altLang="zh-TW" dirty="0" smtClean="0">
                <a:solidFill>
                  <a:schemeClr val="tx1"/>
                </a:solidFill>
              </a:rPr>
              <a:t>” </a:t>
            </a:r>
            <a:r>
              <a:rPr lang="en-US" altLang="zh-TW" dirty="0"/>
              <a:t>means you successful to </a:t>
            </a:r>
            <a:r>
              <a:rPr lang="en-US" altLang="zh-TW" dirty="0" smtClean="0"/>
              <a:t>run.</a:t>
            </a:r>
          </a:p>
          <a:p>
            <a:r>
              <a:rPr lang="en-US" altLang="zh-TW" dirty="0" smtClean="0"/>
              <a:t>Press “Ctrl-c” to leave</a:t>
            </a:r>
            <a:endParaRPr lang="zh-TW" altLang="en-US" dirty="0"/>
          </a:p>
        </p:txBody>
      </p:sp>
      <p:pic>
        <p:nvPicPr>
          <p:cNvPr id="9" name="Shape 308"/>
          <p:cNvPicPr preferRelativeResize="0"/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79504" y="2793144"/>
            <a:ext cx="497575" cy="4032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1229933" y="2855033"/>
            <a:ext cx="1697463" cy="192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4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MQTT with</a:t>
            </a:r>
            <a:r>
              <a:rPr lang="en-US" altLang="zh-TW" dirty="0" smtClean="0"/>
              <a:t> </a:t>
            </a:r>
            <a:r>
              <a:rPr lang="en-US" altLang="zh-TW" dirty="0"/>
              <a:t>Terminal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200" dirty="0"/>
              <a:t>Start to subscribe </a:t>
            </a:r>
            <a:endParaRPr lang="zh-TW" altLang="en-US" sz="1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Input ” </a:t>
            </a:r>
            <a:r>
              <a:rPr lang="en-US" altLang="zh-TW" dirty="0" err="1"/>
              <a:t>mosquitto_sub</a:t>
            </a:r>
            <a:r>
              <a:rPr lang="en-US" altLang="zh-TW" dirty="0"/>
              <a:t> -t </a:t>
            </a:r>
            <a:r>
              <a:rPr lang="en-US" altLang="zh-TW" dirty="0" smtClean="0"/>
              <a:t>xxx/???” to receive messages.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x</a:t>
            </a:r>
            <a:r>
              <a:rPr lang="en-US" altLang="zh-TW" dirty="0" smtClean="0"/>
              <a:t>xx </a:t>
            </a:r>
            <a:r>
              <a:rPr lang="en-US" altLang="zh-TW" dirty="0"/>
              <a:t>/</a:t>
            </a:r>
            <a:r>
              <a:rPr lang="en-US" altLang="zh-TW" dirty="0" smtClean="0"/>
              <a:t>??? is topic name , you can change to other words.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AC761-3B46-4FC1-B572-E5CFD1A5489D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58" t="1552" r="-42" b="61342"/>
          <a:stretch/>
        </p:blipFill>
        <p:spPr>
          <a:xfrm>
            <a:off x="993342" y="1928827"/>
            <a:ext cx="4960126" cy="6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45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自訂 8">
      <a:dk1>
        <a:srgbClr val="000000"/>
      </a:dk1>
      <a:lt1>
        <a:srgbClr val="FFFFFF"/>
      </a:lt1>
      <a:dk2>
        <a:srgbClr val="E8E9E8"/>
      </a:dk2>
      <a:lt2>
        <a:srgbClr val="72B2CE"/>
      </a:lt2>
      <a:accent1>
        <a:srgbClr val="C0C8E4"/>
      </a:accent1>
      <a:accent2>
        <a:srgbClr val="DA9896"/>
      </a:accent2>
      <a:accent3>
        <a:srgbClr val="98D9BC"/>
      </a:accent3>
      <a:accent4>
        <a:srgbClr val="AAD1E0"/>
      </a:accent4>
      <a:accent5>
        <a:srgbClr val="F68C77"/>
      </a:accent5>
      <a:accent6>
        <a:srgbClr val="72B2CE"/>
      </a:accent6>
      <a:hlink>
        <a:srgbClr val="DA9896"/>
      </a:hlink>
      <a:folHlink>
        <a:srgbClr val="F68C77"/>
      </a:folHlink>
    </a:clrScheme>
    <a:fontScheme name="自訂 4">
      <a:majorFont>
        <a:latin typeface="Rockwell"/>
        <a:ea typeface="微軟正黑體"/>
        <a:cs typeface=""/>
      </a:majorFont>
      <a:minorFont>
        <a:latin typeface="Cambri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IOT_tutorial_template</Template>
  <TotalTime>2155</TotalTime>
  <Words>603</Words>
  <Application>Microsoft Office PowerPoint</Application>
  <PresentationFormat>自訂</PresentationFormat>
  <Paragraphs>137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Arial</vt:lpstr>
      <vt:lpstr>Cambria</vt:lpstr>
      <vt:lpstr>Consolas</vt:lpstr>
      <vt:lpstr>Monotype Corsiva</vt:lpstr>
      <vt:lpstr>Rockwell</vt:lpstr>
      <vt:lpstr>Contents Slide Master</vt:lpstr>
      <vt:lpstr>MQTT</vt:lpstr>
      <vt:lpstr>Outline</vt:lpstr>
      <vt:lpstr>Introduction</vt:lpstr>
      <vt:lpstr>Introduction</vt:lpstr>
      <vt:lpstr>Expected Result</vt:lpstr>
      <vt:lpstr>Expected Result</vt:lpstr>
      <vt:lpstr>MQTT with Terminal</vt:lpstr>
      <vt:lpstr>MQTT with Terminal</vt:lpstr>
      <vt:lpstr>MQTT with Terminal</vt:lpstr>
      <vt:lpstr>MQTT with Terminal</vt:lpstr>
      <vt:lpstr>MQTT with Terminal</vt:lpstr>
      <vt:lpstr>MQTT with Terminal</vt:lpstr>
      <vt:lpstr>MQTT with Node-RED</vt:lpstr>
      <vt:lpstr>MQTT with Node-RED</vt:lpstr>
      <vt:lpstr>MQTT with Node-RED</vt:lpstr>
      <vt:lpstr>MQTT with Node-RED</vt:lpstr>
      <vt:lpstr>MQTT with Node-RED</vt:lpstr>
      <vt:lpstr>MQTT with Node-RED</vt:lpstr>
      <vt:lpstr>MQTT with Node-RED</vt:lpstr>
      <vt:lpstr>MQTT with Node-RED</vt:lpstr>
      <vt:lpstr>Result</vt:lpstr>
      <vt:lpstr>Result</vt:lpstr>
      <vt:lpstr>Result</vt:lpstr>
      <vt:lpstr>Result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&amp;</dc:title>
  <dc:creator>po</dc:creator>
  <cp:lastModifiedBy>許晁瑜</cp:lastModifiedBy>
  <cp:revision>124</cp:revision>
  <dcterms:modified xsi:type="dcterms:W3CDTF">2018-03-21T06:27:54Z</dcterms:modified>
</cp:coreProperties>
</file>