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55"/>
  </p:notesMasterIdLst>
  <p:handoutMasterIdLst>
    <p:handoutMasterId r:id="rId56"/>
  </p:handoutMasterIdLst>
  <p:sldIdLst>
    <p:sldId id="256" r:id="rId2"/>
    <p:sldId id="260" r:id="rId3"/>
    <p:sldId id="303" r:id="rId4"/>
    <p:sldId id="341" r:id="rId5"/>
    <p:sldId id="362" r:id="rId6"/>
    <p:sldId id="333" r:id="rId7"/>
    <p:sldId id="308" r:id="rId8"/>
    <p:sldId id="335" r:id="rId9"/>
    <p:sldId id="336" r:id="rId10"/>
    <p:sldId id="338" r:id="rId11"/>
    <p:sldId id="337" r:id="rId12"/>
    <p:sldId id="339" r:id="rId13"/>
    <p:sldId id="363" r:id="rId14"/>
    <p:sldId id="307" r:id="rId15"/>
    <p:sldId id="332" r:id="rId16"/>
    <p:sldId id="342" r:id="rId17"/>
    <p:sldId id="334" r:id="rId18"/>
    <p:sldId id="309" r:id="rId19"/>
    <p:sldId id="310" r:id="rId20"/>
    <p:sldId id="340" r:id="rId21"/>
    <p:sldId id="312" r:id="rId22"/>
    <p:sldId id="313" r:id="rId23"/>
    <p:sldId id="343" r:id="rId24"/>
    <p:sldId id="345" r:id="rId25"/>
    <p:sldId id="346" r:id="rId26"/>
    <p:sldId id="347" r:id="rId27"/>
    <p:sldId id="348" r:id="rId28"/>
    <p:sldId id="344" r:id="rId29"/>
    <p:sldId id="314" r:id="rId30"/>
    <p:sldId id="350" r:id="rId31"/>
    <p:sldId id="315" r:id="rId32"/>
    <p:sldId id="316" r:id="rId33"/>
    <p:sldId id="351" r:id="rId34"/>
    <p:sldId id="352" r:id="rId35"/>
    <p:sldId id="353" r:id="rId36"/>
    <p:sldId id="355" r:id="rId37"/>
    <p:sldId id="354" r:id="rId38"/>
    <p:sldId id="356" r:id="rId39"/>
    <p:sldId id="364" r:id="rId40"/>
    <p:sldId id="357" r:id="rId41"/>
    <p:sldId id="359" r:id="rId42"/>
    <p:sldId id="358" r:id="rId43"/>
    <p:sldId id="360" r:id="rId44"/>
    <p:sldId id="323" r:id="rId45"/>
    <p:sldId id="319" r:id="rId46"/>
    <p:sldId id="349" r:id="rId47"/>
    <p:sldId id="317" r:id="rId48"/>
    <p:sldId id="361" r:id="rId49"/>
    <p:sldId id="331" r:id="rId50"/>
    <p:sldId id="320" r:id="rId51"/>
    <p:sldId id="321" r:id="rId52"/>
    <p:sldId id="318" r:id="rId53"/>
    <p:sldId id="288" r:id="rId5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F6B"/>
    <a:srgbClr val="2C4365"/>
    <a:srgbClr val="30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216"/>
  </p:normalViewPr>
  <p:slideViewPr>
    <p:cSldViewPr snapToGrid="0" snapToObjects="1"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74EEE-A5E1-404C-9919-361C60776C1F}" type="datetimeFigureOut">
              <a:rPr kumimoji="1" lang="zh-TW" altLang="en-US" smtClean="0"/>
              <a:t>2017/5/5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6D99D-A89A-1A49-80A7-018E7CB3BFF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0926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8874C-6690-B74D-9591-C5BFFA8F32EE}" type="datetimeFigureOut">
              <a:rPr kumimoji="1" lang="zh-TW" altLang="en-US" smtClean="0"/>
              <a:t>2017/5/5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130E2-22C6-044C-9D5D-159A7D54DC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77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2D4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07823"/>
            <a:ext cx="7772400" cy="1792627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2DEC-05AC-784C-9BBF-9CF5C953A13F}" type="datetime1">
              <a:rPr kumimoji="1" lang="zh-TW" altLang="en-US" smtClean="0"/>
              <a:t>2017/5/5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Picture 2" descr="D:\Presentation\templates\NCU_logo2加字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754" y="142852"/>
            <a:ext cx="2777369" cy="6950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1549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674C-E4D3-864C-BC49-46D5FB95A13C}" type="datetime1">
              <a:rPr kumimoji="1" lang="zh-TW" altLang="en-US" smtClean="0"/>
              <a:t>2017/5/5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083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548B-A2D4-7342-9631-90D808149E67}" type="datetime1">
              <a:rPr kumimoji="1" lang="zh-TW" altLang="en-US" smtClean="0"/>
              <a:t>2017/5/5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383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6ED3-4108-FB46-AB0E-426AB05A2AFB}" type="datetime1">
              <a:rPr kumimoji="1" lang="zh-TW" altLang="en-US" smtClean="0"/>
              <a:t>2017/5/5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970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B680-1D07-CD48-B60C-73B238C16669}" type="datetime1">
              <a:rPr kumimoji="1" lang="zh-TW" altLang="en-US" smtClean="0"/>
              <a:t>2017/5/5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583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96E7-6F14-A64B-9273-9B47BD862E9D}" type="datetime1">
              <a:rPr kumimoji="1" lang="zh-TW" altLang="en-US" smtClean="0"/>
              <a:t>2017/5/5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506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C8F6-63B9-004A-A644-89526F4B7057}" type="datetime1">
              <a:rPr kumimoji="1" lang="zh-TW" altLang="en-US" smtClean="0"/>
              <a:t>2017/5/5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470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CBC6-E87F-EF49-A491-1FBF52DD4883}" type="datetime1">
              <a:rPr kumimoji="1" lang="zh-TW" altLang="en-US" smtClean="0"/>
              <a:t>2017/5/5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609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A56A-305A-DA45-8CE9-FDEC3C4D85B6}" type="datetime1">
              <a:rPr kumimoji="1" lang="zh-TW" altLang="en-US" smtClean="0"/>
              <a:t>2017/5/5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208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4F12-F79C-7945-92F5-19740974658B}" type="datetime1">
              <a:rPr kumimoji="1" lang="zh-TW" altLang="en-US" smtClean="0"/>
              <a:t>2017/5/5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742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將圖片拖曳至版面配置區或按一下圖示以新增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67F-1E8A-FD49-A808-AB6F310F2F41}" type="datetime1">
              <a:rPr kumimoji="1" lang="zh-TW" altLang="en-US" smtClean="0"/>
              <a:t>2017/5/5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105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381301"/>
            <a:ext cx="8229600" cy="1051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11300"/>
            <a:ext cx="8229600" cy="4708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1pPr>
          </a:lstStyle>
          <a:p>
            <a:fld id="{4B1B7E53-BEBF-8648-8D0C-BD7BC9662818}" type="datetime1">
              <a:rPr kumimoji="1" lang="zh-TW" altLang="en-US" smtClean="0"/>
              <a:t>2017/5/5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Calibri"/>
              </a:defRPr>
            </a:lvl1pPr>
          </a:lstStyle>
          <a:p>
            <a:fld id="{F8ACCFDB-1BF4-D04C-B4EC-0A9B24BE85B0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4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微軟正黑體"/>
          <a:cs typeface="微軟正黑體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80000"/>
        <a:buFont typeface="Wingdings" charset="2"/>
        <a:buChar char="l"/>
        <a:defRPr sz="3200" kern="1200">
          <a:solidFill>
            <a:schemeClr val="tx1"/>
          </a:solidFill>
          <a:latin typeface="+mn-lt"/>
          <a:ea typeface="微軟正黑體"/>
          <a:cs typeface="微軟正黑體"/>
        </a:defRPr>
      </a:lvl1pPr>
      <a:lvl2pPr marL="914400" indent="-457200" algn="l" defTabSz="457200" rtl="0" eaLnBrk="1" latinLnBrk="0" hangingPunct="1">
        <a:spcBef>
          <a:spcPct val="20000"/>
        </a:spcBef>
        <a:buSzPct val="55000"/>
        <a:buFont typeface="Wingdings" charset="2"/>
        <a:buChar char="p"/>
        <a:defRPr sz="2800" kern="1200">
          <a:solidFill>
            <a:schemeClr val="tx1"/>
          </a:solidFill>
          <a:latin typeface="+mn-lt"/>
          <a:ea typeface="微軟正黑體"/>
          <a:cs typeface="微軟正黑體"/>
        </a:defRPr>
      </a:lvl2pPr>
      <a:lvl3pPr marL="1143000" indent="-228600" algn="l" defTabSz="457200" rtl="0" eaLnBrk="1" latinLnBrk="0" hangingPunct="1">
        <a:spcBef>
          <a:spcPct val="20000"/>
        </a:spcBef>
        <a:buSzPct val="50000"/>
        <a:buFont typeface="Heiti TC Light"/>
        <a:buChar char="►"/>
        <a:defRPr sz="2400" kern="1200">
          <a:solidFill>
            <a:schemeClr val="tx1"/>
          </a:solidFill>
          <a:latin typeface="+mn-lt"/>
          <a:ea typeface="微軟正黑體"/>
          <a:cs typeface="微軟正黑體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微軟正黑體"/>
          <a:cs typeface="微軟正黑體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微軟正黑體"/>
          <a:cs typeface="微軟正黑體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jensd.de/apps/mqttfx/1.4.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editoronlin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jsoneditoronlin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NODE RED </a:t>
            </a:r>
            <a:r>
              <a:rPr kumimoji="1" lang="en-US" altLang="zh-TW" dirty="0" err="1"/>
              <a:t>T</a:t>
            </a:r>
            <a:r>
              <a:rPr kumimoji="1" lang="en-US" altLang="zh-TW" dirty="0" err="1" smtClean="0"/>
              <a:t>ranning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600200" y="5647366"/>
            <a:ext cx="6400800" cy="77086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5" name="子標題 2"/>
          <p:cNvSpPr txBox="1">
            <a:spLocks/>
          </p:cNvSpPr>
          <p:nvPr/>
        </p:nvSpPr>
        <p:spPr>
          <a:xfrm>
            <a:off x="1316114" y="4182476"/>
            <a:ext cx="6400800" cy="770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SzPct val="55000"/>
              <a:buFont typeface="Wingdings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50000"/>
              <a:buFont typeface="Heiti TC Light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温永均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90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7408" y="734686"/>
            <a:ext cx="8229600" cy="470836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String</a:t>
            </a:r>
          </a:p>
          <a:p>
            <a:pPr marL="0" indent="0">
              <a:buNone/>
            </a:pPr>
            <a:r>
              <a:rPr lang="en-US" altLang="zh-TW" dirty="0"/>
              <a:t>	[“jacky", “jenny", "Ava", “Bill</a:t>
            </a:r>
            <a:r>
              <a:rPr lang="en-US" altLang="zh-TW" dirty="0" smtClean="0"/>
              <a:t>"]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Boolean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[</a:t>
            </a:r>
            <a:r>
              <a:rPr lang="en-US" altLang="zh-TW" dirty="0"/>
              <a:t>false</a:t>
            </a:r>
            <a:r>
              <a:rPr lang="en-US" altLang="zh-TW" dirty="0" smtClean="0"/>
              <a:t>, </a:t>
            </a:r>
            <a:r>
              <a:rPr lang="en-US" altLang="zh-TW" dirty="0"/>
              <a:t>true, false, false, </a:t>
            </a:r>
            <a:r>
              <a:rPr lang="en-US" altLang="zh-TW" dirty="0" smtClean="0"/>
              <a:t>true</a:t>
            </a:r>
            <a:r>
              <a:rPr lang="en-US" altLang="zh-TW" dirty="0"/>
              <a:t> 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3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7408" y="734686"/>
            <a:ext cx="8229600" cy="470836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各種型態的組合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11</a:t>
            </a:fld>
            <a:endParaRPr kumimoji="1"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93" y="2184422"/>
            <a:ext cx="6698019" cy="311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498996" y="5837129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:</a:t>
            </a:r>
            <a:r>
              <a:rPr lang="zh-TW" altLang="en-US" dirty="0" smtClean="0"/>
              <a:t>官</a:t>
            </a:r>
            <a:r>
              <a:rPr lang="zh-TW" altLang="en-US" dirty="0"/>
              <a:t>方網站提供</a:t>
            </a:r>
          </a:p>
        </p:txBody>
      </p:sp>
    </p:spTree>
    <p:extLst>
      <p:ext uri="{BB962C8B-B14F-4D97-AF65-F5344CB8AC3E}">
        <p14:creationId xmlns:p14="http://schemas.microsoft.com/office/powerpoint/2010/main" val="39636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7408" y="734685"/>
            <a:ext cx="8229600" cy="5315385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物</a:t>
            </a:r>
            <a:r>
              <a:rPr lang="zh-TW" altLang="en-US" dirty="0"/>
              <a:t>件和陣列</a:t>
            </a:r>
            <a:r>
              <a:rPr lang="zh-TW" altLang="en-US" dirty="0" smtClean="0"/>
              <a:t>，基本上可互</a:t>
            </a:r>
            <a:r>
              <a:rPr lang="zh-TW" altLang="en-US" dirty="0"/>
              <a:t>相轉</a:t>
            </a:r>
            <a:r>
              <a:rPr lang="zh-TW" altLang="en-US" dirty="0" smtClean="0"/>
              <a:t>換</a:t>
            </a:r>
            <a:r>
              <a:rPr lang="zh-TW" altLang="en-US" dirty="0"/>
              <a:t>，</a:t>
            </a:r>
            <a:r>
              <a:rPr lang="zh-TW" altLang="en-US" dirty="0" smtClean="0"/>
              <a:t>但會有資</a:t>
            </a:r>
            <a:r>
              <a:rPr lang="zh-TW" altLang="en-US" dirty="0"/>
              <a:t>料損</a:t>
            </a:r>
            <a:r>
              <a:rPr lang="zh-TW" altLang="en-US" dirty="0" smtClean="0"/>
              <a:t>失</a:t>
            </a:r>
            <a:endParaRPr lang="zh-TW" altLang="en-US" dirty="0"/>
          </a:p>
          <a:p>
            <a:r>
              <a:rPr lang="zh-TW" altLang="en-US" dirty="0" smtClean="0"/>
              <a:t> </a:t>
            </a:r>
            <a:r>
              <a:rPr lang="zh-TW" altLang="en-US" dirty="0"/>
              <a:t>物件 </a:t>
            </a:r>
            <a:r>
              <a:rPr lang="en-US" altLang="zh-TW" dirty="0"/>
              <a:t>-&gt; </a:t>
            </a:r>
            <a:r>
              <a:rPr lang="zh-TW" altLang="en-US" dirty="0"/>
              <a:t>陣</a:t>
            </a:r>
            <a:r>
              <a:rPr lang="zh-TW" altLang="en-US" dirty="0" smtClean="0"/>
              <a:t>列</a:t>
            </a:r>
            <a:r>
              <a:rPr lang="zh-TW" altLang="en-US" dirty="0"/>
              <a:t>，</a:t>
            </a:r>
            <a:r>
              <a:rPr lang="zh-TW" altLang="en-US" dirty="0" smtClean="0"/>
              <a:t>就</a:t>
            </a:r>
            <a:r>
              <a:rPr lang="zh-TW" altLang="en-US" dirty="0"/>
              <a:t>會損</a:t>
            </a:r>
            <a:r>
              <a:rPr lang="zh-TW" altLang="en-US" dirty="0" smtClean="0"/>
              <a:t>失</a:t>
            </a:r>
            <a:r>
              <a:rPr lang="en-US" altLang="zh-TW" dirty="0" smtClean="0"/>
              <a:t>key</a:t>
            </a:r>
            <a:r>
              <a:rPr lang="zh-TW" altLang="en-US" dirty="0" smtClean="0"/>
              <a:t>，</a:t>
            </a:r>
            <a:r>
              <a:rPr lang="zh-TW" altLang="en-US" dirty="0"/>
              <a:t>只</a:t>
            </a:r>
            <a:r>
              <a:rPr lang="zh-TW" altLang="en-US" dirty="0" smtClean="0"/>
              <a:t>留下</a:t>
            </a:r>
            <a:r>
              <a:rPr lang="en-US" altLang="zh-TW" dirty="0" smtClean="0"/>
              <a:t>value</a:t>
            </a:r>
          </a:p>
          <a:p>
            <a:r>
              <a:rPr lang="zh-TW" altLang="en-US" dirty="0" smtClean="0"/>
              <a:t> </a:t>
            </a:r>
            <a:r>
              <a:rPr lang="zh-TW" altLang="en-US" dirty="0"/>
              <a:t>陣列 </a:t>
            </a:r>
            <a:r>
              <a:rPr lang="en-US" altLang="zh-TW" dirty="0"/>
              <a:t>-&gt; </a:t>
            </a:r>
            <a:r>
              <a:rPr lang="zh-TW" altLang="en-US" dirty="0"/>
              <a:t>物</a:t>
            </a:r>
            <a:r>
              <a:rPr lang="zh-TW" altLang="en-US" dirty="0" smtClean="0"/>
              <a:t>件</a:t>
            </a:r>
            <a:r>
              <a:rPr lang="zh-TW" altLang="en-US" dirty="0"/>
              <a:t>，</a:t>
            </a:r>
            <a:r>
              <a:rPr lang="zh-TW" altLang="en-US" dirty="0" smtClean="0"/>
              <a:t>就</a:t>
            </a:r>
            <a:r>
              <a:rPr lang="zh-TW" altLang="en-US" dirty="0"/>
              <a:t>可以將每個</a:t>
            </a:r>
            <a:r>
              <a:rPr lang="zh-TW" altLang="en-US" dirty="0" smtClean="0"/>
              <a:t>值</a:t>
            </a:r>
            <a:r>
              <a:rPr lang="zh-TW" altLang="en-US" dirty="0"/>
              <a:t>填</a:t>
            </a:r>
            <a:r>
              <a:rPr lang="zh-TW" altLang="en-US" dirty="0" smtClean="0"/>
              <a:t>上</a:t>
            </a:r>
            <a:r>
              <a:rPr lang="zh-TW" altLang="en-US" dirty="0"/>
              <a:t>數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r>
              <a:rPr lang="en-US" altLang="zh-TW" dirty="0" smtClean="0"/>
              <a:t>JSON</a:t>
            </a:r>
            <a:r>
              <a:rPr lang="zh-TW" altLang="en-US" dirty="0" smtClean="0"/>
              <a:t>文件中，不可用</a:t>
            </a:r>
            <a:r>
              <a:rPr lang="zh-TW" altLang="en-US" dirty="0"/>
              <a:t>註</a:t>
            </a:r>
            <a:r>
              <a:rPr lang="zh-TW" altLang="en-US" dirty="0" smtClean="0"/>
              <a:t>解</a:t>
            </a:r>
            <a:endParaRPr lang="en-US" altLang="zh-TW" dirty="0" smtClean="0"/>
          </a:p>
          <a:p>
            <a:r>
              <a:rPr lang="zh-TW" altLang="en-US" dirty="0" smtClean="0"/>
              <a:t>有些字</a:t>
            </a:r>
            <a:r>
              <a:rPr lang="zh-TW" altLang="en-US" dirty="0"/>
              <a:t>元在</a:t>
            </a:r>
            <a:r>
              <a:rPr lang="en-US" altLang="zh-TW" dirty="0"/>
              <a:t>JSON</a:t>
            </a:r>
            <a:r>
              <a:rPr lang="zh-TW" altLang="en-US" dirty="0"/>
              <a:t>不能直接打，需要</a:t>
            </a:r>
            <a:r>
              <a:rPr lang="zh-TW" altLang="en-US" dirty="0" smtClean="0"/>
              <a:t>做</a:t>
            </a:r>
            <a:r>
              <a:rPr lang="en-US" altLang="zh-TW" dirty="0" smtClean="0"/>
              <a:t>escape character</a:t>
            </a:r>
          </a:p>
          <a:p>
            <a:pPr marL="571500" lvl="1" indent="0">
              <a:buNone/>
            </a:pPr>
            <a:r>
              <a:rPr lang="en-US" altLang="zh-TW" dirty="0" smtClean="0"/>
              <a:t>\"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\\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\/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\b</a:t>
            </a:r>
            <a:br>
              <a:rPr lang="en-US" altLang="zh-TW" dirty="0"/>
            </a:br>
            <a:r>
              <a:rPr lang="en-US" altLang="zh-TW" dirty="0"/>
              <a:t>\f</a:t>
            </a:r>
            <a:br>
              <a:rPr lang="en-US" altLang="zh-TW" dirty="0"/>
            </a:br>
            <a:r>
              <a:rPr lang="en-US" altLang="zh-TW" dirty="0"/>
              <a:t>\n</a:t>
            </a:r>
            <a:br>
              <a:rPr lang="en-US" altLang="zh-TW" dirty="0"/>
            </a:br>
            <a:r>
              <a:rPr lang="en-US" altLang="zh-TW" dirty="0"/>
              <a:t>\r</a:t>
            </a:r>
            <a:br>
              <a:rPr lang="en-US" altLang="zh-TW" dirty="0"/>
            </a:br>
            <a:r>
              <a:rPr lang="en-US" altLang="zh-TW" dirty="0"/>
              <a:t>\</a:t>
            </a:r>
            <a:r>
              <a:rPr lang="en-US" altLang="zh-TW" dirty="0" smtClean="0"/>
              <a:t>t</a:t>
            </a:r>
          </a:p>
          <a:p>
            <a:pPr marL="57150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如需更深入了解</a:t>
            </a:r>
            <a:r>
              <a:rPr lang="en-US" altLang="zh-TW" dirty="0" smtClean="0"/>
              <a:t>JSON,</a:t>
            </a:r>
            <a:r>
              <a:rPr lang="zh-TW" altLang="en-US" dirty="0" smtClean="0"/>
              <a:t>連結至</a:t>
            </a:r>
            <a:r>
              <a:rPr lang="en-US" altLang="zh-TW" dirty="0" smtClean="0"/>
              <a:t>http</a:t>
            </a:r>
            <a:r>
              <a:rPr lang="en-US" altLang="zh-TW" dirty="0"/>
              <a:t>://www.json.org/</a:t>
            </a:r>
            <a:endParaRPr lang="zh-TW" altLang="en-US" dirty="0"/>
          </a:p>
          <a:p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05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2532141"/>
            <a:ext cx="8229600" cy="470836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		</a:t>
            </a:r>
            <a:r>
              <a:rPr lang="en-US" altLang="zh-TW" sz="4000" dirty="0" smtClean="0"/>
              <a:t>INJECT/DEBUG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41144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NODE RED </a:t>
            </a:r>
            <a:r>
              <a:rPr lang="en-US" altLang="zh-TW" dirty="0" smtClean="0"/>
              <a:t>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IE Browser,</a:t>
            </a:r>
            <a:r>
              <a:rPr lang="zh-TW" altLang="en-US" dirty="0" smtClean="0"/>
              <a:t>網址輸入</a:t>
            </a:r>
            <a:r>
              <a:rPr lang="en-US" altLang="zh-TW" dirty="0" smtClean="0"/>
              <a:t>127.0.0.1:1880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586625" y="3507288"/>
            <a:ext cx="1559490" cy="425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7" y="2307102"/>
            <a:ext cx="7929063" cy="348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圓角矩形 8"/>
          <p:cNvSpPr/>
          <p:nvPr/>
        </p:nvSpPr>
        <p:spPr>
          <a:xfrm>
            <a:off x="2474083" y="2719497"/>
            <a:ext cx="1672031" cy="425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3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80395"/>
            <a:ext cx="8229600" cy="4708366"/>
          </a:xfrm>
        </p:spPr>
        <p:txBody>
          <a:bodyPr/>
          <a:lstStyle/>
          <a:p>
            <a:r>
              <a:rPr lang="zh-TW" altLang="en-US" dirty="0" smtClean="0"/>
              <a:t>建立下列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15</a:t>
            </a:fld>
            <a:endParaRPr kumimoji="1"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5" y="2009895"/>
            <a:ext cx="7741085" cy="357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9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12784"/>
            <a:ext cx="8229600" cy="4708366"/>
          </a:xfrm>
        </p:spPr>
        <p:txBody>
          <a:bodyPr/>
          <a:lstStyle/>
          <a:p>
            <a:r>
              <a:rPr lang="zh-TW" altLang="en-US" dirty="0" smtClean="0"/>
              <a:t>欄位解釋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16</a:t>
            </a:fld>
            <a:endParaRPr kumimoji="1"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929008" y="3958225"/>
            <a:ext cx="438411" cy="12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11" y="2164039"/>
            <a:ext cx="6486444" cy="405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380990" y="5715093"/>
            <a:ext cx="15876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NODE</a:t>
            </a:r>
            <a:r>
              <a:rPr lang="zh-TW" altLang="en-US" dirty="0" smtClean="0"/>
              <a:t>名稱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380990" y="4614890"/>
            <a:ext cx="15876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重覆次數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293308" y="4007186"/>
            <a:ext cx="1850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mtClean="0"/>
              <a:t>TOPIC</a:t>
            </a:r>
            <a:r>
              <a:rPr lang="zh-TW" altLang="en-US" dirty="0" smtClean="0"/>
              <a:t>成員字串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93308" y="3449970"/>
            <a:ext cx="15876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PAYLOAD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39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9741" y="948593"/>
            <a:ext cx="8229600" cy="4708366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Payload</a:t>
            </a:r>
            <a:r>
              <a:rPr lang="zh-TW" altLang="en-US" dirty="0"/>
              <a:t>點</a:t>
            </a:r>
            <a:r>
              <a:rPr lang="zh-TW" altLang="en-US" dirty="0" smtClean="0"/>
              <a:t>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17</a:t>
            </a:fld>
            <a:endParaRPr kumimoji="1" lang="zh-TW" altLang="en-US"/>
          </a:p>
        </p:txBody>
      </p:sp>
      <p:pic>
        <p:nvPicPr>
          <p:cNvPr id="6" name="圖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62" y="2132060"/>
            <a:ext cx="5311418" cy="44691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圓角矩形 6"/>
          <p:cNvSpPr/>
          <p:nvPr/>
        </p:nvSpPr>
        <p:spPr>
          <a:xfrm>
            <a:off x="1399782" y="3181610"/>
            <a:ext cx="1922745" cy="450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3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11100"/>
            <a:ext cx="8229600" cy="4708366"/>
          </a:xfrm>
        </p:spPr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18</a:t>
            </a:fld>
            <a:endParaRPr kumimoji="1" lang="zh-TW" altLang="en-US"/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82" y="2317315"/>
            <a:ext cx="6501008" cy="3902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圓角矩形 4"/>
          <p:cNvSpPr/>
          <p:nvPr/>
        </p:nvSpPr>
        <p:spPr>
          <a:xfrm>
            <a:off x="2361155" y="5248404"/>
            <a:ext cx="1922745" cy="450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2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5674" y="1018931"/>
            <a:ext cx="8229600" cy="4708366"/>
          </a:xfrm>
        </p:spPr>
        <p:txBody>
          <a:bodyPr/>
          <a:lstStyle/>
          <a:p>
            <a:r>
              <a:rPr lang="en-US" altLang="zh-TW" dirty="0" smtClean="0"/>
              <a:t>Repeat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19</a:t>
            </a:fld>
            <a:endParaRPr kumimoji="1" lang="zh-TW" altLang="en-US"/>
          </a:p>
        </p:txBody>
      </p:sp>
      <p:pic>
        <p:nvPicPr>
          <p:cNvPr id="6" name="圖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98" y="2086078"/>
            <a:ext cx="7164887" cy="4133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9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286217"/>
            <a:ext cx="8229600" cy="4708366"/>
          </a:xfrm>
        </p:spPr>
        <p:txBody>
          <a:bodyPr>
            <a:normAutofit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altLang="zh-TW" dirty="0"/>
              <a:t>JSON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en-US" altLang="zh-TW" dirty="0"/>
              <a:t>INJECT/DEBUG</a:t>
            </a:r>
            <a:r>
              <a:rPr lang="zh-TW" altLang="en-US" dirty="0"/>
              <a:t> </a:t>
            </a:r>
            <a:r>
              <a:rPr lang="en-US" altLang="zh-TW" dirty="0" smtClean="0"/>
              <a:t>node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function node</a:t>
            </a:r>
            <a:r>
              <a:rPr lang="zh-TW" altLang="en-US" dirty="0" smtClean="0"/>
              <a:t>建立</a:t>
            </a:r>
            <a:r>
              <a:rPr lang="en-US" altLang="zh-TW" dirty="0"/>
              <a:t>on/off </a:t>
            </a:r>
            <a:r>
              <a:rPr lang="en-US" altLang="zh-TW" dirty="0" smtClean="0"/>
              <a:t>switch</a:t>
            </a:r>
          </a:p>
          <a:p>
            <a:r>
              <a:rPr lang="en-US" altLang="zh-TW" sz="2800" dirty="0" smtClean="0"/>
              <a:t>NODE </a:t>
            </a:r>
            <a:r>
              <a:rPr lang="en-US" altLang="zh-TW" sz="2800" dirty="0"/>
              <a:t>RED</a:t>
            </a:r>
            <a:r>
              <a:rPr lang="zh-TW" altLang="en-US" sz="2800" dirty="0"/>
              <a:t>使用</a:t>
            </a:r>
            <a:r>
              <a:rPr lang="en-US" altLang="zh-TW" sz="2800" dirty="0"/>
              <a:t>MQTT in </a:t>
            </a:r>
            <a:r>
              <a:rPr lang="en-US" altLang="zh-TW" sz="2800" dirty="0" smtClean="0"/>
              <a:t>node</a:t>
            </a:r>
            <a:r>
              <a:rPr lang="zh-TW" altLang="en-US" sz="2800" dirty="0" smtClean="0"/>
              <a:t>做</a:t>
            </a:r>
            <a:r>
              <a:rPr lang="zh-TW" altLang="en-US" sz="2800" dirty="0"/>
              <a:t>單一訊息</a:t>
            </a:r>
            <a:r>
              <a:rPr lang="zh-TW" altLang="en-US" sz="2800" dirty="0" smtClean="0"/>
              <a:t>訂</a:t>
            </a:r>
            <a:endParaRPr lang="en-US" altLang="zh-TW" sz="2800" dirty="0" smtClean="0"/>
          </a:p>
          <a:p>
            <a:r>
              <a:rPr lang="en-US" altLang="zh-TW" sz="2800" dirty="0" smtClean="0"/>
              <a:t>NODE </a:t>
            </a:r>
            <a:r>
              <a:rPr lang="en-US" altLang="zh-TW" sz="2800" dirty="0"/>
              <a:t>RED</a:t>
            </a:r>
            <a:r>
              <a:rPr lang="zh-TW" altLang="en-US" sz="2800" dirty="0"/>
              <a:t>使用</a:t>
            </a:r>
            <a:r>
              <a:rPr lang="en-US" altLang="zh-TW" sz="2800" dirty="0"/>
              <a:t>MQTT</a:t>
            </a:r>
            <a:r>
              <a:rPr lang="zh-TW" altLang="en-US" sz="2800" dirty="0"/>
              <a:t> </a:t>
            </a:r>
            <a:r>
              <a:rPr lang="en-US" altLang="zh-TW" sz="2800" dirty="0"/>
              <a:t>out </a:t>
            </a:r>
            <a:r>
              <a:rPr lang="en-US" altLang="zh-TW" sz="2800" dirty="0" smtClean="0"/>
              <a:t>node</a:t>
            </a:r>
            <a:r>
              <a:rPr lang="zh-TW" altLang="en-US" sz="2800" dirty="0" smtClean="0"/>
              <a:t>做單一</a:t>
            </a:r>
            <a:r>
              <a:rPr lang="zh-TW" altLang="en-US" sz="2800" dirty="0"/>
              <a:t>訊息</a:t>
            </a:r>
            <a:r>
              <a:rPr lang="zh-TW" altLang="en-US" sz="2800" dirty="0" smtClean="0"/>
              <a:t>推</a:t>
            </a:r>
            <a:endParaRPr lang="en-US" altLang="zh-TW" sz="2800" dirty="0"/>
          </a:p>
          <a:p>
            <a:r>
              <a:rPr lang="en-US" altLang="zh-TW" sz="2800" dirty="0" smtClean="0"/>
              <a:t>NODE </a:t>
            </a:r>
            <a:r>
              <a:rPr lang="en-US" altLang="zh-TW" sz="2800" dirty="0"/>
              <a:t>RED</a:t>
            </a:r>
            <a:r>
              <a:rPr lang="zh-TW" altLang="en-US" sz="2800" dirty="0"/>
              <a:t>使用</a:t>
            </a:r>
            <a:r>
              <a:rPr lang="en-US" altLang="zh-TW" sz="2800" dirty="0"/>
              <a:t>MQTT</a:t>
            </a:r>
            <a:r>
              <a:rPr lang="zh-TW" altLang="en-US" sz="2800" dirty="0"/>
              <a:t> </a:t>
            </a:r>
            <a:r>
              <a:rPr lang="en-US" altLang="zh-TW" sz="2800" dirty="0"/>
              <a:t>out </a:t>
            </a:r>
            <a:r>
              <a:rPr lang="en-US" altLang="zh-TW" sz="2800" dirty="0" smtClean="0"/>
              <a:t>node</a:t>
            </a:r>
            <a:r>
              <a:rPr lang="zh-TW" altLang="en-US" sz="2800" dirty="0" smtClean="0"/>
              <a:t>做</a:t>
            </a:r>
            <a:r>
              <a:rPr lang="zh-TW" altLang="en-US" sz="2800" dirty="0"/>
              <a:t>物件訊息推</a:t>
            </a:r>
            <a:r>
              <a:rPr lang="zh-TW" altLang="en-US" sz="2800" dirty="0" smtClean="0"/>
              <a:t>播</a:t>
            </a:r>
            <a:endParaRPr lang="en-US" altLang="zh-TW" sz="2800" dirty="0" smtClean="0"/>
          </a:p>
          <a:p>
            <a:r>
              <a:rPr lang="en-US" altLang="zh-TW" sz="2800" dirty="0"/>
              <a:t>MQTT APPLICATION</a:t>
            </a:r>
            <a:endParaRPr lang="zh-TW" altLang="en-US" sz="2800" dirty="0"/>
          </a:p>
          <a:p>
            <a:pPr marL="0" indent="0">
              <a:buNone/>
            </a:pPr>
            <a:endParaRPr lang="zh-TW" altLang="en-US" sz="2800" dirty="0"/>
          </a:p>
          <a:p>
            <a:endParaRPr lang="zh-TW" altLang="en-US" sz="2800" dirty="0"/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4B2C7-E192-4A8A-A913-00315B439E0F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10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89270"/>
            <a:ext cx="8229600" cy="4708366"/>
          </a:xfrm>
        </p:spPr>
        <p:txBody>
          <a:bodyPr/>
          <a:lstStyle/>
          <a:p>
            <a:r>
              <a:rPr lang="zh-TW" altLang="en-US" dirty="0" smtClean="0"/>
              <a:t>按照之前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的舉例</a:t>
            </a:r>
            <a:r>
              <a:rPr lang="zh-TW" altLang="en-US" dirty="0" smtClean="0"/>
              <a:t>鍵入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,</a:t>
            </a:r>
            <a:r>
              <a:rPr lang="zh-TW" altLang="en-US" dirty="0" smtClean="0"/>
              <a:t>再</a:t>
            </a:r>
            <a:r>
              <a:rPr lang="zh-TW" altLang="en-US" dirty="0" smtClean="0"/>
              <a:t>點擊</a:t>
            </a:r>
            <a:r>
              <a:rPr lang="en-US" altLang="zh-TW" dirty="0" err="1" smtClean="0"/>
              <a:t>INJECT,debug</a:t>
            </a:r>
            <a:r>
              <a:rPr lang="zh-TW" altLang="en-US" dirty="0" smtClean="0"/>
              <a:t>視窗會</a:t>
            </a:r>
            <a:r>
              <a:rPr lang="zh-TW" altLang="en-US" dirty="0"/>
              <a:t>出</a:t>
            </a:r>
            <a:r>
              <a:rPr lang="zh-TW" altLang="en-US" dirty="0" smtClean="0"/>
              <a:t>現如右圖的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628337"/>
            <a:ext cx="8039100" cy="389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圓角矩形 7"/>
          <p:cNvSpPr/>
          <p:nvPr/>
        </p:nvSpPr>
        <p:spPr>
          <a:xfrm>
            <a:off x="1684750" y="3607492"/>
            <a:ext cx="3501025" cy="450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6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18931"/>
            <a:ext cx="8229600" cy="4708366"/>
          </a:xfrm>
        </p:spPr>
        <p:txBody>
          <a:bodyPr/>
          <a:lstStyle/>
          <a:p>
            <a:r>
              <a:rPr lang="zh-TW" altLang="en-US" dirty="0"/>
              <a:t>選擇</a:t>
            </a:r>
            <a:r>
              <a:rPr lang="en-US" altLang="zh-TW" dirty="0" err="1" smtClean="0"/>
              <a:t>message.payload</a:t>
            </a:r>
            <a:r>
              <a:rPr lang="zh-TW" altLang="en-US" dirty="0" smtClean="0"/>
              <a:t>或選擇</a:t>
            </a:r>
            <a:r>
              <a:rPr lang="en-US" altLang="zh-TW" dirty="0" smtClean="0"/>
              <a:t>complete </a:t>
            </a:r>
            <a:r>
              <a:rPr lang="en-US" altLang="zh-TW" dirty="0" err="1" smtClean="0"/>
              <a:t>msg</a:t>
            </a:r>
            <a:r>
              <a:rPr lang="en-US" altLang="zh-TW" dirty="0" smtClean="0"/>
              <a:t> object</a:t>
            </a:r>
            <a:r>
              <a:rPr lang="zh-TW" altLang="en-US" dirty="0" smtClean="0"/>
              <a:t>以觀察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6" name="圖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72" y="2775754"/>
            <a:ext cx="6613742" cy="3443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6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99" y="2199036"/>
            <a:ext cx="4849222" cy="376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22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18931"/>
            <a:ext cx="8229600" cy="4708366"/>
          </a:xfrm>
        </p:spPr>
        <p:txBody>
          <a:bodyPr/>
          <a:lstStyle/>
          <a:p>
            <a:r>
              <a:rPr lang="en-US" altLang="zh-TW" dirty="0" smtClean="0"/>
              <a:t>Debug</a:t>
            </a:r>
            <a:r>
              <a:rPr lang="zh-TW" altLang="en-US" dirty="0" smtClean="0"/>
              <a:t>視窗觀察</a:t>
            </a:r>
            <a:r>
              <a:rPr lang="en-US" altLang="zh-TW" dirty="0" smtClean="0"/>
              <a:t>message,</a:t>
            </a:r>
            <a:r>
              <a:rPr lang="zh-TW" altLang="en-US" dirty="0" smtClean="0"/>
              <a:t>依照上頁會有兩種結果輸出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106779" y="4574901"/>
            <a:ext cx="3864281" cy="115239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110633" y="3697624"/>
            <a:ext cx="3864281" cy="7661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9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23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65009" y="2496809"/>
            <a:ext cx="8229600" cy="4708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使用</a:t>
            </a:r>
            <a:r>
              <a:rPr lang="en-US" altLang="zh-TW" sz="4000" dirty="0" smtClean="0"/>
              <a:t>function node</a:t>
            </a:r>
          </a:p>
          <a:p>
            <a:pPr marL="0" indent="0">
              <a:buNone/>
            </a:pPr>
            <a:r>
              <a:rPr lang="zh-TW" altLang="en-US" sz="4000" dirty="0" smtClean="0"/>
              <a:t>建立</a:t>
            </a:r>
            <a:r>
              <a:rPr lang="en-US" altLang="zh-TW" sz="4000" dirty="0" smtClean="0"/>
              <a:t>on/off switch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12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24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建立下列</a:t>
            </a:r>
            <a:r>
              <a:rPr lang="en-US" altLang="zh-TW" dirty="0"/>
              <a:t>NODE</a:t>
            </a:r>
            <a:r>
              <a:rPr lang="zh-TW" altLang="en-US" dirty="0"/>
              <a:t>連線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2" y="2869810"/>
            <a:ext cx="7284049" cy="230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4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25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32999"/>
            <a:ext cx="8229600" cy="4708366"/>
          </a:xfrm>
        </p:spPr>
        <p:txBody>
          <a:bodyPr/>
          <a:lstStyle/>
          <a:p>
            <a:r>
              <a:rPr lang="en-US" altLang="zh-TW" dirty="0" smtClean="0"/>
              <a:t>On node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451" y="2225299"/>
            <a:ext cx="6195085" cy="399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81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26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1134"/>
            <a:ext cx="8229600" cy="4708366"/>
          </a:xfrm>
        </p:spPr>
        <p:txBody>
          <a:bodyPr/>
          <a:lstStyle/>
          <a:p>
            <a:r>
              <a:rPr lang="en-US" altLang="zh-TW" dirty="0" smtClean="0"/>
              <a:t>Off node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47" y="2202043"/>
            <a:ext cx="6700495" cy="415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2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27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5131"/>
            <a:ext cx="8229600" cy="4708366"/>
          </a:xfrm>
        </p:spPr>
        <p:txBody>
          <a:bodyPr/>
          <a:lstStyle/>
          <a:p>
            <a:r>
              <a:rPr lang="en-US" altLang="zh-TW" dirty="0" smtClean="0"/>
              <a:t>Function node</a:t>
            </a:r>
            <a:r>
              <a:rPr lang="zh-TW" altLang="en-US" dirty="0" smtClean="0"/>
              <a:t>輸入以下內容</a:t>
            </a:r>
            <a:endParaRPr lang="zh-TW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0" y="1898606"/>
            <a:ext cx="7545011" cy="412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左箭號圖說文字 4"/>
          <p:cNvSpPr/>
          <p:nvPr/>
        </p:nvSpPr>
        <p:spPr>
          <a:xfrm>
            <a:off x="4388005" y="3773921"/>
            <a:ext cx="3958224" cy="1653436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注意</a:t>
            </a:r>
            <a:r>
              <a:rPr lang="en-US" altLang="zh-TW" dirty="0" smtClean="0"/>
              <a:t>:</a:t>
            </a:r>
          </a:p>
          <a:p>
            <a:pPr algn="ctr"/>
            <a:r>
              <a:rPr lang="zh-TW" altLang="en-US" dirty="0" smtClean="0"/>
              <a:t>若使用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要用</a:t>
            </a:r>
            <a:r>
              <a:rPr lang="en-US" altLang="zh-TW" dirty="0" smtClean="0"/>
              <a:t>===true</a:t>
            </a:r>
          </a:p>
          <a:p>
            <a:pPr algn="ctr"/>
            <a:r>
              <a:rPr lang="en-US" altLang="zh-TW" dirty="0" smtClean="0"/>
              <a:t>===false</a:t>
            </a:r>
          </a:p>
          <a:p>
            <a:pPr algn="ctr"/>
            <a:endParaRPr lang="en-US" altLang="zh-TW" dirty="0" smtClean="0"/>
          </a:p>
        </p:txBody>
      </p:sp>
      <p:sp>
        <p:nvSpPr>
          <p:cNvPr id="6" name="向上箭號圖說文字 5"/>
          <p:cNvSpPr/>
          <p:nvPr/>
        </p:nvSpPr>
        <p:spPr>
          <a:xfrm>
            <a:off x="2730674" y="5722981"/>
            <a:ext cx="1841326" cy="998494"/>
          </a:xfrm>
          <a:prstGeom prst="up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變更</a:t>
            </a:r>
            <a:r>
              <a:rPr lang="en-US" altLang="zh-TW" dirty="0" err="1" smtClean="0"/>
              <a:t>msg:payload</a:t>
            </a:r>
            <a:r>
              <a:rPr lang="zh-TW" altLang="en-US" dirty="0" smtClean="0"/>
              <a:t>輸出的內容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91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21" y="2299897"/>
            <a:ext cx="5094393" cy="361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28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4525"/>
            <a:ext cx="8229600" cy="4708366"/>
          </a:xfrm>
        </p:spPr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Deploy,</a:t>
            </a:r>
            <a:r>
              <a:rPr lang="zh-TW" altLang="en-US" dirty="0" smtClean="0"/>
              <a:t>點擊</a:t>
            </a:r>
            <a:r>
              <a:rPr lang="en-US" altLang="zh-TW" dirty="0" smtClean="0"/>
              <a:t>inject </a:t>
            </a:r>
            <a:r>
              <a:rPr lang="zh-TW" altLang="en-US" dirty="0" smtClean="0"/>
              <a:t>方框</a:t>
            </a:r>
            <a:endParaRPr lang="en-US" altLang="zh-TW" dirty="0"/>
          </a:p>
          <a:p>
            <a:r>
              <a:rPr lang="zh-TW" altLang="en-US" dirty="0" smtClean="0"/>
              <a:t>於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視窗觀察</a:t>
            </a:r>
            <a:r>
              <a:rPr lang="en-US" altLang="zh-TW" dirty="0" smtClean="0"/>
              <a:t>payload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421688" y="3704720"/>
            <a:ext cx="851770" cy="8027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421688" y="5392032"/>
            <a:ext cx="851770" cy="8027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29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6870" y="2467716"/>
            <a:ext cx="8229600" cy="4708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smtClean="0"/>
              <a:t>NODE RED</a:t>
            </a:r>
            <a:r>
              <a:rPr lang="zh-TW" altLang="en-US" sz="4000" dirty="0" smtClean="0"/>
              <a:t>使用</a:t>
            </a:r>
            <a:r>
              <a:rPr lang="en-US" altLang="zh-TW" sz="4000" dirty="0" smtClean="0"/>
              <a:t>MQTT in node</a:t>
            </a:r>
          </a:p>
          <a:p>
            <a:pPr marL="0" indent="0">
              <a:buNone/>
            </a:pPr>
            <a:r>
              <a:rPr lang="en-US" altLang="zh-TW" sz="4000" dirty="0"/>
              <a:t>	</a:t>
            </a:r>
            <a:r>
              <a:rPr lang="en-US" altLang="zh-TW" sz="4000" dirty="0" smtClean="0"/>
              <a:t>	   </a:t>
            </a:r>
            <a:r>
              <a:rPr lang="zh-TW" altLang="en-US" sz="4000" dirty="0" smtClean="0"/>
              <a:t>做單一訊息訂閱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641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3887417"/>
          </a:xfrm>
        </p:spPr>
        <p:txBody>
          <a:bodyPr>
            <a:normAutofit/>
          </a:bodyPr>
          <a:lstStyle/>
          <a:p>
            <a:pPr fontAlgn="base"/>
            <a:r>
              <a:rPr lang="en-US" altLang="zh-TW" dirty="0" smtClean="0"/>
              <a:t>NODE RED</a:t>
            </a:r>
            <a:r>
              <a:rPr lang="zh-TW" altLang="en-US" dirty="0" smtClean="0"/>
              <a:t>底層</a:t>
            </a:r>
            <a:r>
              <a:rPr lang="zh-TW" altLang="en-US" dirty="0"/>
              <a:t>為</a:t>
            </a:r>
            <a:r>
              <a:rPr lang="en-US" altLang="zh-TW" dirty="0"/>
              <a:t>Node.js</a:t>
            </a:r>
            <a:r>
              <a:rPr lang="zh-TW" altLang="en-US" dirty="0" smtClean="0"/>
              <a:t>，</a:t>
            </a:r>
            <a:r>
              <a:rPr lang="zh-TW" altLang="en-US" dirty="0"/>
              <a:t>以</a:t>
            </a:r>
            <a:r>
              <a:rPr lang="zh-TW" altLang="en-US" dirty="0" smtClean="0"/>
              <a:t>瀏覽器作為使者</a:t>
            </a:r>
            <a:r>
              <a:rPr lang="zh-TW" altLang="en-US" dirty="0"/>
              <a:t>操作</a:t>
            </a:r>
            <a:r>
              <a:rPr lang="zh-TW" altLang="en-US" dirty="0" smtClean="0"/>
              <a:t>介面。透過</a:t>
            </a:r>
            <a:r>
              <a:rPr lang="zh-TW" altLang="en-US" dirty="0"/>
              <a:t>拖拉及設定各種</a:t>
            </a:r>
            <a:r>
              <a:rPr lang="zh-TW" altLang="en-US" dirty="0" smtClean="0"/>
              <a:t>節點的</a:t>
            </a:r>
            <a:r>
              <a:rPr lang="zh-TW" altLang="en-US" dirty="0"/>
              <a:t>方式</a:t>
            </a:r>
            <a:r>
              <a:rPr lang="zh-TW" altLang="en-US" dirty="0" smtClean="0"/>
              <a:t>，大部分功能都不須寫程式就</a:t>
            </a:r>
            <a:r>
              <a:rPr lang="zh-TW" altLang="en-US" dirty="0"/>
              <a:t>能</a:t>
            </a:r>
            <a:r>
              <a:rPr lang="zh-TW" altLang="en-US" dirty="0" smtClean="0"/>
              <a:t>完成設計，這是最近</a:t>
            </a:r>
            <a:r>
              <a:rPr lang="zh-TW" altLang="en-US" dirty="0"/>
              <a:t>很熱門</a:t>
            </a:r>
            <a:r>
              <a:rPr lang="zh-TW" altLang="en-US" dirty="0" smtClean="0"/>
              <a:t>的視覺化程式設計語言（</a:t>
            </a:r>
            <a:r>
              <a:rPr lang="en-US" altLang="zh-TW" dirty="0"/>
              <a:t>Visual Programming Language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0" indent="0" fontAlgn="base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4B2C7-E192-4A8A-A913-00315B439E0F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75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30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72681"/>
            <a:ext cx="8229600" cy="4708366"/>
          </a:xfrm>
        </p:spPr>
        <p:txBody>
          <a:bodyPr/>
          <a:lstStyle/>
          <a:p>
            <a:r>
              <a:rPr lang="zh-TW" altLang="en-US" dirty="0"/>
              <a:t>建立下列</a:t>
            </a:r>
            <a:r>
              <a:rPr lang="en-US" altLang="zh-TW" dirty="0"/>
              <a:t>NODE</a:t>
            </a:r>
            <a:r>
              <a:rPr lang="zh-TW" altLang="en-US" dirty="0"/>
              <a:t>連線</a:t>
            </a:r>
          </a:p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64" y="1728041"/>
            <a:ext cx="6682383" cy="443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1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31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1134"/>
            <a:ext cx="8229600" cy="4708366"/>
          </a:xfrm>
        </p:spPr>
        <p:txBody>
          <a:bodyPr/>
          <a:lstStyle/>
          <a:p>
            <a:r>
              <a:rPr lang="zh-TW" altLang="en-US" dirty="0" smtClean="0"/>
              <a:t>於</a:t>
            </a:r>
            <a:r>
              <a:rPr lang="en-US" altLang="zh-TW" dirty="0" err="1" smtClean="0"/>
              <a:t>mqtt</a:t>
            </a:r>
            <a:r>
              <a:rPr lang="en-US" altLang="zh-TW" dirty="0" smtClean="0"/>
              <a:t> in node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TOPIC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並且</a:t>
            </a:r>
            <a:r>
              <a:rPr lang="zh-TW" altLang="en-US" dirty="0" smtClean="0"/>
              <a:t>點選圈處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61" y="2341259"/>
            <a:ext cx="6564161" cy="373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圓角矩形 6"/>
          <p:cNvSpPr/>
          <p:nvPr/>
        </p:nvSpPr>
        <p:spPr>
          <a:xfrm>
            <a:off x="6936288" y="3620011"/>
            <a:ext cx="717116" cy="450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7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32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20586"/>
            <a:ext cx="8229600" cy="4708366"/>
          </a:xfrm>
        </p:spPr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MQTT SERVER,PORT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87" y="1695782"/>
            <a:ext cx="7690874" cy="416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2010426" y="3342879"/>
            <a:ext cx="4693086" cy="450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9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79279"/>
            <a:ext cx="7928809" cy="270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33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20586"/>
            <a:ext cx="8229600" cy="4708366"/>
          </a:xfrm>
        </p:spPr>
        <p:txBody>
          <a:bodyPr/>
          <a:lstStyle/>
          <a:p>
            <a:r>
              <a:rPr lang="zh-TW" altLang="en-US" dirty="0" smtClean="0"/>
              <a:t>於</a:t>
            </a:r>
            <a:r>
              <a:rPr lang="en-US" altLang="zh-TW" dirty="0" smtClean="0"/>
              <a:t>MQTT</a:t>
            </a:r>
            <a:r>
              <a:rPr lang="zh-TW" altLang="en-US" dirty="0" smtClean="0"/>
              <a:t> </a:t>
            </a:r>
            <a:r>
              <a:rPr lang="en-US" altLang="zh-TW" dirty="0" smtClean="0"/>
              <a:t>FX</a:t>
            </a:r>
            <a:r>
              <a:rPr lang="zh-TW" altLang="en-US" dirty="0" smtClean="0"/>
              <a:t>軟體</a:t>
            </a:r>
            <a:r>
              <a:rPr lang="zh-TW" altLang="en-US" dirty="0" smtClean="0"/>
              <a:t>輸入</a:t>
            </a:r>
            <a:r>
              <a:rPr lang="zh-TW" altLang="en-US" dirty="0" smtClean="0"/>
              <a:t>以下內容並點擊</a:t>
            </a:r>
            <a:r>
              <a:rPr lang="en-US" altLang="zh-TW" dirty="0" smtClean="0"/>
              <a:t>Publish</a:t>
            </a:r>
            <a:r>
              <a:rPr lang="zh-TW" altLang="en-US" dirty="0" smtClean="0"/>
              <a:t>按鈕推播</a:t>
            </a:r>
            <a:r>
              <a:rPr lang="en-US" altLang="zh-TW" dirty="0" smtClean="0"/>
              <a:t>off</a:t>
            </a:r>
            <a:r>
              <a:rPr lang="zh-TW" altLang="en-US" dirty="0" smtClean="0"/>
              <a:t>控制訊號</a:t>
            </a:r>
            <a:r>
              <a:rPr lang="en-US" altLang="zh-TW" dirty="0" smtClean="0"/>
              <a:t>,</a:t>
            </a:r>
            <a:r>
              <a:rPr lang="zh-TW" altLang="en-US" dirty="0" smtClean="0"/>
              <a:t>此目的是為了模擬物聯裝置發送</a:t>
            </a:r>
            <a:r>
              <a:rPr lang="en-US" altLang="zh-TW" dirty="0" smtClean="0"/>
              <a:t>off</a:t>
            </a:r>
            <a:r>
              <a:rPr lang="zh-TW" altLang="en-US" dirty="0" smtClean="0"/>
              <a:t>的控制訊</a:t>
            </a:r>
            <a:r>
              <a:rPr lang="zh-TW" altLang="en-US" dirty="0"/>
              <a:t>號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227681" y="4501609"/>
            <a:ext cx="3596927" cy="7969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547073" y="4506373"/>
            <a:ext cx="3139727" cy="7969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4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45" y="2992153"/>
            <a:ext cx="5406482" cy="328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34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0590" y="859111"/>
            <a:ext cx="8010395" cy="439045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使用</a:t>
            </a:r>
            <a:r>
              <a:rPr lang="en-US" altLang="zh-TW" sz="2800" dirty="0"/>
              <a:t>MQTT FX</a:t>
            </a:r>
            <a:r>
              <a:rPr lang="zh-TW" altLang="en-US" sz="2800" dirty="0"/>
              <a:t>推</a:t>
            </a:r>
            <a:r>
              <a:rPr lang="zh-TW" altLang="en-US" sz="2800" dirty="0" smtClean="0"/>
              <a:t>播訊息後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再透過</a:t>
            </a:r>
            <a:r>
              <a:rPr lang="en-US" altLang="zh-TW" sz="2800" dirty="0" smtClean="0"/>
              <a:t>debug</a:t>
            </a:r>
            <a:r>
              <a:rPr lang="zh-TW" altLang="en-US" sz="2800" dirty="0" smtClean="0"/>
              <a:t>視窗觀察</a:t>
            </a:r>
            <a:endParaRPr lang="en-US" altLang="zh-TW" sz="2800" dirty="0" smtClean="0"/>
          </a:p>
          <a:p>
            <a:r>
              <a:rPr lang="en-US" altLang="zh-TW" sz="2800" dirty="0" smtClean="0"/>
              <a:t>Node RED 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MQTT in node</a:t>
            </a:r>
            <a:r>
              <a:rPr lang="zh-TW" altLang="en-US" sz="2800" dirty="0" smtClean="0"/>
              <a:t>收到</a:t>
            </a:r>
            <a:r>
              <a:rPr lang="en-US" altLang="zh-TW" sz="2800" dirty="0" smtClean="0"/>
              <a:t>”off”</a:t>
            </a:r>
            <a:r>
              <a:rPr lang="zh-TW" altLang="en-US" sz="2800" dirty="0" smtClean="0"/>
              <a:t>訊息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然後透過</a:t>
            </a:r>
            <a:r>
              <a:rPr lang="en-US" altLang="zh-TW" sz="2800" dirty="0" smtClean="0"/>
              <a:t>function</a:t>
            </a:r>
            <a:r>
              <a:rPr lang="zh-TW" altLang="en-US" sz="2800" dirty="0" smtClean="0"/>
              <a:t>轉換成</a:t>
            </a:r>
            <a:r>
              <a:rPr lang="en-US" altLang="zh-TW" sz="2800" dirty="0" smtClean="0"/>
              <a:t>0,</a:t>
            </a:r>
            <a:r>
              <a:rPr lang="zh-TW" altLang="en-US" sz="2800" dirty="0" smtClean="0"/>
              <a:t>最後輸出到</a:t>
            </a:r>
            <a:r>
              <a:rPr lang="en-US" altLang="zh-TW" sz="2800" dirty="0" smtClean="0"/>
              <a:t>Object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payload</a:t>
            </a:r>
            <a:endParaRPr lang="zh-TW" altLang="en-US" sz="2800" dirty="0"/>
          </a:p>
        </p:txBody>
      </p:sp>
      <p:sp>
        <p:nvSpPr>
          <p:cNvPr id="8" name="圓角矩形 7"/>
          <p:cNvSpPr/>
          <p:nvPr/>
        </p:nvSpPr>
        <p:spPr>
          <a:xfrm>
            <a:off x="5158574" y="4947201"/>
            <a:ext cx="1394626" cy="551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4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7" y="3189697"/>
            <a:ext cx="8251986" cy="147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35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20586"/>
            <a:ext cx="8010395" cy="439045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通常</a:t>
            </a:r>
            <a:r>
              <a:rPr lang="zh-TW" altLang="en-US" sz="2800" dirty="0"/>
              <a:t>物聯</a:t>
            </a:r>
            <a:r>
              <a:rPr lang="zh-TW" altLang="en-US" sz="2800" dirty="0" smtClean="0"/>
              <a:t>裝置會傳送不只一種功能類別的數據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所以在</a:t>
            </a:r>
            <a:r>
              <a:rPr lang="en-US" altLang="zh-TW" sz="2800" dirty="0" smtClean="0"/>
              <a:t>TOPIC</a:t>
            </a:r>
            <a:r>
              <a:rPr lang="zh-TW" altLang="en-US" sz="2800" dirty="0" smtClean="0"/>
              <a:t>後面會使用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\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來做為功能分類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以便</a:t>
            </a:r>
            <a:r>
              <a:rPr lang="en-US" altLang="zh-TW" sz="2800" dirty="0" smtClean="0"/>
              <a:t>NODE RED</a:t>
            </a:r>
            <a:r>
              <a:rPr lang="zh-TW" altLang="en-US" sz="2800" dirty="0" smtClean="0"/>
              <a:t>設計者可以方便管理</a:t>
            </a:r>
            <a:r>
              <a:rPr lang="en-US" altLang="zh-TW" sz="2800" dirty="0" smtClean="0"/>
              <a:t>MQTT</a:t>
            </a:r>
            <a:r>
              <a:rPr lang="zh-TW" altLang="en-US" sz="2800" dirty="0" smtClean="0"/>
              <a:t>的訊息種類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如同電腦檔案目錄結構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8" name="圓角矩形 7"/>
          <p:cNvSpPr/>
          <p:nvPr/>
        </p:nvSpPr>
        <p:spPr>
          <a:xfrm>
            <a:off x="2102416" y="3927869"/>
            <a:ext cx="2947886" cy="551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3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36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92782" y="2414965"/>
            <a:ext cx="8229600" cy="4708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smtClean="0"/>
              <a:t>NODE RED</a:t>
            </a:r>
            <a:r>
              <a:rPr lang="zh-TW" altLang="en-US" sz="4000" dirty="0" smtClean="0"/>
              <a:t>使用</a:t>
            </a:r>
            <a:r>
              <a:rPr lang="en-US" altLang="zh-TW" sz="4000" dirty="0" smtClean="0"/>
              <a:t>MQTT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out node</a:t>
            </a:r>
          </a:p>
          <a:p>
            <a:pPr marL="0" indent="0">
              <a:buNone/>
            </a:pPr>
            <a:r>
              <a:rPr lang="en-US" altLang="zh-TW" sz="4000" dirty="0" smtClean="0"/>
              <a:t>			</a:t>
            </a:r>
            <a:r>
              <a:rPr lang="zh-TW" altLang="en-US" sz="4000" dirty="0" smtClean="0"/>
              <a:t>做單一訊息推播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914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37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20586"/>
            <a:ext cx="8010395" cy="439045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建立下例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移除</a:t>
            </a:r>
            <a:r>
              <a:rPr lang="en-US" altLang="zh-TW" sz="2800" dirty="0" smtClean="0"/>
              <a:t>MQTT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 node,</a:t>
            </a:r>
            <a:r>
              <a:rPr lang="zh-TW" altLang="en-US" sz="2800" dirty="0" smtClean="0"/>
              <a:t>新增</a:t>
            </a:r>
            <a:r>
              <a:rPr lang="en-US" altLang="zh-TW" sz="2800" dirty="0" smtClean="0"/>
              <a:t>MQTT out node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2102416" y="3807912"/>
            <a:ext cx="2519688" cy="551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52" y="2658794"/>
            <a:ext cx="8824204" cy="320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圓角矩形 6"/>
          <p:cNvSpPr/>
          <p:nvPr/>
        </p:nvSpPr>
        <p:spPr>
          <a:xfrm>
            <a:off x="3156690" y="5210830"/>
            <a:ext cx="2519688" cy="551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1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38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20586"/>
            <a:ext cx="8010395" cy="3162898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使用</a:t>
            </a:r>
            <a:r>
              <a:rPr lang="en-US" altLang="zh-TW" sz="2400" dirty="0"/>
              <a:t>MQTT FX</a:t>
            </a:r>
            <a:r>
              <a:rPr lang="zh-TW" altLang="en-US" sz="2400" dirty="0"/>
              <a:t>模擬物聯</a:t>
            </a:r>
            <a:r>
              <a:rPr lang="zh-TW" altLang="en-US" sz="2400" dirty="0" smtClean="0"/>
              <a:t>網裝置接收</a:t>
            </a:r>
            <a:r>
              <a:rPr lang="en-US" altLang="zh-TW" sz="2400" dirty="0" smtClean="0"/>
              <a:t>MQTT</a:t>
            </a:r>
            <a:r>
              <a:rPr lang="zh-TW" altLang="en-US" sz="2400" dirty="0" smtClean="0"/>
              <a:t>訊息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在</a:t>
            </a:r>
            <a:r>
              <a:rPr lang="zh-TW" altLang="en-US" sz="2400" dirty="0"/>
              <a:t>視窗內</a:t>
            </a:r>
            <a:r>
              <a:rPr lang="zh-TW" altLang="en-US" sz="2400" dirty="0" smtClean="0"/>
              <a:t>觀察</a:t>
            </a:r>
            <a:r>
              <a:rPr lang="zh-TW" altLang="en-US" sz="2400" dirty="0"/>
              <a:t>訂閱訊息</a:t>
            </a:r>
            <a:endParaRPr lang="en-US" altLang="zh-TW" sz="2400" dirty="0"/>
          </a:p>
          <a:p>
            <a:r>
              <a:rPr lang="zh-TW" altLang="en-US" sz="2400" dirty="0" smtClean="0"/>
              <a:t>收到來自</a:t>
            </a:r>
            <a:r>
              <a:rPr lang="en-US" altLang="zh-TW" sz="2400" dirty="0" smtClean="0"/>
              <a:t>NODE RED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MQTT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out </a:t>
            </a:r>
            <a:r>
              <a:rPr lang="en-US" altLang="zh-TW" sz="2400" dirty="0"/>
              <a:t>node</a:t>
            </a:r>
            <a:r>
              <a:rPr lang="zh-TW" altLang="en-US" sz="2400" dirty="0" smtClean="0"/>
              <a:t>訊息</a:t>
            </a:r>
            <a:r>
              <a:rPr lang="en-US" altLang="zh-TW" sz="2400" dirty="0" smtClean="0"/>
              <a:t>”1”(MQTT</a:t>
            </a:r>
            <a:r>
              <a:rPr lang="zh-TW" altLang="en-US" sz="2400" dirty="0" smtClean="0"/>
              <a:t>只是把</a:t>
            </a:r>
            <a:r>
              <a:rPr lang="en-US" altLang="zh-TW" sz="2400" dirty="0" smtClean="0"/>
              <a:t>NODE RED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object</a:t>
            </a:r>
            <a:r>
              <a:rPr lang="zh-TW" altLang="en-US" sz="2400" dirty="0" smtClean="0"/>
              <a:t>裡的</a:t>
            </a:r>
            <a:r>
              <a:rPr lang="en-US" altLang="zh-TW" sz="2400" dirty="0" smtClean="0"/>
              <a:t>payload</a:t>
            </a:r>
            <a:r>
              <a:rPr lang="zh-TW" altLang="en-US" sz="2400" dirty="0" smtClean="0"/>
              <a:t>抽</a:t>
            </a:r>
            <a:r>
              <a:rPr lang="zh-TW" altLang="en-US" sz="2400" dirty="0"/>
              <a:t>出來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改用</a:t>
            </a:r>
            <a:r>
              <a:rPr lang="en-US" altLang="zh-TW" sz="2400" dirty="0" smtClean="0"/>
              <a:t>MQTT</a:t>
            </a:r>
            <a:r>
              <a:rPr lang="zh-TW" altLang="en-US" sz="2400" dirty="0" smtClean="0"/>
              <a:t>包裝起來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再傳出去</a:t>
            </a:r>
            <a:r>
              <a:rPr lang="en-US" altLang="zh-TW" sz="2400" dirty="0" smtClean="0"/>
              <a:t>)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2102416" y="3807912"/>
            <a:ext cx="2519688" cy="551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931222" y="4835049"/>
            <a:ext cx="2519688" cy="551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84" y="2859527"/>
            <a:ext cx="7724709" cy="38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圓角矩形 8"/>
          <p:cNvSpPr/>
          <p:nvPr/>
        </p:nvSpPr>
        <p:spPr>
          <a:xfrm>
            <a:off x="2457321" y="6189947"/>
            <a:ext cx="2519688" cy="551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098237" y="3277646"/>
            <a:ext cx="2519688" cy="551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1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39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92782" y="2414965"/>
            <a:ext cx="8229600" cy="4708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smtClean="0"/>
              <a:t>NODE RED</a:t>
            </a:r>
            <a:r>
              <a:rPr lang="zh-TW" altLang="en-US" sz="4000" dirty="0" smtClean="0"/>
              <a:t>使用</a:t>
            </a:r>
            <a:r>
              <a:rPr lang="en-US" altLang="zh-TW" sz="4000" dirty="0" smtClean="0"/>
              <a:t>MQTT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out node</a:t>
            </a:r>
          </a:p>
          <a:p>
            <a:pPr marL="0" indent="0">
              <a:buNone/>
            </a:pPr>
            <a:r>
              <a:rPr lang="en-US" altLang="zh-TW" sz="4000" dirty="0" smtClean="0"/>
              <a:t>			</a:t>
            </a:r>
            <a:r>
              <a:rPr lang="zh-TW" altLang="en-US" sz="4000" dirty="0" smtClean="0"/>
              <a:t>做物件訊息推播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553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0206" y="1470315"/>
            <a:ext cx="8229600" cy="1156744"/>
          </a:xfrm>
        </p:spPr>
        <p:txBody>
          <a:bodyPr>
            <a:normAutofit/>
          </a:bodyPr>
          <a:lstStyle/>
          <a:p>
            <a:pPr fontAlgn="base"/>
            <a:r>
              <a:rPr lang="zh-TW" altLang="en-US" dirty="0" smtClean="0"/>
              <a:t>物</a:t>
            </a:r>
            <a:r>
              <a:rPr lang="zh-TW" altLang="en-US" dirty="0"/>
              <a:t>聯網</a:t>
            </a:r>
            <a:r>
              <a:rPr lang="zh-TW" altLang="en-US" dirty="0" smtClean="0"/>
              <a:t>領域的視覺化</a:t>
            </a:r>
            <a:r>
              <a:rPr lang="zh-TW" altLang="en-US" dirty="0"/>
              <a:t>界面</a:t>
            </a:r>
            <a:r>
              <a:rPr lang="zh-TW" altLang="en-US" dirty="0" smtClean="0"/>
              <a:t>開發</a:t>
            </a:r>
            <a:r>
              <a:rPr lang="zh-TW" altLang="en-US" dirty="0"/>
              <a:t>軟體</a:t>
            </a:r>
            <a:r>
              <a:rPr lang="zh-TW" altLang="en-US" dirty="0" smtClean="0"/>
              <a:t>比較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4B2C7-E192-4A8A-A913-00315B439E0F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77824"/>
              </p:ext>
            </p:extLst>
          </p:nvPr>
        </p:nvGraphicFramePr>
        <p:xfrm>
          <a:off x="940206" y="2817969"/>
          <a:ext cx="7452233" cy="2664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5403"/>
                <a:gridCol w="1996419"/>
                <a:gridCol w="2228802"/>
                <a:gridCol w="1961609"/>
              </a:tblGrid>
              <a:tr h="693839">
                <a:tc>
                  <a:txBody>
                    <a:bodyPr/>
                    <a:lstStyle/>
                    <a:p>
                      <a:endParaRPr lang="zh-TW" sz="20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Node-RED(IBM)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Scratch(MIT)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Blockly(GOOGLE)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608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</a:rPr>
                        <a:t>優點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</a:rPr>
                        <a:t>多種現成</a:t>
                      </a:r>
                      <a:r>
                        <a:rPr lang="en-US" sz="2000" kern="0" dirty="0">
                          <a:effectLst/>
                        </a:rPr>
                        <a:t>API</a:t>
                      </a:r>
                      <a:r>
                        <a:rPr lang="zh-TW" sz="2000" kern="0" dirty="0">
                          <a:effectLst/>
                        </a:rPr>
                        <a:t>、可快速應用及驗證功能</a:t>
                      </a:r>
                      <a:endParaRPr lang="zh-TW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</a:rPr>
                        <a:t>功能易擴充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</a:rPr>
                        <a:t>易學、有趣圖案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 dirty="0">
                          <a:effectLst/>
                        </a:rPr>
                        <a:t>易學、網頁操作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8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0">
                          <a:effectLst/>
                        </a:rPr>
                        <a:t>特色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>
                          <a:effectLst/>
                        </a:rPr>
                        <a:t>樹梅派物聯網應用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0">
                          <a:effectLst/>
                        </a:rPr>
                        <a:t>程式教學、</a:t>
                      </a:r>
                      <a:r>
                        <a:rPr lang="en-US" sz="2000" kern="0">
                          <a:effectLst/>
                        </a:rPr>
                        <a:t>Arduino control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Arduino control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1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40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20586"/>
            <a:ext cx="8010395" cy="316289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建立下列</a:t>
            </a:r>
            <a:r>
              <a:rPr lang="en-US" altLang="zh-TW" sz="2400" dirty="0"/>
              <a:t>NODE</a:t>
            </a:r>
            <a:r>
              <a:rPr lang="zh-TW" altLang="en-US" sz="2400" dirty="0" smtClean="0"/>
              <a:t>連線</a:t>
            </a:r>
            <a:r>
              <a:rPr lang="en-US" altLang="zh-TW" sz="2400" dirty="0" smtClean="0"/>
              <a:t>,inject  &amp; debug  &amp; MQTT out node</a:t>
            </a:r>
            <a:endParaRPr lang="zh-TW" altLang="en-US" sz="2400" dirty="0"/>
          </a:p>
          <a:p>
            <a:endParaRPr lang="en-US" altLang="zh-TW" sz="2400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46" y="2626096"/>
            <a:ext cx="6716762" cy="267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 10"/>
          <p:cNvSpPr/>
          <p:nvPr/>
        </p:nvSpPr>
        <p:spPr>
          <a:xfrm>
            <a:off x="2247539" y="4630457"/>
            <a:ext cx="5330708" cy="551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428079" y="3686731"/>
            <a:ext cx="2519688" cy="551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4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41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2460" y="582383"/>
            <a:ext cx="8010395" cy="3162898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點擊</a:t>
            </a:r>
            <a:r>
              <a:rPr lang="en-US" altLang="zh-TW" sz="2400" dirty="0" smtClean="0"/>
              <a:t>inject &amp; </a:t>
            </a:r>
            <a:r>
              <a:rPr lang="en-US" altLang="zh-TW" sz="2400" dirty="0" err="1" smtClean="0"/>
              <a:t>mqtt</a:t>
            </a:r>
            <a:r>
              <a:rPr lang="en-US" altLang="zh-TW" sz="2400" dirty="0" smtClean="0"/>
              <a:t> out node,</a:t>
            </a:r>
            <a:r>
              <a:rPr lang="zh-TW" altLang="en-US" sz="2400" dirty="0" smtClean="0"/>
              <a:t>分別輸入以下內容</a:t>
            </a:r>
            <a:endParaRPr lang="zh-TW" altLang="en-US" sz="2400" dirty="0"/>
          </a:p>
          <a:p>
            <a:endParaRPr lang="en-US" altLang="zh-TW" sz="24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17" y="1187997"/>
            <a:ext cx="4672209" cy="290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90" y="4149725"/>
            <a:ext cx="4800600" cy="257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圓角矩形 8"/>
          <p:cNvSpPr/>
          <p:nvPr/>
        </p:nvSpPr>
        <p:spPr>
          <a:xfrm>
            <a:off x="1902977" y="1941534"/>
            <a:ext cx="2418502" cy="93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697846" y="4960308"/>
            <a:ext cx="2519688" cy="1227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4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48" y="2926167"/>
            <a:ext cx="8074705" cy="255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42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20586"/>
            <a:ext cx="8010395" cy="3162898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Deploy</a:t>
            </a:r>
            <a:r>
              <a:rPr lang="zh-TW" altLang="en-US" sz="2800" dirty="0" smtClean="0"/>
              <a:t>之後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點擊</a:t>
            </a:r>
            <a:r>
              <a:rPr lang="en-US" altLang="zh-TW" sz="2800" dirty="0" err="1" smtClean="0"/>
              <a:t>mqtt</a:t>
            </a:r>
            <a:r>
              <a:rPr lang="en-US" altLang="zh-TW" sz="2800" dirty="0" smtClean="0"/>
              <a:t> in node(</a:t>
            </a:r>
            <a:r>
              <a:rPr lang="en-US" altLang="zh-TW" sz="2800" dirty="0" err="1" smtClean="0"/>
              <a:t>mqtt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json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左邊方框</a:t>
            </a:r>
            <a:endParaRPr lang="en-US" altLang="zh-TW" sz="2800" dirty="0" smtClean="0"/>
          </a:p>
          <a:p>
            <a:r>
              <a:rPr lang="zh-TW" altLang="en-US" sz="2800" dirty="0" smtClean="0"/>
              <a:t>然後</a:t>
            </a:r>
            <a:r>
              <a:rPr lang="en-US" altLang="zh-TW" sz="2800" dirty="0" smtClean="0"/>
              <a:t>debug</a:t>
            </a:r>
            <a:r>
              <a:rPr lang="zh-TW" altLang="en-US" sz="2800" dirty="0" smtClean="0"/>
              <a:t>視窗出現</a:t>
            </a:r>
            <a:r>
              <a:rPr lang="en-US" altLang="zh-TW" sz="2800" dirty="0" err="1" smtClean="0"/>
              <a:t>msg:object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點選向右的小箭頭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會顯示完整的</a:t>
            </a:r>
            <a:r>
              <a:rPr lang="en-US" altLang="zh-TW" sz="2800" dirty="0" smtClean="0"/>
              <a:t>object </a:t>
            </a:r>
            <a:r>
              <a:rPr lang="zh-TW" altLang="en-US" sz="2800" dirty="0" smtClean="0"/>
              <a:t>內容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其中</a:t>
            </a:r>
            <a:r>
              <a:rPr lang="en-US" altLang="zh-TW" sz="2800" dirty="0" smtClean="0"/>
              <a:t>payload</a:t>
            </a:r>
            <a:r>
              <a:rPr lang="zh-TW" altLang="en-US" sz="2800" dirty="0" smtClean="0"/>
              <a:t>為</a:t>
            </a:r>
            <a:r>
              <a:rPr lang="en-US" altLang="zh-TW" sz="2800" dirty="0" smtClean="0"/>
              <a:t>JSON</a:t>
            </a:r>
            <a:r>
              <a:rPr lang="zh-TW" altLang="en-US" sz="2800" dirty="0"/>
              <a:t>格式</a:t>
            </a:r>
            <a:endParaRPr lang="zh-TW" altLang="en-US" sz="2800" dirty="0"/>
          </a:p>
        </p:txBody>
      </p:sp>
      <p:sp>
        <p:nvSpPr>
          <p:cNvPr id="8" name="圓角矩形 7"/>
          <p:cNvSpPr/>
          <p:nvPr/>
        </p:nvSpPr>
        <p:spPr>
          <a:xfrm>
            <a:off x="1552249" y="5022938"/>
            <a:ext cx="577176" cy="551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075255" y="4203072"/>
            <a:ext cx="2519688" cy="13710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6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43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4671" y="1747303"/>
            <a:ext cx="8010395" cy="316289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思考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smtClean="0">
                <a:sym typeface="Wingdings" panose="05000000000000000000" pitchFamily="2" charset="2"/>
              </a:rPr>
              <a:t></a:t>
            </a:r>
            <a:r>
              <a:rPr lang="zh-TW" altLang="en-US" sz="2400" dirty="0" smtClean="0"/>
              <a:t>使用</a:t>
            </a:r>
            <a:r>
              <a:rPr lang="en-US" altLang="zh-TW" sz="2400" dirty="0" smtClean="0"/>
              <a:t>JSON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node</a:t>
            </a:r>
            <a:r>
              <a:rPr lang="zh-TW" altLang="en-US" sz="2400" dirty="0" smtClean="0"/>
              <a:t>的目的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en-US" altLang="zh-TW" sz="2400" dirty="0"/>
              <a:t>payload</a:t>
            </a:r>
            <a:r>
              <a:rPr lang="zh-TW" altLang="en-US" sz="2400" dirty="0"/>
              <a:t>使用</a:t>
            </a:r>
            <a:r>
              <a:rPr lang="en-US" altLang="zh-TW" sz="2400" dirty="0"/>
              <a:t>JSON</a:t>
            </a:r>
            <a:r>
              <a:rPr lang="zh-TW" altLang="en-US" sz="2400" dirty="0"/>
              <a:t>與不使用的</a:t>
            </a:r>
            <a:r>
              <a:rPr lang="zh-TW" altLang="en-US" sz="2400" dirty="0" smtClean="0"/>
              <a:t>差異點為何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34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44</a:t>
            </a:fld>
            <a:endParaRPr kumimoji="1"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7824"/>
            <a:ext cx="8993688" cy="18126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1" y="4058432"/>
            <a:ext cx="8723486" cy="1628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6553200" y="2554164"/>
            <a:ext cx="812104" cy="2755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553200" y="4936197"/>
            <a:ext cx="812104" cy="2755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6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45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9588" y="2698465"/>
            <a:ext cx="8229600" cy="4708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/>
              <a:t>MQTT APPLICATION</a:t>
            </a:r>
            <a:endParaRPr lang="zh-TW" altLang="en-US" sz="40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46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87743"/>
            <a:ext cx="8229600" cy="4708366"/>
          </a:xfrm>
        </p:spPr>
        <p:txBody>
          <a:bodyPr/>
          <a:lstStyle/>
          <a:p>
            <a:r>
              <a:rPr lang="zh-TW" altLang="en-US" dirty="0" smtClean="0"/>
              <a:t>學</a:t>
            </a:r>
            <a:r>
              <a:rPr lang="en-US" altLang="zh-TW" dirty="0" smtClean="0"/>
              <a:t>NODE RED</a:t>
            </a:r>
            <a:r>
              <a:rPr lang="zh-TW" altLang="en-US" dirty="0" smtClean="0"/>
              <a:t>一定要會懂得</a:t>
            </a:r>
            <a:r>
              <a:rPr lang="en-US" altLang="zh-TW" dirty="0" smtClean="0"/>
              <a:t>MQTT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>,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289850"/>
            <a:ext cx="49339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7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47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72149"/>
            <a:ext cx="8229600" cy="4708366"/>
          </a:xfrm>
        </p:spPr>
        <p:txBody>
          <a:bodyPr/>
          <a:lstStyle/>
          <a:p>
            <a:r>
              <a:rPr lang="en-US" altLang="zh-TW" dirty="0"/>
              <a:t>MQTT</a:t>
            </a:r>
            <a:r>
              <a:rPr lang="zh-TW" altLang="en-US" dirty="0" smtClean="0"/>
              <a:t>協議</a:t>
            </a:r>
            <a:r>
              <a:rPr lang="zh-TW" altLang="en-US" dirty="0"/>
              <a:t>是</a:t>
            </a:r>
            <a:r>
              <a:rPr lang="zh-TW" altLang="en-US" dirty="0" smtClean="0"/>
              <a:t>基於</a:t>
            </a:r>
            <a:r>
              <a:rPr lang="en-US" altLang="zh-TW" dirty="0"/>
              <a:t>TCP / IP</a:t>
            </a:r>
            <a:r>
              <a:rPr lang="zh-TW" altLang="en-US" dirty="0" smtClean="0"/>
              <a:t>的上層，推播端和訂閱端都</a:t>
            </a:r>
            <a:r>
              <a:rPr lang="zh-TW" altLang="en-US" dirty="0"/>
              <a:t>需要具有</a:t>
            </a:r>
            <a:r>
              <a:rPr lang="en-US" altLang="zh-TW" dirty="0"/>
              <a:t>TCP / </a:t>
            </a:r>
            <a:r>
              <a:rPr lang="en-US" altLang="zh-TW" dirty="0" smtClean="0"/>
              <a:t>IP</a:t>
            </a:r>
            <a:r>
              <a:rPr lang="zh-TW" altLang="en-US" dirty="0"/>
              <a:t> 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70" y="3333987"/>
            <a:ext cx="5261845" cy="254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4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48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59608"/>
            <a:ext cx="8229600" cy="4708366"/>
          </a:xfrm>
        </p:spPr>
        <p:txBody>
          <a:bodyPr/>
          <a:lstStyle/>
          <a:p>
            <a:r>
              <a:rPr lang="en-US" altLang="zh-TW" dirty="0" smtClean="0"/>
              <a:t>MQTT</a:t>
            </a:r>
            <a:r>
              <a:rPr lang="zh-TW" altLang="en-US" dirty="0" smtClean="0"/>
              <a:t>群體架構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00" y="2649255"/>
            <a:ext cx="6655472" cy="283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9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49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2993"/>
            <a:ext cx="8229600" cy="4708366"/>
          </a:xfrm>
        </p:spPr>
        <p:txBody>
          <a:bodyPr/>
          <a:lstStyle/>
          <a:p>
            <a:r>
              <a:rPr lang="zh-TW" altLang="en-US" dirty="0" smtClean="0"/>
              <a:t>至</a:t>
            </a:r>
            <a:r>
              <a:rPr lang="en-US" altLang="zh-TW" dirty="0" smtClean="0"/>
              <a:t>http</a:t>
            </a:r>
            <a:r>
              <a:rPr lang="en-US" altLang="zh-TW" dirty="0"/>
              <a:t>://mqttfx.org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MQTT</a:t>
            </a:r>
            <a:r>
              <a:rPr lang="zh-TW" altLang="en-US" dirty="0" smtClean="0"/>
              <a:t>測試軟體並且安裝             </a:t>
            </a:r>
            <a:r>
              <a:rPr lang="en-US" altLang="zh-TW" dirty="0" err="1" smtClean="0">
                <a:hlinkClick r:id="rId2" tooltip="MQTT.fx 1.4.1"/>
              </a:rPr>
              <a:t>MQTT.fx</a:t>
            </a:r>
            <a:r>
              <a:rPr lang="en-US" altLang="zh-TW" dirty="0">
                <a:hlinkClick r:id="rId2" tooltip="MQTT.fx 1.4.1"/>
              </a:rPr>
              <a:t> Version 1.4.1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2916"/>
            <a:ext cx="8281407" cy="358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1347" y="2475892"/>
            <a:ext cx="8229600" cy="470836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			</a:t>
            </a:r>
            <a:r>
              <a:rPr lang="en-US" altLang="zh-TW" sz="5400" dirty="0" smtClean="0"/>
              <a:t>JSON</a:t>
            </a:r>
            <a:r>
              <a:rPr lang="zh-TW" altLang="en-US" sz="5400" dirty="0" smtClean="0"/>
              <a:t>介紹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29315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50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72265"/>
            <a:ext cx="8229600" cy="4708366"/>
          </a:xfrm>
        </p:spPr>
        <p:txBody>
          <a:bodyPr/>
          <a:lstStyle/>
          <a:p>
            <a:r>
              <a:rPr lang="en-US" altLang="zh-TW" dirty="0" smtClean="0"/>
              <a:t>SERVER</a:t>
            </a:r>
            <a:r>
              <a:rPr lang="zh-TW" altLang="en-US" dirty="0" smtClean="0"/>
              <a:t>設定如下</a:t>
            </a:r>
            <a:endParaRPr lang="zh-TW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84" y="1310080"/>
            <a:ext cx="57531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2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3100"/>
            <a:ext cx="8382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51</a:t>
            </a:fld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471640"/>
            <a:ext cx="8229600" cy="4708366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訊息</a:t>
            </a:r>
            <a:r>
              <a:rPr lang="zh-TW" altLang="en-US" sz="2000" dirty="0" smtClean="0"/>
              <a:t>訂閱端輸入</a:t>
            </a:r>
            <a:r>
              <a:rPr lang="en-US" altLang="zh-TW" sz="2000" dirty="0"/>
              <a:t>TOPIC</a:t>
            </a:r>
            <a:r>
              <a:rPr lang="zh-TW" altLang="en-US" sz="2000" dirty="0" smtClean="0"/>
              <a:t>名稱</a:t>
            </a:r>
            <a:r>
              <a:rPr lang="en-US" altLang="zh-TW" sz="2000" dirty="0" smtClean="0"/>
              <a:t>,</a:t>
            </a:r>
            <a:r>
              <a:rPr lang="zh-TW" altLang="en-US" sz="2000" dirty="0"/>
              <a:t>按下</a:t>
            </a:r>
            <a:r>
              <a:rPr lang="en-US" altLang="zh-TW" sz="2000" dirty="0" smtClean="0"/>
              <a:t>Subscribe</a:t>
            </a:r>
            <a:endParaRPr lang="en-US" altLang="zh-TW" sz="2000" dirty="0" smtClean="0"/>
          </a:p>
          <a:p>
            <a:r>
              <a:rPr lang="zh-TW" altLang="en-US" sz="2000" dirty="0" smtClean="0"/>
              <a:t>訊息推播端使用相同訂閱端</a:t>
            </a:r>
            <a:r>
              <a:rPr lang="en-US" altLang="zh-TW" sz="2000" dirty="0" smtClean="0"/>
              <a:t>TOPIC</a:t>
            </a:r>
            <a:r>
              <a:rPr lang="zh-TW" altLang="en-US" sz="2000" dirty="0" smtClean="0"/>
              <a:t>名稱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然後在訊息視窗輸入欲推播之訊息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之後按下</a:t>
            </a:r>
            <a:r>
              <a:rPr lang="en-US" altLang="zh-TW" sz="2000" dirty="0" smtClean="0"/>
              <a:t>Publish</a:t>
            </a:r>
          </a:p>
          <a:p>
            <a:r>
              <a:rPr lang="zh-TW" altLang="en-US" sz="2000" dirty="0" smtClean="0"/>
              <a:t>檢視訂閱端接收視窗內容是否收到相同訊息</a:t>
            </a:r>
            <a:endParaRPr lang="en-US" altLang="zh-TW" sz="2000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1290767" y="3319397"/>
            <a:ext cx="1627797" cy="4822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1562" y="4722990"/>
            <a:ext cx="4709786" cy="3794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90767" y="3801649"/>
            <a:ext cx="1051600" cy="4822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006833" y="6239223"/>
            <a:ext cx="1051600" cy="4822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3798060" y="2501029"/>
            <a:ext cx="1051600" cy="4822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315807" y="23369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9965" y="459023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66384" y="33193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3</a:t>
            </a:r>
            <a:endParaRPr lang="zh-TW" altLang="en-US" sz="3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74592" y="380164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4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29496" y="323735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5</a:t>
            </a:r>
            <a:endParaRPr lang="zh-TW" altLang="en-US" sz="3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16878" y="627471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6</a:t>
            </a:r>
            <a:endParaRPr lang="zh-TW" altLang="en-US" sz="3600" dirty="0"/>
          </a:p>
        </p:txBody>
      </p:sp>
      <p:sp>
        <p:nvSpPr>
          <p:cNvPr id="19" name="圓角矩形 18"/>
          <p:cNvSpPr/>
          <p:nvPr/>
        </p:nvSpPr>
        <p:spPr>
          <a:xfrm>
            <a:off x="4674296" y="3329222"/>
            <a:ext cx="1051600" cy="4822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52</a:t>
            </a:fld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84999"/>
            <a:ext cx="8229600" cy="4708366"/>
          </a:xfrm>
        </p:spPr>
        <p:txBody>
          <a:bodyPr/>
          <a:lstStyle/>
          <a:p>
            <a:r>
              <a:rPr lang="en-US" altLang="zh-TW" dirty="0" smtClean="0"/>
              <a:t>MQTT SERVER LIST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9" y="1397704"/>
            <a:ext cx="8753892" cy="404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23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259" y="2201719"/>
            <a:ext cx="7772400" cy="1792627"/>
          </a:xfrm>
        </p:spPr>
        <p:txBody>
          <a:bodyPr/>
          <a:lstStyle/>
          <a:p>
            <a:pPr>
              <a:defRPr/>
            </a:pPr>
            <a:r>
              <a:rPr lang="en-US" altLang="zh-TW" sz="4000" b="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Thank you </a:t>
            </a:r>
            <a:r>
              <a:rPr lang="en-US" altLang="zh-TW" sz="4000" b="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" pitchFamily="2" charset="2"/>
              </a:rPr>
              <a:t></a:t>
            </a:r>
            <a:endParaRPr lang="en-US" altLang="zh-TW" sz="4000" b="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8C4CF-9E18-4EB7-A693-4DBD45ABCE9A}" type="slidenum">
              <a:rPr lang="en-US" altLang="zh-TW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53</a:t>
            </a:fld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2488"/>
            <a:ext cx="8229600" cy="470836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JSON</a:t>
            </a:r>
            <a:r>
              <a:rPr lang="zh-TW" altLang="en-US" dirty="0"/>
              <a:t>全</a:t>
            </a:r>
            <a:r>
              <a:rPr lang="zh-TW" altLang="en-US" dirty="0" smtClean="0"/>
              <a:t>名為</a:t>
            </a:r>
            <a:r>
              <a:rPr lang="en-US" altLang="zh-TW" dirty="0" smtClean="0"/>
              <a:t>JavaScript </a:t>
            </a:r>
            <a:r>
              <a:rPr lang="en-US" altLang="zh-TW" dirty="0"/>
              <a:t>Object Notation</a:t>
            </a:r>
            <a:br>
              <a:rPr lang="en-US" altLang="zh-TW" dirty="0"/>
            </a:br>
            <a:r>
              <a:rPr lang="zh-TW" altLang="en-US" dirty="0" smtClean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之</a:t>
            </a:r>
            <a:r>
              <a:rPr lang="zh-TW" altLang="en-US" dirty="0" smtClean="0"/>
              <a:t>中表</a:t>
            </a:r>
            <a:r>
              <a:rPr lang="zh-TW" altLang="en-US" dirty="0"/>
              <a:t>示物件的一種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r>
              <a:rPr lang="zh-TW" altLang="en-US" dirty="0"/>
              <a:t>輕量級的資料交換語言，以文字為基礎，且易於讓人閱讀</a:t>
            </a:r>
            <a:endParaRPr lang="en-US" altLang="zh-TW" dirty="0"/>
          </a:p>
          <a:p>
            <a:r>
              <a:rPr lang="en-US" altLang="zh-TW" dirty="0" smtClean="0"/>
              <a:t>JSON</a:t>
            </a:r>
            <a:r>
              <a:rPr lang="zh-TW" altLang="en-US" dirty="0"/>
              <a:t>格式簡單來說</a:t>
            </a:r>
            <a:r>
              <a:rPr lang="zh-TW" altLang="en-US" dirty="0" smtClean="0"/>
              <a:t>，分為這兩種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b="1" dirty="0" smtClean="0">
                <a:sym typeface="Wingdings" pitchFamily="2" charset="2"/>
              </a:rPr>
              <a:t></a:t>
            </a:r>
            <a:r>
              <a:rPr lang="zh-TW" altLang="en-US" b="1" dirty="0" smtClean="0"/>
              <a:t>物</a:t>
            </a:r>
            <a:r>
              <a:rPr lang="zh-TW" altLang="en-US" b="1" dirty="0"/>
              <a:t>件</a:t>
            </a:r>
            <a:r>
              <a:rPr lang="en-US" altLang="zh-TW" b="1" dirty="0"/>
              <a:t>(object)</a:t>
            </a:r>
            <a:r>
              <a:rPr lang="zh-TW" altLang="en-US" dirty="0"/>
              <a:t>用大括號 </a:t>
            </a:r>
            <a:r>
              <a:rPr lang="en-US" altLang="zh-TW" dirty="0"/>
              <a:t>{ }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b="1" dirty="0" smtClean="0">
                <a:sym typeface="Wingdings" pitchFamily="2" charset="2"/>
              </a:rPr>
              <a:t></a:t>
            </a:r>
            <a:r>
              <a:rPr lang="zh-TW" altLang="en-US" b="1" dirty="0" smtClean="0"/>
              <a:t>陣</a:t>
            </a:r>
            <a:r>
              <a:rPr lang="zh-TW" altLang="en-US" b="1" dirty="0"/>
              <a:t>列</a:t>
            </a:r>
            <a:r>
              <a:rPr lang="en-US" altLang="zh-TW" b="1" dirty="0"/>
              <a:t>(array)</a:t>
            </a:r>
            <a:r>
              <a:rPr lang="zh-TW" altLang="en-US" dirty="0"/>
              <a:t>用中括號 </a:t>
            </a:r>
            <a:r>
              <a:rPr lang="en-US" altLang="zh-TW" dirty="0"/>
              <a:t>[ ]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49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7408" y="734686"/>
            <a:ext cx="8229600" cy="4708366"/>
          </a:xfrm>
        </p:spPr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格式樣貌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7</a:t>
            </a:fld>
            <a:endParaRPr kumimoji="1"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62" y="1255409"/>
            <a:ext cx="5862181" cy="5373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2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7408" y="734685"/>
            <a:ext cx="8229600" cy="517759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www.jsoneditoronline.org</a:t>
            </a:r>
            <a:r>
              <a:rPr lang="en-US" altLang="zh-TW" dirty="0" smtClean="0"/>
              <a:t>               key in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如下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/>
              <a:t>  </a:t>
            </a:r>
            <a:r>
              <a:rPr lang="en-US" altLang="zh-TW" dirty="0" smtClean="0"/>
              <a:t>{“car":"March","speed":</a:t>
            </a:r>
            <a:r>
              <a:rPr lang="en-US" altLang="zh-TW" dirty="0"/>
              <a:t>80}</a:t>
            </a:r>
          </a:p>
          <a:p>
            <a:pPr marL="0" indent="0">
              <a:buNone/>
            </a:pPr>
            <a:r>
              <a:rPr lang="zh-TW" altLang="en-US" dirty="0" smtClean="0"/>
              <a:t>   這是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裡</a:t>
            </a:r>
            <a:r>
              <a:rPr lang="zh-TW" altLang="en-US" dirty="0"/>
              <a:t>的</a:t>
            </a:r>
            <a:r>
              <a:rPr lang="en-US" altLang="zh-TW" dirty="0" smtClean="0"/>
              <a:t>object</a:t>
            </a:r>
            <a:r>
              <a:rPr lang="zh-TW" altLang="en-US" dirty="0"/>
              <a:t> </a:t>
            </a:r>
            <a:r>
              <a:rPr lang="zh-TW" altLang="en-US" dirty="0" smtClean="0"/>
              <a:t>，解</a:t>
            </a:r>
            <a:r>
              <a:rPr lang="zh-TW" altLang="en-US" dirty="0"/>
              <a:t>釋為 </a:t>
            </a:r>
            <a:r>
              <a:rPr lang="en-US" altLang="zh-TW" dirty="0"/>
              <a:t>car</a:t>
            </a:r>
            <a:r>
              <a:rPr lang="zh-TW" altLang="en-US" dirty="0"/>
              <a:t>這個</a:t>
            </a:r>
            <a:r>
              <a:rPr lang="en-US" altLang="zh-TW" dirty="0"/>
              <a:t>key</a:t>
            </a:r>
            <a:r>
              <a:rPr lang="zh-TW" altLang="en-US" dirty="0" smtClean="0"/>
              <a:t>有</a:t>
            </a:r>
            <a:r>
              <a:rPr lang="en-US" altLang="zh-TW" dirty="0"/>
              <a:t> </a:t>
            </a:r>
            <a:r>
              <a:rPr lang="en-US" altLang="zh-TW" dirty="0" smtClean="0"/>
              <a:t> 	</a:t>
            </a:r>
            <a:r>
              <a:rPr lang="zh-TW" altLang="en-US" dirty="0" smtClean="0"/>
              <a:t>個</a:t>
            </a:r>
            <a:r>
              <a:rPr lang="zh-TW" altLang="en-US" dirty="0"/>
              <a:t>值叫</a:t>
            </a:r>
            <a:r>
              <a:rPr lang="en-US" altLang="zh-TW" dirty="0"/>
              <a:t>March</a:t>
            </a:r>
            <a:r>
              <a:rPr lang="zh-TW" altLang="en-US" dirty="0"/>
              <a:t>，</a:t>
            </a:r>
            <a:r>
              <a:rPr lang="en-US" altLang="zh-TW" dirty="0"/>
              <a:t>speed</a:t>
            </a:r>
            <a:r>
              <a:rPr lang="zh-TW" altLang="en-US" dirty="0"/>
              <a:t>的值為</a:t>
            </a:r>
            <a:r>
              <a:rPr lang="en-US" altLang="zh-TW" dirty="0"/>
              <a:t>80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key-value</a:t>
            </a:r>
            <a:r>
              <a:rPr lang="zh-TW" altLang="en-US" dirty="0" smtClean="0"/>
              <a:t>是</a:t>
            </a:r>
            <a:r>
              <a:rPr lang="zh-TW" altLang="en-US" dirty="0"/>
              <a:t>指一個</a:t>
            </a:r>
            <a:r>
              <a:rPr lang="zh-TW" altLang="en-US" dirty="0" smtClean="0"/>
              <a:t>鍵</a:t>
            </a:r>
            <a:r>
              <a:rPr lang="en-US" altLang="zh-TW" dirty="0" smtClean="0"/>
              <a:t>(</a:t>
            </a:r>
            <a:r>
              <a:rPr lang="en-US" altLang="zh-TW" dirty="0"/>
              <a:t>key)</a:t>
            </a:r>
            <a:r>
              <a:rPr lang="zh-TW" altLang="en-US" dirty="0"/>
              <a:t>對應一個值</a:t>
            </a:r>
            <a:r>
              <a:rPr lang="en-US" altLang="zh-TW" dirty="0"/>
              <a:t>(value)</a:t>
            </a:r>
            <a:r>
              <a:rPr lang="zh-TW" altLang="en-US" dirty="0"/>
              <a:t>，跟變數</a:t>
            </a:r>
            <a:r>
              <a:rPr lang="zh-TW" altLang="en-US" dirty="0" smtClean="0"/>
              <a:t>很類似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</a:t>
            </a:r>
            <a:r>
              <a:rPr lang="en-US" altLang="zh-TW" dirty="0" smtClean="0"/>
              <a:t>key</a:t>
            </a:r>
            <a:r>
              <a:rPr lang="zh-TW" altLang="en-US" dirty="0" smtClean="0"/>
              <a:t>一定要</a:t>
            </a:r>
            <a:r>
              <a:rPr lang="zh-TW" altLang="en-US" dirty="0"/>
              <a:t>用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type)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74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7408" y="734686"/>
            <a:ext cx="8229600" cy="470836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www.jsoneditoronline.org</a:t>
            </a:r>
            <a:r>
              <a:rPr lang="en-US" altLang="zh-TW" dirty="0"/>
              <a:t>	</a:t>
            </a:r>
            <a:r>
              <a:rPr lang="en-US" altLang="zh-TW" dirty="0" smtClean="0"/>
              <a:t>			key in arrary</a:t>
            </a:r>
            <a:r>
              <a:rPr lang="zh-TW" altLang="en-US" dirty="0" smtClean="0"/>
              <a:t>如左側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FDB-1BF4-D04C-B4EC-0A9B24BE85B0}" type="slidenum">
              <a:rPr kumimoji="1" lang="zh-TW" altLang="en-US" smtClean="0"/>
              <a:t>9</a:t>
            </a:fld>
            <a:endParaRPr kumimoji="1"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83" y="2270409"/>
            <a:ext cx="5540203" cy="2927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6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3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2013_template.potx</Template>
  <TotalTime>1755</TotalTime>
  <Words>868</Words>
  <Application>Microsoft Office PowerPoint</Application>
  <PresentationFormat>如螢幕大小 (4:3)</PresentationFormat>
  <Paragraphs>183</Paragraphs>
  <Slides>53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4" baseType="lpstr">
      <vt:lpstr>2013_template</vt:lpstr>
      <vt:lpstr>NODE RED Tranning</vt:lpstr>
      <vt:lpstr>Index</vt:lpstr>
      <vt:lpstr>Abstract</vt:lpstr>
      <vt:lpstr>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建立NODE RED flow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</vt:lpstr>
      <vt:lpstr> </vt:lpstr>
      <vt:lpstr>PowerPoint 簡報</vt:lpstr>
      <vt:lpstr>PowerPoint 簡報</vt:lpstr>
      <vt:lpstr> </vt:lpstr>
      <vt:lpstr>PowerPoint 簡報</vt:lpstr>
      <vt:lpstr>PowerPoint 簡報</vt:lpstr>
      <vt:lpstr> 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Chih-Lin Hu</dc:creator>
  <cp:lastModifiedBy>溫永均</cp:lastModifiedBy>
  <cp:revision>431</cp:revision>
  <dcterms:created xsi:type="dcterms:W3CDTF">2013-08-08T07:55:30Z</dcterms:created>
  <dcterms:modified xsi:type="dcterms:W3CDTF">2017-05-05T08:41:12Z</dcterms:modified>
</cp:coreProperties>
</file>