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3"/>
  </p:notesMasterIdLst>
  <p:sldIdLst>
    <p:sldId id="256" r:id="rId3"/>
    <p:sldId id="257" r:id="rId4"/>
    <p:sldId id="258" r:id="rId5"/>
    <p:sldId id="259" r:id="rId6"/>
    <p:sldId id="340" r:id="rId7"/>
    <p:sldId id="341" r:id="rId8"/>
    <p:sldId id="342" r:id="rId9"/>
    <p:sldId id="267" r:id="rId10"/>
    <p:sldId id="268" r:id="rId11"/>
    <p:sldId id="316" r:id="rId12"/>
    <p:sldId id="344" r:id="rId13"/>
    <p:sldId id="343" r:id="rId14"/>
    <p:sldId id="348" r:id="rId15"/>
    <p:sldId id="345" r:id="rId16"/>
    <p:sldId id="346" r:id="rId17"/>
    <p:sldId id="347" r:id="rId18"/>
    <p:sldId id="349" r:id="rId19"/>
    <p:sldId id="288" r:id="rId20"/>
    <p:sldId id="289" r:id="rId21"/>
    <p:sldId id="310" r:id="rId22"/>
    <p:sldId id="314" r:id="rId23"/>
    <p:sldId id="311" r:id="rId24"/>
    <p:sldId id="313" r:id="rId25"/>
    <p:sldId id="290" r:id="rId26"/>
    <p:sldId id="309" r:id="rId27"/>
    <p:sldId id="291" r:id="rId28"/>
    <p:sldId id="292" r:id="rId29"/>
    <p:sldId id="293" r:id="rId30"/>
    <p:sldId id="294" r:id="rId31"/>
    <p:sldId id="318" r:id="rId32"/>
    <p:sldId id="317" r:id="rId33"/>
    <p:sldId id="323" r:id="rId34"/>
    <p:sldId id="295" r:id="rId35"/>
    <p:sldId id="331" r:id="rId36"/>
    <p:sldId id="296" r:id="rId37"/>
    <p:sldId id="299" r:id="rId38"/>
    <p:sldId id="332" r:id="rId39"/>
    <p:sldId id="326" r:id="rId40"/>
    <p:sldId id="329" r:id="rId41"/>
    <p:sldId id="330" r:id="rId42"/>
    <p:sldId id="334" r:id="rId43"/>
    <p:sldId id="333" r:id="rId44"/>
    <p:sldId id="328" r:id="rId45"/>
    <p:sldId id="335" r:id="rId46"/>
    <p:sldId id="336" r:id="rId47"/>
    <p:sldId id="300" r:id="rId48"/>
    <p:sldId id="301" r:id="rId49"/>
    <p:sldId id="302" r:id="rId50"/>
    <p:sldId id="337" r:id="rId51"/>
    <p:sldId id="339" r:id="rId52"/>
    <p:sldId id="338" r:id="rId53"/>
    <p:sldId id="320" r:id="rId54"/>
    <p:sldId id="321" r:id="rId55"/>
    <p:sldId id="322" r:id="rId56"/>
    <p:sldId id="305" r:id="rId57"/>
    <p:sldId id="315" r:id="rId58"/>
    <p:sldId id="324" r:id="rId59"/>
    <p:sldId id="325" r:id="rId60"/>
    <p:sldId id="307" r:id="rId61"/>
    <p:sldId id="308" r:id="rId62"/>
  </p:sldIdLst>
  <p:sldSz cx="9144000" cy="6858000" type="screen4x3"/>
  <p:notesSz cx="10020300" cy="68881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zh-TW" sz="4000" b="0" strike="noStrike" spc="-1">
                <a:solidFill>
                  <a:srgbClr val="FFFFFF"/>
                </a:solidFill>
                <a:latin typeface="Calibri"/>
              </a:rPr>
              <a:t>請按這裡移動投影片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49E35-5E45-47CE-B01F-DE82FD7AA28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148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0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30019EA-A327-47DF-B294-8CA60A119086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12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59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796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197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814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92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368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804464E3-40D1-4680-ACE5-C2BE5B68D000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18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0630485B-1647-446A-9208-D18627CCEA76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33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35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38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0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C98F03AC-19D2-4E28-9C1A-60DC868C39E8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39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521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40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2464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D74D0512-5E54-437A-97FC-08CDE39F3AE2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43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34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5C1662D-C90A-436C-B17E-ABFD646C910D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55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15C1662D-C90A-436C-B17E-ABFD646C910D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58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8893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3AE94343-EFA9-42A6-92BD-F22B2F45F68B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60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3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9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9FBC4F-E85B-48C9-BE48-77F501D4ED53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41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7737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62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5AD747C9-5A96-4793-AEF9-F5A47B5BA2AA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8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7713" y="515938"/>
            <a:ext cx="3444875" cy="2582862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01880" y="3271680"/>
            <a:ext cx="8016480" cy="3099960"/>
          </a:xfrm>
          <a:prstGeom prst="rect">
            <a:avLst/>
          </a:prstGeom>
        </p:spPr>
        <p:txBody>
          <a:bodyPr lIns="96480" tIns="48240" rIns="96480" bIns="482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5675400" y="6541920"/>
            <a:ext cx="4343040" cy="344160"/>
          </a:xfrm>
          <a:prstGeom prst="rect">
            <a:avLst/>
          </a:prstGeom>
          <a:noFill/>
          <a:ln>
            <a:noFill/>
          </a:ln>
        </p:spPr>
        <p:txBody>
          <a:bodyPr lIns="96480" tIns="48240" rIns="96480" bIns="48240" anchor="b">
            <a:noAutofit/>
          </a:bodyPr>
          <a:lstStyle/>
          <a:p>
            <a:pPr algn="r">
              <a:lnSpc>
                <a:spcPct val="100000"/>
              </a:lnSpc>
            </a:pPr>
            <a:fld id="{9BC3FE2E-ABF4-4427-B97A-C62C7943EA2C}" type="slidenum">
              <a:rPr lang="en-US" sz="1300" b="0" strike="noStrike" spc="-1">
                <a:solidFill>
                  <a:srgbClr val="000000"/>
                </a:solidFill>
                <a:latin typeface="Calibri"/>
                <a:ea typeface="新細明體"/>
              </a:rPr>
              <a:t>11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353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5800" y="1807920"/>
            <a:ext cx="7772040" cy="8309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85800" y="1807920"/>
            <a:ext cx="7772040" cy="8309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32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Presentation\templates\NCU_logo2加字.png"/>
          <p:cNvPicPr/>
          <p:nvPr/>
        </p:nvPicPr>
        <p:blipFill>
          <a:blip r:embed="rId14"/>
          <a:stretch/>
        </p:blipFill>
        <p:spPr>
          <a:xfrm>
            <a:off x="6222960" y="142920"/>
            <a:ext cx="2777760" cy="69480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807920"/>
            <a:ext cx="7772040" cy="17924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FFFFFF"/>
                </a:solidFill>
                <a:latin typeface="Calibri"/>
                <a:ea typeface="微軟正黑體"/>
              </a:rPr>
              <a:t>按一下以編輯母片標題樣式</a:t>
            </a:r>
            <a:endParaRPr lang="zh-TW" sz="4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FA4865F-1D1D-4214-957A-82EC865A94DF}" type="datetime1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6/7/2020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B739D88-BCA3-499A-9CE7-5AC8DDFEC083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Calibri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FFFFFF"/>
                </a:solidFill>
                <a:latin typeface="Calibri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Calibri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D:\Presentation\templates\NCU_logo2加字.png"/>
          <p:cNvPicPr/>
          <p:nvPr/>
        </p:nvPicPr>
        <p:blipFill>
          <a:blip r:embed="rId14"/>
          <a:srcRect r="72674" b="2933"/>
          <a:stretch/>
        </p:blipFill>
        <p:spPr>
          <a:xfrm>
            <a:off x="8107200" y="268200"/>
            <a:ext cx="758520" cy="67284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-177480"/>
            <a:ext cx="8229240" cy="1051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按一下以編輯母片標題樣式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990720"/>
            <a:ext cx="8229240" cy="4708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按一下以編輯母片文字樣式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55000"/>
              <a:buFont typeface="Wingdings" charset="2"/>
              <a:buChar char="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第二層</a:t>
            </a:r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50000"/>
              <a:buFont typeface="Heiti TC Light"/>
              <a:buChar char="►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第三層</a:t>
            </a:r>
            <a:endParaRPr lang="zh-TW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第四層</a:t>
            </a:r>
            <a:endParaRPr lang="zh-TW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第五層</a:t>
            </a:r>
            <a:endParaRPr lang="zh-TW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0D31522-E372-4A15-BE5F-CA2C0E056CB5}" type="datetime1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6/7/2020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518266-1440-4D60-B43D-C0CFC792BB2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4gKMTsHmY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images-na.ssl-images-amazon.com/images/I/81GtkIOyZaL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ymodbus.ca/FAQ.htm#Modbus" TargetMode="External"/><Relationship Id="rId2" Type="http://schemas.openxmlformats.org/officeDocument/2006/relationships/hyperlink" Target="https://zh.wikipedia.org/wiki/Modbu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simplymodbus.ca/FC04.htm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book.yourplc.net/modules/wfdownloads/singlefile.php?cid=11&amp;lid=10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ca.gitbooks.io/nodejs-tw-wiki-book/content/index.html" TargetMode="External"/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node-r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aiwansensor.com.tw/product/%E5%96%AE%E7%9B%B8%E4%BA%A4%E6%B5%81%E9%9B%BB%E6%99%BA%E6%85%A7%E9%9B%BB%E9%87%8F%E7%9B%A3%E6%8E%A7%E5%99%A8-%E7%9B%A3%E6%8E%A7%E9%9B%BB%E5%A3%93%E9%9B%BB%E6%B5%81%E9%9B%BB%E9%87%8F%E5%8A%9F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85800" y="1808280"/>
            <a:ext cx="7772040" cy="1792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FFFFFF"/>
                </a:solidFill>
                <a:latin typeface="Calibri"/>
                <a:ea typeface="微軟正黑體"/>
              </a:rPr>
              <a:t>物聯網實作</a:t>
            </a:r>
            <a:r>
              <a:rPr dirty="0"/>
              <a:t/>
            </a:r>
            <a:br>
              <a:rPr dirty="0"/>
            </a:br>
            <a:r>
              <a:rPr 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使用</a:t>
            </a:r>
            <a:r>
              <a:rPr lang="en-US" alt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Raspberry Pi</a:t>
            </a:r>
            <a:r>
              <a:rPr lang="zh-TW" sz="4000" b="1" strike="noStrike" spc="-1" dirty="0" smtClean="0">
                <a:solidFill>
                  <a:srgbClr val="FFFFFF"/>
                </a:solidFill>
                <a:latin typeface="Calibri"/>
                <a:ea typeface="微軟正黑體"/>
              </a:rPr>
              <a:t>+</a:t>
            </a:r>
            <a:r>
              <a:rPr lang="zh-TW" sz="4000" b="1" strike="noStrike" spc="-1" dirty="0">
                <a:solidFill>
                  <a:srgbClr val="FFFFFF"/>
                </a:solidFill>
                <a:latin typeface="Calibri"/>
                <a:ea typeface="微軟正黑體"/>
              </a:rPr>
              <a:t>Power Meter</a:t>
            </a:r>
            <a:endParaRPr lang="zh-TW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1440" y="5335920"/>
            <a:ext cx="8219880" cy="1118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7F2175-C197-4B32-8A9F-3621639FCB8D}" type="slidenum">
              <a:rPr lang="en-US" sz="12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1361160" y="4187880"/>
            <a:ext cx="640044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微軟正黑體"/>
              </a:rPr>
              <a:t>Yungchun-Wen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0384" y="4456916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1999245"/>
            <a:ext cx="2961627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4102588" y="3194006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991396" y="358935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877498" y="2837680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通訊架構</a:t>
            </a:r>
            <a:endParaRPr lang="zh-TW" altLang="en-US" sz="3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868144" y="246860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 device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868143" y="48843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Slave device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57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1923" y="5707863"/>
            <a:ext cx="71705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參考</a:t>
            </a:r>
            <a:r>
              <a:rPr kumimoji="0" lang="en-US" altLang="zh-TW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16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  <a:hlinkClick r:id="rId3"/>
              </a:rPr>
              <a:t>https://www.youtube.com/watch?v=74gKMTsHmYY</a:t>
            </a:r>
            <a:endParaRPr kumimoji="0" lang="en-US" altLang="zh-TW" sz="1600" b="0" i="0" u="sng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  <a:p>
            <a:r>
              <a:rPr lang="zh-TW" altLang="en-US" sz="1600" dirty="0" smtClean="0"/>
              <a:t>規格書 </a:t>
            </a:r>
            <a:r>
              <a:rPr lang="en-US" altLang="zh-TW" sz="1600" dirty="0" smtClean="0">
                <a:hlinkClick r:id="rId4"/>
              </a:rPr>
              <a:t>https</a:t>
            </a:r>
            <a:r>
              <a:rPr lang="en-US" altLang="zh-TW" sz="1600" dirty="0">
                <a:hlinkClick r:id="rId4"/>
              </a:rPr>
              <a:t>://images-na.ssl-images-amazon.com/images/I/81GtkIOyZaL.pdf</a:t>
            </a:r>
            <a:endParaRPr lang="zh-TW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15" y="560565"/>
            <a:ext cx="6686590" cy="49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8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008007"/>
            <a:ext cx="70262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TW" altLang="en-US" sz="2000" dirty="0" smtClean="0"/>
              <a:t>注意</a:t>
            </a:r>
            <a:r>
              <a:rPr lang="en-US" altLang="zh-TW" sz="2000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sz="2000" dirty="0" smtClean="0"/>
              <a:t>端子</a:t>
            </a:r>
            <a:r>
              <a:rPr lang="zh-TW" altLang="zh-TW" sz="2000" dirty="0"/>
              <a:t>的螺絲鎖緊後</a:t>
            </a:r>
            <a:r>
              <a:rPr lang="en-US" altLang="zh-TW" sz="2000" dirty="0"/>
              <a:t>,</a:t>
            </a:r>
            <a:r>
              <a:rPr lang="zh-TW" altLang="zh-TW" sz="2000" dirty="0"/>
              <a:t>用手拉一拉確認無鬆脫</a:t>
            </a:r>
            <a:r>
              <a:rPr lang="en-US" altLang="zh-TW" sz="2000" dirty="0"/>
              <a:t>,</a:t>
            </a:r>
            <a:r>
              <a:rPr lang="zh-TW" altLang="zh-TW" sz="2000" dirty="0"/>
              <a:t>以免掉落</a:t>
            </a:r>
            <a:r>
              <a:rPr lang="en-US" altLang="zh-TW" sz="2000" dirty="0"/>
              <a:t>.</a:t>
            </a:r>
            <a:endParaRPr lang="zh-TW" altLang="zh-TW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sz="2000" dirty="0"/>
              <a:t>配線方式可參考下圖</a:t>
            </a:r>
            <a:r>
              <a:rPr lang="en-US" altLang="zh-TW" sz="2000" dirty="0"/>
              <a:t>,</a:t>
            </a:r>
            <a:r>
              <a:rPr lang="zh-TW" altLang="zh-TW" sz="2000" dirty="0"/>
              <a:t>配線花費時間大約</a:t>
            </a:r>
            <a:r>
              <a:rPr lang="en-US" altLang="zh-TW" sz="2000" dirty="0"/>
              <a:t>1.5</a:t>
            </a:r>
            <a:r>
              <a:rPr lang="zh-TW" altLang="zh-TW" sz="2000" dirty="0"/>
              <a:t>小時完成</a:t>
            </a:r>
            <a:r>
              <a:rPr lang="en-US" altLang="zh-TW" sz="20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sz="2000" dirty="0" smtClean="0"/>
              <a:t>若</a:t>
            </a:r>
            <a:r>
              <a:rPr lang="zh-TW" altLang="zh-TW" sz="2000" dirty="0"/>
              <a:t>無接線能力可請同學互相幫忙焊接</a:t>
            </a:r>
            <a:r>
              <a:rPr lang="en-US" altLang="zh-TW" sz="2000" dirty="0"/>
              <a:t>,</a:t>
            </a:r>
            <a:r>
              <a:rPr lang="zh-TW" altLang="zh-TW" sz="2000" dirty="0"/>
              <a:t>或請助教幫忙確認</a:t>
            </a:r>
            <a:r>
              <a:rPr lang="en-US" altLang="zh-TW" sz="2000" dirty="0" smtClean="0"/>
              <a:t>,</a:t>
            </a:r>
          </a:p>
          <a:p>
            <a:pPr lvl="0"/>
            <a:r>
              <a:rPr lang="en-US" altLang="zh-TW" sz="2000" dirty="0"/>
              <a:t> </a:t>
            </a:r>
            <a:r>
              <a:rPr lang="en-US" altLang="zh-TW" sz="2000" dirty="0" smtClean="0"/>
              <a:t>    </a:t>
            </a:r>
            <a:r>
              <a:rPr lang="zh-TW" altLang="zh-TW" sz="2000" dirty="0" smtClean="0"/>
              <a:t>特別</a:t>
            </a:r>
            <a:r>
              <a:rPr lang="zh-TW" altLang="zh-TW" sz="2000" dirty="0"/>
              <a:t>是</a:t>
            </a:r>
            <a:r>
              <a:rPr lang="en-US" altLang="zh-TW" sz="2000" dirty="0"/>
              <a:t>AC 110V INPUT</a:t>
            </a:r>
            <a:r>
              <a:rPr lang="zh-TW" altLang="zh-TW" sz="2000" dirty="0"/>
              <a:t>的部分很危險</a:t>
            </a:r>
            <a:r>
              <a:rPr lang="en-US" altLang="zh-TW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PZEM-16</a:t>
            </a:r>
            <a:r>
              <a:rPr lang="zh-TW" altLang="en-US" sz="2000" dirty="0"/>
              <a:t>必須在</a:t>
            </a:r>
            <a:r>
              <a:rPr lang="en-US" altLang="zh-TW" sz="2000" dirty="0"/>
              <a:t>AC110V</a:t>
            </a:r>
            <a:r>
              <a:rPr lang="zh-TW" altLang="en-US" sz="2000" dirty="0"/>
              <a:t>插著電才會工作</a:t>
            </a:r>
            <a:r>
              <a:rPr lang="en-US" altLang="zh-TW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PZEM-16 </a:t>
            </a:r>
            <a:r>
              <a:rPr lang="en-US" altLang="zh-TW" sz="2000" dirty="0" smtClean="0"/>
              <a:t> 5V</a:t>
            </a:r>
            <a:r>
              <a:rPr lang="zh-TW" altLang="en-US" sz="2000" dirty="0"/>
              <a:t>是輸出電源</a:t>
            </a:r>
            <a:r>
              <a:rPr lang="en-US" altLang="zh-TW" sz="2000" dirty="0"/>
              <a:t>,</a:t>
            </a:r>
            <a:r>
              <a:rPr lang="zh-TW" altLang="en-US" sz="2000" dirty="0"/>
              <a:t>輸出電流小</a:t>
            </a:r>
            <a:r>
              <a:rPr lang="en-US" altLang="zh-TW" sz="2000" dirty="0"/>
              <a:t>,</a:t>
            </a:r>
            <a:r>
              <a:rPr lang="zh-TW" altLang="en-US" sz="2000" dirty="0"/>
              <a:t>不可以輸入其他電壓</a:t>
            </a:r>
            <a:endParaRPr lang="en-US" altLang="zh-TW" sz="2000" dirty="0"/>
          </a:p>
          <a:p>
            <a:pPr lvl="0"/>
            <a:endParaRPr lang="zh-TW" altLang="zh-TW" sz="20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9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492424" y="1412776"/>
            <a:ext cx="5877515" cy="42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47" y="749653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配線實照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圖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48134"/>
            <a:ext cx="7342620" cy="49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71600" y="1195117"/>
            <a:ext cx="69765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31640" y="1208796"/>
            <a:ext cx="6408712" cy="46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92424" y="73955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43608" y="968152"/>
            <a:ext cx="6624736" cy="52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TW" sz="40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</a:t>
            </a:r>
            <a:r>
              <a:rPr lang="zh-TW" altLang="en-US" sz="40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工業通信協定標準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6558CB1-0864-4B6E-8326-3658C4A1421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通訊可架構在不同</a:t>
            </a: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PHY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層上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.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000" b="0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可參考</a:t>
            </a:r>
            <a:r>
              <a:rPr lang="zh-TW" sz="2000" b="0" u="sng" strike="noStrike" spc="-1" dirty="0">
                <a:solidFill>
                  <a:srgbClr val="0000FF"/>
                </a:solidFill>
                <a:uFillTx/>
                <a:latin typeface="Calibri"/>
                <a:ea typeface="微軟正黑體"/>
                <a:hlinkClick r:id="rId2"/>
              </a:rPr>
              <a:t>https://zh.wikipedia.org/wiki/Modbus</a:t>
            </a:r>
            <a:r>
              <a:rPr sz="1600" dirty="0"/>
              <a:t/>
            </a:r>
            <a:br>
              <a:rPr sz="1600" dirty="0"/>
            </a:br>
            <a:r>
              <a:rPr lang="zh-TW" sz="2000" b="0" u="sng" strike="noStrike" spc="-1" dirty="0">
                <a:solidFill>
                  <a:srgbClr val="0000FF"/>
                </a:solidFill>
                <a:uFillTx/>
                <a:latin typeface="Calibri"/>
                <a:ea typeface="微軟正黑體"/>
                <a:hlinkClick r:id="rId3"/>
              </a:rPr>
              <a:t>http://www.simplymodbus.ca/FAQ.htm#Modbus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本實驗的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</a:t>
            </a:r>
            <a:r>
              <a:rPr lang="zh-TW" sz="2000" b="0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ower Meter通訊Layer 1 採用EIA-485</a:t>
            </a:r>
            <a:r>
              <a:rPr lang="zh-TW" sz="20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介面</a:t>
            </a:r>
            <a:r>
              <a:rPr dirty="0"/>
              <a:t/>
            </a:r>
            <a:br>
              <a:rPr dirty="0"/>
            </a:br>
            <a:r>
              <a:rPr lang="zh-TW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4"/>
          <a:stretch/>
        </p:blipFill>
        <p:spPr>
          <a:xfrm>
            <a:off x="801720" y="2636912"/>
            <a:ext cx="7385040" cy="42207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INDEX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E19CB48-4FFB-4F5E-B180-562D2355901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920240" y="1752120"/>
            <a:ext cx="6660720" cy="39688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Abstract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配置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新細明體"/>
              </a:rPr>
              <a:t>圖</a:t>
            </a:r>
            <a:endParaRPr lang="en-US" altLang="zh-TW" sz="2800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800" spc="-1" dirty="0">
                <a:solidFill>
                  <a:srgbClr val="000000"/>
                </a:solidFill>
                <a:latin typeface="Calibri"/>
                <a:ea typeface="新細明體"/>
              </a:rPr>
              <a:t>Modbus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工業通信協定標準</a:t>
            </a:r>
            <a:endParaRPr lang="zh-TW" altLang="en-US" sz="2800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NODE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RED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程式設計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457200" indent="-456840">
              <a:buClr>
                <a:srgbClr val="000000"/>
              </a:buClr>
              <a:buFont typeface="Arial"/>
              <a:buChar char="•"/>
            </a:pPr>
            <a:r>
              <a:rPr lang="zh-TW" altLang="en-US" sz="2800" b="1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習題</a:t>
            </a:r>
            <a:endParaRPr lang="en-U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新細明體"/>
              </a:rPr>
              <a:t>Reference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在工業控制場合使用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RS232:	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en-US" altLang="zh-TW" sz="28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工業控制、電力通訊、智能儀表等領域，通常情況下是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採用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Serial Port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的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方式進行數據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交換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Port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由於工業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環境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比較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複雜，各種電氣設備會在環境中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產生較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多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的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EMI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電磁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干擾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，會導致訊號</a:t>
            </a:r>
            <a:r>
              <a:rPr lang="zh-TW" altLang="en-US" sz="2800" spc="-1" dirty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錯誤。</a:t>
            </a:r>
            <a:r>
              <a:rPr sz="2400" dirty="0"/>
              <a:t/>
            </a:r>
            <a:br>
              <a:rPr sz="2400" dirty="0"/>
            </a:br>
            <a:r>
              <a:rPr lang="zh-TW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RS232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在工業應用環境的缺點：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速率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有限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，不可以過高，一般到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幾十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kbps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就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到極限了。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使用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信號線和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GND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與其他設備形成共地模式的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這種共地模式傳輸容易產生干擾，並且抗干擾性能也比較弱。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距離有限，最多只能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幾十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米。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連線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只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能兩點之間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進行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通訊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，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不能夠實現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多點通訊。</a:t>
            </a: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392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工業控制場合使用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RS485:	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en-US" altLang="zh-TW" sz="2400" dirty="0"/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dirty="0" smtClean="0"/>
              <a:t>	RS485</a:t>
            </a:r>
            <a:r>
              <a:rPr lang="zh-TW" altLang="en-US" sz="2400" dirty="0" smtClean="0"/>
              <a:t>解決了</a:t>
            </a:r>
            <a:r>
              <a:rPr lang="en-US" altLang="zh-TW" sz="2400" dirty="0" smtClean="0"/>
              <a:t>RS232</a:t>
            </a:r>
            <a:r>
              <a:rPr lang="zh-TW" altLang="en-US" sz="2400" dirty="0" smtClean="0"/>
              <a:t>這些</a:t>
            </a:r>
            <a:r>
              <a:rPr lang="zh-TW" altLang="en-US" sz="2400" dirty="0"/>
              <a:t>問題</a:t>
            </a:r>
            <a:r>
              <a:rPr lang="zh-TW" altLang="en-US" sz="2400" dirty="0" smtClean="0"/>
              <a:t>，訊號</a:t>
            </a:r>
            <a:r>
              <a:rPr lang="zh-TW" altLang="en-US" sz="2400" dirty="0"/>
              <a:t>採用</a:t>
            </a:r>
            <a:r>
              <a:rPr lang="zh-TW" altLang="en-US" sz="2400" dirty="0" smtClean="0"/>
              <a:t>差動傳輸</a:t>
            </a:r>
            <a:r>
              <a:rPr lang="zh-TW" altLang="en-US" sz="2400" dirty="0"/>
              <a:t>方式，可以有效的解決共模干擾問題</a:t>
            </a:r>
            <a:r>
              <a:rPr lang="zh-TW" altLang="en-US" sz="2400" dirty="0" smtClean="0"/>
              <a:t>，最大</a:t>
            </a:r>
            <a:r>
              <a:rPr lang="zh-TW" altLang="en-US" sz="2400" dirty="0"/>
              <a:t>距離可以到</a:t>
            </a:r>
            <a:r>
              <a:rPr lang="en-US" altLang="zh-TW" sz="2400" dirty="0"/>
              <a:t>1200</a:t>
            </a:r>
            <a:r>
              <a:rPr lang="zh-TW" altLang="en-US" sz="2400" dirty="0"/>
              <a:t>米，並且允許多個收發設備接到同一</a:t>
            </a:r>
            <a:r>
              <a:rPr lang="zh-TW" altLang="en-US" sz="2400" dirty="0" smtClean="0"/>
              <a:t>條線</a:t>
            </a:r>
            <a:r>
              <a:rPr lang="zh-TW" altLang="en-US" sz="2400" dirty="0"/>
              <a:t>上</a:t>
            </a:r>
            <a:r>
              <a:rPr lang="zh-TW" altLang="en-US" sz="2400" dirty="0" smtClean="0"/>
              <a:t>。隨著</a:t>
            </a:r>
            <a:r>
              <a:rPr lang="zh-TW" altLang="en-US" sz="2400" dirty="0"/>
              <a:t>工業</a:t>
            </a:r>
            <a:r>
              <a:rPr lang="zh-TW" altLang="en-US" sz="2400" dirty="0" smtClean="0"/>
              <a:t>應用設備通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訊</a:t>
            </a:r>
            <a:r>
              <a:rPr lang="zh-TW" altLang="en-US" sz="2400" dirty="0" smtClean="0"/>
              <a:t>越來越</a:t>
            </a:r>
            <a:r>
              <a:rPr lang="zh-TW" altLang="en-US" sz="2400" dirty="0"/>
              <a:t>多，</a:t>
            </a:r>
            <a:r>
              <a:rPr lang="en-US" altLang="zh-TW" sz="2400" dirty="0"/>
              <a:t>1979</a:t>
            </a:r>
            <a:r>
              <a:rPr lang="zh-TW" altLang="en-US" sz="2400" dirty="0"/>
              <a:t>年施耐德電氣制定了一個用於工業現場的總線協議</a:t>
            </a:r>
            <a:r>
              <a:rPr lang="en-US" altLang="zh-TW" sz="2400" dirty="0"/>
              <a:t>Modbus</a:t>
            </a:r>
            <a:r>
              <a:rPr lang="zh-TW" altLang="en-US" sz="2400" dirty="0"/>
              <a:t>協議</a:t>
            </a:r>
            <a:r>
              <a:rPr lang="zh-TW" altLang="en-US" sz="2400" dirty="0" smtClean="0"/>
              <a:t>，至今仍廣為工業設備使用。</a:t>
            </a:r>
            <a:r>
              <a:rPr sz="2400" dirty="0"/>
              <a:t/>
            </a:r>
            <a:br>
              <a:rPr sz="2400" dirty="0"/>
            </a:br>
            <a:r>
              <a:rPr lang="zh-TW" sz="32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3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RS485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具備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以下的特點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：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通訊速度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快，數據最高傳輸速率為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10Mbps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以上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傳輸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速率最遠可達到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1200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米左右</a:t>
            </a: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線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上允許掛多個收發器，從現有的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RS485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晶片來看，有可以掛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32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64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128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、</a:t>
            </a: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微軟正黑體"/>
              </a:rPr>
              <a:t>256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等不同個設備的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驅動器</a:t>
            </a: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採用電壓差動接收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，因此具有抑制共模干擾的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能力</a:t>
            </a:r>
            <a:endParaRPr lang="en-US" altLang="zh-TW" sz="2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260" indent="-3429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RS-485</a:t>
            </a:r>
            <a:r>
              <a:rPr lang="zh-TW" altLang="en-US" sz="2400" spc="-1" dirty="0">
                <a:solidFill>
                  <a:srgbClr val="000000"/>
                </a:solidFill>
                <a:latin typeface="Calibri"/>
                <a:ea typeface="微軟正黑體"/>
              </a:rPr>
              <a:t>採用半雙工工作方式</a:t>
            </a:r>
            <a:r>
              <a:rPr lang="zh-TW" altLang="en-US" sz="2400" dirty="0"/>
              <a:t/>
            </a:r>
            <a:br>
              <a:rPr lang="zh-TW" altLang="en-US" sz="2400" dirty="0"/>
            </a:br>
            <a:r>
              <a:rPr lang="zh-TW" altLang="en-US" sz="28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</a:pPr>
            <a:endParaRPr lang="zh-TW" altLang="en-US" sz="2400" spc="-1" dirty="0">
              <a:solidFill>
                <a:srgbClr val="000000"/>
              </a:solidFill>
              <a:latin typeface="Calibri"/>
              <a:ea typeface="微軟正黑體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B86C9C-2291-4D3C-9C3D-5C870134E417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50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Modbus 是​一種​需求-​回應​協定，​採用​主​從​架構​實作​而​成</a:t>
            </a:r>
            <a:endParaRPr lang="zh-TW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A9BE45-0C8A-484E-9E71-DC2CE18E41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1" name="Picture 2" descr="深入了解Modbus 協定- National Instruments"/>
          <p:cNvPicPr/>
          <p:nvPr/>
        </p:nvPicPr>
        <p:blipFill>
          <a:blip r:embed="rId2"/>
          <a:stretch/>
        </p:blipFill>
        <p:spPr>
          <a:xfrm>
            <a:off x="527400" y="2495520"/>
            <a:ext cx="8159040" cy="28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</a:rPr>
              <a:t>1 Master device to multi-slave device.</a:t>
            </a:r>
            <a:endParaRPr lang="zh-TW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9A9BE45-0C8A-484E-9E71-DC2CE18E413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59" y="1720132"/>
            <a:ext cx="5616624" cy="463125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676159" y="635138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91135" y="6327823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Temerature</a:t>
            </a:r>
            <a:r>
              <a:rPr lang="en-US" altLang="zh-TW" dirty="0" smtClean="0"/>
              <a:t> Sensor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14361" y="632782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Humidity Sensor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159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Modbus 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Frame 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</a:t>
            </a:r>
            <a:r>
              <a:rPr 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ormat</a:t>
            </a: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D28F8AF-2DAF-493C-A828-D5312341B35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tretch/>
        </p:blipFill>
        <p:spPr>
          <a:xfrm>
            <a:off x="253080" y="2508480"/>
            <a:ext cx="8552880" cy="21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Modbus Read Input Registers指令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B0753B1-BF31-4DDF-A21D-AE579438CF1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878120" y="5920560"/>
            <a:ext cx="445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參考 http://www.simplymodbus.ca/FC04.htm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204120" y="1907640"/>
            <a:ext cx="8613720" cy="271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Power Meter回應的封包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ED09DA7-83DA-4077-9725-BA22ACFCF83D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4" name="Picture 2"/>
          <p:cNvPicPr/>
          <p:nvPr/>
        </p:nvPicPr>
        <p:blipFill>
          <a:blip r:embed="rId2"/>
          <a:stretch/>
        </p:blipFill>
        <p:spPr>
          <a:xfrm>
            <a:off x="457200" y="2159280"/>
            <a:ext cx="8229240" cy="22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Power Meter Modbus Spec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D81F596-DF80-4C16-97C4-9E974C853E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78" name="Picture 2"/>
          <p:cNvPicPr/>
          <p:nvPr/>
        </p:nvPicPr>
        <p:blipFill>
          <a:blip r:embed="rId2"/>
          <a:stretch/>
        </p:blipFill>
        <p:spPr>
          <a:xfrm>
            <a:off x="1547640" y="1784160"/>
            <a:ext cx="6694200" cy="4752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Abstract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85000" y="1003320"/>
            <a:ext cx="786348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為實現簡易的物聯網實驗,以Power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Meter為例,規劃以下感測器資訊收集平台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採用RASPBERRY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PI3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平台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對外INTERNET通訊使用WI-FI,對家庭內的感測器通訊使用ZIGBEE無線電通訊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每日收集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室內插座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用電資訊</a:t>
            </a:r>
            <a:r>
              <a:rPr lang="en-US" altLang="zh-TW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在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Node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RED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Dashboard</a:t>
            </a:r>
            <a:r>
              <a:rPr lang="zh-TW" altLang="en-US" sz="2000" spc="-1" dirty="0">
                <a:solidFill>
                  <a:srgbClr val="000000"/>
                </a:solidFill>
                <a:latin typeface="Calibri"/>
                <a:ea typeface="新細明體"/>
              </a:rPr>
              <a:t>將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電源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數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據</a:t>
            </a:r>
            <a:r>
              <a:rPr lang="zh-TW" altLang="en-US" sz="20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圖表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可視化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</a:rPr>
              <a:t>Modbus RTU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</a:rPr>
              <a:t>測試軟體</a:t>
            </a: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</a:rPr>
              <a:t>功能</a:t>
            </a:r>
            <a:endParaRPr lang="en-US" altLang="zh-TW" sz="24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B1F119-6AA5-415D-B962-0B9C42C3A6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982254"/>
            <a:ext cx="5173932" cy="487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8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Modbus RTU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測試軟體功能</a:t>
            </a: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觀察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Power Meter RS485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收發封包是否正常</a:t>
            </a:r>
            <a:endParaRPr lang="en-US" altLang="zh-TW" sz="3200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手動輸入測試指令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例如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Power Meter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讀取電壓</a:t>
            </a: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確認指令是否正確</a:t>
            </a: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測試設備傳輸速率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,9600bps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至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115200bps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測試最大傳輸距離</a:t>
            </a:r>
            <a:r>
              <a:rPr lang="en-US" altLang="zh-TW" sz="3200" spc="-1" dirty="0" smtClean="0">
                <a:solidFill>
                  <a:srgbClr val="000000"/>
                </a:solidFill>
                <a:latin typeface="Calibri"/>
              </a:rPr>
              <a:t>,</a:t>
            </a:r>
            <a:r>
              <a:rPr lang="zh-TW" altLang="en-US" sz="3200" spc="-1" dirty="0" smtClean="0">
                <a:solidFill>
                  <a:srgbClr val="000000"/>
                </a:solidFill>
                <a:latin typeface="Calibri"/>
              </a:rPr>
              <a:t>及是否受到干擾</a:t>
            </a:r>
            <a:endParaRPr lang="en-US" altLang="zh-TW" sz="3200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7B1F119-6AA5-415D-B962-0B9C42C3A6F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4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89863" y="4905975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39271" y="2448304"/>
            <a:ext cx="2961627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62797" y="3062007"/>
            <a:ext cx="3094618" cy="1495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2942067" y="3643065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-右雙向箭號 5"/>
          <p:cNvSpPr/>
          <p:nvPr/>
        </p:nvSpPr>
        <p:spPr>
          <a:xfrm>
            <a:off x="3388679" y="4051341"/>
            <a:ext cx="2254944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830875" y="40384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977055" y="37987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16977" y="3286739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653846" y="4051341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通訊架構</a:t>
            </a:r>
            <a:endParaRPr lang="zh-TW" altLang="en-US" sz="3200" dirty="0"/>
          </a:p>
        </p:txBody>
      </p:sp>
      <p:sp>
        <p:nvSpPr>
          <p:cNvPr id="17" name="橢圓形圖說文字 16"/>
          <p:cNvSpPr/>
          <p:nvPr/>
        </p:nvSpPr>
        <p:spPr>
          <a:xfrm>
            <a:off x="5795536" y="1625113"/>
            <a:ext cx="3168952" cy="1075005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smtClean="0"/>
              <a:t>Modbus RTU</a:t>
            </a:r>
            <a:r>
              <a:rPr lang="zh-TW" altLang="en-US" dirty="0" smtClean="0"/>
              <a:t>查看</a:t>
            </a:r>
            <a:r>
              <a:rPr lang="en-US" altLang="zh-TW" dirty="0" smtClean="0"/>
              <a:t>RS485</a:t>
            </a:r>
            <a:r>
              <a:rPr lang="zh-TW" altLang="en-US" dirty="0" smtClean="0"/>
              <a:t>通訊內容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741401" y="517120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AB</a:t>
            </a:r>
            <a:r>
              <a:rPr lang="zh-TW" altLang="en-US" dirty="0" smtClean="0"/>
              <a:t>兩條通訊線並接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546620" y="4494506"/>
            <a:ext cx="1385420" cy="51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>
                <a:solidFill>
                  <a:srgbClr val="000000"/>
                </a:solidFill>
                <a:latin typeface="Calibri"/>
                <a:ea typeface="微軟正黑體"/>
              </a:rPr>
              <a:t>NODE RED程式設計</a:t>
            </a:r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EB6514A-E877-43BC-A35A-030037C7C00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84482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[{"id":"c83a3d90.1abd6","type":"inject","z":"b8a1d0c1.affd3","name":"","topic":"","payload":"","payloadType":"date","repeat":"","crontab":"","once":true,"x":130,"y":100,"wires":[["44d2d7.8f12ad28"]]},{"id":"44d2d7.8f12ad28","type":"function","z":"b8a1d0c1.affd3","name":"first step initial all global variable to 0","func":"//global variable define\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=\n{\n    voltage:0,\n    ampere:0,\n    watt:0,\n    PF:0,\n    id:\"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\",\n    rs485_online:0\n};\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);\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power_meter_data;","outputs":1,"noerr":0,"x":400,"y":100,"wires":[[]]},{"id":"465f0c3c.060824","type":"comment","z":"b8a1d0c1.affd3","name":"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開機初始值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","info":"","x":120,"y":40,"wires":[]}]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9961" y="1340768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第一部分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9530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Initial Value Settings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78" y="1268760"/>
            <a:ext cx="6836269" cy="14458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28822"/>
            <a:ext cx="4619625" cy="301942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1609622" y="2619032"/>
            <a:ext cx="576064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node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global variable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define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voltage:0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ampere:0,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watt:0,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PF:0,</a:t>
            </a: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id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:"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",   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rs485_online:0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700808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[{"id":"9a4b18a4.d0dc68","type":"inject","z":"b8a1d0c1.affd3","name":"","topic":"","payload":"","payloadType":"date","repeat":"1","crontab":"","once":false,"onceDelay":"","x":130,"y":440,"wires":[["e8697ad2.7c3bc8"]]},{"id":"6751744b.1719bc","type":"debug","z":"b8a1d0c1.affd3","name":"build object msg","active":true,"tosidebar":true,"console":false,"tostatus":false,"complete":"true","targetType":"full","x":600,"y":440,"wires":[]},{"id":"e8697ad2.7c3bc8","type":"function","z":"b8a1d0c1.affd3","name":"build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\");\n//if rs485 online then save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fill 0 to data\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(power_meter_data.rs485_online===1)\n{\n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\"ampere\":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\"watt\":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\":power_meter_data.PF,\n        \"rs485_online\":power_meter_data.rs485_online\n    };\n}\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\"voltage\":0,\n        \"ampere\":0,\n        \"watt\":0,\n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\":0,\n        \"rs485_online\":power_meter_data.rs485_online\n    };\n}\npower_meter_data.rs485_online=0;    //clear for next rs485 online test\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);\n\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msg;","outputs":1,"noerr":0,"x":310,"y":440,"wires":[["cd6248af.0e3da8","6751744b.1719bc","2afdf849.3bac08"]]},{"id":"e63e3e0b.1912a","type":"ui_text","z":"b8a1d0c1.affd3","group":"99df8896.a3e2f8","order":1,"width":0,"height":0,"name":"","label":"voltage","format":"{{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V","layout":"row-spread","x":620,"y":620,"wires":[]},{"id":"a1179e9d.6f7b4","type":"ui_text","z":"b8a1d0c1.affd3","group":"99df8896.a3e2f8","order":3,"width":0,"height":0,"name":"","label":"ampere","format":"{{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A","layout":"row-spread","x":600,"y":700,"wires":[]},{"id":"d6539b23.1ddc78","type":"ui_text","z":"b8a1d0c1.affd3","group":"99df8896.a3e2f8","order":5,"width":0,"height":0,"name":"","label":"watt","format":"{{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W","layout":"row-spread","x":590,"y":780,"wires":[]},{"id":"6394562a.3d3ba8","type":"ui_text","z":"b8a1d0c1.affd3","group":"99df8896.a3e2f8","order":7,"width":0,"height":0,"name":"","label":"Power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Factor","format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%","layout":"row-spread","x":590,"y":880,"wires":[]},{"id":"69b2fbe3.ffaad4","type":"ui_chart","z":"b8a1d0c1.affd3","name":"","group":"99df8896.a3e2f8","order":2,"width":0,"height":0,"label":"voltage_trend","chartType":"line","legend":"false","xformat":"HH:mm:ss","interpolate":"linear","nodata":"","dot":false,"ymin":"0","ymax":"130","removeOlder":"3","removeOlderPoints":"","removeOlderUnit":"60","cutout":0,"useOneColor":false,"colors":["#1f77b4","#aec7e8","#ff7f0e","#2ca02c","#98df8a","#d62728","#ff9896","#9467bd","#c5b0d5"],"useOldStyle":false,"outputs":1,"x":650,"y":580,"wires":[[]]},{"id":"10d64ad.f5cd1b5","type":"ui_chart","z":"b8a1d0c1.affd3","name":"","group":"99df8896.a3e2f8","order":4,"width":0,"height":0,"label":"ampere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620,"y":660,"wires":[[]]},{"id":"7fca402f.6c0c3","type":"ui_chart","z":"b8a1d0c1.affd3","name":"","group":"99df8896.a3e2f8","order":6,"width":0,"height":0,"label":"watt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610,"y":740,"wires":[[]]},{"id":"7104ea20.16ded4","type":"ui_chart","z":"b8a1d0c1.affd3","name":"","group":"99df8896.a3e2f8","order":8,"width":0,"height":0,"label":"Power Factor trend","chartType":"horizontalBar","legend":"false","xformat":"HH:mm:ss","interpolate":"linear","nodata":"","dot":false,"ymin":"0","ymax":"1","removeOlder":"3","removeOlderPoints":"","removeOlderUnit":"60","cutout":0,"useOneColor":false,"colors":["#1f77b4","#aec7e8","#ff7f0e","#2ca02c","#98df8a","#d62728","#ff9896","#9467bd","#c5b0d5"],"useOldStyle":false,"outputs":1,"x":610,"y":820,"wires":[[]]},{"id":"2afdf849.3bac08","type":"function","z":"b8a1d0c1.affd3","name":"dashboar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dashboard_rs485_online={payload:msg.payload.rs485_online};\n\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[dashboard_voltage,dashboard_ampere,dashboard_watt,dashboard_powerfactor,dashboard_rs485_online]","outputs":5,"noerr":0,"x":370,"y":600,"wires":[["e63e3e0b.1912a","69b2fbe3.ffaad4"],["10d64ad.f5cd1b5","a1179e9d.6f7b4"],["7fca402f.6c0c3","d6539b23.1ddc78"],["7104ea20.16ded4","6394562a.3d3ba8"],[]]},{"id":"82e3d28b.99862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定期更新儀錶板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&amp;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電源數據存檔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","info":"","x":170,"y":380,"wires":[]},{"id":"e8c539d6.400158","type":"comment","z":"b8a1d0c1.affd3","name":"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儀錶板顯示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","info":"","x":360,"y":520,"wires":[]},{"id":"99df8896.a3e2f8","type":"ui_group","z":"","name":"meter","tab":"acf230be.ed314","order":1,"disp":true,"width":"6","collapse":false},{"id":"acf230be.ed314","type":"ui_tab","z":"","name":"home","icon":"dashboard","order":1}]</a:t>
            </a:r>
            <a:endParaRPr lang="zh-TW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17" y="908720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</a:t>
            </a:r>
            <a:r>
              <a:rPr lang="zh-TW" altLang="en-US" spc="-1" dirty="0">
                <a:solidFill>
                  <a:srgbClr val="000000"/>
                </a:solidFill>
                <a:latin typeface="Calibri"/>
                <a:ea typeface="微軟正黑體"/>
              </a:rPr>
              <a:t>二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39211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Decode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75" y="1772816"/>
            <a:ext cx="7754593" cy="135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Read 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編輯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73471"/>
            <a:ext cx="5556420" cy="52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3CAFAE-267D-4A5F-8457-C30AEE5BCE2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87160" y="796680"/>
            <a:ext cx="7863480" cy="73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                          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Raspberry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Pi+</a:t>
            </a:r>
            <a:r>
              <a:rPr lang="en-US" sz="2400" b="0" strike="noStrike" spc="-1" dirty="0" err="1" smtClean="0">
                <a:solidFill>
                  <a:srgbClr val="000000"/>
                </a:solidFill>
                <a:latin typeface="Calibri"/>
                <a:ea typeface="新細明體"/>
              </a:rPr>
              <a:t>Power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新細明體"/>
              </a:rPr>
              <a:t>Meter架構圖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3"/>
          <a:stretch/>
        </p:blipFill>
        <p:spPr>
          <a:xfrm>
            <a:off x="129240" y="2226240"/>
            <a:ext cx="8779680" cy="4439520"/>
          </a:xfrm>
          <a:prstGeom prst="rect">
            <a:avLst/>
          </a:prstGeom>
          <a:ln>
            <a:noFill/>
          </a:ln>
        </p:spPr>
      </p:pic>
      <p:pic>
        <p:nvPicPr>
          <p:cNvPr id="103" name="Picture 3"/>
          <p:cNvPicPr/>
          <p:nvPr/>
        </p:nvPicPr>
        <p:blipFill>
          <a:blip r:embed="rId4"/>
          <a:stretch/>
        </p:blipFill>
        <p:spPr>
          <a:xfrm>
            <a:off x="4111200" y="4671720"/>
            <a:ext cx="1801800" cy="1363320"/>
          </a:xfrm>
          <a:prstGeom prst="rect">
            <a:avLst/>
          </a:prstGeom>
          <a:ln>
            <a:noFill/>
          </a:ln>
        </p:spPr>
      </p:pic>
      <p:pic>
        <p:nvPicPr>
          <p:cNvPr id="104" name="Picture 6"/>
          <p:cNvPicPr/>
          <p:nvPr/>
        </p:nvPicPr>
        <p:blipFill>
          <a:blip r:embed="rId5"/>
          <a:stretch/>
        </p:blipFill>
        <p:spPr>
          <a:xfrm>
            <a:off x="2232000" y="4752000"/>
            <a:ext cx="866160" cy="84600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1914840" y="4171320"/>
            <a:ext cx="139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Power Meter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 rot="10800000">
            <a:off x="4622040" y="4073400"/>
            <a:ext cx="417960" cy="566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54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 rot="16200000" flipH="1">
            <a:off x="3395520" y="4835520"/>
            <a:ext cx="417960" cy="5666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6"/>
          <p:cNvSpPr/>
          <p:nvPr/>
        </p:nvSpPr>
        <p:spPr>
          <a:xfrm>
            <a:off x="3240000" y="4531320"/>
            <a:ext cx="754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RS485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5075280" y="432000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ZIGBEE End Device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0" y="1790280"/>
            <a:ext cx="1946520" cy="812520"/>
          </a:xfrm>
          <a:prstGeom prst="cloudCallout">
            <a:avLst>
              <a:gd name="adj1" fmla="val -20833"/>
              <a:gd name="adj2" fmla="val 625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新細明體"/>
              </a:rPr>
              <a:t>網際網路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1728000" y="2520000"/>
            <a:ext cx="2332440" cy="856440"/>
          </a:xfrm>
          <a:prstGeom prst="curvedConnector3">
            <a:avLst>
              <a:gd name="adj1" fmla="val 50000"/>
            </a:avLst>
          </a:prstGeom>
          <a:noFill/>
          <a:ln>
            <a:round/>
            <a:headEnd type="triangle" w="med" len="med"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CustomShape 10"/>
          <p:cNvSpPr/>
          <p:nvPr/>
        </p:nvSpPr>
        <p:spPr>
          <a:xfrm>
            <a:off x="4104000" y="3096000"/>
            <a:ext cx="1265760" cy="97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新細明體"/>
              </a:rPr>
              <a:t>電腦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5075280" y="4027320"/>
            <a:ext cx="2052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ZIGBEE  Coordinator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Modbus Read </a:t>
            </a:r>
            <a:r>
              <a:rPr lang="zh-TW" altLang="en-US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編輯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57312"/>
            <a:ext cx="4876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481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node</a:t>
            </a:r>
            <a:r>
              <a:rPr lang="zh-TW" altLang="en-US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20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//packet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decoder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[0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msg.ampere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[2]*65535+msg.payload[1])/1000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msg.watt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[4]*65535+msg.payload[3])/10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msg.Wh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=(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[6]*65535+msg.payload[5])/1000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msg.freq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[7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msg.PF=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[8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]/100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msg.alarm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[9];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save data to global 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power_meter_data.PF=msg.PF;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power_meter_data.rs485_online=1;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0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36" y="177281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[{"id":"9a4b18a4.d0dc68","type":"inject","z":"b8a1d0c1.affd3","name":"","topic":"","payload":"","payloadType":"date","repeat":"1","crontab":"","once":false,"onceDelay":"","x":130,"y":440,"wires":[["e8697ad2.7c3bc8"]]},{"id":"6751744b.1719bc","type":"debug","z":"b8a1d0c1.affd3","name":"build object msg","active":true,"tosidebar":true,"console":false,"tostatus":false,"complete":"true","targetType":"full","x":600,"y":440,"wires":[]},{"id":"e8697ad2.7c3bc8","type":"function","z":"b8a1d0c1.affd3","name":"build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\");\n//if rs485 online then save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fill 0 to data\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(power_meter_data.rs485_online===1)\n{\n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\"ampere\":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\"watt\":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\":power_meter_data.PF,\n        \"rs485_online\":power_meter_data.rs485_online\n    };\n}\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\n{\n   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= \n    {\n        \"voltage\":0,\n        \"ampere\":0,\n        \"watt\":0,\n        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\":0,\n        \"rs485_online\":power_meter_data.rs485_online\n    };\n}\npower_meter_data.rs485_online=0;    //clear for next rs485 online test\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nglobal.set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(\"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\",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);\n\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msg;","outputs":1,"noerr":0,"x":310,"y":440,"wires":[["cd6248af.0e3da8","6751744b.1719bc","2afdf849.3bac08"]]},{"id":"e63e3e0b.1912a","type":"ui_text","z":"b8a1d0c1.affd3","group":"99df8896.a3e2f8","order":1,"width":0,"height":0,"name":"","label":"voltage","format":"{{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V","layout":"row-spread","x":620,"y":620,"wires":[]},{"id":"a1179e9d.6f7b4","type":"ui_text","z":"b8a1d0c1.affd3","group":"99df8896.a3e2f8","order":3,"width":0,"height":0,"name":"","label":"ampere","format":"{{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A","layout":"row-spread","x":600,"y":700,"wires":[]},{"id":"d6539b23.1ddc78","type":"ui_text","z":"b8a1d0c1.affd3","group":"99df8896.a3e2f8","order":5,"width":0,"height":0,"name":"","label":"watt","format":"{{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W","layout":"row-spread","x":590,"y":780,"wires":[]},{"id":"6394562a.3d3ba8","type":"ui_text","z":"b8a1d0c1.affd3","group":"99df8896.a3e2f8","order":7,"width":0,"height":0,"name":"","label":"Power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Factor","format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":"{{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}} %","layout":"row-spread","x":590,"y":880,"wires":[]},{"id":"69b2fbe3.ffaad4","type":"ui_chart","z":"b8a1d0c1.affd3","name":"","group":"99df8896.a3e2f8","order":2,"width":0,"height":0,"label":"voltage_trend","chartType":"line","legend":"false","xformat":"HH:mm:ss","interpolate":"linear","nodata":"","dot":false,"ymin":"0","ymax":"130","removeOlder":"3","removeOlderPoints":"","removeOlderUnit":"60","cutout":0,"useOneColor":false,"colors":["#1f77b4","#aec7e8","#ff7f0e","#2ca02c","#98df8a","#d62728","#ff9896","#9467bd","#c5b0d5"],"useOldStyle":false,"outputs":1,"x":650,"y":580,"wires":[[]]},{"id":"10d64ad.f5cd1b5","type":"ui_chart","z":"b8a1d0c1.affd3","name":"","group":"99df8896.a3e2f8","order":4,"width":0,"height":0,"label":"ampere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620,"y":660,"wires":[[]]},{"id":"7fca402f.6c0c3","type":"ui_chart","z":"b8a1d0c1.affd3","name":"","group":"99df8896.a3e2f8","order":6,"width":0,"height":0,"label":"watt_trend","chartType":"line","legend":"false","xformat":"HH:mm:ss","interpolate":"linear","nodata":"","dot":false,"ymin":"0","ymax":"","removeOlder":"3","removeOlderPoints":"","removeOlderUnit":"60","cutout":0,"useOneColor":false,"colors":["#1f77b4","#aec7e8","#ff7f0e","#2ca02c","#98df8a","#d62728","#ff9896","#9467bd","#c5b0d5"],"useOldStyle":false,"outputs":1,"x":610,"y":740,"wires":[[]]},{"id":"7104ea20.16ded4","type":"ui_chart","z":"b8a1d0c1.affd3","name":"","group":"99df8896.a3e2f8","order":8,"width":0,"height":0,"label":"Power Factor trend","chartType":"horizontalBar","legend":"false","xformat":"HH:mm:ss","interpolate":"linear","nodata":"","dot":false,"ymin":"0","ymax":"1","removeOlder":"3","removeOlderPoints":"","removeOlderUnit":"60","cutout":0,"useOneColor":false,"colors":["#1f77b4","#aec7e8","#ff7f0e","#2ca02c","#98df8a","#d62728","#ff9896","#9467bd","#c5b0d5"],"useOldStyle":false,"outputs":1,"x":610,"y":820,"wires":[[]]},{"id":"2afdf849.3bac08","type":"function","z":"b8a1d0c1.affd3","name":"dashboard object","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};\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dashboard_rs485_online={payload:msg.payload.rs485_online};\n\</a:t>
            </a:r>
            <a:r>
              <a:rPr lang="en-US" altLang="zh-TW" sz="800" spc="-1" dirty="0" err="1">
                <a:solidFill>
                  <a:srgbClr val="000000"/>
                </a:solidFill>
                <a:latin typeface="Calibri"/>
                <a:ea typeface="微軟正黑體"/>
              </a:rPr>
              <a:t>nreturn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 [dashboard_voltage,dashboard_ampere,dashboard_watt,dashboard_powerfactor,dashboard_rs485_online]","outputs":5,"noerr":0,"x":370,"y":600,"wires":[["e63e3e0b.1912a","69b2fbe3.ffaad4"],["10d64ad.f5cd1b5","a1179e9d.6f7b4"],["7fca402f.6c0c3","d6539b23.1ddc78"],["7104ea20.16ded4","6394562a.3d3ba8"],[]]},{"id":"82e3d28b.99862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定期更新儀錶板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&amp;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電源數據存檔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","info":"","x":170,"y":380,"wires":[]},{"id":"e8c539d6.400158","type":"comment","z":"b8a1d0c1.affd3","name":"</a:t>
            </a:r>
            <a:r>
              <a:rPr lang="zh-TW" altLang="en-US" sz="800" spc="-1" dirty="0">
                <a:solidFill>
                  <a:srgbClr val="000000"/>
                </a:solidFill>
                <a:latin typeface="Calibri"/>
                <a:ea typeface="微軟正黑體"/>
              </a:rPr>
              <a:t>儀錶板顯示</a:t>
            </a:r>
            <a:r>
              <a:rPr lang="en-US" altLang="zh-TW" sz="8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","info":"","x":360,"y":520,"wires":[]},{"id":"99df8896.a3e2f8","type":"ui_group","z":"","name":"meter","tab":"acf230be.ed314","order":1,"disp":true,"width":"6","collapse":false},{"id":"acf230be.ed314","type":"ui_tab","z":"","name":"home","icon":"dashboard","order":1}]</a:t>
            </a:r>
            <a:endParaRPr lang="zh-TW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2"/>
          <p:cNvSpPr txBox="1"/>
          <p:nvPr/>
        </p:nvSpPr>
        <p:spPr>
          <a:xfrm>
            <a:off x="395536" y="105273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第三部分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20901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918EDF2-5235-4467-9ED7-393D66E2AFD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619920"/>
            <a:ext cx="8439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Dashboard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485" y="1322102"/>
            <a:ext cx="63912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3481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node (build 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object)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global.get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("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if rs485 online then save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data,else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 fill 0 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to data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if(power_meter_data.rs485_online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===1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){       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 </a:t>
            </a: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    </a:t>
            </a: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voltage":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power_meter_data.voltage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ampere":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power_meter_data.ampere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watt":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power_meter_data.watt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powerfactor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":power_meter_data.PF,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2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rs485_online":power_meter_data.rs485_online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else{   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</a:t>
            </a: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=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           {       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"voltage":0,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ampere":0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watt":0,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powerfactor":0,        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"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rs485_online":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</a:t>
            </a:r>
          </a:p>
          <a:p>
            <a:pPr lvl="1"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power_meter_data.rs485_online=0;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clear for next rs485 online 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test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global.set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("power_meter_data",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power_meter_data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</a:t>
            </a:r>
            <a:r>
              <a:rPr lang="en-US" altLang="zh-TW" sz="1200" spc="-1" dirty="0" err="1">
                <a:solidFill>
                  <a:srgbClr val="000000"/>
                </a:solidFill>
                <a:latin typeface="Calibri"/>
                <a:ea typeface="微軟正黑體"/>
              </a:rPr>
              <a:t>msg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  <a:endParaRPr lang="zh-TW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11560" y="873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node (dashboard object)</a:t>
            </a: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payload:msg.payload.voltage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payload:msg.payload.watt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 err="1">
                <a:solidFill>
                  <a:srgbClr val="000000"/>
                </a:solidFill>
                <a:latin typeface="Calibri"/>
                <a:ea typeface="微軟正黑體"/>
              </a:rPr>
              <a:t>dashboard_powerfactor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={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payload:msg.payload.powerfactor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dashboard_rs485_online={payload:msg.payload.rs485_online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return [</a:t>
            </a:r>
            <a:r>
              <a:rPr lang="en-US" altLang="zh-TW" sz="20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dashboard_voltage,dashboard_ampere</a:t>
            </a: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20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dashboard_watt,dashboard_powerfactor,dashboard_rs485_online</a:t>
            </a:r>
            <a:r>
              <a:rPr lang="en-US" altLang="zh-TW" sz="2000" spc="-1" dirty="0">
                <a:solidFill>
                  <a:srgbClr val="000000"/>
                </a:solidFill>
                <a:latin typeface="Calibri"/>
                <a:ea typeface="微軟正黑體"/>
              </a:rPr>
              <a:t>]</a:t>
            </a:r>
            <a:endParaRPr lang="zh-TW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AC5A5E9-F1AA-401F-A4B3-0C80DE54D81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98" name="Picture 2"/>
          <p:cNvPicPr/>
          <p:nvPr/>
        </p:nvPicPr>
        <p:blipFill>
          <a:blip r:embed="rId2"/>
          <a:stretch/>
        </p:blipFill>
        <p:spPr>
          <a:xfrm>
            <a:off x="2838600" y="632880"/>
            <a:ext cx="5303520" cy="62247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1143000" y="389340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時間範圍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2595960" y="407808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1143000" y="3458880"/>
            <a:ext cx="1095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設為線圖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2595960" y="36435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1317600" y="2978280"/>
            <a:ext cx="866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圖標題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9"/>
          <p:cNvSpPr/>
          <p:nvPr/>
        </p:nvSpPr>
        <p:spPr>
          <a:xfrm>
            <a:off x="2392920" y="318204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862560" y="5106960"/>
            <a:ext cx="19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電壓(電流)範圍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11"/>
          <p:cNvSpPr/>
          <p:nvPr/>
        </p:nvSpPr>
        <p:spPr>
          <a:xfrm>
            <a:off x="2671920" y="527364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7" name="CustomShape 12"/>
          <p:cNvSpPr/>
          <p:nvPr/>
        </p:nvSpPr>
        <p:spPr>
          <a:xfrm>
            <a:off x="886680" y="2033280"/>
            <a:ext cx="185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chart顯示的區域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8" name="CustomShape 13"/>
          <p:cNvSpPr/>
          <p:nvPr/>
        </p:nvSpPr>
        <p:spPr>
          <a:xfrm>
            <a:off x="2662200" y="22179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6972B70-5CBB-4C92-8021-76708FE993BA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2" name="Picture 2"/>
          <p:cNvPicPr/>
          <p:nvPr/>
        </p:nvPicPr>
        <p:blipFill>
          <a:blip r:embed="rId2"/>
          <a:stretch/>
        </p:blipFill>
        <p:spPr>
          <a:xfrm>
            <a:off x="2340000" y="874080"/>
            <a:ext cx="5608080" cy="5858280"/>
          </a:xfrm>
          <a:prstGeom prst="rect">
            <a:avLst/>
          </a:prstGeom>
          <a:ln>
            <a:noFill/>
          </a:ln>
        </p:spPr>
      </p:pic>
      <p:sp>
        <p:nvSpPr>
          <p:cNvPr id="313" name="CustomShape 4"/>
          <p:cNvSpPr/>
          <p:nvPr/>
        </p:nvSpPr>
        <p:spPr>
          <a:xfrm>
            <a:off x="185040" y="3861000"/>
            <a:ext cx="1945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電壓數值,及單位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087280" y="404568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117360" y="3399480"/>
            <a:ext cx="2238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Label顯示”voltage”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2162160" y="3584160"/>
            <a:ext cx="355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34087BA-82C8-4F69-8194-33AC2541DD79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20" name="Picture 2"/>
          <p:cNvPicPr/>
          <p:nvPr/>
        </p:nvPicPr>
        <p:blipFill>
          <a:blip r:embed="rId2"/>
          <a:stretch/>
        </p:blipFill>
        <p:spPr>
          <a:xfrm>
            <a:off x="1498320" y="225720"/>
            <a:ext cx="5979600" cy="638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415217" y="1412776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[{"id":"cd6248af.0e3da8","type":"function","z":"b8a1d0c1.affd3","name":"add data time stamp","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func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now     = new Date();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year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now.getFullYear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month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now.getMonth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()+1;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day 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now.getDate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hour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now.getHours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minute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now.getMinutes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second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now.getSeconds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month.toString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month = '0'+month;\n}\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day.toString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day = '0'+day;\n}   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hour.toString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hour = '0'+hour;\n}\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minute.toString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minute = '0'+minute;\n}\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second.toString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\n{\n    second = '0'+second;\n}   \n\n//csv file path\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nmsg.filename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='/home/pi/Desktop/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/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_'+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year+month+day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+ '.csv';\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nmsg.payload.timestamp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=hour+':'+minute+':'+second;\n\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((hour=='00')&amp;&amp;(minute=='00')&amp;&amp;((second&lt;='00')))  //cross day\n{\n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null,msg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//2th output csv title field\n}\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nelse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   //other time\n{\n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msg,null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//1st output csv data field\n}","outputs":"2","noerr":0,"x":180,"y":1020,"wires":[["be4fc5d3.0f2d28"],["96bea81d.ff1bf8"]]},{"id":"be4fc5d3.0f2d28","type":"csv","z":"b8a1d0c1.affd3","name":"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紀錄每秒數值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":",","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hdrin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":true,"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hdrout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false,"multi":"one","ret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":"\\n","temp":"timestamp,voltage,ampere,watt,powerfactor,rs485_online","skip":0,"strings":true,"x":460,"y":1000,"wires":[["263bccab.06b504","d4d0c8c8.d71768"]]},{"id":"263bccab.06b504","type":"file","z":"b8a1d0c1.affd3","name":"file saved at tc_data","filename":"","appendNewline":false,"createDir":true,"overwriteFile":"false","x":820,"y":1000,"wires":[[]]},{"id":"96bea81d.ff1bf8","type":"csv","z":"b8a1d0c1.affd3","name":"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跨零時填標題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sep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":",","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hdrin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":false,"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hdrout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true,"multi":"one","ret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:"\\n","temp":"timestamp,voltage,ampere,watt,powerfactor,rs485_online","skip":0,"strings":true,"x":460,"y":1040,"wires":[["263bccab.06b504","d4d0c8c8.d71768"]]},{"id":"d4d0c8c8.d71768","type":"debug","z":"b8a1d0c1.affd3","d":true,"name":"","active":true,"tosidebar":true,"console":false,"tostatus":false,"complete":"payload","targetType":"msg","x":810,"y":1080,"wires":[]},{"id":"99cd33e8.3e0df","type":"comment","z":"b8a1d0c1.affd3","name":"</a:t>
            </a:r>
            <a:r>
              <a:rPr lang="zh-TW" altLang="en-US" sz="1400" spc="-1" dirty="0">
                <a:solidFill>
                  <a:srgbClr val="000000"/>
                </a:solidFill>
                <a:latin typeface="Calibri"/>
                <a:ea typeface="微軟正黑體"/>
              </a:rPr>
              <a:t>存檔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","info":"","x":170,"y":960,"wires":[]}]</a:t>
            </a:r>
            <a:endParaRPr lang="zh-TW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5217" y="908720"/>
            <a:ext cx="162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第四部分</a:t>
            </a:r>
            <a:r>
              <a:rPr lang="en-US" altLang="zh-TW" spc="-1" dirty="0">
                <a:solidFill>
                  <a:srgbClr val="000000"/>
                </a:solidFill>
                <a:latin typeface="Calibri"/>
                <a:ea typeface="微軟正黑體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22600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85000" y="1003320"/>
            <a:ext cx="7863480" cy="2614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今日需安裝的軟體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TW" altLang="en-US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電腦安裝</a:t>
            </a:r>
            <a:r>
              <a:rPr lang="en-US" altLang="zh-TW" sz="2400" b="0" strike="noStrike" spc="-1" dirty="0" smtClean="0">
                <a:solidFill>
                  <a:srgbClr val="000000"/>
                </a:solidFill>
                <a:latin typeface="Calibri"/>
                <a:ea typeface="新細明體"/>
              </a:rPr>
              <a:t>,DIGI XCTU,NODE-RED,REAL VNC,WIN-SCP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altLang="zh-TW" sz="2400" spc="-1" dirty="0">
                <a:solidFill>
                  <a:srgbClr val="000000"/>
                </a:solidFill>
                <a:latin typeface="Calibri"/>
                <a:ea typeface="新細明體"/>
              </a:rPr>
              <a:t>MODBUS </a:t>
            </a:r>
            <a:r>
              <a:rPr lang="en-US" altLang="zh-TW" sz="2400" spc="-1" dirty="0" smtClean="0">
                <a:solidFill>
                  <a:srgbClr val="000000"/>
                </a:solidFill>
                <a:latin typeface="Calibri"/>
                <a:ea typeface="新細明體"/>
              </a:rPr>
              <a:t>RTU</a:t>
            </a:r>
          </a:p>
          <a:p>
            <a:pPr marL="360">
              <a:buClr>
                <a:srgbClr val="000000"/>
              </a:buClr>
            </a:pPr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://ebook.yourplc.net/modules/wfdownloads/singlefile.php?cid=11&amp;lid=103</a:t>
            </a:r>
            <a:endParaRPr lang="zh-TW" altLang="zh-TW" sz="2400" spc="-1" dirty="0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0" y="2492896"/>
            <a:ext cx="78105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在</a:t>
            </a:r>
            <a:r>
              <a:rPr lang="en-US" altLang="zh-TW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Function </a:t>
            </a:r>
            <a:r>
              <a:rPr lang="en-US" altLang="zh-TW" sz="1200" spc="-1" dirty="0">
                <a:solidFill>
                  <a:srgbClr val="000000"/>
                </a:solidFill>
                <a:latin typeface="Calibri"/>
                <a:ea typeface="微軟正黑體"/>
              </a:rPr>
              <a:t>node (dashboard object)</a:t>
            </a:r>
            <a:r>
              <a:rPr lang="zh-TW" altLang="en-US" sz="12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輸入以下</a:t>
            </a:r>
            <a:endParaRPr lang="en-US" altLang="zh-TW" sz="12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 now     = new Date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year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now.getFullYear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month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now.getMonth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()+1;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day 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now.getDate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hour  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now.getHours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minute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now.getMinutes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();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var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second  = 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now.getSeconds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();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month.toString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month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= '0'+month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day.toString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day = '0'+day;}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hour.toString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{    hour = '0'+hour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minute.toString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1)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minute = '0'+minute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;}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if(</a:t>
            </a: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second.toString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().length == 1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{    second = '0'+second;}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//csv file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path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FF0000"/>
                </a:solidFill>
                <a:latin typeface="Calibri"/>
                <a:ea typeface="微軟正黑體"/>
              </a:rPr>
              <a:t>msg.filename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='/home/pi/Desktop/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/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PowerMeter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_'+</a:t>
            </a:r>
            <a:r>
              <a:rPr lang="en-US" altLang="zh-TW" sz="1400" spc="-1" dirty="0" err="1">
                <a:solidFill>
                  <a:srgbClr val="FF0000"/>
                </a:solidFill>
                <a:latin typeface="Calibri"/>
                <a:ea typeface="微軟正黑體"/>
              </a:rPr>
              <a:t>year+month+day</a:t>
            </a:r>
            <a:r>
              <a:rPr lang="en-US" altLang="zh-TW" sz="1400" spc="-1" dirty="0">
                <a:solidFill>
                  <a:srgbClr val="FF0000"/>
                </a:solidFill>
                <a:latin typeface="Calibri"/>
                <a:ea typeface="微軟正黑體"/>
              </a:rPr>
              <a:t>+ '.csv</a:t>
            </a:r>
            <a:r>
              <a:rPr lang="en-US" altLang="zh-TW" sz="1400" spc="-1" dirty="0" smtClean="0">
                <a:solidFill>
                  <a:srgbClr val="FF0000"/>
                </a:solidFill>
                <a:latin typeface="Calibri"/>
                <a:ea typeface="微軟正黑體"/>
              </a:rPr>
              <a:t>';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err="1" smtClean="0">
                <a:solidFill>
                  <a:srgbClr val="000000"/>
                </a:solidFill>
                <a:latin typeface="Calibri"/>
                <a:ea typeface="微軟正黑體"/>
              </a:rPr>
              <a:t>msg.payload.timestamp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=hour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+':'+minute+':'+second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;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if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((hour=='00')&amp;&amp;(minute=='00')&amp;&amp;((second&lt;='00')))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cross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day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{    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null,msg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</a:t>
            </a:r>
            <a:endParaRPr lang="en-US" altLang="zh-TW" sz="14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//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2th output csv title </a:t>
            </a: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field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altLang="zh-TW" sz="14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}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else    //other time{    return [</a:t>
            </a:r>
            <a:r>
              <a:rPr lang="en-US" altLang="zh-TW" sz="1400" spc="-1" dirty="0" err="1">
                <a:solidFill>
                  <a:srgbClr val="000000"/>
                </a:solidFill>
                <a:latin typeface="Calibri"/>
                <a:ea typeface="微軟正黑體"/>
              </a:rPr>
              <a:t>msg,null</a:t>
            </a:r>
            <a:r>
              <a:rPr lang="en-US" altLang="zh-TW" sz="1400" spc="-1" dirty="0">
                <a:solidFill>
                  <a:srgbClr val="000000"/>
                </a:solidFill>
                <a:latin typeface="Calibri"/>
                <a:ea typeface="微軟正黑體"/>
              </a:rPr>
              <a:t>];  //1st output csv data field}</a:t>
            </a:r>
            <a:endParaRPr lang="zh-TW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AA67541-7860-48A5-B842-EBFD387A40E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橢圓形圖說文字 2"/>
          <p:cNvSpPr/>
          <p:nvPr/>
        </p:nvSpPr>
        <p:spPr>
          <a:xfrm>
            <a:off x="3011248" y="3993694"/>
            <a:ext cx="4608512" cy="847032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存檔路徑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檔案目錄使用</a:t>
            </a:r>
            <a:r>
              <a:rPr lang="en-US" altLang="zh-TW" dirty="0" smtClean="0"/>
              <a:t>/   windows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\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5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Email node:</a:t>
            </a: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設定超過用電量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,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發送</a:t>
            </a:r>
            <a:r>
              <a:rPr lang="en-US" altLang="zh-TW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email</a:t>
            </a:r>
            <a:r>
              <a:rPr lang="zh-TW" altLang="en-US" sz="2800" spc="-1" dirty="0" smtClean="0">
                <a:solidFill>
                  <a:srgbClr val="000000"/>
                </a:solidFill>
                <a:latin typeface="Calibri"/>
                <a:ea typeface="微軟正黑體"/>
              </a:rPr>
              <a:t>通知使用者</a:t>
            </a:r>
            <a:endParaRPr lang="en-US" altLang="zh-TW" sz="2800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457560" indent="-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zh-TW" altLang="en-US" sz="2800" b="0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可傳送任何形態的參數</a:t>
            </a:r>
            <a:endParaRPr lang="en-US" altLang="zh-TW" sz="2800" b="0" strike="noStrike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en-US" altLang="zh-TW" sz="3200" b="0" strike="noStrike" spc="-1" dirty="0" smtClean="0">
              <a:solidFill>
                <a:srgbClr val="000000"/>
              </a:solidFill>
              <a:latin typeface="Calibri"/>
              <a:ea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0928"/>
            <a:ext cx="5997656" cy="37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76470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62050"/>
            <a:ext cx="8839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457200" y="764704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7AB4157-9712-4160-9D04-EE7F32C7708C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</a:pPr>
            <a:r>
              <a:rPr lang="en-US" altLang="zh-TW" sz="3200" b="0" strike="noStrike" spc="-1" dirty="0" smtClean="0">
                <a:solidFill>
                  <a:srgbClr val="000000"/>
                </a:solidFill>
                <a:latin typeface="Calibri"/>
              </a:rPr>
              <a:t>Gmail</a:t>
            </a:r>
            <a:r>
              <a:rPr lang="zh-TW" altLang="en-US" sz="3200" b="0" strike="noStrike" spc="-1" dirty="0" smtClean="0">
                <a:solidFill>
                  <a:srgbClr val="000000"/>
                </a:solidFill>
                <a:latin typeface="Calibri"/>
              </a:rPr>
              <a:t>使用者須做以下設定</a:t>
            </a:r>
            <a:endParaRPr lang="zh-TW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0" y="1797857"/>
            <a:ext cx="77724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517CC-0421-42A6-852D-37A824040C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6440" y="2574720"/>
            <a:ext cx="82292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習題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3144" y="5219738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3144" y="2732692"/>
            <a:ext cx="1944216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77127" y="3249754"/>
            <a:ext cx="1944216" cy="148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Desktop Computer</a:t>
            </a:r>
            <a:endParaRPr lang="zh-TW" altLang="en-US" dirty="0"/>
          </a:p>
        </p:txBody>
      </p:sp>
      <p:sp>
        <p:nvSpPr>
          <p:cNvPr id="4" name="雲朵形 3"/>
          <p:cNvSpPr/>
          <p:nvPr/>
        </p:nvSpPr>
        <p:spPr>
          <a:xfrm>
            <a:off x="3081976" y="412920"/>
            <a:ext cx="4946407" cy="1056862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3765348" y="3956828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上-下雙向箭號 6"/>
          <p:cNvSpPr/>
          <p:nvPr/>
        </p:nvSpPr>
        <p:spPr>
          <a:xfrm>
            <a:off x="3851920" y="1469782"/>
            <a:ext cx="428168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06572" y="183835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654156" y="43521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31929" y="180577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40258" y="3600502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3113" y="576249"/>
            <a:ext cx="346761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習題</a:t>
            </a:r>
            <a:r>
              <a:rPr lang="en-US" altLang="zh-TW" sz="3200" dirty="0" smtClean="0"/>
              <a:t>1:</a:t>
            </a:r>
          </a:p>
          <a:p>
            <a:r>
              <a:rPr lang="zh-TW" altLang="en-US" sz="3200" dirty="0" smtClean="0"/>
              <a:t>在家庭環境下</a:t>
            </a:r>
            <a:r>
              <a:rPr lang="en-US" altLang="zh-TW" sz="3200" dirty="0" smtClean="0"/>
              <a:t>,</a:t>
            </a:r>
          </a:p>
          <a:p>
            <a:r>
              <a:rPr lang="zh-TW" altLang="en-US" sz="3200" dirty="0" smtClean="0"/>
              <a:t>使用網路基礎設施</a:t>
            </a:r>
            <a:endParaRPr lang="en-US" altLang="zh-TW" sz="3200" dirty="0" smtClean="0"/>
          </a:p>
          <a:p>
            <a:r>
              <a:rPr lang="zh-TW" altLang="en-US" sz="3200" dirty="0" smtClean="0"/>
              <a:t>傳遞訊</a:t>
            </a:r>
            <a:r>
              <a:rPr lang="zh-TW" altLang="en-US" sz="3200" dirty="0"/>
              <a:t>息</a:t>
            </a:r>
          </a:p>
        </p:txBody>
      </p:sp>
      <p:sp>
        <p:nvSpPr>
          <p:cNvPr id="26" name="上-下雙向箭號 25"/>
          <p:cNvSpPr/>
          <p:nvPr/>
        </p:nvSpPr>
        <p:spPr>
          <a:xfrm>
            <a:off x="7192145" y="1407404"/>
            <a:ext cx="428168" cy="18581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068552" y="4896572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用電腦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DASHBOARD</a:t>
            </a:r>
            <a:r>
              <a:rPr lang="zh-TW" altLang="en-US" dirty="0" smtClean="0"/>
              <a:t>顯示用電數據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2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ADE36BC-9E62-4F14-86DA-CB50831ED8D5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33644" y="5320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 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13144" y="5219738"/>
            <a:ext cx="1944216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Power Meter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013144" y="2732692"/>
            <a:ext cx="1944216" cy="1224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8278" y="2995010"/>
            <a:ext cx="1944216" cy="1484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  <a:endParaRPr lang="en-US" altLang="zh-TW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</a:t>
            </a:r>
            <a:endParaRPr lang="zh-TW" altLang="en-US" dirty="0"/>
          </a:p>
        </p:txBody>
      </p:sp>
      <p:sp>
        <p:nvSpPr>
          <p:cNvPr id="5" name="上-下雙向箭號 4"/>
          <p:cNvSpPr/>
          <p:nvPr/>
        </p:nvSpPr>
        <p:spPr>
          <a:xfrm>
            <a:off x="3765348" y="3956828"/>
            <a:ext cx="514740" cy="126291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654156" y="43521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MODBUS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196297" y="241370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ZigBee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540258" y="3600502"/>
            <a:ext cx="8899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RS485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63722" y="648963"/>
            <a:ext cx="35349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習題</a:t>
            </a:r>
            <a:r>
              <a:rPr lang="en-US" altLang="zh-TW" sz="3200" dirty="0" smtClean="0"/>
              <a:t>2:</a:t>
            </a:r>
            <a:endParaRPr lang="en-US" altLang="zh-TW" sz="3200" dirty="0"/>
          </a:p>
          <a:p>
            <a:r>
              <a:rPr lang="zh-TW" altLang="en-US" sz="3200" dirty="0" smtClean="0"/>
              <a:t>在無網路環境</a:t>
            </a:r>
            <a:r>
              <a:rPr lang="zh-TW" altLang="en-US" sz="3200" dirty="0"/>
              <a:t>下</a:t>
            </a:r>
            <a:r>
              <a:rPr lang="en-US" altLang="zh-TW" sz="3200" dirty="0"/>
              <a:t>,</a:t>
            </a:r>
          </a:p>
          <a:p>
            <a:r>
              <a:rPr lang="zh-TW" altLang="en-US" sz="3200" dirty="0" smtClean="0"/>
              <a:t>使用</a:t>
            </a:r>
            <a:r>
              <a:rPr lang="en-US" altLang="zh-TW" sz="3200" dirty="0" smtClean="0"/>
              <a:t>ZigBee</a:t>
            </a:r>
            <a:r>
              <a:rPr lang="zh-TW" altLang="en-US" sz="3200" dirty="0" smtClean="0"/>
              <a:t>無線電</a:t>
            </a:r>
            <a:endParaRPr lang="en-US" altLang="zh-TW" sz="3200" dirty="0"/>
          </a:p>
          <a:p>
            <a:r>
              <a:rPr lang="zh-TW" altLang="en-US" sz="3200" dirty="0"/>
              <a:t>傳遞訊息</a:t>
            </a:r>
          </a:p>
        </p:txBody>
      </p:sp>
      <p:sp>
        <p:nvSpPr>
          <p:cNvPr id="6" name="閃電 5"/>
          <p:cNvSpPr/>
          <p:nvPr/>
        </p:nvSpPr>
        <p:spPr>
          <a:xfrm>
            <a:off x="6301052" y="1288763"/>
            <a:ext cx="504056" cy="89385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合併 10"/>
          <p:cNvSpPr/>
          <p:nvPr/>
        </p:nvSpPr>
        <p:spPr>
          <a:xfrm>
            <a:off x="7069415" y="2310160"/>
            <a:ext cx="322356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1" idx="2"/>
          </p:cNvCxnSpPr>
          <p:nvPr/>
        </p:nvCxnSpPr>
        <p:spPr>
          <a:xfrm flipH="1">
            <a:off x="7213431" y="2742208"/>
            <a:ext cx="17162" cy="25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660593" y="21236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ZigBee</a:t>
            </a:r>
            <a:endParaRPr lang="zh-TW" altLang="en-US" dirty="0"/>
          </a:p>
        </p:txBody>
      </p:sp>
      <p:sp>
        <p:nvSpPr>
          <p:cNvPr id="29" name="閃電 28"/>
          <p:cNvSpPr/>
          <p:nvPr/>
        </p:nvSpPr>
        <p:spPr>
          <a:xfrm>
            <a:off x="4945290" y="1288763"/>
            <a:ext cx="504056" cy="893858"/>
          </a:xfrm>
          <a:prstGeom prst="lightningBol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流程圖: 合併 29"/>
          <p:cNvSpPr/>
          <p:nvPr/>
        </p:nvSpPr>
        <p:spPr>
          <a:xfrm>
            <a:off x="4533711" y="2020132"/>
            <a:ext cx="322356" cy="432048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>
            <a:stCxn id="30" idx="2"/>
          </p:cNvCxnSpPr>
          <p:nvPr/>
        </p:nvCxnSpPr>
        <p:spPr>
          <a:xfrm flipH="1">
            <a:off x="4677727" y="2452180"/>
            <a:ext cx="17162" cy="25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6068552" y="4896572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用電腦</a:t>
            </a:r>
            <a:r>
              <a:rPr lang="en-US" altLang="zh-TW" dirty="0" smtClean="0"/>
              <a:t>NODE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/>
              <a:t>DASHBOARD</a:t>
            </a:r>
            <a:r>
              <a:rPr lang="zh-TW" altLang="en-US" dirty="0" smtClean="0"/>
              <a:t>顯示用電數據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9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96517CC-0421-42A6-852D-37A824040C73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6440" y="2574720"/>
            <a:ext cx="8229240" cy="105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Reference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99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zh-TW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57200" y="990720"/>
            <a:ext cx="8229240" cy="4708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 js語法英文參考(推薦)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2"/>
              </a:rPr>
              <a:t>https://www.w3schools.com/js/default.asp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 js語法中文參考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3"/>
              </a:rPr>
              <a:t>https://dca.gitbooks.io/nodejs-tw-wiki-book/content/index.html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80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Calibri"/>
                <a:ea typeface="微軟正黑體"/>
              </a:rPr>
              <a:t>Node-red官方GitHub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zh-TW" sz="3200" b="0" u="sng" strike="noStrike" spc="-1">
                <a:solidFill>
                  <a:srgbClr val="0000FF"/>
                </a:solidFill>
                <a:uFillTx/>
                <a:latin typeface="Calibri"/>
                <a:ea typeface="微軟正黑體"/>
                <a:hlinkClick r:id="rId4"/>
              </a:rPr>
              <a:t>https://github.com/node-red</a:t>
            </a:r>
            <a:endParaRPr lang="zh-TW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AE885DE-1661-4805-B9AB-DFDC07D5BBCF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59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6" y="1196752"/>
            <a:ext cx="491416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準備工具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小一字起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AC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插頭電線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16AWG 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或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1.25mm) 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電線長度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60CM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24AWG(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或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0.5mm)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電線長度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100CM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電氣絕緣膠帶一捲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電烙鐵一支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焊錫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20CM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電源插頭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3PIN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轉接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2PIN.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斜口鉗</a:t>
            </a:r>
            <a:endParaRPr kumimoji="0" lang="zh-TW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數位電錶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非必要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若有可攜帶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85800" y="2348880"/>
            <a:ext cx="7772040" cy="1792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0" strike="noStrike" spc="-1" dirty="0">
                <a:solidFill>
                  <a:srgbClr val="FFFFFF"/>
                </a:solidFill>
                <a:latin typeface="Times New Roman"/>
                <a:ea typeface="新細明體"/>
              </a:rPr>
              <a:t>Thank you </a:t>
            </a:r>
            <a:r>
              <a:rPr lang="zh-TW" sz="4000" b="0" strike="noStrike" spc="-1" dirty="0">
                <a:solidFill>
                  <a:srgbClr val="FFFFFF"/>
                </a:solidFill>
                <a:latin typeface="Wingdings"/>
                <a:ea typeface="新細明體"/>
              </a:rPr>
              <a:t></a:t>
            </a:r>
            <a:endParaRPr lang="zh-TW" sz="40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C98563-E53A-455B-ACC4-C34389F33720}" type="slidenum">
              <a:rPr lang="en-US" sz="1200" b="0" strike="noStrike" spc="-1">
                <a:solidFill>
                  <a:srgbClr val="FFFFFF"/>
                </a:solidFill>
                <a:latin typeface="Times New Roman"/>
                <a:ea typeface="微軟正黑體"/>
              </a:rPr>
              <a:t>60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-17748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000" b="1" strike="noStrike" spc="-1" dirty="0" smtClean="0">
                <a:solidFill>
                  <a:srgbClr val="000000"/>
                </a:solidFill>
                <a:latin typeface="Calibri"/>
                <a:ea typeface="微軟正黑體"/>
              </a:rPr>
              <a:t> 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CCE3C28-E3D9-4535-90B8-95FF367E07B8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049" name="影像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659826" cy="573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92424" y="28306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1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180520"/>
            <a:ext cx="8229240" cy="105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sz="4000" b="1" strike="noStrike" spc="-1" dirty="0">
                <a:solidFill>
                  <a:srgbClr val="000000"/>
                </a:solidFill>
                <a:latin typeface="Calibri"/>
                <a:ea typeface="微軟正黑體"/>
              </a:rPr>
              <a:t>Power Meter配置圖</a:t>
            </a:r>
            <a:endParaRPr lang="zh-TW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B566A8-9884-4881-923D-5600D254A132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6F09DB4-78EC-41DE-B94D-F66B95976726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微軟正黑體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87160" y="1003320"/>
            <a:ext cx="7863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新細明體"/>
              </a:rPr>
              <a:t>PZEM-016為AC電壓電流感測模組,RS485傳輸介面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252080" y="5562469"/>
            <a:ext cx="6945982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https://www.taiwansensor.com.tw/product/%</a:t>
            </a: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E5%96%AE%E7%9B%B8%E4%BA%A4%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E6%B5%81%E9%9B%BB%E6%99%BA%E6%85%A7%E9%9B%BB%E9%87%8F%E7%9B%A3%E6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%</a:t>
            </a: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8E%A7%E5%99%A8-%</a:t>
            </a: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E7%9B%A3%E6%8E%A7%E9%9B%BB%E5%A3%93%E9%9B%BB%E6</a:t>
            </a:r>
          </a:p>
          <a:p>
            <a:pPr>
              <a:lnSpc>
                <a:spcPct val="100000"/>
              </a:lnSpc>
            </a:pPr>
            <a:r>
              <a:rPr lang="en-US" sz="1400" b="0" u="sng" strike="noStrike" spc="-1" dirty="0" smtClean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%</a:t>
            </a:r>
            <a:r>
              <a:rPr lang="en-US" sz="1400" b="0" u="sng" strike="noStrike" spc="-1" dirty="0">
                <a:solidFill>
                  <a:srgbClr val="0000FF"/>
                </a:solidFill>
                <a:uFillTx/>
                <a:latin typeface="Calibri"/>
                <a:ea typeface="新細明體"/>
                <a:hlinkClick r:id="rId2"/>
              </a:rPr>
              <a:t>B5%81%E9%9B%BB%E9%87%8F%E5%8A%9F/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60" name="Picture 2"/>
          <p:cNvPicPr/>
          <p:nvPr/>
        </p:nvPicPr>
        <p:blipFill>
          <a:blip r:embed="rId3"/>
          <a:stretch/>
        </p:blipFill>
        <p:spPr>
          <a:xfrm>
            <a:off x="1252080" y="1690200"/>
            <a:ext cx="6533640" cy="36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2013_template.potx</Template>
  <TotalTime>9989</TotalTime>
  <Words>4671</Words>
  <Application>Microsoft Office PowerPoint</Application>
  <PresentationFormat>如螢幕大小 (4:3)</PresentationFormat>
  <Paragraphs>362</Paragraphs>
  <Slides>60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Heiti TC Light</vt:lpstr>
      <vt:lpstr>微軟正黑體</vt:lpstr>
      <vt:lpstr>新細明體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溫永均</dc:creator>
  <dc:description/>
  <cp:lastModifiedBy>user</cp:lastModifiedBy>
  <cp:revision>917</cp:revision>
  <cp:lastPrinted>2016-10-19T01:31:45Z</cp:lastPrinted>
  <dcterms:created xsi:type="dcterms:W3CDTF">2013-08-08T07:55:30Z</dcterms:created>
  <dcterms:modified xsi:type="dcterms:W3CDTF">2020-06-07T02:59:31Z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</Properties>
</file>