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56"/>
  </p:notesMasterIdLst>
  <p:handoutMasterIdLst>
    <p:handoutMasterId r:id="rId57"/>
  </p:handoutMasterIdLst>
  <p:sldIdLst>
    <p:sldId id="256" r:id="rId2"/>
    <p:sldId id="331" r:id="rId3"/>
    <p:sldId id="334" r:id="rId4"/>
    <p:sldId id="372" r:id="rId5"/>
    <p:sldId id="381" r:id="rId6"/>
    <p:sldId id="396" r:id="rId7"/>
    <p:sldId id="431" r:id="rId8"/>
    <p:sldId id="432" r:id="rId9"/>
    <p:sldId id="369" r:id="rId10"/>
    <p:sldId id="385" r:id="rId11"/>
    <p:sldId id="374" r:id="rId12"/>
    <p:sldId id="379" r:id="rId13"/>
    <p:sldId id="448" r:id="rId14"/>
    <p:sldId id="453" r:id="rId15"/>
    <p:sldId id="457" r:id="rId16"/>
    <p:sldId id="397" r:id="rId17"/>
    <p:sldId id="378" r:id="rId18"/>
    <p:sldId id="363" r:id="rId19"/>
    <p:sldId id="373" r:id="rId20"/>
    <p:sldId id="382" r:id="rId21"/>
    <p:sldId id="376" r:id="rId22"/>
    <p:sldId id="458" r:id="rId23"/>
    <p:sldId id="375" r:id="rId24"/>
    <p:sldId id="377" r:id="rId25"/>
    <p:sldId id="393" r:id="rId26"/>
    <p:sldId id="386" r:id="rId27"/>
    <p:sldId id="387" r:id="rId28"/>
    <p:sldId id="433" r:id="rId29"/>
    <p:sldId id="434" r:id="rId30"/>
    <p:sldId id="435" r:id="rId31"/>
    <p:sldId id="438" r:id="rId32"/>
    <p:sldId id="409" r:id="rId33"/>
    <p:sldId id="410" r:id="rId34"/>
    <p:sldId id="447" r:id="rId35"/>
    <p:sldId id="463" r:id="rId36"/>
    <p:sldId id="468" r:id="rId37"/>
    <p:sldId id="467" r:id="rId38"/>
    <p:sldId id="465" r:id="rId39"/>
    <p:sldId id="466" r:id="rId40"/>
    <p:sldId id="464" r:id="rId41"/>
    <p:sldId id="462" r:id="rId42"/>
    <p:sldId id="402" r:id="rId43"/>
    <p:sldId id="469" r:id="rId44"/>
    <p:sldId id="459" r:id="rId45"/>
    <p:sldId id="470" r:id="rId46"/>
    <p:sldId id="460" r:id="rId47"/>
    <p:sldId id="461" r:id="rId48"/>
    <p:sldId id="474" r:id="rId49"/>
    <p:sldId id="472" r:id="rId50"/>
    <p:sldId id="473" r:id="rId51"/>
    <p:sldId id="455" r:id="rId52"/>
    <p:sldId id="456" r:id="rId53"/>
    <p:sldId id="471" r:id="rId54"/>
    <p:sldId id="288" r:id="rId55"/>
  </p:sldIdLst>
  <p:sldSz cx="9144000" cy="6858000" type="screen4x3"/>
  <p:notesSz cx="10020300" cy="6888163"/>
  <p:defaultTextStyle>
    <a:defPPr>
      <a:defRPr lang="zh-TW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70">
          <p15:clr>
            <a:srgbClr val="A4A3A4"/>
          </p15:clr>
        </p15:guide>
        <p15:guide id="2" pos="31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D4F6B"/>
    <a:srgbClr val="2C4365"/>
    <a:srgbClr val="30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9" autoAdjust="0"/>
  </p:normalViewPr>
  <p:slideViewPr>
    <p:cSldViewPr snapToGrid="0" snapToObjects="1">
      <p:cViewPr varScale="1">
        <p:scale>
          <a:sx n="68" d="100"/>
          <a:sy n="68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90" y="108"/>
      </p:cViewPr>
      <p:guideLst>
        <p:guide orient="horz" pos="2170"/>
        <p:guide pos="3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EEEBF35-2FAC-4A07-895E-6F9828AEBDA6}" type="datetimeFigureOut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4BEDF8C-5839-43B2-9259-63E4C54BDA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661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1F102F-F87A-4CFA-B6BB-55C56B0B0E0E}" type="datetimeFigureOut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FD3D40-BF12-4243-BE6D-0780A57C28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64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dirty="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4BD4B-8BBE-4387-B310-C896A08FB9D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DA773-208D-4600-87D2-275966749FF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zh-TW" altLang="en-US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6FA4C8-AE06-44EC-AC60-D4C0101FBA1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2875"/>
            <a:ext cx="2778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7823"/>
            <a:ext cx="7772400" cy="17926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4B79-E1FD-4826-8B0E-2C580A4A6535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508B1-1909-4113-B7C8-CB2BCB754A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5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DCD4-9F80-4889-9B38-A56B943CC151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141C-AA50-418D-BFD7-3AECB840C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D69C0-FAFE-4DFA-924E-1F77DE14BB3F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F1BDF-530A-46B2-AE8B-608F4CCB5D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72675" b="2954"/>
          <a:stretch>
            <a:fillRect/>
          </a:stretch>
        </p:blipFill>
        <p:spPr bwMode="auto">
          <a:xfrm>
            <a:off x="8107363" y="268288"/>
            <a:ext cx="7588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7499"/>
            <a:ext cx="8229600" cy="1051435"/>
          </a:xfrm>
        </p:spPr>
        <p:txBody>
          <a:bodyPr anchor="b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083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DB8C0-4BA0-4AF8-AB87-B9B492B5AD50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B4DDE-E607-41E6-B0A5-68EB49ADA9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C2889-330F-4B8D-94B2-2A000891C631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CA1CB-FEB2-4250-84BD-FC42DB5DED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43D5-335E-49AE-944F-D6835A00EFD6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6DDF0-7AAB-424E-97A0-A0F0642C9A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F775-1036-4D9A-81F8-08AD2040E670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81D7-31B4-4353-A832-C1F787D560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F2B68-EBF5-46CF-9394-C5ACB008B67F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F374-2C54-4A19-A87D-DEB0174A9D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69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FD69-FD65-45D5-AE32-D5D1B7D64965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7930-8AA8-4907-980C-1185BB9CEB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7A12-92C0-4A08-9D00-97492B708EE6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C2BAB-6185-4433-BC1D-0F30F1BA25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90DAE-3F73-4E2B-A1E2-1178B96C1FE0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23D2-5677-4DBD-9F6D-31B430C969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5113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fld id="{79D5C963-1687-4B25-B17D-E16C0056E7C3}" type="datetime1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Calibri"/>
              </a:defRPr>
            </a:lvl1pPr>
          </a:lstStyle>
          <a:p>
            <a:pPr>
              <a:defRPr/>
            </a:pPr>
            <a:fld id="{EA4FFA87-28DE-425E-89A1-9A4A10BD71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微軟正黑體"/>
          <a:cs typeface="微軟正黑體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微軟正黑體"/>
          <a:cs typeface="微軟正黑體"/>
        </a:defRPr>
      </a:lvl1pPr>
      <a:lvl2pPr marL="914400" indent="-457200" algn="l" defTabSz="457200" rtl="0" fontAlgn="base"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微軟正黑體"/>
          <a:cs typeface="微軟正黑體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SzPct val="50000"/>
        <a:buFont typeface="Heiti TC Light"/>
        <a:buChar char="►"/>
        <a:defRPr sz="2400" kern="1200">
          <a:solidFill>
            <a:schemeClr val="tx1"/>
          </a:solidFill>
          <a:latin typeface="+mn-lt"/>
          <a:ea typeface="微軟正黑體"/>
          <a:cs typeface="微軟正黑體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aiwansensor.com.tw/product/%E5%96%AE%E7%9B%B8%E4%BA%A4%E6%B5%81%E9%9B%BB%E6%99%BA%E6%85%A7%E9%9B%BB%E9%87%8F%E7%9B%A3%E6%8E%A7%E5%99%A8-%E7%9B%A3%E6%8E%A7%E9%9B%BB%E5%A3%93%E9%9B%BB%E6%B5%81%E9%9B%BB%E9%87%8F%E5%8A%9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products/embedded-systems/digi-xbee/digi-xbee-tools/xct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ymodbus.ca/FAQ.htm#Modbus" TargetMode="External"/><Relationship Id="rId2" Type="http://schemas.openxmlformats.org/officeDocument/2006/relationships/hyperlink" Target="https://zh.wikipedia.org/wiki/Modb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implymodbus.ca/FC04.ht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ca.gitbooks.io/nodejs-tw-wiki-book/content/index.html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de-red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1792287"/>
          </a:xfrm>
        </p:spPr>
        <p:txBody>
          <a:bodyPr/>
          <a:lstStyle/>
          <a:p>
            <a:r>
              <a:rPr kumimoji="1" lang="zh-TW" altLang="en-US" dirty="0" smtClean="0">
                <a:ea typeface="微軟正黑體" panose="020B0604030504040204" pitchFamily="34" charset="-120"/>
              </a:rPr>
              <a:t>物聯網實作</a:t>
            </a:r>
            <a:r>
              <a:rPr kumimoji="1" lang="en-US" altLang="zh-TW" dirty="0" smtClean="0">
                <a:ea typeface="微軟正黑體" panose="020B0604030504040204" pitchFamily="34" charset="-120"/>
              </a:rPr>
              <a:t/>
            </a:r>
            <a:br>
              <a:rPr kumimoji="1" lang="en-US" altLang="zh-TW" dirty="0" smtClean="0">
                <a:ea typeface="微軟正黑體" panose="020B0604030504040204" pitchFamily="34" charset="-120"/>
              </a:rPr>
            </a:br>
            <a:r>
              <a:rPr kumimoji="1" lang="zh-TW" altLang="en-US" dirty="0" smtClean="0">
                <a:ea typeface="微軟正黑體" panose="020B0604030504040204" pitchFamily="34" charset="-120"/>
              </a:rPr>
              <a:t>使用</a:t>
            </a:r>
            <a:r>
              <a:rPr kumimoji="1" lang="en-US" altLang="zh-TW" dirty="0" smtClean="0">
                <a:ea typeface="微軟正黑體" panose="020B0604030504040204" pitchFamily="34" charset="-120"/>
              </a:rPr>
              <a:t>PI3+Power Meter</a:t>
            </a:r>
            <a:endParaRPr kumimoji="1" lang="zh-TW" altLang="en-US" dirty="0" smtClean="0">
              <a:ea typeface="微軟正黑體" panose="020B0604030504040204" pitchFamily="34" charset="-120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1411" y="5335906"/>
            <a:ext cx="8220075" cy="11191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endParaRPr kumimoji="1"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AED76-C09F-43E4-AC5E-679D84ADC351}" type="slidenum">
              <a:rPr lang="zh-TW" altLang="en-US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149" name="子標題 2"/>
          <p:cNvSpPr txBox="1">
            <a:spLocks/>
          </p:cNvSpPr>
          <p:nvPr/>
        </p:nvSpPr>
        <p:spPr bwMode="auto">
          <a:xfrm>
            <a:off x="1361049" y="4188021"/>
            <a:ext cx="6400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spcBef>
                <a:spcPct val="20000"/>
              </a:spcBef>
              <a:buSzPct val="5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spcBef>
                <a:spcPct val="20000"/>
              </a:spcBef>
              <a:buSzPct val="50000"/>
              <a:buFont typeface="Heiti TC Light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TW" sz="1600" dirty="0" err="1" smtClean="0">
                <a:solidFill>
                  <a:srgbClr val="FFFFFF"/>
                </a:solidFill>
              </a:rPr>
              <a:t>Yungchun</a:t>
            </a:r>
            <a:r>
              <a:rPr kumimoji="1" lang="en-US" altLang="zh-TW" sz="1600" dirty="0" smtClean="0">
                <a:solidFill>
                  <a:srgbClr val="FFFFFF"/>
                </a:solidFill>
              </a:rPr>
              <a:t>-Wen</a:t>
            </a:r>
            <a:endParaRPr kumimoji="1" lang="zh-TW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10</a:t>
            </a:fld>
            <a:endParaRPr kumimoji="0"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81" y="1615058"/>
            <a:ext cx="1060306" cy="205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endCxn id="1026" idx="1"/>
          </p:cNvCxnSpPr>
          <p:nvPr/>
        </p:nvCxnSpPr>
        <p:spPr>
          <a:xfrm>
            <a:off x="2769655" y="2644895"/>
            <a:ext cx="1490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4562" y="1683134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84" y="1589986"/>
            <a:ext cx="1086120" cy="210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7460404" y="2644894"/>
            <a:ext cx="9081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90" y="2148418"/>
            <a:ext cx="1632424" cy="10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閃電 12"/>
          <p:cNvSpPr/>
          <p:nvPr/>
        </p:nvSpPr>
        <p:spPr>
          <a:xfrm>
            <a:off x="5391842" y="2361844"/>
            <a:ext cx="702151" cy="311811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391842" y="2719073"/>
            <a:ext cx="95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2.4GHz</a:t>
            </a:r>
          </a:p>
          <a:p>
            <a:r>
              <a:rPr lang="en-US" altLang="zh-TW" dirty="0" smtClean="0"/>
              <a:t>RF radio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739265" y="5366376"/>
            <a:ext cx="682137" cy="60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4" idx="6"/>
          </p:cNvCxnSpPr>
          <p:nvPr/>
        </p:nvCxnSpPr>
        <p:spPr>
          <a:xfrm>
            <a:off x="3421402" y="5668831"/>
            <a:ext cx="2855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271354" y="5366376"/>
            <a:ext cx="682137" cy="6049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478866" y="4997044"/>
            <a:ext cx="12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Device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002094" y="498699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Coordinator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7200" y="880828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設計目標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實現如下圖</a:t>
            </a:r>
            <a:r>
              <a:rPr lang="en-US" altLang="zh-TW" sz="2400" dirty="0" smtClean="0"/>
              <a:t>,XBEE</a:t>
            </a:r>
            <a:r>
              <a:rPr lang="zh-TW" altLang="en-US" sz="2400" dirty="0" smtClean="0"/>
              <a:t>點對點傳輸</a:t>
            </a:r>
            <a:endParaRPr lang="en-US" altLang="zh-TW" sz="2400" dirty="0" smtClean="0"/>
          </a:p>
        </p:txBody>
      </p:sp>
      <p:sp>
        <p:nvSpPr>
          <p:cNvPr id="29" name="矩形 28"/>
          <p:cNvSpPr/>
          <p:nvPr/>
        </p:nvSpPr>
        <p:spPr>
          <a:xfrm>
            <a:off x="585043" y="4450137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網路拓</a:t>
            </a:r>
            <a:r>
              <a:rPr lang="zh-TW" altLang="en-US" sz="2400" dirty="0" smtClean="0"/>
              <a:t>墣</a:t>
            </a:r>
            <a:endParaRPr lang="en-US" altLang="zh-TW" sz="2400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6253333" y="3728394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Coordinator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59327" y="3305400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device</a:t>
            </a:r>
            <a:endParaRPr lang="zh-TW" altLang="en-US" dirty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" y="2063808"/>
            <a:ext cx="1276082" cy="124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線單箭頭接點 23"/>
          <p:cNvCxnSpPr/>
          <p:nvPr/>
        </p:nvCxnSpPr>
        <p:spPr>
          <a:xfrm>
            <a:off x="1309180" y="2709994"/>
            <a:ext cx="745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645087" y="1855974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58705" y="1793051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RS232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8359633" y="2345035"/>
            <a:ext cx="734214" cy="6018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電腦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81423" y="3722934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3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11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5043" y="2349606"/>
            <a:ext cx="83918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CH</a:t>
            </a:r>
            <a:r>
              <a:rPr lang="zh-TW" altLang="en-US" sz="2400" dirty="0"/>
              <a:t>（通訊頻道）：連線設備的頻</a:t>
            </a:r>
            <a:r>
              <a:rPr lang="zh-TW" altLang="en-US" sz="2400" dirty="0" smtClean="0"/>
              <a:t>道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ID</a:t>
            </a:r>
            <a:r>
              <a:rPr lang="zh-TW" altLang="en-US" sz="2400" dirty="0"/>
              <a:t>（</a:t>
            </a:r>
            <a:r>
              <a:rPr lang="en-US" altLang="zh-TW" sz="2400" dirty="0"/>
              <a:t>PAN</a:t>
            </a:r>
            <a:r>
              <a:rPr lang="zh-TW" altLang="en-US" sz="2400" dirty="0"/>
              <a:t>識別碼）：連線設備的</a:t>
            </a:r>
            <a:r>
              <a:rPr lang="en-US" altLang="zh-TW" sz="2400" dirty="0"/>
              <a:t>PAN</a:t>
            </a:r>
            <a:r>
              <a:rPr lang="zh-TW" altLang="en-US" sz="2400" dirty="0"/>
              <a:t>識別</a:t>
            </a:r>
            <a:r>
              <a:rPr lang="zh-TW" altLang="en-US" sz="2400" dirty="0" smtClean="0"/>
              <a:t>碼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DH</a:t>
            </a:r>
            <a:r>
              <a:rPr lang="zh-TW" altLang="en-US" sz="2400" dirty="0"/>
              <a:t>（目標高位址）：連線對象的高位</a:t>
            </a:r>
            <a:r>
              <a:rPr lang="zh-TW" altLang="en-US" sz="2400" dirty="0" smtClean="0"/>
              <a:t>址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DL</a:t>
            </a:r>
            <a:r>
              <a:rPr lang="zh-TW" altLang="en-US" sz="2400" dirty="0"/>
              <a:t>（目標低位址）：連線對象的低位</a:t>
            </a:r>
            <a:r>
              <a:rPr lang="zh-TW" altLang="en-US" sz="2400" dirty="0" smtClean="0"/>
              <a:t>址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MY</a:t>
            </a:r>
            <a:r>
              <a:rPr lang="zh-TW" altLang="en-US" sz="2400" dirty="0"/>
              <a:t>（</a:t>
            </a:r>
            <a:r>
              <a:rPr lang="en-US" altLang="zh-TW" sz="2400" dirty="0"/>
              <a:t>16</a:t>
            </a:r>
            <a:r>
              <a:rPr lang="zh-TW" altLang="en-US" sz="2400" dirty="0"/>
              <a:t>位元位址）：用戶自訂的位</a:t>
            </a:r>
            <a:r>
              <a:rPr lang="zh-TW" altLang="en-US" sz="2400" dirty="0" smtClean="0"/>
              <a:t>址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SH</a:t>
            </a:r>
            <a:r>
              <a:rPr lang="zh-TW" altLang="en-US" sz="2400" dirty="0"/>
              <a:t>（裝置序號－高）：裝置的出廠高位序</a:t>
            </a:r>
            <a:r>
              <a:rPr lang="zh-TW" altLang="en-US" sz="2400" dirty="0" smtClean="0"/>
              <a:t>號</a:t>
            </a:r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SH</a:t>
            </a:r>
            <a:r>
              <a:rPr lang="zh-TW" altLang="en-US" sz="2400" dirty="0"/>
              <a:t>（裝置序號－低）：裝置的出廠低位序</a:t>
            </a:r>
            <a:r>
              <a:rPr lang="zh-TW" altLang="en-US" sz="2400" dirty="0" smtClean="0"/>
              <a:t>號</a:t>
            </a:r>
            <a:endParaRPr lang="en-US" altLang="zh-TW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XBEE</a:t>
            </a:r>
            <a:r>
              <a:rPr lang="zh-TW" altLang="en-US" sz="2400" dirty="0" smtClean="0"/>
              <a:t>專有名詞解釋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74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12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ADDR</a:t>
            </a:r>
            <a:r>
              <a:rPr lang="zh-TW" altLang="en-US" sz="2400" dirty="0" smtClean="0"/>
              <a:t>代表是一個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</a:t>
            </a:r>
            <a:endParaRPr lang="zh-TW" altLang="zh-TW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1" y="1372497"/>
            <a:ext cx="76390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9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457200" y="2180660"/>
            <a:ext cx="8229600" cy="1051435"/>
          </a:xfrm>
        </p:spPr>
        <p:txBody>
          <a:bodyPr/>
          <a:lstStyle/>
          <a:p>
            <a:r>
              <a:rPr lang="en-US" altLang="zh-TW" dirty="0" smtClean="0"/>
              <a:t>Power Meter</a:t>
            </a:r>
            <a:r>
              <a:rPr lang="zh-TW" altLang="en-US" dirty="0" smtClean="0"/>
              <a:t>配置圖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13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3392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87252" y="10031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PZEM-016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AC</a:t>
            </a:r>
            <a:r>
              <a:rPr lang="zh-TW" altLang="en-US" sz="2400" dirty="0" smtClean="0"/>
              <a:t>電壓電流感測模組</a:t>
            </a:r>
            <a:r>
              <a:rPr lang="en-US" altLang="zh-TW" sz="2400" smtClean="0"/>
              <a:t>,RS485</a:t>
            </a:r>
            <a:r>
              <a:rPr lang="zh-TW" altLang="en-US" sz="2400" smtClean="0"/>
              <a:t>傳輸</a:t>
            </a:r>
            <a:r>
              <a:rPr lang="zh-TW" altLang="en-US" sz="2400" dirty="0" smtClean="0"/>
              <a:t>介面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587252" y="5517113"/>
            <a:ext cx="8310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https://www.taiwansensor.com.tw/product/%E5%96%AE%E7%9B%B8%E4</a:t>
            </a:r>
            <a:r>
              <a:rPr lang="en-US" altLang="zh-TW" dirty="0" smtClean="0">
                <a:hlinkClick r:id="rId2"/>
              </a:rPr>
              <a:t>%</a:t>
            </a:r>
            <a:br>
              <a:rPr lang="en-US" altLang="zh-TW" dirty="0" smtClean="0">
                <a:hlinkClick r:id="rId2"/>
              </a:rPr>
            </a:br>
            <a:r>
              <a:rPr lang="en-US" altLang="zh-TW" dirty="0" smtClean="0">
                <a:hlinkClick r:id="rId2"/>
              </a:rPr>
              <a:t>BA%A4%E6%B5%81%E9%9B%BB%E6%99%BA%E6%85%A7%E9%9B%BB%E9</a:t>
            </a:r>
            <a:br>
              <a:rPr lang="en-US" altLang="zh-TW" dirty="0" smtClean="0">
                <a:hlinkClick r:id="rId2"/>
              </a:rPr>
            </a:br>
            <a:r>
              <a:rPr lang="en-US" altLang="zh-TW" dirty="0" smtClean="0">
                <a:hlinkClick r:id="rId2"/>
              </a:rPr>
              <a:t>%87%8F%E7%9B%A3%E6%8E%A7%E5%99%A8-</a:t>
            </a:r>
            <a:r>
              <a:rPr lang="en-US" altLang="zh-TW" dirty="0">
                <a:hlinkClick r:id="rId2"/>
              </a:rPr>
              <a:t>%</a:t>
            </a:r>
            <a:r>
              <a:rPr lang="en-US" altLang="zh-TW" dirty="0" smtClean="0">
                <a:hlinkClick r:id="rId2"/>
              </a:rPr>
              <a:t>E7%9B%A3%E6%8E%A7%E9</a:t>
            </a:r>
            <a:br>
              <a:rPr lang="en-US" altLang="zh-TW" dirty="0" smtClean="0">
                <a:hlinkClick r:id="rId2"/>
              </a:rPr>
            </a:br>
            <a:r>
              <a:rPr lang="en-US" altLang="zh-TW" dirty="0" smtClean="0">
                <a:hlinkClick r:id="rId2"/>
              </a:rPr>
              <a:t>%</a:t>
            </a:r>
            <a:r>
              <a:rPr lang="en-US" altLang="zh-TW" dirty="0">
                <a:hlinkClick r:id="rId2"/>
              </a:rPr>
              <a:t>9B%BB%E5%A3%93%E9%9B%BB%E6%B5%81%E9%9B%BB%E9%87%8F%E5%8A%9F/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97" y="1690133"/>
            <a:ext cx="65341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35820"/>
            <a:ext cx="68199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9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16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457200" y="2180660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XBEE</a:t>
            </a:r>
            <a:r>
              <a:rPr lang="zh-TW" altLang="en-US" dirty="0" smtClean="0"/>
              <a:t>模組設定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8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17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XBEE</a:t>
            </a:r>
            <a:r>
              <a:rPr lang="zh-TW" altLang="en-US" dirty="0" smtClean="0"/>
              <a:t>通訊模組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需先下載</a:t>
            </a:r>
            <a:r>
              <a:rPr lang="en-US" altLang="zh-TW" dirty="0" smtClean="0"/>
              <a:t>XCTU</a:t>
            </a:r>
            <a:r>
              <a:rPr lang="zh-TW" altLang="en-US" dirty="0" smtClean="0"/>
              <a:t>軟體來設定參數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https://www.digi.com/products/embedded-systems/digi-xbee/digi-xbee-tools/xctu</a:t>
            </a:r>
            <a:endParaRPr lang="zh-TW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1" y="1692491"/>
            <a:ext cx="5608843" cy="516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3441290" y="6356350"/>
            <a:ext cx="1966452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18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5" y="1912350"/>
            <a:ext cx="4712435" cy="484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首先設定</a:t>
            </a:r>
            <a:r>
              <a:rPr lang="en-US" altLang="zh-TW" sz="2400" dirty="0" smtClean="0"/>
              <a:t>Coordinator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模組插入</a:t>
            </a:r>
            <a:r>
              <a:rPr lang="en-US" altLang="zh-TW" sz="2400" dirty="0" smtClean="0"/>
              <a:t>USB PORT,</a:t>
            </a:r>
            <a:r>
              <a:rPr lang="zh-TW" altLang="en-US" sz="2400" dirty="0" smtClean="0"/>
              <a:t>按照下圖開啟</a:t>
            </a:r>
            <a:r>
              <a:rPr lang="en-US" altLang="zh-TW" sz="2400" dirty="0" smtClean="0"/>
              <a:t>COM</a:t>
            </a:r>
            <a:r>
              <a:rPr lang="zh-TW" altLang="en-US" sz="2400" dirty="0" smtClean="0"/>
              <a:t>通訊位置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658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19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9622"/>
            <a:ext cx="3624846" cy="418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38" y="1899622"/>
            <a:ext cx="3854710" cy="4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橢圓 8"/>
          <p:cNvSpPr/>
          <p:nvPr/>
        </p:nvSpPr>
        <p:spPr>
          <a:xfrm>
            <a:off x="7388941" y="5869346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516963" y="3453583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3890636" y="3900515"/>
            <a:ext cx="1252653" cy="414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</a:t>
            </a:r>
            <a:r>
              <a:rPr lang="en-US" altLang="zh-TW" sz="2400" dirty="0" smtClean="0"/>
              <a:t>Coordinator XBEE</a:t>
            </a:r>
            <a:r>
              <a:rPr lang="zh-TW" altLang="en-US" sz="2400" dirty="0"/>
              <a:t>　</a:t>
            </a:r>
            <a:r>
              <a:rPr lang="en-US" altLang="zh-TW" sz="2400" dirty="0" smtClean="0"/>
              <a:t>COM</a:t>
            </a:r>
            <a:r>
              <a:rPr lang="zh-TW" altLang="en-US" sz="2400" dirty="0" smtClean="0"/>
              <a:t>通訊參數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198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</a:t>
            </a:fld>
            <a:endParaRPr kumimoji="0" lang="en-US" altLang="zh-TW"/>
          </a:p>
        </p:txBody>
      </p:sp>
      <p:sp>
        <p:nvSpPr>
          <p:cNvPr id="32" name="矩形 31"/>
          <p:cNvSpPr/>
          <p:nvPr/>
        </p:nvSpPr>
        <p:spPr>
          <a:xfrm>
            <a:off x="1920240" y="1752156"/>
            <a:ext cx="66610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Abstract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ZigBee</a:t>
            </a:r>
            <a:r>
              <a:rPr lang="zh-TW" altLang="en-US" sz="2800" dirty="0"/>
              <a:t>網路</a:t>
            </a:r>
            <a:r>
              <a:rPr lang="zh-TW" altLang="en-US" sz="2800" dirty="0" smtClean="0"/>
              <a:t>架構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TW" altLang="en-US" sz="2800" dirty="0"/>
              <a:t>配線</a:t>
            </a:r>
            <a:r>
              <a:rPr lang="zh-TW" altLang="en-US" sz="2800" dirty="0" smtClean="0"/>
              <a:t>圖</a:t>
            </a:r>
            <a:endParaRPr lang="en-US" altLang="zh-TW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XBEE </a:t>
            </a:r>
            <a:r>
              <a:rPr lang="zh-TW" altLang="en-US" sz="2800" dirty="0" smtClean="0"/>
              <a:t>模組設定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XBEE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NODE RED</a:t>
            </a:r>
            <a:r>
              <a:rPr lang="zh-TW" altLang="en-US" sz="2800" dirty="0" smtClean="0"/>
              <a:t>程式設計</a:t>
            </a:r>
            <a:endParaRPr lang="en-US" altLang="zh-TW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 smtClean="0"/>
              <a:t>Conclusion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7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20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873936"/>
            <a:ext cx="4955978" cy="590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44735" y="5681088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ZIGBEE</a:t>
            </a:r>
            <a:r>
              <a:rPr lang="zh-TW" altLang="en-US" dirty="0" smtClean="0"/>
              <a:t>網路都</a:t>
            </a:r>
            <a:endParaRPr lang="en-US" altLang="zh-TW" dirty="0" smtClean="0"/>
          </a:p>
          <a:p>
            <a:r>
              <a:rPr lang="zh-TW" altLang="en-US" dirty="0" smtClean="0"/>
              <a:t>要有一個且唯一</a:t>
            </a:r>
            <a:endParaRPr lang="en-US" altLang="zh-TW" dirty="0" smtClean="0"/>
          </a:p>
          <a:p>
            <a:r>
              <a:rPr lang="zh-TW" altLang="en-US" dirty="0" smtClean="0"/>
              <a:t>的協調者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72374" y="2188922"/>
            <a:ext cx="2143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自定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及頻道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Coordinator</a:t>
            </a:r>
            <a:r>
              <a:rPr lang="zh-TW" altLang="en-US" dirty="0" smtClean="0"/>
              <a:t>要與</a:t>
            </a:r>
            <a:endParaRPr lang="en-US" altLang="zh-TW" dirty="0" smtClean="0"/>
          </a:p>
          <a:p>
            <a:r>
              <a:rPr lang="en-US" altLang="zh-TW" dirty="0" smtClean="0"/>
              <a:t>End Device</a:t>
            </a:r>
            <a:r>
              <a:rPr lang="zh-TW" altLang="en-US" dirty="0" smtClean="0"/>
              <a:t>設定相同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58676" y="3999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允許加入網路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4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21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8" y="1059635"/>
            <a:ext cx="5309420" cy="573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227488" y="3422447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 Device</a:t>
            </a:r>
            <a:r>
              <a:rPr lang="zh-TW" altLang="en-US" dirty="0" smtClean="0"/>
              <a:t>的位址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5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47" y="1238593"/>
            <a:ext cx="4615353" cy="46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768880" y="4781011"/>
            <a:ext cx="1674055" cy="480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975231" y="4904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位址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373330" y="5021164"/>
            <a:ext cx="1601901" cy="67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23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sp>
        <p:nvSpPr>
          <p:cNvPr id="7" name="橢圓 6"/>
          <p:cNvSpPr/>
          <p:nvPr/>
        </p:nvSpPr>
        <p:spPr>
          <a:xfrm>
            <a:off x="2369573" y="5641261"/>
            <a:ext cx="983226" cy="438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8" y="934406"/>
            <a:ext cx="523076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064369" y="2574388"/>
            <a:ext cx="1055077" cy="3094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89058" y="2544466"/>
            <a:ext cx="195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改為</a:t>
            </a:r>
            <a:r>
              <a:rPr lang="en-US" altLang="zh-TW" dirty="0" smtClean="0"/>
              <a:t>Transparence 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2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24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0" y="1003165"/>
            <a:ext cx="5356697" cy="557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25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03" y="2433710"/>
            <a:ext cx="5229319" cy="19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最後按下</a:t>
            </a:r>
            <a:r>
              <a:rPr lang="en-US" altLang="zh-TW" sz="2400" dirty="0" smtClean="0"/>
              <a:t>Write,</a:t>
            </a:r>
            <a:r>
              <a:rPr lang="zh-TW" altLang="en-US" sz="2400" dirty="0" smtClean="0"/>
              <a:t>將所有設定參數寫入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模組內</a:t>
            </a:r>
            <a:r>
              <a:rPr lang="zh-TW" altLang="en-US" sz="2400" dirty="0"/>
              <a:t>就算</a:t>
            </a:r>
            <a:r>
              <a:rPr lang="zh-TW" altLang="en-US" sz="2400" dirty="0" smtClean="0"/>
              <a:t>完成設定</a:t>
            </a:r>
            <a:endParaRPr lang="zh-TW" altLang="zh-TW" sz="2400" dirty="0"/>
          </a:p>
        </p:txBody>
      </p:sp>
      <p:sp>
        <p:nvSpPr>
          <p:cNvPr id="3" name="圓角矩形 2"/>
          <p:cNvSpPr/>
          <p:nvPr/>
        </p:nvSpPr>
        <p:spPr>
          <a:xfrm>
            <a:off x="3024554" y="2954215"/>
            <a:ext cx="900332" cy="1402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26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1850" y="962025"/>
            <a:ext cx="2400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設定完成的</a:t>
            </a:r>
            <a:r>
              <a:rPr lang="en-US" altLang="zh-TW" sz="2400" dirty="0" smtClean="0"/>
              <a:t>Coordinator XBEE</a:t>
            </a:r>
            <a:r>
              <a:rPr lang="zh-TW" altLang="en-US" sz="2400" dirty="0" smtClean="0"/>
              <a:t>模組插入</a:t>
            </a:r>
            <a:r>
              <a:rPr lang="en-US" altLang="zh-TW" sz="2400" dirty="0" smtClean="0"/>
              <a:t>PI3 USB PORT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72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7443" y="11555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接下來設定</a:t>
            </a:r>
            <a:r>
              <a:rPr lang="en-US" altLang="zh-TW" sz="2400" dirty="0" smtClean="0"/>
              <a:t>XBEE Router COM</a:t>
            </a:r>
            <a:r>
              <a:rPr lang="zh-TW" altLang="en-US" sz="2400" dirty="0" smtClean="0"/>
              <a:t>通訊參數</a:t>
            </a:r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1617230"/>
            <a:ext cx="9031458" cy="42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4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1" y="558995"/>
            <a:ext cx="67341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1069144" y="450165"/>
            <a:ext cx="759656" cy="85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4304714" y="1308295"/>
            <a:ext cx="1688123" cy="57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88966" y="1412017"/>
            <a:ext cx="24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與</a:t>
            </a:r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Coordinator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設定相同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04714" y="3071348"/>
            <a:ext cx="1688123" cy="288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304714" y="4911871"/>
            <a:ext cx="1688123" cy="288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45236" y="4830927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End Device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取消此項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460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795338"/>
            <a:ext cx="66770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53937" y="2930078"/>
            <a:ext cx="20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n>
                  <a:solidFill>
                    <a:schemeClr val="tx1"/>
                  </a:solidFill>
                </a:ln>
              </a:rPr>
              <a:t>Coordinator</a:t>
            </a:r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的位址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04714" y="2826356"/>
            <a:ext cx="1688123" cy="57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3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zh-TW" altLang="en-US" sz="2000" dirty="0" smtClean="0"/>
              <a:t>為實現簡易的物聯網實驗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以</a:t>
            </a:r>
            <a:r>
              <a:rPr lang="en-US" altLang="zh-TW" sz="2000" dirty="0" smtClean="0"/>
              <a:t>Power Meter</a:t>
            </a:r>
            <a:r>
              <a:rPr lang="zh-TW" altLang="en-US" sz="2000" dirty="0" smtClean="0"/>
              <a:t>為例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規劃以下感測器資訊收集平台</a:t>
            </a:r>
            <a:r>
              <a:rPr lang="en-US" altLang="zh-TW" sz="2000" dirty="0" smtClean="0"/>
              <a:t>:</a:t>
            </a:r>
          </a:p>
          <a:p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採用</a:t>
            </a:r>
            <a:r>
              <a:rPr lang="en-US" altLang="zh-TW" sz="2000" dirty="0" smtClean="0"/>
              <a:t>RASPBERRY PI3,</a:t>
            </a:r>
            <a:r>
              <a:rPr lang="zh-TW" altLang="en-US" sz="2000" dirty="0" smtClean="0"/>
              <a:t>對外</a:t>
            </a:r>
            <a:r>
              <a:rPr lang="en-US" altLang="zh-TW" sz="2000" dirty="0"/>
              <a:t>INTERNET</a:t>
            </a:r>
            <a:r>
              <a:rPr lang="zh-TW" altLang="en-US" sz="2000" dirty="0"/>
              <a:t>通</a:t>
            </a:r>
            <a:r>
              <a:rPr lang="zh-TW" altLang="en-US" sz="2000" dirty="0" smtClean="0"/>
              <a:t>訊使用</a:t>
            </a:r>
            <a:r>
              <a:rPr lang="en-US" altLang="zh-TW" sz="2000" dirty="0" smtClean="0"/>
              <a:t>WI-FI,</a:t>
            </a:r>
            <a:r>
              <a:rPr lang="zh-TW" altLang="en-US" sz="2000" dirty="0" smtClean="0"/>
              <a:t>對家庭內的感測器通訊使用</a:t>
            </a:r>
            <a:r>
              <a:rPr lang="en-US" altLang="zh-TW" sz="2000" dirty="0" smtClean="0"/>
              <a:t>ZIGBEE</a:t>
            </a:r>
            <a:r>
              <a:rPr lang="zh-TW" altLang="en-US" sz="2000" dirty="0" smtClean="0"/>
              <a:t>無線電</a:t>
            </a:r>
            <a:r>
              <a:rPr lang="zh-TW" altLang="en-US" sz="2000" dirty="0"/>
              <a:t>通</a:t>
            </a:r>
            <a:r>
              <a:rPr lang="zh-TW" altLang="en-US" sz="2000" dirty="0" smtClean="0"/>
              <a:t>訊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電源功率計採集家</a:t>
            </a:r>
            <a:r>
              <a:rPr lang="zh-TW" altLang="en-US" sz="2000" dirty="0" smtClean="0"/>
              <a:t>庭室內的插座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可以得到每天的用電量資訊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Node RED Dashboard</a:t>
            </a:r>
            <a:r>
              <a:rPr lang="zh-TW" altLang="en-US" sz="2000" dirty="0" smtClean="0"/>
              <a:t>顯示電源資訊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將數據可視化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938213"/>
            <a:ext cx="66770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304713" y="3797027"/>
            <a:ext cx="1688123" cy="437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83816" y="3831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</a:rPr>
              <a:t>傳輸格式</a:t>
            </a:r>
            <a:endParaRPr lang="zh-TW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009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31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zh-TW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03" y="2433710"/>
            <a:ext cx="5229319" cy="19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5043" y="1003165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最後按下</a:t>
            </a:r>
            <a:r>
              <a:rPr lang="en-US" altLang="zh-TW" sz="2400" dirty="0" smtClean="0"/>
              <a:t>Write,</a:t>
            </a:r>
            <a:r>
              <a:rPr lang="zh-TW" altLang="en-US" sz="2400" dirty="0" smtClean="0"/>
              <a:t>將所有設定參數寫入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模組內</a:t>
            </a:r>
            <a:r>
              <a:rPr lang="zh-TW" altLang="en-US" sz="2400" dirty="0"/>
              <a:t>就算</a:t>
            </a:r>
            <a:r>
              <a:rPr lang="zh-TW" altLang="en-US" sz="2400" dirty="0" smtClean="0"/>
              <a:t>完成設定</a:t>
            </a:r>
            <a:endParaRPr lang="zh-TW" altLang="zh-TW" sz="2400" dirty="0"/>
          </a:p>
        </p:txBody>
      </p:sp>
      <p:sp>
        <p:nvSpPr>
          <p:cNvPr id="3" name="圓角矩形 2"/>
          <p:cNvSpPr/>
          <p:nvPr/>
        </p:nvSpPr>
        <p:spPr>
          <a:xfrm>
            <a:off x="3024554" y="2954215"/>
            <a:ext cx="900332" cy="1402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32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816403"/>
            <a:ext cx="8440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因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PI3</a:t>
            </a:r>
            <a:r>
              <a:rPr lang="zh-TW" altLang="en-US" sz="2400" dirty="0" smtClean="0"/>
              <a:t>有四個</a:t>
            </a:r>
            <a:r>
              <a:rPr lang="en-US" altLang="zh-TW" sz="2400" dirty="0" smtClean="0"/>
              <a:t>USB PORT,</a:t>
            </a:r>
            <a:r>
              <a:rPr lang="zh-TW" altLang="en-US" sz="2400" dirty="0" smtClean="0"/>
              <a:t>我們要確認插入的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裝置代號為何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首先移除插在</a:t>
            </a:r>
            <a:r>
              <a:rPr lang="en-US" altLang="zh-TW" sz="2400" dirty="0" smtClean="0"/>
              <a:t>PI3 USB PORT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裝置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如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USB</a:t>
            </a:r>
            <a:r>
              <a:rPr lang="zh-TW" altLang="en-US" sz="2400" dirty="0" smtClean="0"/>
              <a:t>轉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板</a:t>
            </a:r>
            <a:r>
              <a:rPr lang="en-US" altLang="zh-TW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在</a:t>
            </a:r>
            <a:r>
              <a:rPr lang="zh-TW" altLang="en-US" sz="2400" dirty="0"/>
              <a:t>命令列模式執行</a:t>
            </a:r>
            <a:r>
              <a:rPr lang="en-US" altLang="zh-TW" sz="2400" dirty="0"/>
              <a:t>dmesg|grep tty,</a:t>
            </a:r>
            <a:r>
              <a:rPr lang="zh-TW" altLang="en-US" sz="2400" dirty="0"/>
              <a:t>抓取裝置代</a:t>
            </a:r>
            <a:r>
              <a:rPr lang="zh-TW" altLang="en-US" sz="2400" dirty="0" smtClean="0"/>
              <a:t>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直接看最後一行</a:t>
            </a:r>
            <a:r>
              <a:rPr lang="en-US" altLang="zh-TW" sz="2400" dirty="0"/>
              <a:t>,</a:t>
            </a:r>
            <a:r>
              <a:rPr lang="zh-TW" altLang="en-US" sz="2400" dirty="0"/>
              <a:t>應該要顯示</a:t>
            </a:r>
            <a:r>
              <a:rPr lang="en-US" altLang="zh-TW" sz="2400" dirty="0" smtClean="0"/>
              <a:t>disconnected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 ttyUSB0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5505"/>
            <a:ext cx="9060018" cy="313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5798750" y="6020105"/>
            <a:ext cx="2229371" cy="2102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33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619758"/>
            <a:ext cx="844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將</a:t>
            </a:r>
            <a:r>
              <a:rPr lang="en-US" altLang="zh-TW" sz="2400" dirty="0"/>
              <a:t>USB</a:t>
            </a:r>
            <a:r>
              <a:rPr lang="zh-TW" altLang="en-US" sz="2400" dirty="0"/>
              <a:t>裝置插入</a:t>
            </a:r>
            <a:r>
              <a:rPr lang="en-US" altLang="zh-TW" sz="2400" dirty="0"/>
              <a:t>PI3 USB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在命令列模式執行</a:t>
            </a:r>
            <a:r>
              <a:rPr lang="en-US" altLang="zh-TW" sz="2400" dirty="0"/>
              <a:t>dmesg|grep tty,</a:t>
            </a:r>
            <a:r>
              <a:rPr lang="zh-TW" altLang="en-US" sz="2400" dirty="0"/>
              <a:t>抓取裝置代號</a:t>
            </a:r>
            <a:r>
              <a:rPr lang="en-US" altLang="zh-TW" sz="24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直接看最後一行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顯示</a:t>
            </a:r>
            <a:r>
              <a:rPr lang="en-US" altLang="zh-TW" sz="2400" dirty="0" smtClean="0"/>
              <a:t>attched to ttyUSB0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確</a:t>
            </a:r>
            <a:r>
              <a:rPr lang="zh-TW" altLang="en-US" sz="2400" dirty="0" smtClean="0"/>
              <a:t>認</a:t>
            </a:r>
            <a:r>
              <a:rPr lang="en-US" altLang="zh-TW" sz="2400" dirty="0" smtClean="0"/>
              <a:t>ttyUSB0</a:t>
            </a:r>
            <a:r>
              <a:rPr lang="zh-TW" altLang="en-US" sz="2400" dirty="0" smtClean="0"/>
              <a:t>為你正在插入的裝置代號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3886"/>
            <a:ext cx="9112730" cy="311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5070330" y="5778894"/>
            <a:ext cx="2229371" cy="2102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457200" y="2180660"/>
            <a:ext cx="8229600" cy="1051435"/>
          </a:xfrm>
        </p:spPr>
        <p:txBody>
          <a:bodyPr/>
          <a:lstStyle/>
          <a:p>
            <a:r>
              <a:rPr lang="en-US" altLang="zh-TW" dirty="0" smtClean="0"/>
              <a:t>Power Meter</a:t>
            </a:r>
            <a:r>
              <a:rPr lang="zh-TW" altLang="en-US" dirty="0" smtClean="0"/>
              <a:t> </a:t>
            </a:r>
            <a:r>
              <a:rPr lang="zh-TW" altLang="en-US" dirty="0"/>
              <a:t>封包格式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34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Modbus</a:t>
            </a:r>
            <a:r>
              <a:rPr lang="zh-TW" altLang="en-US" sz="2400" dirty="0" smtClean="0"/>
              <a:t>為工業通訊格式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優點為抗干擾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通訊距離遠</a:t>
            </a:r>
            <a:r>
              <a:rPr lang="en-US" altLang="zh-TW" sz="2400" dirty="0" smtClean="0"/>
              <a:t>.</a:t>
            </a:r>
          </a:p>
          <a:p>
            <a:r>
              <a:rPr lang="zh-TW" altLang="en-US" sz="2400" dirty="0"/>
              <a:t>可</a:t>
            </a:r>
            <a:r>
              <a:rPr lang="zh-TW" altLang="en-US" sz="2400" dirty="0" smtClean="0"/>
              <a:t>參考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zh.wikipedia.org/wiki/Modbus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hlinkClick r:id="rId3"/>
              </a:rPr>
              <a:t>http://www.simplymodbus.ca/FAQ.htm#Modbus</a:t>
            </a:r>
            <a:endParaRPr lang="en-US" altLang="zh-TW" sz="2400" dirty="0" smtClean="0"/>
          </a:p>
          <a:p>
            <a:r>
              <a:rPr lang="en-US" altLang="zh-TW" sz="2400" dirty="0" smtClean="0"/>
              <a:t>Power Meter</a:t>
            </a:r>
            <a:r>
              <a:rPr lang="zh-TW" altLang="en-US" sz="2400" dirty="0" smtClean="0"/>
              <a:t>通訊</a:t>
            </a:r>
            <a:r>
              <a:rPr lang="en-US" altLang="zh-TW" sz="2400" dirty="0" smtClean="0"/>
              <a:t>Layer 1 </a:t>
            </a:r>
            <a:r>
              <a:rPr lang="zh-TW" altLang="en-US" sz="2400" dirty="0" smtClean="0"/>
              <a:t>採用</a:t>
            </a:r>
            <a:r>
              <a:rPr lang="en-US" altLang="zh-TW" sz="2400" dirty="0" smtClean="0"/>
              <a:t>EIA-485</a:t>
            </a:r>
            <a:r>
              <a:rPr lang="zh-TW" altLang="en-US" sz="2400" dirty="0" smtClean="0"/>
              <a:t>介面</a:t>
            </a:r>
            <a:r>
              <a:rPr lang="en-US" altLang="zh-TW" sz="2400" dirty="0" smtClean="0"/>
              <a:t>,App Layer</a:t>
            </a:r>
            <a:r>
              <a:rPr lang="zh-TW" altLang="en-US" sz="2400" dirty="0" smtClean="0"/>
              <a:t>採用</a:t>
            </a:r>
            <a:r>
              <a:rPr lang="en-US" altLang="zh-TW" sz="2400" dirty="0" err="1" smtClean="0"/>
              <a:t>modbus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2793679"/>
            <a:ext cx="7385539" cy="406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Modbus </a:t>
            </a:r>
            <a:r>
              <a:rPr lang="zh-TW" altLang="en-US" sz="2400" dirty="0"/>
              <a:t>是​一種​需求</a:t>
            </a:r>
            <a:r>
              <a:rPr lang="en-US" altLang="zh-TW" sz="2400" dirty="0"/>
              <a:t>-​</a:t>
            </a:r>
            <a:r>
              <a:rPr lang="zh-TW" altLang="en-US" sz="2400" dirty="0"/>
              <a:t>回應​協定，​採用​主​從​架構​實作​而​成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6" name="Picture 2" descr="深入了解Modbus 協定- National Instr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2495570"/>
            <a:ext cx="8159262" cy="28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 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7" y="2508592"/>
            <a:ext cx="8553157" cy="21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Modbus Read </a:t>
            </a:r>
            <a:r>
              <a:rPr lang="en-US" altLang="zh-TW" b="1" dirty="0"/>
              <a:t>Input </a:t>
            </a:r>
            <a:r>
              <a:rPr lang="en-US" altLang="zh-TW" b="1" dirty="0" smtClean="0"/>
              <a:t>Registers</a:t>
            </a:r>
            <a:r>
              <a:rPr lang="zh-TW" altLang="en-US" b="1" dirty="0" smtClean="0"/>
              <a:t>指令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56935" y="5920712"/>
            <a:ext cx="449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://www.simplymodbus.ca/FC04.htm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2" y="1907786"/>
            <a:ext cx="8614176" cy="271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 Meter</a:t>
            </a:r>
            <a:r>
              <a:rPr lang="zh-TW" altLang="en-US" dirty="0" smtClean="0"/>
              <a:t>回應的封包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9319"/>
            <a:ext cx="8229600" cy="227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7252" y="796687"/>
            <a:ext cx="7863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dirty="0" smtClean="0"/>
          </a:p>
          <a:p>
            <a:r>
              <a:rPr lang="zh-TW" altLang="en-US" sz="2400" dirty="0" smtClean="0"/>
              <a:t>實驗架構圖</a:t>
            </a:r>
            <a:endParaRPr lang="en-US" altLang="zh-TW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9" y="2226388"/>
            <a:ext cx="8780206" cy="44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21" y="4671844"/>
            <a:ext cx="1802216" cy="136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15" y="4709267"/>
            <a:ext cx="866699" cy="8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6696015" y="5666352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3" name="向下箭號 2"/>
          <p:cNvSpPr/>
          <p:nvPr/>
        </p:nvSpPr>
        <p:spPr>
          <a:xfrm rot="10800000">
            <a:off x="4814631" y="3996252"/>
            <a:ext cx="418300" cy="5668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5400000">
            <a:off x="6152320" y="4830560"/>
            <a:ext cx="418300" cy="5668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2473" y="5290993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32931" y="391035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ZIGBEE</a:t>
            </a:r>
            <a:endParaRPr lang="zh-TW" altLang="en-US" dirty="0"/>
          </a:p>
        </p:txBody>
      </p:sp>
      <p:sp>
        <p:nvSpPr>
          <p:cNvPr id="8" name="雲朵形圖說文字 7"/>
          <p:cNvSpPr/>
          <p:nvPr/>
        </p:nvSpPr>
        <p:spPr>
          <a:xfrm>
            <a:off x="0" y="1790414"/>
            <a:ext cx="1946787" cy="813031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網際網路</a:t>
            </a:r>
            <a:endParaRPr lang="en-US" altLang="zh-TW" dirty="0" smtClean="0"/>
          </a:p>
        </p:txBody>
      </p:sp>
      <p:cxnSp>
        <p:nvCxnSpPr>
          <p:cNvPr id="10" name="弧形接點 9"/>
          <p:cNvCxnSpPr>
            <a:stCxn id="8" idx="2"/>
          </p:cNvCxnSpPr>
          <p:nvPr/>
        </p:nvCxnSpPr>
        <p:spPr>
          <a:xfrm>
            <a:off x="1945165" y="2196930"/>
            <a:ext cx="2332949" cy="85671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278114" y="2726122"/>
            <a:ext cx="1468428" cy="1203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4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 Meter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Modbus Spec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18" y="1784033"/>
            <a:ext cx="66944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7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>
          <a:xfrm>
            <a:off x="457200" y="2180660"/>
            <a:ext cx="8229600" cy="1051435"/>
          </a:xfrm>
        </p:spPr>
        <p:txBody>
          <a:bodyPr/>
          <a:lstStyle/>
          <a:p>
            <a:r>
              <a:rPr lang="en-US" altLang="zh-TW" dirty="0" smtClean="0"/>
              <a:t>NODE RED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41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1369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42</a:t>
            </a:fld>
            <a:endParaRPr kumimoji="0"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57200" y="619758"/>
            <a:ext cx="8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NODE-RED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flow example</a:t>
            </a:r>
            <a:endParaRPr lang="en-US" altLang="zh-TW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6" y="1533378"/>
            <a:ext cx="8611101" cy="454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</a:t>
            </a:r>
            <a:r>
              <a:rPr lang="zh-TW" altLang="en-US" dirty="0" smtClean="0"/>
              <a:t>太</a:t>
            </a:r>
            <a:r>
              <a:rPr lang="zh-TW" altLang="en-US" dirty="0"/>
              <a:t>短</a:t>
            </a:r>
            <a:r>
              <a:rPr lang="zh-TW" altLang="en-US" dirty="0" smtClean="0"/>
              <a:t>的間隔時間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59" y="1555749"/>
            <a:ext cx="5760193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 smtClean="0"/>
              <a:t>function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1621401"/>
            <a:ext cx="7596554" cy="512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/>
              <a:t>msg.voltage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[0]/10;</a:t>
            </a:r>
          </a:p>
          <a:p>
            <a:pPr marL="0" indent="0">
              <a:buNone/>
            </a:pPr>
            <a:r>
              <a:rPr lang="en-US" altLang="zh-TW" sz="2000" dirty="0" err="1"/>
              <a:t>msg.ampere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[2]*65535+msg.payload[1])/1000;</a:t>
            </a:r>
          </a:p>
          <a:p>
            <a:pPr marL="0" indent="0">
              <a:buNone/>
            </a:pPr>
            <a:r>
              <a:rPr lang="en-US" altLang="zh-TW" sz="2000" dirty="0" err="1"/>
              <a:t>msg.watt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[4]*65535+msg.payload[3])/10;</a:t>
            </a:r>
          </a:p>
          <a:p>
            <a:pPr marL="0" indent="0">
              <a:buNone/>
            </a:pPr>
            <a:r>
              <a:rPr lang="en-US" altLang="zh-TW" sz="2000" dirty="0" err="1"/>
              <a:t>msg.Wh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[6]*65535+msg.payload[5])/1000;</a:t>
            </a:r>
          </a:p>
          <a:p>
            <a:pPr marL="0" indent="0">
              <a:buNone/>
            </a:pPr>
            <a:r>
              <a:rPr lang="en-US" altLang="zh-TW" sz="2000" dirty="0" err="1"/>
              <a:t>msg.freq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[7]/10;</a:t>
            </a:r>
          </a:p>
          <a:p>
            <a:pPr marL="0" indent="0">
              <a:buNone/>
            </a:pPr>
            <a:r>
              <a:rPr lang="en-US" altLang="zh-TW" sz="2000" dirty="0"/>
              <a:t>msg.PF=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[8]/100;</a:t>
            </a:r>
          </a:p>
          <a:p>
            <a:pPr marL="0" indent="0">
              <a:buNone/>
            </a:pPr>
            <a:r>
              <a:rPr lang="en-US" altLang="zh-TW" sz="2000" dirty="0" err="1"/>
              <a:t>msg.alarm</a:t>
            </a:r>
            <a:r>
              <a:rPr lang="en-US" altLang="zh-TW" sz="2000" dirty="0"/>
              <a:t>=</a:t>
            </a:r>
            <a:r>
              <a:rPr lang="en-US" altLang="zh-TW" sz="2000" dirty="0" err="1"/>
              <a:t>msg.payload</a:t>
            </a:r>
            <a:r>
              <a:rPr lang="en-US" altLang="zh-TW" sz="2000" dirty="0"/>
              <a:t>[9];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voltage_meter</a:t>
            </a:r>
            <a:r>
              <a:rPr lang="en-US" altLang="zh-TW" sz="2000" dirty="0"/>
              <a:t>={</a:t>
            </a:r>
            <a:r>
              <a:rPr lang="en-US" altLang="zh-TW" sz="2000" dirty="0" err="1"/>
              <a:t>payload:msg.voltage</a:t>
            </a:r>
            <a:r>
              <a:rPr lang="en-US" altLang="zh-TW" sz="2000" dirty="0"/>
              <a:t>};</a:t>
            </a:r>
          </a:p>
          <a:p>
            <a:pPr marL="0" indent="0">
              <a:buNone/>
            </a:pPr>
            <a:r>
              <a:rPr lang="en-US" altLang="zh-TW" sz="2000" dirty="0" err="1"/>
              <a:t>ampere_meter</a:t>
            </a:r>
            <a:r>
              <a:rPr lang="en-US" altLang="zh-TW" sz="2000" dirty="0"/>
              <a:t>={</a:t>
            </a:r>
            <a:r>
              <a:rPr lang="en-US" altLang="zh-TW" sz="2000" dirty="0" err="1"/>
              <a:t>payload:msg.ampere</a:t>
            </a:r>
            <a:r>
              <a:rPr lang="en-US" altLang="zh-TW" sz="2000" dirty="0"/>
              <a:t>};</a:t>
            </a:r>
          </a:p>
          <a:p>
            <a:pPr marL="0" indent="0">
              <a:buNone/>
            </a:pPr>
            <a:r>
              <a:rPr lang="en-US" altLang="zh-TW" sz="2000" dirty="0" err="1"/>
              <a:t>watt_meter</a:t>
            </a:r>
            <a:r>
              <a:rPr lang="en-US" altLang="zh-TW" sz="2000" dirty="0"/>
              <a:t>={</a:t>
            </a:r>
            <a:r>
              <a:rPr lang="en-US" altLang="zh-TW" sz="2000" dirty="0" err="1"/>
              <a:t>payload:msg.watt</a:t>
            </a:r>
            <a:r>
              <a:rPr lang="en-US" altLang="zh-TW" sz="2000" dirty="0"/>
              <a:t>};</a:t>
            </a:r>
          </a:p>
          <a:p>
            <a:pPr marL="0" indent="0">
              <a:buNone/>
            </a:pPr>
            <a:r>
              <a:rPr lang="en-US" altLang="zh-TW" sz="2000" dirty="0" err="1"/>
              <a:t>PF_meter</a:t>
            </a:r>
            <a:r>
              <a:rPr lang="en-US" altLang="zh-TW" sz="2000" dirty="0"/>
              <a:t>={</a:t>
            </a:r>
            <a:r>
              <a:rPr lang="en-US" altLang="zh-TW" sz="2000" dirty="0" err="1"/>
              <a:t>payload:msg.PF</a:t>
            </a:r>
            <a:r>
              <a:rPr lang="en-US" altLang="zh-TW" sz="2000" dirty="0"/>
              <a:t>};</a:t>
            </a:r>
          </a:p>
          <a:p>
            <a:pPr marL="0" indent="0">
              <a:buNone/>
            </a:pPr>
            <a:r>
              <a:rPr lang="en-US" altLang="zh-TW" sz="2000" dirty="0"/>
              <a:t>return [</a:t>
            </a:r>
            <a:r>
              <a:rPr lang="en-US" altLang="zh-TW" sz="2000" dirty="0" err="1"/>
              <a:t>msg,voltage_meter,ampere_meter,watt_meter,PF_meter</a:t>
            </a:r>
            <a:r>
              <a:rPr lang="en-US" altLang="zh-TW" sz="2000" dirty="0"/>
              <a:t>];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74" y="633047"/>
            <a:ext cx="5304033" cy="62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36995" y="3893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時間範圍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596049" y="4078069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136995" y="3458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設為線圖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596049" y="3643422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312524" y="2978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圖標題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392770" y="3182092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61054" y="51069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電壓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電流</a:t>
            </a:r>
            <a:r>
              <a:rPr lang="en-US" altLang="zh-TW" dirty="0" smtClean="0"/>
              <a:t>)</a:t>
            </a:r>
            <a:r>
              <a:rPr lang="zh-TW" altLang="en-US" dirty="0" smtClean="0"/>
              <a:t>範圍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671779" y="5273488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03345" y="203323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chart</a:t>
            </a:r>
            <a:r>
              <a:rPr lang="zh-TW" altLang="en-US" dirty="0" smtClean="0"/>
              <a:t>顯示的區域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662239" y="2217896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26" y="873936"/>
            <a:ext cx="5608320" cy="585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9066" y="386113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電壓數值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及單位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087267" y="4045803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9066" y="3399563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”voltage”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162086" y="3584229"/>
            <a:ext cx="355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225595"/>
            <a:ext cx="5980075" cy="638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3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Gpio</a:t>
            </a:r>
            <a:r>
              <a:rPr lang="en-US" altLang="zh-TW" dirty="0" smtClean="0"/>
              <a:t> input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36" y="1561953"/>
            <a:ext cx="4232250" cy="527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3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5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457200" y="2180660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ZigBee</a:t>
            </a:r>
            <a:r>
              <a:rPr lang="zh-TW" altLang="en-US" dirty="0" smtClean="0"/>
              <a:t>網路架構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Gpio</a:t>
            </a:r>
            <a:r>
              <a:rPr lang="en-US" altLang="zh-TW" dirty="0" smtClean="0"/>
              <a:t> output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3" y="1523585"/>
            <a:ext cx="5932787" cy="533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51</a:t>
            </a:fld>
            <a:endParaRPr kumimoji="0" lang="en-US" altLang="zh-TW"/>
          </a:p>
        </p:txBody>
      </p:sp>
      <p:sp>
        <p:nvSpPr>
          <p:cNvPr id="6" name="標題 21"/>
          <p:cNvSpPr txBox="1">
            <a:spLocks/>
          </p:cNvSpPr>
          <p:nvPr/>
        </p:nvSpPr>
        <p:spPr bwMode="auto">
          <a:xfrm>
            <a:off x="316523" y="2574556"/>
            <a:ext cx="8229600" cy="105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微軟正黑體"/>
                <a:cs typeface="微軟正黑體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6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87252" y="1003165"/>
            <a:ext cx="78638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藉由此篇文章可以學習如何使用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無線模組傳送資料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透過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無</a:t>
            </a:r>
            <a:r>
              <a:rPr lang="zh-TW" altLang="en-US" sz="2400" dirty="0"/>
              <a:t>線傳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取代所有有線的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傳輸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未來可規畫星</a:t>
            </a:r>
            <a:r>
              <a:rPr lang="zh-TW" altLang="en-US" sz="2400" dirty="0"/>
              <a:t>狀</a:t>
            </a:r>
            <a:r>
              <a:rPr lang="zh-TW" altLang="en-US" sz="2400" dirty="0" smtClean="0"/>
              <a:t>、樹狀網路發展</a:t>
            </a:r>
            <a:r>
              <a:rPr lang="en-US" altLang="zh-TW" sz="2400" dirty="0" err="1" smtClean="0"/>
              <a:t>IoT</a:t>
            </a:r>
            <a:r>
              <a:rPr lang="zh-TW" altLang="en-US" sz="2400" dirty="0" smtClean="0"/>
              <a:t>實驗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Node RED</a:t>
            </a:r>
            <a:r>
              <a:rPr lang="zh-TW" altLang="en-US" sz="2400" dirty="0" smtClean="0"/>
              <a:t>可容易實現人機介面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並且結合</a:t>
            </a:r>
            <a:r>
              <a:rPr lang="en-US" altLang="zh-TW" sz="2400" dirty="0" smtClean="0"/>
              <a:t>Python</a:t>
            </a:r>
            <a:r>
              <a:rPr lang="zh-TW" altLang="en-US" sz="2400" dirty="0" smtClean="0"/>
              <a:t>實現更多元化的</a:t>
            </a:r>
            <a:r>
              <a:rPr lang="zh-TW" altLang="en-US" sz="2400" dirty="0"/>
              <a:t>軟體</a:t>
            </a:r>
            <a:r>
              <a:rPr lang="zh-TW" altLang="en-US" sz="2400" dirty="0" smtClean="0"/>
              <a:t>異質架構平台</a:t>
            </a:r>
            <a:r>
              <a:rPr lang="en-US" altLang="zh-TW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0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 </a:t>
            </a:r>
            <a:r>
              <a:rPr lang="en-US" altLang="zh-TW" dirty="0" err="1"/>
              <a:t>js</a:t>
            </a:r>
            <a:r>
              <a:rPr lang="zh-TW" altLang="en-US" dirty="0" smtClean="0"/>
              <a:t>語法</a:t>
            </a:r>
            <a:r>
              <a:rPr lang="zh-TW" altLang="en-US" dirty="0"/>
              <a:t>英文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推薦</a:t>
            </a:r>
            <a:r>
              <a:rPr lang="en-US" altLang="zh-TW" dirty="0" smtClean="0"/>
              <a:t>)</a:t>
            </a:r>
            <a:endParaRPr lang="en-US" altLang="zh-TW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://www.w3schools.com/js/default.asp</a:t>
            </a:r>
            <a:endParaRPr lang="en-US" altLang="zh-TW" dirty="0" smtClean="0"/>
          </a:p>
          <a:p>
            <a:r>
              <a:rPr lang="en-US" altLang="zh-TW" dirty="0" smtClean="0"/>
              <a:t>Node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語法中文參考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dca.gitbooks.io/nodejs-tw-wiki-book/content/index.html</a:t>
            </a:r>
            <a:endParaRPr lang="en-US" altLang="zh-TW" dirty="0" smtClean="0"/>
          </a:p>
          <a:p>
            <a:r>
              <a:rPr lang="en-US" altLang="zh-TW" dirty="0" smtClean="0"/>
              <a:t>Node-red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GitHub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https://github.com/node-red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B4DDE-E607-41E6-B0A5-68EB49ADA942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5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8163"/>
            <a:ext cx="7772400" cy="1792287"/>
          </a:xfrm>
        </p:spPr>
        <p:txBody>
          <a:bodyPr/>
          <a:lstStyle/>
          <a:p>
            <a:r>
              <a:rPr lang="en-US" altLang="zh-TW" b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Thank you </a:t>
            </a:r>
            <a:r>
              <a:rPr lang="en-US" altLang="zh-TW" b="0" smtClean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TW" b="0" smtClean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984AE0-5546-4FD1-9CBF-8674FED8A987}" type="slidenum">
              <a:rPr kumimoji="0" lang="en-US" altLang="zh-TW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54</a:t>
            </a:fld>
            <a:endParaRPr kumimoji="0" lang="en-US" altLang="zh-TW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6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zh-TW" altLang="en-US" sz="2000" dirty="0" smtClean="0"/>
              <a:t>此次使用</a:t>
            </a:r>
            <a:r>
              <a:rPr lang="en-US" altLang="zh-TW" sz="2000" dirty="0" smtClean="0"/>
              <a:t>XBEE</a:t>
            </a:r>
            <a:r>
              <a:rPr lang="zh-TW" altLang="en-US" sz="2000" dirty="0" smtClean="0"/>
              <a:t>模組</a:t>
            </a:r>
            <a:r>
              <a:rPr lang="en-US" altLang="zh-TW" sz="2000" dirty="0"/>
              <a:t>(ZIGBEE)</a:t>
            </a:r>
            <a:r>
              <a:rPr lang="zh-TW" altLang="en-US" sz="2000" dirty="0" smtClean="0"/>
              <a:t>進行以下項目</a:t>
            </a:r>
            <a:endParaRPr lang="en-US" altLang="zh-TW" sz="2000" dirty="0" smtClean="0"/>
          </a:p>
          <a:p>
            <a:endParaRPr lang="zh-TW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如何架構網路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了解</a:t>
            </a:r>
            <a:r>
              <a:rPr lang="en-US" altLang="zh-TW" sz="2000" dirty="0" smtClean="0"/>
              <a:t>ZIGBEE</a:t>
            </a:r>
            <a:r>
              <a:rPr lang="zh-TW" altLang="en-US" sz="2000" dirty="0" smtClean="0"/>
              <a:t>網路術語名詞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</a:t>
            </a:r>
            <a:r>
              <a:rPr lang="en-US" altLang="zh-TW" sz="2000" dirty="0"/>
              <a:t>XBEE</a:t>
            </a:r>
            <a:r>
              <a:rPr lang="zh-TW" altLang="en-US" sz="2000" dirty="0"/>
              <a:t>模組實現</a:t>
            </a:r>
            <a:r>
              <a:rPr lang="zh-TW" altLang="en-US" sz="2000" dirty="0" smtClean="0"/>
              <a:t>無線傳輸為目標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了解如何設定</a:t>
            </a:r>
            <a:r>
              <a:rPr lang="en-US" altLang="zh-TW" sz="2000" dirty="0" smtClean="0"/>
              <a:t>XBEE</a:t>
            </a:r>
            <a:r>
              <a:rPr lang="zh-TW" altLang="en-US" sz="2000" dirty="0" smtClean="0"/>
              <a:t>參數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8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7</a:t>
            </a:fld>
            <a:endParaRPr kumimoji="0"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487024" y="932973"/>
            <a:ext cx="7863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sz="2400" dirty="0"/>
              <a:t>IEEE 802.15.4</a:t>
            </a:r>
            <a:r>
              <a:rPr lang="zh-TW" altLang="en-US" sz="2400" dirty="0"/>
              <a:t>小組及</a:t>
            </a:r>
            <a:r>
              <a:rPr lang="en-US" altLang="zh-TW" sz="2400" dirty="0"/>
              <a:t>ZigBee</a:t>
            </a:r>
            <a:r>
              <a:rPr lang="zh-TW" altLang="en-US" sz="2400" dirty="0"/>
              <a:t>聯盟制定</a:t>
            </a:r>
            <a:r>
              <a:rPr lang="en-US" altLang="zh-TW" sz="2400" dirty="0"/>
              <a:t>ZigBee</a:t>
            </a:r>
            <a:r>
              <a:rPr lang="zh-TW" altLang="en-US" sz="2400" dirty="0"/>
              <a:t>標準的關係</a:t>
            </a:r>
            <a:endParaRPr lang="zh-TW" altLang="zh-TW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81" y="2126226"/>
            <a:ext cx="54197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8</a:t>
            </a:fld>
            <a:endParaRPr kumimoji="0"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487024" y="595348"/>
            <a:ext cx="7863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ZigBee/802.15.4 </a:t>
            </a:r>
            <a:r>
              <a:rPr lang="zh-TW" altLang="en-US" sz="2400" dirty="0" smtClean="0"/>
              <a:t>具有</a:t>
            </a:r>
            <a:r>
              <a:rPr lang="zh-TW" altLang="en-US" sz="2400" dirty="0"/>
              <a:t>以下特性：</a:t>
            </a:r>
          </a:p>
          <a:p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標準版</a:t>
            </a:r>
            <a:r>
              <a:rPr lang="en-US" altLang="zh-TW" sz="2400" dirty="0" smtClean="0"/>
              <a:t>XBEE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100 </a:t>
            </a:r>
            <a:r>
              <a:rPr lang="zh-TW" altLang="en-US" sz="2400" dirty="0"/>
              <a:t>公尺</a:t>
            </a:r>
            <a:r>
              <a:rPr lang="zh-TW" altLang="en-US" sz="2400" dirty="0" smtClean="0"/>
              <a:t>以內、傳輸率</a:t>
            </a:r>
            <a:r>
              <a:rPr lang="en-US" altLang="zh-TW" sz="2400" dirty="0" smtClean="0"/>
              <a:t>250 Kbps(</a:t>
            </a:r>
            <a:r>
              <a:rPr lang="zh-TW" altLang="en-US" sz="2400" dirty="0" smtClean="0"/>
              <a:t>另有</a:t>
            </a:r>
            <a:r>
              <a:rPr lang="en-US" altLang="zh-TW" sz="2400" dirty="0" smtClean="0"/>
              <a:t>PRO</a:t>
            </a:r>
            <a:r>
              <a:rPr lang="zh-TW" altLang="en-US" sz="2400" dirty="0" smtClean="0"/>
              <a:t>版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通訊</a:t>
            </a:r>
            <a:r>
              <a:rPr lang="zh-TW" altLang="en-US" sz="2400" dirty="0"/>
              <a:t>標準為</a:t>
            </a:r>
            <a:r>
              <a:rPr lang="en-US" altLang="zh-TW" sz="2400" dirty="0" smtClean="0"/>
              <a:t>802.15.4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採用</a:t>
            </a:r>
            <a:r>
              <a:rPr lang="en-US" altLang="zh-TW" sz="2400" dirty="0"/>
              <a:t>128</a:t>
            </a:r>
            <a:r>
              <a:rPr lang="zh-TW" altLang="en-US" sz="2400" dirty="0"/>
              <a:t>位元的</a:t>
            </a:r>
            <a:r>
              <a:rPr lang="en-US" altLang="zh-TW" sz="2400" dirty="0"/>
              <a:t>AES</a:t>
            </a:r>
            <a:r>
              <a:rPr lang="zh-TW" altLang="en-US" sz="2400" dirty="0"/>
              <a:t>加密</a:t>
            </a:r>
            <a:r>
              <a:rPr lang="zh-TW" altLang="en-US" sz="2400" dirty="0" smtClean="0"/>
              <a:t>技術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有</a:t>
            </a:r>
            <a:r>
              <a:rPr lang="zh-TW" altLang="en-US" sz="2400" dirty="0"/>
              <a:t>三種操作頻帶共</a:t>
            </a:r>
            <a:r>
              <a:rPr lang="en-US" altLang="zh-TW" sz="2400" dirty="0"/>
              <a:t>27 </a:t>
            </a:r>
            <a:r>
              <a:rPr lang="zh-TW" altLang="en-US" sz="2400" dirty="0"/>
              <a:t>個通道提供三種資料傳輸速率：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2.4GHz</a:t>
            </a:r>
            <a:r>
              <a:rPr lang="zh-TW" altLang="en-US" sz="2000" dirty="0"/>
              <a:t>頻帶有</a:t>
            </a:r>
            <a:r>
              <a:rPr lang="en-US" altLang="zh-TW" sz="2000" dirty="0"/>
              <a:t>16 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通道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資料傳輸</a:t>
            </a:r>
            <a:r>
              <a:rPr lang="zh-TW" altLang="en-US" sz="2000" dirty="0"/>
              <a:t>速率為</a:t>
            </a:r>
            <a:r>
              <a:rPr lang="en-US" altLang="zh-TW" sz="2000" dirty="0"/>
              <a:t>250 </a:t>
            </a:r>
            <a:r>
              <a:rPr lang="en-US" altLang="zh-TW" sz="2000" dirty="0" smtClean="0"/>
              <a:t>Kbps(</a:t>
            </a:r>
            <a:r>
              <a:rPr lang="zh-TW" altLang="en-US" sz="2000" dirty="0" smtClean="0"/>
              <a:t>全球</a:t>
            </a:r>
            <a:r>
              <a:rPr lang="en-US" altLang="zh-TW" sz="2000" dirty="0" smtClean="0"/>
              <a:t>)</a:t>
            </a:r>
            <a:endParaRPr lang="zh-TW" alt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915 </a:t>
            </a:r>
            <a:r>
              <a:rPr lang="en-US" altLang="zh-TW" sz="2000" dirty="0"/>
              <a:t>MHz</a:t>
            </a:r>
            <a:r>
              <a:rPr lang="zh-TW" altLang="en-US" sz="2000" dirty="0"/>
              <a:t>頻帶有</a:t>
            </a:r>
            <a:r>
              <a:rPr lang="en-US" altLang="zh-TW" sz="2000" dirty="0"/>
              <a:t>10 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通道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資料傳輸</a:t>
            </a:r>
            <a:r>
              <a:rPr lang="zh-TW" altLang="en-US" sz="2000" dirty="0"/>
              <a:t>速率為</a:t>
            </a:r>
            <a:r>
              <a:rPr lang="en-US" altLang="zh-TW" sz="2000" dirty="0"/>
              <a:t>40 </a:t>
            </a:r>
            <a:r>
              <a:rPr lang="en-US" altLang="zh-TW" sz="2000" dirty="0" smtClean="0"/>
              <a:t>Kbps(</a:t>
            </a:r>
            <a:r>
              <a:rPr lang="zh-TW" altLang="en-US" sz="2000" dirty="0" smtClean="0"/>
              <a:t>美</a:t>
            </a:r>
            <a:r>
              <a:rPr lang="en-US" altLang="zh-TW" sz="2000" dirty="0" smtClean="0"/>
              <a:t>)</a:t>
            </a:r>
            <a:endParaRPr lang="zh-TW" alt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000" dirty="0" smtClean="0"/>
              <a:t>868 </a:t>
            </a:r>
            <a:r>
              <a:rPr lang="en-US" altLang="zh-TW" sz="2000" dirty="0"/>
              <a:t>MHz</a:t>
            </a:r>
            <a:r>
              <a:rPr lang="zh-TW" altLang="en-US" sz="2000" dirty="0"/>
              <a:t>頻帶有</a:t>
            </a:r>
            <a:r>
              <a:rPr lang="en-US" altLang="zh-TW" sz="2000" dirty="0"/>
              <a:t>1 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通道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資料傳輸</a:t>
            </a:r>
            <a:r>
              <a:rPr lang="zh-TW" altLang="en-US" sz="2000" dirty="0"/>
              <a:t>速率為</a:t>
            </a:r>
            <a:r>
              <a:rPr lang="en-US" altLang="zh-TW" sz="2000" dirty="0"/>
              <a:t>20 </a:t>
            </a:r>
            <a:r>
              <a:rPr lang="en-US" altLang="zh-TW" sz="2000" dirty="0" smtClean="0"/>
              <a:t>Kbps(</a:t>
            </a:r>
            <a:r>
              <a:rPr lang="zh-TW" altLang="en-US" sz="2000" dirty="0" smtClean="0"/>
              <a:t>歐</a:t>
            </a:r>
            <a:r>
              <a:rPr lang="en-US" altLang="zh-TW" sz="2000" dirty="0" smtClean="0"/>
              <a:t>)</a:t>
            </a:r>
            <a:endParaRPr lang="zh-TW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低</a:t>
            </a:r>
            <a:r>
              <a:rPr lang="zh-TW" altLang="en-US" sz="2400" dirty="0"/>
              <a:t>功率</a:t>
            </a:r>
            <a:r>
              <a:rPr lang="zh-TW" altLang="en-US" sz="2400" dirty="0" smtClean="0"/>
              <a:t>消耗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因為</a:t>
            </a:r>
            <a:r>
              <a:rPr lang="zh-TW" altLang="en-US" sz="2400" dirty="0"/>
              <a:t>資料傳輸速率</a:t>
            </a:r>
            <a:r>
              <a:rPr lang="zh-TW" altLang="en-US" sz="2400" dirty="0" smtClean="0"/>
              <a:t>低及極</a:t>
            </a:r>
            <a:r>
              <a:rPr lang="zh-TW" altLang="en-US" sz="2400" dirty="0"/>
              <a:t>短之執行週期且有睡眠</a:t>
            </a:r>
            <a:r>
              <a:rPr lang="zh-TW" altLang="en-US" sz="2400" dirty="0" smtClean="0"/>
              <a:t>模式</a:t>
            </a:r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網路</a:t>
            </a:r>
            <a:r>
              <a:rPr lang="zh-TW" altLang="en-US" sz="2400" dirty="0"/>
              <a:t>連接之拓樸方式可選用星狀、點對</a:t>
            </a:r>
            <a:r>
              <a:rPr lang="zh-TW" altLang="en-US" sz="2400" dirty="0" smtClean="0"/>
              <a:t>點或叢集樹狀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支援</a:t>
            </a:r>
            <a:r>
              <a:rPr lang="en-US" altLang="zh-TW" sz="2400" dirty="0"/>
              <a:t>16 </a:t>
            </a:r>
            <a:r>
              <a:rPr lang="zh-TW" altLang="en-US" sz="2400" dirty="0"/>
              <a:t>位元短位址和</a:t>
            </a:r>
            <a:r>
              <a:rPr lang="en-US" altLang="zh-TW" sz="2400" dirty="0"/>
              <a:t>64 </a:t>
            </a:r>
            <a:r>
              <a:rPr lang="zh-TW" altLang="en-US" sz="2400" dirty="0"/>
              <a:t>位元延伸位址定址</a:t>
            </a:r>
            <a:r>
              <a:rPr lang="zh-TW" altLang="en-US" sz="2400" dirty="0" smtClean="0"/>
              <a:t>方式</a:t>
            </a:r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使用</a:t>
            </a:r>
            <a:r>
              <a:rPr lang="zh-TW" altLang="en-US" sz="2400" dirty="0"/>
              <a:t>類似於</a:t>
            </a:r>
            <a:r>
              <a:rPr lang="en-US" altLang="zh-TW" sz="2400" dirty="0"/>
              <a:t>IEEE </a:t>
            </a:r>
            <a:r>
              <a:rPr lang="en-US" altLang="zh-TW" sz="2400" dirty="0" smtClean="0"/>
              <a:t>802.11</a:t>
            </a:r>
            <a:r>
              <a:rPr lang="zh-TW" altLang="en-US" sz="2400" dirty="0" smtClean="0"/>
              <a:t>之</a:t>
            </a:r>
            <a:r>
              <a:rPr lang="en-US" altLang="zh-TW" sz="2400" dirty="0"/>
              <a:t>CSMA/CA </a:t>
            </a:r>
            <a:r>
              <a:rPr lang="zh-TW" altLang="en-US" sz="2400" dirty="0"/>
              <a:t>之碰撞避免</a:t>
            </a:r>
            <a:r>
              <a:rPr lang="zh-TW" altLang="en-US" sz="2400" dirty="0" smtClean="0"/>
              <a:t>機制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21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95D02-D4C5-4416-A96B-5D54D733277C}" type="slidenum">
              <a:rPr kumimoji="0" lang="en-US" altLang="zh-TW"/>
              <a:pPr>
                <a:defRPr/>
              </a:pPr>
              <a:t>9</a:t>
            </a:fld>
            <a:endParaRPr kumimoji="0"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585043" y="1003165"/>
            <a:ext cx="7863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實現</a:t>
            </a:r>
            <a:r>
              <a:rPr lang="en-US" altLang="zh-TW" sz="2400" dirty="0" err="1" smtClean="0"/>
              <a:t>Zigbee</a:t>
            </a:r>
            <a:r>
              <a:rPr lang="zh-TW" altLang="en-US" sz="2400" dirty="0" smtClean="0"/>
              <a:t>組網的模組</a:t>
            </a:r>
            <a:r>
              <a:rPr lang="en-US" altLang="zh-TW" sz="2400" dirty="0" smtClean="0"/>
              <a:t>,XBEE+USB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adaptor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21438" y="1576234"/>
            <a:ext cx="45910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9287</TotalTime>
  <Words>1054</Words>
  <Application>Microsoft Office PowerPoint</Application>
  <PresentationFormat>如螢幕大小 (4:3)</PresentationFormat>
  <Paragraphs>245</Paragraphs>
  <Slides>54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2013_template</vt:lpstr>
      <vt:lpstr>物聯網實作 使用PI3+Power Meter</vt:lpstr>
      <vt:lpstr>INDEX</vt:lpstr>
      <vt:lpstr>Abstract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 Meter配置圖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 Meter 封包格式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NODE RED程式設計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溫永均</dc:creator>
  <cp:lastModifiedBy>溫永均</cp:lastModifiedBy>
  <cp:revision>772</cp:revision>
  <cp:lastPrinted>2016-10-19T01:31:45Z</cp:lastPrinted>
  <dcterms:created xsi:type="dcterms:W3CDTF">2013-08-08T07:55:30Z</dcterms:created>
  <dcterms:modified xsi:type="dcterms:W3CDTF">2020-04-22T00:15:20Z</dcterms:modified>
</cp:coreProperties>
</file>