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DAD10-09DC-430A-A5C2-1724D27C7C33}" v="304" dt="2021-11-24T02:05:46.316"/>
    <p1510:client id="{78EECFB1-FCB6-478F-8701-6092761F115A}" v="654" dt="2021-11-24T05:20:33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2" y="-4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11/23/2021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11/23/2021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11/23/2021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11/23/2021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11/23/2021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11/23/2021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11/23/2021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11/23/2021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11/23/2021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11/23/2021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11/23/2021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23.11.2021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" TargetMode="External"/><Relationship Id="rId2" Type="http://schemas.openxmlformats.org/officeDocument/2006/relationships/hyperlink" Target="https://www.hackerrank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demy.com" TargetMode="External"/><Relationship Id="rId4" Type="http://schemas.openxmlformats.org/officeDocument/2006/relationships/hyperlink" Target="https://www.w3schools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uery.prod.cms.rt.microsoft.com/cms/api/am/binary/RE4tnJq" TargetMode="External"/><Relationship Id="rId2" Type="http://schemas.openxmlformats.org/officeDocument/2006/relationships/hyperlink" Target="https://docs.microsoft.com/en-us/learn/certifications/exams/98-36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SQL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Ray 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AFDB-4182-44D6-81F6-E20FD85B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DBMS</a:t>
            </a:r>
            <a:br>
              <a:rPr lang="en-US" dirty="0">
                <a:cs typeface="Arial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412F-A53D-49D0-AFEE-DD2E65A02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9868" y="1892892"/>
            <a:ext cx="7796540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en-US">
                <a:cs typeface="Arial"/>
              </a:rPr>
              <a:t>Primary Key</a:t>
            </a:r>
            <a:endParaRPr lang="en-US"/>
          </a:p>
          <a:p>
            <a:pPr marL="795020" lvl="1" indent="-344170"/>
            <a:r>
              <a:rPr lang="en-US">
                <a:cs typeface="Arial"/>
              </a:rPr>
              <a:t>(n.)</a:t>
            </a:r>
            <a:r>
              <a:rPr lang="en-US">
                <a:ea typeface="+mn-lt"/>
                <a:cs typeface="+mn-lt"/>
              </a:rPr>
              <a:t>The </a:t>
            </a:r>
            <a:r>
              <a:rPr lang="en-US" b="1">
                <a:ea typeface="+mn-lt"/>
                <a:cs typeface="+mn-lt"/>
              </a:rPr>
              <a:t>PRIMARY KEY</a:t>
            </a:r>
            <a:r>
              <a:rPr lang="en-US">
                <a:ea typeface="+mn-lt"/>
                <a:cs typeface="+mn-lt"/>
              </a:rPr>
              <a:t> constraint uniquely identifies each record in a table. </a:t>
            </a:r>
            <a:r>
              <a:rPr lang="en-US" b="1">
                <a:ea typeface="+mn-lt"/>
                <a:cs typeface="+mn-lt"/>
              </a:rPr>
              <a:t>Primary keys</a:t>
            </a:r>
            <a:r>
              <a:rPr lang="en-US">
                <a:ea typeface="+mn-lt"/>
                <a:cs typeface="+mn-lt"/>
              </a:rPr>
              <a:t> must contain UNIQUE values, and cannot contain NULL values.</a:t>
            </a:r>
            <a:endParaRPr lang="en-US" dirty="0">
              <a:cs typeface="Arial"/>
            </a:endParaRPr>
          </a:p>
          <a:p>
            <a:pPr marL="344170" indent="-344170"/>
            <a:r>
              <a:rPr lang="en-US">
                <a:cs typeface="Arial"/>
              </a:rPr>
              <a:t>Foreign Key</a:t>
            </a:r>
          </a:p>
          <a:p>
            <a:pPr marL="795020" lvl="1" indent="-344170"/>
            <a:r>
              <a:rPr lang="en-US">
                <a:ea typeface="+mn-lt"/>
                <a:cs typeface="+mn-lt"/>
              </a:rPr>
              <a:t>A foreign key is </a:t>
            </a:r>
            <a:r>
              <a:rPr lang="en-US" b="1">
                <a:ea typeface="+mn-lt"/>
                <a:cs typeface="+mn-lt"/>
              </a:rPr>
              <a:t>a column or group of columns in a relational database table</a:t>
            </a:r>
            <a:r>
              <a:rPr lang="en-US">
                <a:ea typeface="+mn-lt"/>
                <a:cs typeface="+mn-lt"/>
              </a:rPr>
              <a:t> that provides a link between data in two tables. It acts as a cross-reference between tables because it references the primary key of another table, thereby establishing a link between them.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9285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E73A-A0A4-4637-A175-F07808F4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DBMS</a:t>
            </a:r>
            <a:br>
              <a:rPr lang="en-US" dirty="0">
                <a:cs typeface="Arial"/>
              </a:rPr>
            </a:br>
            <a:r>
              <a:rPr lang="en-US">
                <a:cs typeface="Arial"/>
              </a:rPr>
              <a:t>Primary Key &amp; Foreign Key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2C60598-58E9-402D-A0C1-C7FD92EC8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412" y="2222869"/>
            <a:ext cx="7604646" cy="3371992"/>
          </a:xfrm>
        </p:spPr>
      </p:pic>
    </p:spTree>
    <p:extLst>
      <p:ext uri="{BB962C8B-B14F-4D97-AF65-F5344CB8AC3E}">
        <p14:creationId xmlns:p14="http://schemas.microsoft.com/office/powerpoint/2010/main" val="291524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42F2-999A-4330-AB8D-47973289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Quiz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26A1-3CE3-462A-844C-40C5B9AF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>
                <a:cs typeface="Arial"/>
              </a:rPr>
              <a:t>Can a table not have primary key?</a:t>
            </a:r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102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0C03-3654-4E9E-9C31-4AF0F6A8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Quiz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9F0C406-2E4C-40C2-8D5C-CBE220F3A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215" y="1710921"/>
            <a:ext cx="6459756" cy="4975918"/>
          </a:xfrm>
        </p:spPr>
      </p:pic>
    </p:spTree>
    <p:extLst>
      <p:ext uri="{BB962C8B-B14F-4D97-AF65-F5344CB8AC3E}">
        <p14:creationId xmlns:p14="http://schemas.microsoft.com/office/powerpoint/2010/main" val="245076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03BA-E84E-4AC4-B57C-58AD6559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Schedule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D302-2FF6-4384-BC17-D5C0C00C5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949" y="2245897"/>
            <a:ext cx="7796540" cy="3997828"/>
          </a:xfrm>
        </p:spPr>
        <p:txBody>
          <a:bodyPr/>
          <a:lstStyle/>
          <a:p>
            <a:pPr marL="344170" indent="-344170"/>
            <a:r>
              <a:rPr lang="en-US" dirty="0">
                <a:cs typeface="Arial"/>
              </a:rPr>
              <a:t>Resources</a:t>
            </a:r>
          </a:p>
          <a:p>
            <a:pPr marL="344170" indent="-344170"/>
            <a:r>
              <a:rPr lang="en-US">
                <a:cs typeface="Arial"/>
              </a:rPr>
              <a:t>Certificate (MTA98-364)</a:t>
            </a:r>
            <a:endParaRPr lang="en-US" dirty="0">
              <a:cs typeface="Arial"/>
            </a:endParaRPr>
          </a:p>
          <a:p>
            <a:pPr marL="344170" indent="-344170"/>
            <a:r>
              <a:rPr lang="en-US">
                <a:cs typeface="Arial"/>
              </a:rPr>
              <a:t>DBMS</a:t>
            </a:r>
          </a:p>
          <a:p>
            <a:pPr marL="795020" lvl="1" indent="-337820"/>
            <a:r>
              <a:rPr lang="en-US">
                <a:ea typeface="+mn-lt"/>
                <a:cs typeface="+mn-lt"/>
              </a:rPr>
              <a:t>Why?</a:t>
            </a:r>
          </a:p>
          <a:p>
            <a:pPr marL="795020" lvl="1" indent="-337820"/>
            <a:r>
              <a:rPr lang="en-US">
                <a:ea typeface="+mn-lt"/>
                <a:cs typeface="+mn-lt"/>
              </a:rPr>
              <a:t>Data Models</a:t>
            </a:r>
          </a:p>
          <a:p>
            <a:pPr marL="344170" indent="-344170"/>
            <a:r>
              <a:rPr lang="en-US">
                <a:cs typeface="Arial"/>
              </a:rPr>
              <a:t>Quiz</a:t>
            </a:r>
            <a:endParaRPr lang="en-US"/>
          </a:p>
          <a:p>
            <a:pPr marL="795020" lvl="1" indent="-337820"/>
            <a:endParaRPr lang="en-US" dirty="0">
              <a:cs typeface="Arial"/>
            </a:endParaRPr>
          </a:p>
          <a:p>
            <a:pPr marL="344170" indent="-344170"/>
            <a:endParaRPr lang="en-US" dirty="0">
              <a:cs typeface="Arial"/>
            </a:endParaRPr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35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5CC1-7FA5-49C9-B4C6-9D595C27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6772-BA3B-49F0-8DFC-5564A00B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368" y="1456193"/>
            <a:ext cx="8255693" cy="4251828"/>
          </a:xfrm>
        </p:spPr>
        <p:txBody>
          <a:bodyPr/>
          <a:lstStyle/>
          <a:p>
            <a:pPr marL="344170" indent="-344170"/>
            <a:r>
              <a:rPr lang="en-US">
                <a:ea typeface="+mn-lt"/>
                <a:cs typeface="+mn-lt"/>
              </a:rPr>
              <a:t>Resources? Get better? Sign up and JUST DO IT.</a:t>
            </a:r>
          </a:p>
          <a:p>
            <a:pPr marL="795020" lvl="1" indent="-337820"/>
            <a:r>
              <a:rPr lang="en-US" dirty="0">
                <a:ea typeface="+mn-lt"/>
                <a:cs typeface="+mn-lt"/>
              </a:rPr>
              <a:t>Google</a:t>
            </a:r>
          </a:p>
          <a:p>
            <a:pPr marL="795020" lvl="1" indent="-337820"/>
            <a:r>
              <a:rPr lang="en-US" dirty="0">
                <a:ea typeface="+mn-lt"/>
                <a:cs typeface="+mn-lt"/>
                <a:hlinkClick r:id="rId2"/>
              </a:rPr>
              <a:t>HackerRank</a:t>
            </a:r>
            <a:r>
              <a:rPr lang="en-US">
                <a:ea typeface="+mn-lt"/>
                <a:cs typeface="+mn-lt"/>
              </a:rPr>
              <a:t> / </a:t>
            </a:r>
            <a:r>
              <a:rPr lang="en-US" dirty="0">
                <a:ea typeface="+mn-lt"/>
                <a:cs typeface="+mn-lt"/>
                <a:hlinkClick r:id="rId3"/>
              </a:rPr>
              <a:t>Leetcode</a:t>
            </a:r>
          </a:p>
          <a:p>
            <a:pPr marL="795020" lvl="1" indent="-337820"/>
            <a:r>
              <a:rPr lang="en-US" dirty="0">
                <a:ea typeface="+mn-lt"/>
                <a:cs typeface="+mn-lt"/>
                <a:hlinkClick r:id="rId4"/>
              </a:rPr>
              <a:t>W3Schools</a:t>
            </a:r>
          </a:p>
          <a:p>
            <a:pPr marL="795020" lvl="1" indent="-337820"/>
            <a:r>
              <a:rPr lang="en-US" dirty="0">
                <a:ea typeface="+mn-lt"/>
                <a:cs typeface="+mn-lt"/>
                <a:hlinkClick r:id="rId5"/>
              </a:rPr>
              <a:t>Udemy</a:t>
            </a:r>
            <a:r>
              <a:rPr lang="en-US">
                <a:ea typeface="+mn-lt"/>
                <a:cs typeface="+mn-lt"/>
              </a:rPr>
              <a:t> (limited time Black Friday Deal now! 10-15USD per course)</a:t>
            </a:r>
          </a:p>
          <a:p>
            <a:pPr marL="795020" lvl="1" indent="-337820"/>
            <a:endParaRPr lang="en-US" dirty="0">
              <a:ea typeface="+mn-lt"/>
              <a:cs typeface="+mn-lt"/>
            </a:endParaRPr>
          </a:p>
          <a:p>
            <a:pPr marL="344170" indent="-344170"/>
            <a:endParaRPr lang="en-US" dirty="0">
              <a:ea typeface="+mn-lt"/>
              <a:cs typeface="+mn-lt"/>
            </a:endParaRPr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340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FB8E-1E88-4EE2-88B5-45B7EC34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039" y="720133"/>
            <a:ext cx="7958331" cy="1077229"/>
          </a:xfrm>
        </p:spPr>
        <p:txBody>
          <a:bodyPr/>
          <a:lstStyle/>
          <a:p>
            <a:r>
              <a:rPr lang="en-US">
                <a:cs typeface="Arial"/>
              </a:rPr>
              <a:t>Certificate </a:t>
            </a:r>
            <a:r>
              <a:rPr lang="en-US">
                <a:ea typeface="+mj-lt"/>
                <a:cs typeface="+mj-lt"/>
              </a:rPr>
              <a:t>(MTA98-364)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C0D5B-93D1-4BCD-8F7D-71470554F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716" y="1299887"/>
            <a:ext cx="8309423" cy="5394826"/>
          </a:xfrm>
        </p:spPr>
        <p:txBody>
          <a:bodyPr>
            <a:normAutofit fontScale="85000" lnSpcReduction="20000"/>
          </a:bodyPr>
          <a:lstStyle/>
          <a:p>
            <a:pPr marL="344170" indent="-344170"/>
            <a:r>
              <a:rPr lang="en-US" dirty="0">
                <a:ea typeface="+mn-lt"/>
                <a:cs typeface="+mn-lt"/>
                <a:hlinkClick r:id="rId2"/>
              </a:rPr>
              <a:t>Exam 98-364: Database Fundamentals</a:t>
            </a:r>
            <a:endParaRPr lang="en-US">
              <a:ea typeface="+mn-lt"/>
              <a:cs typeface="+mn-lt"/>
            </a:endParaRPr>
          </a:p>
          <a:p>
            <a:pPr marL="344170" indent="-344170"/>
            <a:r>
              <a:rPr lang="en-US" dirty="0">
                <a:ea typeface="+mn-lt"/>
                <a:cs typeface="+mn-lt"/>
                <a:hlinkClick r:id="rId3"/>
              </a:rPr>
              <a:t>Exam skill outline</a:t>
            </a:r>
          </a:p>
          <a:p>
            <a:pPr marL="344170" indent="-344170"/>
            <a:r>
              <a:rPr lang="en-US" b="1">
                <a:ea typeface="+mn-lt"/>
                <a:cs typeface="+mn-lt"/>
              </a:rPr>
              <a:t>$127 USD*</a:t>
            </a:r>
            <a:endParaRPr lang="en-US" dirty="0">
              <a:cs typeface="Arial" panose="020B0604020202020204"/>
            </a:endParaRPr>
          </a:p>
          <a:p>
            <a:pPr marL="344170" indent="-344170"/>
            <a:r>
              <a:rPr lang="en-US" sz="1400" b="1" i="1">
                <a:ea typeface="+mn-lt"/>
                <a:cs typeface="+mn-lt"/>
              </a:rPr>
              <a:t>Languages:</a:t>
            </a:r>
            <a:r>
              <a:rPr lang="en-US" sz="1400" i="1" dirty="0">
                <a:ea typeface="+mn-lt"/>
                <a:cs typeface="+mn-lt"/>
              </a:rPr>
              <a:t> </a:t>
            </a:r>
            <a:r>
              <a:rPr lang="en-US" sz="1400" i="1">
                <a:solidFill>
                  <a:srgbClr val="FF0000"/>
                </a:solidFill>
                <a:ea typeface="+mn-lt"/>
                <a:cs typeface="+mn-lt"/>
              </a:rPr>
              <a:t>English</a:t>
            </a:r>
            <a:r>
              <a:rPr lang="en-US" sz="1400" i="1">
                <a:ea typeface="+mn-lt"/>
                <a:cs typeface="+mn-lt"/>
              </a:rPr>
              <a:t>, Chinese (Simplified), </a:t>
            </a:r>
            <a:r>
              <a:rPr lang="en-US" sz="1400" i="1">
                <a:solidFill>
                  <a:srgbClr val="FF0000"/>
                </a:solidFill>
                <a:ea typeface="+mn-lt"/>
                <a:cs typeface="+mn-lt"/>
              </a:rPr>
              <a:t>Chinese (Traditional),</a:t>
            </a:r>
            <a:r>
              <a:rPr lang="en-US" sz="1400" i="1">
                <a:ea typeface="+mn-lt"/>
                <a:cs typeface="+mn-lt"/>
              </a:rPr>
              <a:t> French, German, Italian, Japanese, Korean, Portuguese (Brazil), Russian, Spanish, Spanish (Mexico)</a:t>
            </a:r>
            <a:endParaRPr lang="en-US" sz="1400" b="1" i="1">
              <a:cs typeface="Arial" panose="020B0604020202020204"/>
            </a:endParaRPr>
          </a:p>
          <a:p>
            <a:pPr marL="344170" indent="-344170"/>
            <a:r>
              <a:rPr lang="en-US" b="1">
                <a:ea typeface="+mn-lt"/>
                <a:cs typeface="+mn-lt"/>
              </a:rPr>
              <a:t>Retirement date:</a:t>
            </a:r>
            <a:r>
              <a:rPr lang="en-US">
                <a:ea typeface="+mn-lt"/>
                <a:cs typeface="+mn-lt"/>
              </a:rPr>
              <a:t> 06/30/2022**</a:t>
            </a:r>
            <a:endParaRPr lang="en-US"/>
          </a:p>
          <a:p>
            <a:pPr marL="344170" indent="-344170"/>
            <a:r>
              <a:rPr lang="en-US">
                <a:cs typeface="Arial" panose="020B0604020202020204"/>
              </a:rPr>
              <a:t>Skills measured</a:t>
            </a:r>
          </a:p>
          <a:p>
            <a:pPr marL="795020" indent="-337820"/>
            <a:r>
              <a:rPr lang="en-US">
                <a:ea typeface="+mn-lt"/>
                <a:cs typeface="+mn-lt"/>
              </a:rPr>
              <a:t>Understanding core database concepts (20–25%)</a:t>
            </a:r>
            <a:endParaRPr lang="en-US" dirty="0">
              <a:cs typeface="Arial" panose="020B0604020202020204"/>
            </a:endParaRPr>
          </a:p>
          <a:p>
            <a:pPr marL="795020" indent="-337820"/>
            <a:r>
              <a:rPr lang="en-US">
                <a:ea typeface="+mn-lt"/>
                <a:cs typeface="+mn-lt"/>
              </a:rPr>
              <a:t>Create database objects (20–25%)</a:t>
            </a:r>
            <a:endParaRPr lang="en-US" dirty="0">
              <a:cs typeface="Arial" panose="020B0604020202020204"/>
            </a:endParaRPr>
          </a:p>
          <a:p>
            <a:pPr marL="795020" indent="-337820"/>
            <a:r>
              <a:rPr lang="en-US">
                <a:ea typeface="+mn-lt"/>
                <a:cs typeface="+mn-lt"/>
              </a:rPr>
              <a:t>Manipulate data (25–30%)</a:t>
            </a:r>
            <a:endParaRPr lang="en-US" dirty="0">
              <a:cs typeface="Arial" panose="020B0604020202020204"/>
            </a:endParaRPr>
          </a:p>
          <a:p>
            <a:pPr marL="795020" indent="-337820"/>
            <a:r>
              <a:rPr lang="en-US">
                <a:ea typeface="+mn-lt"/>
                <a:cs typeface="+mn-lt"/>
              </a:rPr>
              <a:t>Understand data storage (15–20%)</a:t>
            </a:r>
            <a:endParaRPr lang="en-US" dirty="0">
              <a:cs typeface="Arial" panose="020B0604020202020204"/>
            </a:endParaRPr>
          </a:p>
          <a:p>
            <a:pPr marL="795020" indent="-337820"/>
            <a:r>
              <a:rPr lang="en-US">
                <a:ea typeface="+mn-lt"/>
                <a:cs typeface="+mn-lt"/>
              </a:rPr>
              <a:t>Administer a database (10–15%)</a:t>
            </a:r>
            <a:endParaRPr lang="en-US" dirty="0">
              <a:cs typeface="Arial" panose="020B0604020202020204"/>
            </a:endParaRPr>
          </a:p>
          <a:p>
            <a:pPr marL="344170" indent="-344170"/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6912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1658-F52E-4CCB-9DD6-E3085AE9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DBMS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939E9-832B-42E2-970F-24BCB6A04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445" y="1671116"/>
            <a:ext cx="7796540" cy="3997828"/>
          </a:xfrm>
        </p:spPr>
        <p:txBody>
          <a:bodyPr/>
          <a:lstStyle/>
          <a:p>
            <a:pPr marL="344170" indent="-344170"/>
            <a:r>
              <a:rPr lang="en-US" dirty="0">
                <a:cs typeface="Arial"/>
              </a:rPr>
              <a:t>Database</a:t>
            </a:r>
            <a:endParaRPr lang="en-US" dirty="0"/>
          </a:p>
          <a:p>
            <a:pPr marL="795020" lvl="1" indent="-337820"/>
            <a:r>
              <a:rPr lang="en-US" dirty="0">
                <a:cs typeface="Arial"/>
              </a:rPr>
              <a:t> (n.) </a:t>
            </a:r>
            <a:r>
              <a:rPr lang="en-US" dirty="0">
                <a:ea typeface="+mn-lt"/>
                <a:cs typeface="+mn-lt"/>
              </a:rPr>
              <a:t>a structured set of data held in a computer, especially one that is accessible in various ways.</a:t>
            </a:r>
            <a:endParaRPr lang="en-US" dirty="0">
              <a:cs typeface="Arial"/>
            </a:endParaRPr>
          </a:p>
          <a:p>
            <a:pPr marL="795020" lvl="1" indent="-337820"/>
            <a:r>
              <a:rPr lang="en-US" dirty="0">
                <a:cs typeface="Arial"/>
              </a:rPr>
              <a:t>Analogy:</a:t>
            </a:r>
          </a:p>
          <a:p>
            <a:pPr marL="1258570" lvl="2" indent="-344170"/>
            <a:r>
              <a:rPr lang="en-US" dirty="0">
                <a:cs typeface="Arial"/>
              </a:rPr>
              <a:t>record &gt; paper &gt; section &gt; chapter &gt; book &gt; shelf &gt;  library</a:t>
            </a:r>
          </a:p>
          <a:p>
            <a:pPr marL="1258570" lvl="2" indent="-344170"/>
            <a:r>
              <a:rPr lang="en-US" dirty="0">
                <a:cs typeface="Arial"/>
              </a:rPr>
              <a:t>record &gt; file &gt; folder &gt; disk &gt; computer &gt; database &gt; server</a:t>
            </a:r>
            <a:endParaRPr lang="en-US" dirty="0"/>
          </a:p>
          <a:p>
            <a:pPr marL="344170" indent="-344170"/>
            <a:r>
              <a:rPr lang="en-US" dirty="0">
                <a:cs typeface="Arial"/>
              </a:rPr>
              <a:t>What's DBMS?</a:t>
            </a:r>
          </a:p>
          <a:p>
            <a:pPr marL="795020" lvl="1" indent="-337820"/>
            <a:r>
              <a:rPr lang="en-US" u="sng" dirty="0">
                <a:cs typeface="Arial"/>
              </a:rPr>
              <a:t>D</a:t>
            </a:r>
            <a:r>
              <a:rPr lang="en-US" dirty="0">
                <a:cs typeface="Arial"/>
              </a:rPr>
              <a:t>ata</a:t>
            </a:r>
            <a:r>
              <a:rPr lang="en-US" u="sng" dirty="0">
                <a:cs typeface="Arial"/>
              </a:rPr>
              <a:t>b</a:t>
            </a:r>
            <a:r>
              <a:rPr lang="en-US" dirty="0">
                <a:cs typeface="Arial"/>
              </a:rPr>
              <a:t>ase </a:t>
            </a:r>
            <a:r>
              <a:rPr lang="en-US" u="sng" dirty="0">
                <a:cs typeface="Arial"/>
              </a:rPr>
              <a:t>M</a:t>
            </a:r>
            <a:r>
              <a:rPr lang="en-US" dirty="0">
                <a:cs typeface="Arial"/>
              </a:rPr>
              <a:t>anagement </a:t>
            </a:r>
            <a:r>
              <a:rPr lang="en-US" u="sng" dirty="0">
                <a:cs typeface="Arial"/>
              </a:rPr>
              <a:t>S</a:t>
            </a:r>
            <a:r>
              <a:rPr lang="en-US" dirty="0">
                <a:cs typeface="Arial"/>
              </a:rPr>
              <a:t>ystem</a:t>
            </a:r>
          </a:p>
        </p:txBody>
      </p:sp>
    </p:spTree>
    <p:extLst>
      <p:ext uri="{BB962C8B-B14F-4D97-AF65-F5344CB8AC3E}">
        <p14:creationId xmlns:p14="http://schemas.microsoft.com/office/powerpoint/2010/main" val="69575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379F-778A-4FB3-9EBF-AFF9C9A3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DBMS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042D-1053-4F3D-A569-72774557C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7522" y="1886039"/>
            <a:ext cx="7796540" cy="3997828"/>
          </a:xfrm>
        </p:spPr>
        <p:txBody>
          <a:bodyPr/>
          <a:lstStyle/>
          <a:p>
            <a:pPr marL="344170" indent="-344170"/>
            <a:r>
              <a:rPr lang="en-US" dirty="0">
                <a:cs typeface="Arial"/>
              </a:rPr>
              <a:t>Why ?</a:t>
            </a:r>
          </a:p>
          <a:p>
            <a:pPr marL="795020" lvl="1" indent="-337820"/>
            <a:r>
              <a:rPr lang="en-US" dirty="0">
                <a:cs typeface="Arial"/>
              </a:rPr>
              <a:t>Convenient: predefined query</a:t>
            </a:r>
          </a:p>
          <a:p>
            <a:pPr marL="795020" lvl="1" indent="-337820"/>
            <a:r>
              <a:rPr lang="en-US" dirty="0">
                <a:cs typeface="Arial"/>
              </a:rPr>
              <a:t>Integrity: Easy to maintain</a:t>
            </a:r>
          </a:p>
          <a:p>
            <a:pPr marL="795020" lvl="1" indent="-337820"/>
            <a:r>
              <a:rPr lang="en-US" dirty="0">
                <a:cs typeface="Arial"/>
              </a:rPr>
              <a:t>Redundancy: Memory used to be expensive!</a:t>
            </a:r>
          </a:p>
          <a:p>
            <a:pPr marL="795020" lvl="1" indent="-337820"/>
            <a:r>
              <a:rPr lang="en-US" dirty="0">
                <a:cs typeface="Arial"/>
              </a:rPr>
              <a:t>Information/ Cyber Security </a:t>
            </a:r>
          </a:p>
          <a:p>
            <a:pPr marL="795020" lvl="1" indent="-337820"/>
            <a:r>
              <a:rPr lang="en-US" dirty="0">
                <a:cs typeface="Arial"/>
              </a:rPr>
              <a:t>Popular: 1974 first appearance of SQL</a:t>
            </a:r>
          </a:p>
          <a:p>
            <a:pPr marL="795020" lvl="1" indent="-337820"/>
            <a:r>
              <a:rPr lang="en-US" dirty="0">
                <a:cs typeface="Arial"/>
              </a:rPr>
              <a:t>Applications: Facebook (MySQL), Bank transactions, e-Commerce</a:t>
            </a:r>
          </a:p>
        </p:txBody>
      </p:sp>
    </p:spTree>
    <p:extLst>
      <p:ext uri="{BB962C8B-B14F-4D97-AF65-F5344CB8AC3E}">
        <p14:creationId xmlns:p14="http://schemas.microsoft.com/office/powerpoint/2010/main" val="320844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468E-3870-4E19-9503-7F5CFBD4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DBMS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6A7C8-1BA1-4AAF-82A5-724438E7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017" y="1346982"/>
            <a:ext cx="7796540" cy="3997828"/>
          </a:xfrm>
        </p:spPr>
        <p:txBody>
          <a:bodyPr/>
          <a:lstStyle/>
          <a:p>
            <a:pPr marL="344170" indent="-344170"/>
            <a:r>
              <a:rPr lang="en-US">
                <a:cs typeface="Arial"/>
              </a:rPr>
              <a:t>Data Models</a:t>
            </a:r>
          </a:p>
          <a:p>
            <a:pPr marL="795020" lvl="1" indent="-337820"/>
            <a:r>
              <a:rPr lang="en-US">
                <a:cs typeface="Arial"/>
              </a:rPr>
              <a:t>Relational Data Model</a:t>
            </a:r>
            <a:endParaRPr lang="en-US" dirty="0">
              <a:cs typeface="Arial"/>
            </a:endParaRPr>
          </a:p>
          <a:p>
            <a:pPr marL="795020" lvl="1" indent="-337820"/>
            <a:r>
              <a:rPr lang="en-US">
                <a:cs typeface="Arial"/>
              </a:rPr>
              <a:t>Entity-Relationship Model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529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A2CF-FA44-4AA0-84F9-C8BB65D5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DBMS</a:t>
            </a:r>
            <a:br>
              <a:rPr lang="en-US" dirty="0">
                <a:cs typeface="Arial"/>
              </a:rPr>
            </a:br>
            <a:r>
              <a:rPr lang="en-US">
                <a:cs typeface="Arial"/>
              </a:rPr>
              <a:t>Relational Data Model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7FB8B-1391-4030-9256-FAF05529A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540" y="732832"/>
            <a:ext cx="7796540" cy="3997828"/>
          </a:xfrm>
        </p:spPr>
        <p:txBody>
          <a:bodyPr/>
          <a:lstStyle/>
          <a:p>
            <a:pPr marL="344170" indent="-344170"/>
            <a:r>
              <a:rPr lang="en-US">
                <a:cs typeface="Arial"/>
              </a:rPr>
              <a:t>Schema</a:t>
            </a:r>
          </a:p>
          <a:p>
            <a:pPr marL="795020" indent="-337820">
              <a:spcBef>
                <a:spcPts val="500"/>
              </a:spcBef>
            </a:pPr>
            <a:r>
              <a:rPr lang="en-US" sz="1800">
                <a:cs typeface="Arial"/>
              </a:rPr>
              <a:t>(n.) </a:t>
            </a:r>
            <a:r>
              <a:rPr lang="en-US">
                <a:ea typeface="+mn-lt"/>
                <a:cs typeface="+mn-lt"/>
              </a:rPr>
              <a:t>a representation of a plan or theory in the form of an outline or model</a:t>
            </a:r>
          </a:p>
          <a:p>
            <a:pPr marL="795020" lvl="1" indent="-337820"/>
            <a:endParaRPr lang="en-US"/>
          </a:p>
          <a:p>
            <a:pPr marL="795020" lvl="1" indent="-337820"/>
            <a:endParaRPr lang="en-US" dirty="0">
              <a:cs typeface="Arial"/>
            </a:endParaRPr>
          </a:p>
        </p:txBody>
      </p:sp>
      <p:pic>
        <p:nvPicPr>
          <p:cNvPr id="8" name="Picture 8" descr="Diagram, table&#10;&#10;Description automatically generated">
            <a:extLst>
              <a:ext uri="{FF2B5EF4-FFF2-40B4-BE49-F238E27FC236}">
                <a16:creationId xmlns:a16="http://schemas.microsoft.com/office/drawing/2014/main" id="{167DF128-74EC-41C9-A878-82DA37DBD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19" y="3069604"/>
            <a:ext cx="7383438" cy="36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6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0641-6714-4914-AD2B-3419E3D2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DBMS</a:t>
            </a:r>
            <a:br>
              <a:rPr lang="en-US" dirty="0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Entity-Relationship model</a:t>
            </a:r>
            <a:endParaRPr lang="en-US"/>
          </a:p>
          <a:p>
            <a:endParaRPr lang="en-US" dirty="0">
              <a:cs typeface="Arial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09EA903-0A18-4FF5-88B5-FAAA2612D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680" y="1892892"/>
            <a:ext cx="5153513" cy="4577857"/>
          </a:xfrm>
        </p:spPr>
      </p:pic>
    </p:spTree>
    <p:extLst>
      <p:ext uri="{BB962C8B-B14F-4D97-AF65-F5344CB8AC3E}">
        <p14:creationId xmlns:p14="http://schemas.microsoft.com/office/powerpoint/2010/main" val="674523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Madison</vt:lpstr>
      <vt:lpstr>SQL</vt:lpstr>
      <vt:lpstr>Schedule</vt:lpstr>
      <vt:lpstr>Resources</vt:lpstr>
      <vt:lpstr>Certificate (MTA98-364)</vt:lpstr>
      <vt:lpstr>DBMS</vt:lpstr>
      <vt:lpstr>DBMS</vt:lpstr>
      <vt:lpstr>DBMS </vt:lpstr>
      <vt:lpstr>DBMS Relational Data Model</vt:lpstr>
      <vt:lpstr>DBMS Entity-Relationship model </vt:lpstr>
      <vt:lpstr>DBMS </vt:lpstr>
      <vt:lpstr>DBMS Primary Key &amp; Foreign Key</vt:lpstr>
      <vt:lpstr>Quiz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277</cp:revision>
  <dcterms:created xsi:type="dcterms:W3CDTF">2021-11-24T00:39:41Z</dcterms:created>
  <dcterms:modified xsi:type="dcterms:W3CDTF">2021-11-24T05:21:26Z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