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0" roundtripDataSignature="AMtx7mgcTwOpsVUhJQC9jnoIyuam+HJ5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D6F7C0-910D-40F2-9165-00DE701968CD}">
  <a:tblStyle styleId="{A2D6F7C0-910D-40F2-9165-00DE701968C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f4882c4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8af4882c4d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f4882c4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8af4882c4d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af4882c4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8af4882c4d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f4882c4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af4882c4d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af4882c4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8af4882c4d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af4882c4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af4882c4d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f4882c4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8af4882c4d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f4882c4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af4882c4d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af4882c4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8af4882c4d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f4882c4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8af4882c4d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f4882c4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8af4882c4d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af4882c4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8af4882c4d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f4882c4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8af4882c4d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af4882c4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8af4882c4d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af4882c4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8af4882c4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f4882c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8af4882c4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af4882c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8af4882c4d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f4882c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8af4882c4d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af4882c4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8af4882c4d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f4882c4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8af4882c4d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192E"/>
              </a:buClr>
              <a:buSzPts val="2560"/>
              <a:buFont typeface="Courier New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 Slide">
  <p:cSld name="Intro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838200" y="1482453"/>
            <a:ext cx="10515600" cy="6368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838200" y="2117482"/>
            <a:ext cx="10515600" cy="528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2" type="body"/>
          </p:nvPr>
        </p:nvSpPr>
        <p:spPr>
          <a:xfrm>
            <a:off x="838200" y="4604579"/>
            <a:ext cx="7123113" cy="4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3" type="body"/>
          </p:nvPr>
        </p:nvSpPr>
        <p:spPr>
          <a:xfrm>
            <a:off x="838200" y="5008419"/>
            <a:ext cx="7123113" cy="84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6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Quot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800677" y="1662545"/>
            <a:ext cx="10515600" cy="1871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6000"/>
              <a:buFont typeface="Calibri"/>
              <a:buNone/>
              <a:defRPr i="1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Char char="o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✔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192E"/>
              </a:buClr>
              <a:buSzPts val="2240"/>
              <a:buFont typeface="Courier New"/>
              <a:buChar char="o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p5"/>
          <p:cNvCxnSpPr/>
          <p:nvPr/>
        </p:nvCxnSpPr>
        <p:spPr>
          <a:xfrm rot="10800000">
            <a:off x="0" y="6477000"/>
            <a:ext cx="8984672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BB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" name="Google Shape;9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84672" y="5805238"/>
            <a:ext cx="3058391" cy="10296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1524000" y="1122363"/>
            <a:ext cx="1066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6000"/>
              <a:buFont typeface="Calibri"/>
              <a:buNone/>
            </a:pPr>
            <a:r>
              <a:rPr b="1" lang="es-CL"/>
              <a:t>Weekly Report 06/30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/>
              <a:t> Data Exploration &amp; Descriptive Analysis</a:t>
            </a:r>
            <a:endParaRPr b="1" sz="2400"/>
          </a:p>
        </p:txBody>
      </p:sp>
      <p:sp>
        <p:nvSpPr>
          <p:cNvPr id="52" name="Google Shape;52;p1"/>
          <p:cNvSpPr txBox="1"/>
          <p:nvPr>
            <p:ph idx="1" type="subTitle"/>
          </p:nvPr>
        </p:nvSpPr>
        <p:spPr>
          <a:xfrm>
            <a:off x="1524000" y="385871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s-CL"/>
              <a:t>S</a:t>
            </a:r>
            <a:r>
              <a:rPr lang="es-CL"/>
              <a:t>tella </a:t>
            </a:r>
            <a:r>
              <a:rPr lang="es-CL"/>
              <a:t>Yunge Li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s-CL"/>
              <a:t>Nan Yin</a:t>
            </a:r>
            <a:br>
              <a:rPr lang="es-CL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f4882c4d_0_69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Descriptive Analysis-Variable Classification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8af4882c4d_0_69"/>
          <p:cNvSpPr txBox="1"/>
          <p:nvPr/>
        </p:nvSpPr>
        <p:spPr>
          <a:xfrm>
            <a:off x="309909" y="496513"/>
            <a:ext cx="11572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g8af4882c4d_0_69"/>
          <p:cNvSpPr txBox="1"/>
          <p:nvPr/>
        </p:nvSpPr>
        <p:spPr>
          <a:xfrm>
            <a:off x="309909" y="648913"/>
            <a:ext cx="11572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Notice that the classification by DataFrame.describe() doesn’t work accurately for some features (object, etc)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Implement classification using the numbers of unique values for each of the features.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8af4882c4d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6313"/>
            <a:ext cx="430530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8af4882c4d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100" y="1757713"/>
            <a:ext cx="3835408" cy="471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8af4882c4d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400" y="2765525"/>
            <a:ext cx="4587699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f4882c4d_0_80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Visualization-Output Variable Distribution for Readmission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8af4882c4d_0_80"/>
          <p:cNvSpPr txBox="1"/>
          <p:nvPr/>
        </p:nvSpPr>
        <p:spPr>
          <a:xfrm>
            <a:off x="309909" y="496513"/>
            <a:ext cx="11572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8" name="Google Shape;128;g8af4882c4d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50" y="993088"/>
            <a:ext cx="521970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8af4882c4d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575" y="1525588"/>
            <a:ext cx="12477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8af4882c4d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250" y="993088"/>
            <a:ext cx="52578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8af4882c4d_0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4775" y="1681513"/>
            <a:ext cx="11144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af4882c4d_0_93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Visualization-Output Variable Distribution for Readmission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8af4882c4d_0_93"/>
          <p:cNvSpPr txBox="1"/>
          <p:nvPr/>
        </p:nvSpPr>
        <p:spPr>
          <a:xfrm>
            <a:off x="309909" y="496513"/>
            <a:ext cx="11572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8" name="Google Shape;138;g8af4882c4d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00" y="1101177"/>
            <a:ext cx="4875874" cy="312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8af4882c4d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450" y="1911863"/>
            <a:ext cx="11049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8af4882c4d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7175" y="1040713"/>
            <a:ext cx="5172075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8af4882c4d_0_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1775" y="1856363"/>
            <a:ext cx="10477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af4882c4d_0_107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Visualization-Input Variable Distribution for Readmission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8af4882c4d_0_107"/>
          <p:cNvSpPr txBox="1"/>
          <p:nvPr/>
        </p:nvSpPr>
        <p:spPr>
          <a:xfrm>
            <a:off x="315000" y="649050"/>
            <a:ext cx="11572200" cy="28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Risk factors for 30-day readmission in patients with congestive heart failure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-by Katelin A.MirkinMDaLaura M.EnomotoMDaGregory M.CaputoMD FACPbChristopher S.HollenbeakPhD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Risk Factors for Readmission in Patients with Heart Failure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-by Nancy Hart, BSN, RN, Ofelia Udarbe BSN, RN, PCCN, Mary Waldo PhD, RN, GCNS-BC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8af4882c4d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3872372"/>
            <a:ext cx="52768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8af4882c4d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350" y="3760197"/>
            <a:ext cx="2105289" cy="232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f4882c4d_0_144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Visualization-Input Variable Distribution for Readmission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8af4882c4d_0_144"/>
          <p:cNvSpPr txBox="1"/>
          <p:nvPr/>
        </p:nvSpPr>
        <p:spPr>
          <a:xfrm>
            <a:off x="309900" y="873173"/>
            <a:ext cx="115722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AN INFORMATION VISUALIZATION APPROACH TO CLASSIFICATION AND ASSESSMENT OF DIABETES RISK IN PRIMARY CARE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-by Christopher A. Harle Daniel B. Neill Rema Padman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8af4882c4d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825" y="2425676"/>
            <a:ext cx="7948250" cy="3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f4882c4d_0_152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Visualization-Input Variable Distribution for Readmission(First)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8af4882c4d_0_152"/>
          <p:cNvSpPr txBox="1"/>
          <p:nvPr/>
        </p:nvSpPr>
        <p:spPr>
          <a:xfrm>
            <a:off x="309900" y="873173"/>
            <a:ext cx="115722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g8af4882c4d_0_152"/>
          <p:cNvGraphicFramePr/>
          <p:nvPr/>
        </p:nvGraphicFramePr>
        <p:xfrm>
          <a:off x="838200" y="72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{A2D6F7C0-910D-40F2-9165-00DE701968CD}</a:tableStyleId>
              </a:tblPr>
              <a:tblGrid>
                <a:gridCol w="5778050"/>
                <a:gridCol w="4236550"/>
              </a:tblGrid>
              <a:tr h="80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2400"/>
                        <a:t>Age</a:t>
                      </a:r>
                      <a:endParaRPr sz="24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2400"/>
                        <a:t>continuous</a:t>
                      </a:r>
                      <a:endParaRPr sz="24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2400"/>
                        <a:t>BMI</a:t>
                      </a:r>
                      <a:endParaRPr sz="24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2400"/>
                        <a:t>continuous</a:t>
                      </a:r>
                      <a:endParaRPr sz="24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2400"/>
                        <a:t>Smoking</a:t>
                      </a:r>
                      <a:endParaRPr sz="24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2400"/>
                        <a:t>categorical(binary-yes/no)</a:t>
                      </a:r>
                      <a:endParaRPr sz="24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2400"/>
                        <a:t>first.Cholesterol.total</a:t>
                      </a:r>
                      <a:endParaRPr sz="24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2400"/>
                        <a:t>continuous</a:t>
                      </a:r>
                      <a:endParaRPr sz="24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2400"/>
                        <a:t>ECHOFirst_lv_systolic_dimension</a:t>
                      </a:r>
                      <a:endParaRPr sz="24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2400"/>
                        <a:t>continuous</a:t>
                      </a:r>
                      <a:endParaRPr sz="24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2400"/>
                        <a:t>ECHOFirst_lv_diastolic_dimension</a:t>
                      </a:r>
                      <a:endParaRPr sz="24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2400"/>
                        <a:t>continuous</a:t>
                      </a:r>
                      <a:endParaRPr sz="24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af4882c4d_0_169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Visualization-Input Variable Distribution for Readmission(First)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8af4882c4d_0_169"/>
          <p:cNvSpPr txBox="1"/>
          <p:nvPr/>
        </p:nvSpPr>
        <p:spPr>
          <a:xfrm>
            <a:off x="309900" y="873173"/>
            <a:ext cx="115722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8af4882c4d_0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871" y="873173"/>
            <a:ext cx="10209702" cy="46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f4882c4d_0_160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Visualization-Input Variable Distribution for Readmission(Ever)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8af4882c4d_0_160"/>
          <p:cNvSpPr txBox="1"/>
          <p:nvPr/>
        </p:nvSpPr>
        <p:spPr>
          <a:xfrm>
            <a:off x="1907450" y="368673"/>
            <a:ext cx="115722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8af4882c4d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50" y="1561138"/>
            <a:ext cx="10668000" cy="373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f4882c4d_0_176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Visualization-Input Variable Distribution for Readmission(Ever)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8af4882c4d_0_176"/>
          <p:cNvSpPr txBox="1"/>
          <p:nvPr/>
        </p:nvSpPr>
        <p:spPr>
          <a:xfrm>
            <a:off x="1907450" y="368673"/>
            <a:ext cx="115722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8af4882c4d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425" y="632226"/>
            <a:ext cx="8088376" cy="52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af4882c4d_0_185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Visualization-Inter- Variable Correlation for Readmission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8af4882c4d_0_185"/>
          <p:cNvSpPr txBox="1"/>
          <p:nvPr/>
        </p:nvSpPr>
        <p:spPr>
          <a:xfrm>
            <a:off x="1907450" y="368673"/>
            <a:ext cx="115722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8af4882c4d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125" y="1148673"/>
            <a:ext cx="964882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8af4882c4d_0_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275" y="1148673"/>
            <a:ext cx="6605559" cy="281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213559" y="151356"/>
            <a:ext cx="11764879" cy="4915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Load the Raw Data</a:t>
            </a:r>
            <a:endParaRPr/>
          </a:p>
        </p:txBody>
      </p:sp>
      <p:pic>
        <p:nvPicPr>
          <p:cNvPr id="58" name="Google Shape;5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5281"/>
            <a:ext cx="11887200" cy="437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f4882c4d_0_193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Visualization-Inter- Variable Correlation for Readmission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8af4882c4d_0_193"/>
          <p:cNvSpPr txBox="1"/>
          <p:nvPr/>
        </p:nvSpPr>
        <p:spPr>
          <a:xfrm>
            <a:off x="1907450" y="368673"/>
            <a:ext cx="115722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8af4882c4d_0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25" y="908650"/>
            <a:ext cx="7991549" cy="55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af4882c4d_0_201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Visualization-Inter- Variable Correlation for Readmission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8af4882c4d_0_201"/>
          <p:cNvSpPr txBox="1"/>
          <p:nvPr/>
        </p:nvSpPr>
        <p:spPr>
          <a:xfrm>
            <a:off x="1907450" y="368673"/>
            <a:ext cx="115722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8af4882c4d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691475"/>
            <a:ext cx="7818150" cy="55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af4882c4d_0_208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Visualization-Inter- Variable Correlation for Readmission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8af4882c4d_0_208"/>
          <p:cNvSpPr txBox="1"/>
          <p:nvPr/>
        </p:nvSpPr>
        <p:spPr>
          <a:xfrm>
            <a:off x="1907450" y="368673"/>
            <a:ext cx="115722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8af4882c4d_0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900" y="894001"/>
            <a:ext cx="6939225" cy="50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af4882c4d_0_215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Further Plan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8af4882c4d_0_215"/>
          <p:cNvSpPr txBox="1"/>
          <p:nvPr/>
        </p:nvSpPr>
        <p:spPr>
          <a:xfrm>
            <a:off x="1907450" y="368673"/>
            <a:ext cx="115722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8af4882c4d_0_215"/>
          <p:cNvSpPr txBox="1"/>
          <p:nvPr/>
        </p:nvSpPr>
        <p:spPr>
          <a:xfrm>
            <a:off x="309900" y="2351725"/>
            <a:ext cx="11572200" cy="28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Learn more about the metrics and features for each patient recording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Char char="-"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Literature review and research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Research further on the inter-variable correlation, especially focusing on the diagnosis data of first-visit and last-visit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Char char="-"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Figure out the potential anchor features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Char char="-"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Dimensionality reduction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Char char="-"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Char char="-"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(u2) KPCA: Kernel(ized) PCA (nonlinear, inductive),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Char char="-"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(u3) MDS: Multi-Dimensional Scaling (nonlinear, transductive),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Char char="-"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(u4) t-SNE: t-distributed Stochastic Neighbor Embedding (nonlinear, transductive),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Char char="-"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(u5) Isomap: Isometric Mapping (nonlinear, transductive),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Char char="-"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(u6) LLE: Locally-Linear Embedding (nonlinear, transductive)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/>
        </p:nvSpPr>
        <p:spPr>
          <a:xfrm>
            <a:off x="213559" y="151356"/>
            <a:ext cx="11764879" cy="49757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Ingestion-Data Missing(Space &amp; NaN)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309909" y="496513"/>
            <a:ext cx="11572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Replace the space with NaN</a:t>
            </a:r>
            <a:endParaRPr/>
          </a:p>
        </p:txBody>
      </p:sp>
      <p:pic>
        <p:nvPicPr>
          <p:cNvPr id="65" name="Google Shape;6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74" y="1504650"/>
            <a:ext cx="9910049" cy="42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f4882c4d_0_3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Ingestion-Data Missing(Space &amp; NaN)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8af4882c4d_0_3"/>
          <p:cNvSpPr txBox="1"/>
          <p:nvPr/>
        </p:nvSpPr>
        <p:spPr>
          <a:xfrm>
            <a:off x="309909" y="496513"/>
            <a:ext cx="11572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Count NaN values for all the features</a:t>
            </a:r>
            <a:endParaRPr/>
          </a:p>
        </p:txBody>
      </p:sp>
      <p:pic>
        <p:nvPicPr>
          <p:cNvPr id="72" name="Google Shape;72;g8af4882c4d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100" y="1497588"/>
            <a:ext cx="3848861" cy="4871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8af4882c4d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686" y="1497588"/>
            <a:ext cx="3472527" cy="487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af4882c4d_0_11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Ingestion-Data Missing(Space &amp; NaN)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8af4882c4d_0_11"/>
          <p:cNvSpPr txBox="1"/>
          <p:nvPr/>
        </p:nvSpPr>
        <p:spPr>
          <a:xfrm>
            <a:off x="309909" y="496513"/>
            <a:ext cx="11572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Drop the only two NaN rows-the last two rows</a:t>
            </a:r>
            <a:endParaRPr/>
          </a:p>
        </p:txBody>
      </p:sp>
      <p:pic>
        <p:nvPicPr>
          <p:cNvPr id="80" name="Google Shape;80;g8af4882c4d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75" y="1373213"/>
            <a:ext cx="4059739" cy="487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8af4882c4d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289" y="1373213"/>
            <a:ext cx="3440996" cy="487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f4882c4d_0_20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Ingestion-Data Duplication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8af4882c4d_0_20"/>
          <p:cNvSpPr txBox="1"/>
          <p:nvPr/>
        </p:nvSpPr>
        <p:spPr>
          <a:xfrm>
            <a:off x="309909" y="496513"/>
            <a:ext cx="11572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Check data duplication on patient_id('Patient')</a:t>
            </a:r>
            <a:endParaRPr/>
          </a:p>
        </p:txBody>
      </p:sp>
      <p:pic>
        <p:nvPicPr>
          <p:cNvPr id="88" name="Google Shape;88;g8af4882c4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625" y="2142213"/>
            <a:ext cx="75533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af4882c4d_0_28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Descriptive Analysis-Continuous Data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8af4882c4d_0_28"/>
          <p:cNvSpPr txBox="1"/>
          <p:nvPr/>
        </p:nvSpPr>
        <p:spPr>
          <a:xfrm>
            <a:off x="309909" y="496513"/>
            <a:ext cx="11572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5" name="Google Shape;95;g8af4882c4d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0963"/>
            <a:ext cx="11887199" cy="4361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f4882c4d_0_47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Descriptive Analysis-Discrete Data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8af4882c4d_0_47"/>
          <p:cNvSpPr txBox="1"/>
          <p:nvPr/>
        </p:nvSpPr>
        <p:spPr>
          <a:xfrm>
            <a:off x="309909" y="496513"/>
            <a:ext cx="11572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2" name="Google Shape;102;g8af4882c4d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1513"/>
            <a:ext cx="11887199" cy="29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f4882c4d_0_54"/>
          <p:cNvSpPr txBox="1"/>
          <p:nvPr/>
        </p:nvSpPr>
        <p:spPr>
          <a:xfrm>
            <a:off x="213559" y="151356"/>
            <a:ext cx="11764800" cy="49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lang="es-CL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Descriptive Analysis-Variable Classification</a:t>
            </a:r>
            <a:endParaRPr b="1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8af4882c4d_0_54"/>
          <p:cNvSpPr txBox="1"/>
          <p:nvPr/>
        </p:nvSpPr>
        <p:spPr>
          <a:xfrm>
            <a:off x="309909" y="496513"/>
            <a:ext cx="11572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g8af4882c4d_0_54"/>
          <p:cNvSpPr txBox="1"/>
          <p:nvPr/>
        </p:nvSpPr>
        <p:spPr>
          <a:xfrm>
            <a:off x="309909" y="648913"/>
            <a:ext cx="11572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Notice that the classification by DataFrame.describe() doesn’t work accurately for some features (object, etc)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Calibri"/>
              <a:buNone/>
            </a:pPr>
            <a:r>
              <a:rPr b="1" i="1" lang="es-CL" sz="24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Implement classification using the numbers of unique values for each of the features.</a:t>
            </a:r>
            <a:endParaRPr b="1" i="1" sz="24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g8af4882c4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6313"/>
            <a:ext cx="4333875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8af4882c4d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675" y="1986313"/>
            <a:ext cx="444817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19-heinz-college-16x9">
  <a:themeElements>
    <a:clrScheme name="2019 Heinz College">
      <a:dk1>
        <a:srgbClr val="000000"/>
      </a:dk1>
      <a:lt1>
        <a:srgbClr val="FFFFFF"/>
      </a:lt1>
      <a:dk2>
        <a:srgbClr val="A6192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2019-11-08T22:50:00Z</dcterms:created>
  <dc:creator>李 昀格</dc:creator>
</cp:coreProperties>
</file>