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41DFD-ACA2-43BF-A9AB-8BD5D0AF8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83F3FF-626D-4297-8B6D-FFC8D2E9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AFCAA5-8014-4C37-BA68-E94A81E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12A8BF-C588-4D6B-8115-6AD0BF6F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691D77-C7E1-4089-9516-9EF2B1AC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5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F04BC-5A55-4EB0-BDCB-2966DF47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7D93AB-92A2-49D8-8731-BE1318EBC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1E42CE-6AC6-421C-901C-7C94685E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F9E77A-FF06-4C0C-9ABD-F33021E9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B5133-D3AC-4E26-82F4-48EB6A95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6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5B2C88E-838D-4F15-B375-0CD542F0D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02F771-875E-4175-81D7-865240E5F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ED3475-548A-478C-9ABC-ACF6B38E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5D8ADE-9472-4DB2-9E05-6FDFC92D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3FE822-4E09-4D04-96CB-711563F5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7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459AF-2BAF-47CB-89C6-7D989E84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00A415-2E6B-4FE9-B21C-64FDDF81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FA72A9-BA8D-4163-B4BC-E42E448B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BC0D02-97A0-4673-A6CF-C21AC532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107294-55F5-4D4B-8550-FA151641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2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890B7-3783-4842-A3A7-046ABDE3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D56103-8114-4F21-B172-75BE502B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4777B8-E24D-4C38-8955-A9FCC79A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96B0FB-B98A-414F-B599-DD6939D1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8D2941-CEC3-4CFF-971E-2FDC7262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34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72BA3F-5AAD-44F6-A569-C46D080C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8E267-E216-469D-9B21-455324A4D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EA4A04-8C58-4FF8-A3A9-C6D8B3D77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81E59-3888-41C7-B10D-E31FF9EF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4F14EF-82FD-4190-B984-3ACBC85A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64F88F-6C48-4477-B30A-641C110D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64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216B2-13D2-45B2-9D6E-1462045E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C6658-741D-4F4E-807E-BCDB39D98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465F03-ED44-4B41-84F0-626DB86D9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E70ADD-F9FA-451C-9887-E842338C5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52F3CA-4538-42CB-91CC-01D2751E6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4CA0C8-94EF-4F33-883B-DA7C6403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1CFCB1-9DFF-4BCD-9176-6981C509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A261A58-BB41-44F6-8A86-51A3D1CC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56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1DDD3-3F99-458C-BB11-351893E3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B27114-57CE-44D8-91DD-C0D6A25C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7D14A5-E658-4391-83B1-8283B878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FBD060-B8A5-42C4-8B17-75E93E4B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95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915AD4-8CCE-4065-85B7-39AE5C95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761DFD-5999-40D1-8086-CD09C443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992F79-2CB6-4390-8EEE-33D8A2CD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7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5B591-9D82-41B1-B7A0-3D975A0C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8EC630-6313-4B3F-8D69-5E377D63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060B5E-80C6-4E67-8BC0-69444F25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1C87E-4A33-44EF-A921-8D094F1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4BFD74-F63E-47BF-89A9-D69AB1AA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E731A4-B592-4532-9C84-2ADFFD65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1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712B2-9EF2-403C-B0A1-50C84BFA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83D4A3E-2325-42ED-8170-7C1A45A0B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23847F-A985-4E89-8FB1-8E0BEE931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A0C147-7186-458C-ABE7-1E3C80DE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C561C1-B789-4F20-A6FE-F1F1608B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FD1A4-BDC7-442F-ABD5-75FE5934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D441ED-FF86-4BB3-A1FF-1B922BF7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E4FFF1-010B-46CA-8046-15644256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4D0A89-9AD7-4196-9E26-CD2E63ABF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ED98-3B5E-4B9B-A895-4B552719D125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898CEB-03C0-4A59-82C8-CA59927F5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ED4FA6-0438-45B2-87D4-D2413A86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B53F-A6A1-431B-B04B-1734C8B8F0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37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crdownload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ttaglio di mani che applaudono">
            <a:extLst>
              <a:ext uri="{FF2B5EF4-FFF2-40B4-BE49-F238E27FC236}">
                <a16:creationId xmlns:a16="http://schemas.microsoft.com/office/drawing/2014/main" id="{1D5F8A4E-511E-4C08-9E3F-5AFA704FC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3" r="6550" b="-1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E30E8A9-1CFF-41A0-918B-688FAF5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682" y="4786382"/>
            <a:ext cx="5505814" cy="8430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Compito</a:t>
            </a:r>
            <a:r>
              <a:rPr lang="en-US" sz="4400" kern="12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4400" kern="1200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Alternativa</a:t>
            </a:r>
            <a:endParaRPr lang="en-US" sz="4400" kern="1200" dirty="0">
              <a:ln w="22225">
                <a:solidFill>
                  <a:schemeClr val="tx1"/>
                </a:solidFill>
                <a:miter lim="800000"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965BF5-404D-4E53-9F01-D16697CB0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601" y="5801005"/>
            <a:ext cx="5395975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Giorgio Loggia – 2E</a:t>
            </a:r>
          </a:p>
        </p:txBody>
      </p:sp>
      <p:pic>
        <p:nvPicPr>
          <p:cNvPr id="28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BD0DA14-E39A-4474-963F-1C06055D7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r="16119" b="-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047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5A545-5ACA-459A-9482-286E8AC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220724"/>
            <a:ext cx="5427694" cy="1088136"/>
          </a:xfrm>
        </p:spPr>
        <p:txBody>
          <a:bodyPr anchor="b">
            <a:noAutofit/>
          </a:bodyPr>
          <a:lstStyle/>
          <a:p>
            <a:r>
              <a:rPr lang="it-IT" sz="3800" dirty="0"/>
              <a:t>Il 2° oscar va a: 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Katherine </a:t>
            </a:r>
            <a:br>
              <a:rPr lang="it-IT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800" dirty="0"/>
              <a:t>co-protagonista del film</a:t>
            </a:r>
            <a:br>
              <a:rPr lang="it-IT" sz="3800" dirty="0"/>
            </a:br>
            <a:r>
              <a:rPr lang="it-IT" sz="3800" b="1" dirty="0"/>
              <a:t>IL DIRITTO DI CONTARE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964F42-BCC5-4D5D-99CE-187E3442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2791206"/>
            <a:ext cx="4498848" cy="3584448"/>
          </a:xfrm>
        </p:spPr>
        <p:txBody>
          <a:bodyPr anchor="t">
            <a:normAutofit/>
          </a:bodyPr>
          <a:lstStyle/>
          <a:p>
            <a:r>
              <a:rPr lang="it-IT" dirty="0"/>
              <a:t>Per averci insegnato che, anche se le persone potrebbero discriminarci, bisogna continuare imperterriti a fare ciò che si desidera e si considera giusto per se stessi.</a:t>
            </a:r>
          </a:p>
        </p:txBody>
      </p:sp>
      <p:pic>
        <p:nvPicPr>
          <p:cNvPr id="5" name="Immagine 4" descr="Immagine che contiene persona, interni, abbigliamento, uomo&#10;&#10;Descrizione generata automaticamente">
            <a:extLst>
              <a:ext uri="{FF2B5EF4-FFF2-40B4-BE49-F238E27FC236}">
                <a16:creationId xmlns:a16="http://schemas.microsoft.com/office/drawing/2014/main" id="{B1C5ED78-D9B9-4BF9-8CB9-E99890974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8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51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uomo, copricapo, cappello&#10;&#10;Descrizione generata automaticamente">
            <a:extLst>
              <a:ext uri="{FF2B5EF4-FFF2-40B4-BE49-F238E27FC236}">
                <a16:creationId xmlns:a16="http://schemas.microsoft.com/office/drawing/2014/main" id="{19E084EE-D17D-485F-B157-A24FDD47D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5" b="-1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7" name="Immagine 6" descr="Immagine che contiene persona, uomo&#10;&#10;Descrizione generata automaticamente">
            <a:extLst>
              <a:ext uri="{FF2B5EF4-FFF2-40B4-BE49-F238E27FC236}">
                <a16:creationId xmlns:a16="http://schemas.microsoft.com/office/drawing/2014/main" id="{0EE43D93-2D86-450C-9E31-5866183925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r="14442" b="1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71" name="Freeform: Shape 5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6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9D6BD6-A6B9-4B8E-AC6B-34C7A76D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52" y="1154714"/>
            <a:ext cx="5266155" cy="132556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800" kern="1200" dirty="0" err="1">
                <a:latin typeface="+mj-lt"/>
                <a:ea typeface="+mj-ea"/>
                <a:cs typeface="+mj-cs"/>
              </a:rPr>
              <a:t>L’oscar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latin typeface="+mj-lt"/>
                <a:ea typeface="+mj-ea"/>
                <a:cs typeface="+mj-cs"/>
              </a:rPr>
              <a:t>numero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 1° </a:t>
            </a:r>
            <a:r>
              <a:rPr lang="en-US" sz="3800" kern="1200" dirty="0" err="1">
                <a:latin typeface="+mj-lt"/>
                <a:ea typeface="+mj-ea"/>
                <a:cs typeface="+mj-cs"/>
              </a:rPr>
              <a:t>va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 a: </a:t>
            </a:r>
            <a:br>
              <a:rPr lang="en-US" sz="3800" kern="1200" dirty="0">
                <a:latin typeface="+mj-lt"/>
                <a:ea typeface="+mj-ea"/>
                <a:cs typeface="+mj-cs"/>
              </a:rPr>
            </a:br>
            <a:r>
              <a:rPr lang="en-US" sz="3800" b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Mr. Mendez</a:t>
            </a:r>
            <a:br>
              <a:rPr lang="en-US" sz="3800" kern="1200" dirty="0">
                <a:latin typeface="+mj-lt"/>
                <a:ea typeface="+mj-ea"/>
                <a:cs typeface="+mj-cs"/>
              </a:rPr>
            </a:br>
            <a:r>
              <a:rPr lang="en-US" sz="3800" kern="1200" dirty="0">
                <a:latin typeface="+mj-lt"/>
                <a:ea typeface="+mj-ea"/>
                <a:cs typeface="+mj-cs"/>
              </a:rPr>
              <a:t>del film </a:t>
            </a:r>
            <a:br>
              <a:rPr lang="en-US" sz="3800" kern="1200" dirty="0">
                <a:latin typeface="+mj-lt"/>
                <a:ea typeface="+mj-ea"/>
                <a:cs typeface="+mj-cs"/>
              </a:rPr>
            </a:br>
            <a:r>
              <a:rPr lang="en-US" sz="3800" kern="1200" dirty="0">
                <a:latin typeface="+mj-lt"/>
                <a:ea typeface="+mj-ea"/>
                <a:cs typeface="+mj-cs"/>
              </a:rPr>
              <a:t>Il CIRCO DELLA FARFALLA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57C09-7D55-401D-88F5-53639CE3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3634992"/>
            <a:ext cx="4443984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Per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averci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insegnato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che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riconoscere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ciò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che</a:t>
            </a:r>
            <a:r>
              <a:rPr lang="en-US" kern="1200" dirty="0">
                <a:latin typeface="+mn-lt"/>
                <a:ea typeface="+mn-ea"/>
                <a:cs typeface="+mn-cs"/>
              </a:rPr>
              <a:t> ci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dà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valore</a:t>
            </a:r>
            <a:r>
              <a:rPr lang="en-US" kern="1200" dirty="0">
                <a:latin typeface="+mn-lt"/>
                <a:ea typeface="+mn-ea"/>
                <a:cs typeface="+mn-cs"/>
              </a:rPr>
              <a:t> come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persone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br>
              <a:rPr lang="en-US" kern="1200" dirty="0">
                <a:latin typeface="+mn-lt"/>
                <a:ea typeface="+mn-ea"/>
                <a:cs typeface="+mn-cs"/>
              </a:rPr>
            </a:br>
            <a:r>
              <a:rPr lang="en-US" kern="1200" dirty="0">
                <a:latin typeface="+mn-lt"/>
                <a:ea typeface="+mn-ea"/>
                <a:cs typeface="+mn-cs"/>
              </a:rPr>
              <a:t>è </a:t>
            </a:r>
            <a:r>
              <a:rPr lang="en-US" dirty="0"/>
              <a:t>l</a:t>
            </a:r>
            <a:r>
              <a:rPr lang="en-US" kern="1200" dirty="0">
                <a:latin typeface="+mn-lt"/>
                <a:ea typeface="+mn-ea"/>
                <a:cs typeface="+mn-cs"/>
              </a:rPr>
              <a:t>a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cosa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più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importante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br>
              <a:rPr lang="en-US" kern="1200" dirty="0">
                <a:latin typeface="+mn-lt"/>
                <a:ea typeface="+mn-ea"/>
                <a:cs typeface="+mn-cs"/>
              </a:rPr>
            </a:br>
            <a:r>
              <a:rPr lang="en-US" kern="1200" dirty="0">
                <a:latin typeface="+mn-lt"/>
                <a:ea typeface="+mn-ea"/>
                <a:cs typeface="+mn-cs"/>
              </a:rPr>
              <a:t>di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tutte</a:t>
            </a:r>
            <a:r>
              <a:rPr lang="en-US" kern="1200">
                <a:latin typeface="+mn-lt"/>
                <a:ea typeface="+mn-ea"/>
                <a:cs typeface="+mn-cs"/>
              </a:rPr>
              <a:t>. 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51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AD1E0A-365E-42E0-B508-63932F80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72" y="664433"/>
            <a:ext cx="4817387" cy="1956841"/>
          </a:xfrm>
        </p:spPr>
        <p:txBody>
          <a:bodyPr anchor="b">
            <a:noAutofit/>
          </a:bodyPr>
          <a:lstStyle/>
          <a:p>
            <a:r>
              <a:rPr lang="it-IT" sz="3800" dirty="0"/>
              <a:t>Il 10° oscar va a: </a:t>
            </a:r>
            <a:r>
              <a:rPr lang="it-IT" sz="3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Purl</a:t>
            </a:r>
            <a:br>
              <a:rPr lang="it-IT" sz="3800" dirty="0"/>
            </a:br>
            <a:r>
              <a:rPr lang="it-IT" sz="3800" dirty="0"/>
              <a:t>protagonista del cortometraggio  </a:t>
            </a:r>
            <a:r>
              <a:rPr lang="it-IT" sz="3800" b="1" dirty="0"/>
              <a:t>PURL</a:t>
            </a:r>
          </a:p>
        </p:txBody>
      </p:sp>
      <p:sp>
        <p:nvSpPr>
          <p:cNvPr id="5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45D981-0920-4064-92F5-D1231759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dirty="0"/>
              <a:t>Per averci insegnato che per sentirci in pace con noi stessi non dobbiamo fingerci qualcun altro con i nostri «falsi amici». </a:t>
            </a:r>
            <a:br>
              <a:rPr lang="it-IT" dirty="0"/>
            </a:br>
            <a:r>
              <a:rPr lang="it-IT" dirty="0"/>
              <a:t>Un vero amico ti apprezza come sei.</a:t>
            </a:r>
          </a:p>
        </p:txBody>
      </p:sp>
      <p:pic>
        <p:nvPicPr>
          <p:cNvPr id="5" name="Immagine 4" descr="Immagine che contiene giocattolo, rosa, scarpe, piedi&#10;&#10;Descrizione generata automaticamente">
            <a:extLst>
              <a:ext uri="{FF2B5EF4-FFF2-40B4-BE49-F238E27FC236}">
                <a16:creationId xmlns:a16="http://schemas.microsoft.com/office/drawing/2014/main" id="{59ED03F6-6FC7-4AE9-8654-67A173794A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2" r="2060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503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E5EFBF-8D5D-4376-9589-9F4D721E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62" y="979287"/>
            <a:ext cx="4087306" cy="28891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800" dirty="0"/>
              <a:t>Il 9° </a:t>
            </a:r>
            <a:r>
              <a:rPr lang="en-US" sz="3800" dirty="0" err="1"/>
              <a:t>oscar</a:t>
            </a:r>
            <a:r>
              <a:rPr lang="en-US" sz="3800" dirty="0"/>
              <a:t> </a:t>
            </a:r>
            <a:r>
              <a:rPr lang="en-US" sz="3800" dirty="0" err="1"/>
              <a:t>va</a:t>
            </a:r>
            <a:r>
              <a:rPr lang="en-US" sz="3800" dirty="0"/>
              <a:t> a:</a:t>
            </a:r>
            <a:br>
              <a:rPr lang="en-US" sz="3800" dirty="0"/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lang="en-US" sz="3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padre</a:t>
            </a:r>
            <a:r>
              <a:rPr lang="en-US" sz="3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800" dirty="0"/>
            </a:br>
            <a:r>
              <a:rPr lang="en-US" sz="3800" dirty="0"/>
              <a:t>del </a:t>
            </a:r>
            <a:r>
              <a:rPr lang="en-US" sz="3800" dirty="0" err="1"/>
              <a:t>cortometraggio</a:t>
            </a:r>
            <a:r>
              <a:rPr lang="en-US" sz="3800" dirty="0"/>
              <a:t> </a:t>
            </a:r>
            <a:r>
              <a:rPr lang="en-US" sz="3800" b="1" dirty="0"/>
              <a:t>ALIKE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93965-8640-405A-88AE-5DB91442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62" y="3976775"/>
            <a:ext cx="4087305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averci</a:t>
            </a:r>
            <a:r>
              <a:rPr lang="en-US" dirty="0"/>
              <a:t> </a:t>
            </a:r>
            <a:r>
              <a:rPr lang="en-US" dirty="0" err="1"/>
              <a:t>insegnato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senza la </a:t>
            </a:r>
            <a:r>
              <a:rPr lang="en-US" dirty="0" err="1"/>
              <a:t>famiglia</a:t>
            </a:r>
            <a:r>
              <a:rPr lang="en-US" dirty="0"/>
              <a:t> e le </a:t>
            </a:r>
            <a:r>
              <a:rPr lang="en-US" dirty="0" err="1"/>
              <a:t>persone</a:t>
            </a:r>
            <a:r>
              <a:rPr lang="en-US" dirty="0"/>
              <a:t> a cui </a:t>
            </a:r>
            <a:r>
              <a:rPr lang="en-US" dirty="0" err="1"/>
              <a:t>vogliamo</a:t>
            </a:r>
            <a:r>
              <a:rPr lang="en-US" dirty="0"/>
              <a:t> bene non </a:t>
            </a:r>
            <a:r>
              <a:rPr lang="en-US" dirty="0" err="1"/>
              <a:t>saremo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felici</a:t>
            </a:r>
            <a:r>
              <a:rPr lang="en-US" dirty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giocattolo, bambola&#10;&#10;Descrizione generata automaticamente">
            <a:extLst>
              <a:ext uri="{FF2B5EF4-FFF2-40B4-BE49-F238E27FC236}">
                <a16:creationId xmlns:a16="http://schemas.microsoft.com/office/drawing/2014/main" id="{CA9980B7-7166-4855-AD13-718D56ECC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r="8258" b="1"/>
          <a:stretch/>
        </p:blipFill>
        <p:spPr>
          <a:xfrm>
            <a:off x="159557" y="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943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08B947-80DD-4A2F-A2EB-C53D236C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96344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3800" dirty="0"/>
              <a:t>L’8° oscar va a: 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Mirko </a:t>
            </a:r>
            <a:r>
              <a:rPr lang="it-IT" sz="3800" dirty="0"/>
              <a:t>protagonista del film </a:t>
            </a:r>
            <a:r>
              <a:rPr lang="it-IT" sz="3800" b="1" dirty="0"/>
              <a:t>DUE PIEDI SINISTRI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E22650-2AE0-4B3E-8DC0-0EE1F7AA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919210"/>
            <a:ext cx="4243589" cy="3320668"/>
          </a:xfrm>
        </p:spPr>
        <p:txBody>
          <a:bodyPr>
            <a:normAutofit/>
          </a:bodyPr>
          <a:lstStyle/>
          <a:p>
            <a:r>
              <a:rPr lang="it-IT" dirty="0"/>
              <a:t>Per averci fatto notare come (a parer mio) il gioco del calcio rovina molte possibili amicizie e piccoli amori</a:t>
            </a:r>
          </a:p>
        </p:txBody>
      </p:sp>
      <p:pic>
        <p:nvPicPr>
          <p:cNvPr id="5" name="Immagine 4" descr="Immagine che contiene testo, persona, ragazza&#10;&#10;Descrizione generata automaticamente">
            <a:extLst>
              <a:ext uri="{FF2B5EF4-FFF2-40B4-BE49-F238E27FC236}">
                <a16:creationId xmlns:a16="http://schemas.microsoft.com/office/drawing/2014/main" id="{B03627D6-353B-4C06-9E9F-C7E3A505B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4" r="1" b="1722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453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1CBD1-4B24-4E2D-8B19-6B3B3986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146104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800" dirty="0"/>
              <a:t>Il 7° </a:t>
            </a:r>
            <a:r>
              <a:rPr lang="en-US" sz="3800" dirty="0" err="1"/>
              <a:t>oscar</a:t>
            </a:r>
            <a:r>
              <a:rPr lang="en-US" sz="3800" dirty="0"/>
              <a:t> </a:t>
            </a:r>
            <a:r>
              <a:rPr lang="en-US" sz="3800" dirty="0" err="1"/>
              <a:t>va</a:t>
            </a:r>
            <a:r>
              <a:rPr lang="en-US" sz="3800" dirty="0"/>
              <a:t> a: </a:t>
            </a:r>
            <a:br>
              <a:rPr lang="en-US" sz="3800" dirty="0"/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Tony </a:t>
            </a:r>
            <a:r>
              <a:rPr lang="en-US" sz="3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Vallelonga</a:t>
            </a:r>
            <a:br>
              <a:rPr lang="en-US" sz="3800" dirty="0"/>
            </a:br>
            <a:r>
              <a:rPr lang="en-US" sz="3800" dirty="0"/>
              <a:t>del film </a:t>
            </a:r>
            <a:br>
              <a:rPr lang="en-US" sz="3800" dirty="0"/>
            </a:br>
            <a:r>
              <a:rPr lang="en-US" sz="3800" b="1" dirty="0"/>
              <a:t>GREEN BOOK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F5CE4F-A074-467E-AFE5-9370BEBC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5" y="3803039"/>
            <a:ext cx="4087305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averci</a:t>
            </a:r>
            <a:r>
              <a:rPr lang="en-US" dirty="0"/>
              <a:t> </a:t>
            </a:r>
            <a:r>
              <a:rPr lang="en-US" dirty="0" err="1"/>
              <a:t>insegnato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, </a:t>
            </a:r>
            <a:r>
              <a:rPr lang="en-US" dirty="0" err="1"/>
              <a:t>nonostante</a:t>
            </a:r>
            <a:r>
              <a:rPr lang="en-US" dirty="0"/>
              <a:t> il </a:t>
            </a:r>
            <a:r>
              <a:rPr lang="en-US" dirty="0" err="1"/>
              <a:t>diverso</a:t>
            </a:r>
            <a:r>
              <a:rPr lang="en-US" dirty="0"/>
              <a:t> </a:t>
            </a:r>
            <a:r>
              <a:rPr lang="en-US" dirty="0" err="1"/>
              <a:t>colore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pelle</a:t>
            </a:r>
            <a:r>
              <a:rPr lang="en-US" dirty="0"/>
              <a:t>, le </a:t>
            </a:r>
            <a:r>
              <a:rPr lang="en-US" dirty="0" err="1"/>
              <a:t>persone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</a:t>
            </a:r>
            <a:r>
              <a:rPr lang="en-US" dirty="0" err="1"/>
              <a:t>uguali</a:t>
            </a:r>
            <a:r>
              <a:rPr lang="en-US" dirty="0"/>
              <a:t>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persona, uomo, finestra&#10;&#10;Descrizione generata automaticamente">
            <a:extLst>
              <a:ext uri="{FF2B5EF4-FFF2-40B4-BE49-F238E27FC236}">
                <a16:creationId xmlns:a16="http://schemas.microsoft.com/office/drawing/2014/main" id="{EC002D15-2E17-46E6-A256-264E1760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214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4034A2-F844-4081-A564-B7B8014E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53176"/>
            <a:ext cx="4846320" cy="1956841"/>
          </a:xfrm>
        </p:spPr>
        <p:txBody>
          <a:bodyPr anchor="b">
            <a:noAutofit/>
          </a:bodyPr>
          <a:lstStyle/>
          <a:p>
            <a:r>
              <a:rPr lang="it-IT" sz="3800" dirty="0"/>
              <a:t>Il 6° oscar va a: </a:t>
            </a:r>
            <a:br>
              <a:rPr lang="it-IT" sz="3800" dirty="0"/>
            </a:b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Andrei </a:t>
            </a:r>
            <a:r>
              <a:rPr lang="it-IT" sz="3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Filipov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800" dirty="0"/>
              <a:t>direttore d’orchestra del film </a:t>
            </a:r>
            <a:r>
              <a:rPr lang="it-IT" sz="3800" b="1" dirty="0"/>
              <a:t>IL CONCERTO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E099BD-9E0F-4369-B671-994C8F78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7" y="3263192"/>
            <a:ext cx="4243589" cy="3320668"/>
          </a:xfrm>
        </p:spPr>
        <p:txBody>
          <a:bodyPr>
            <a:normAutofit/>
          </a:bodyPr>
          <a:lstStyle/>
          <a:p>
            <a:r>
              <a:rPr lang="it-IT" dirty="0"/>
              <a:t>Per averci fatto capire che, anche se le persone cercano di infrangerli, noi dobbiamo continuare a tentare di realizzare i nostri sogni.</a:t>
            </a:r>
          </a:p>
        </p:txBody>
      </p:sp>
      <p:pic>
        <p:nvPicPr>
          <p:cNvPr id="5" name="Immagine 4" descr="Immagine che contiene persona, uomo, tuta, cravatta&#10;&#10;Descrizione generata automaticamente">
            <a:extLst>
              <a:ext uri="{FF2B5EF4-FFF2-40B4-BE49-F238E27FC236}">
                <a16:creationId xmlns:a16="http://schemas.microsoft.com/office/drawing/2014/main" id="{F7365D21-6638-413F-9F67-2C6F86525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2" r="872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054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persona, interni, sedendo, persone&#10;&#10;Descrizione generata automaticamente">
            <a:extLst>
              <a:ext uri="{FF2B5EF4-FFF2-40B4-BE49-F238E27FC236}">
                <a16:creationId xmlns:a16="http://schemas.microsoft.com/office/drawing/2014/main" id="{2A168398-03AE-41A0-AF94-8FEEA9BCD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8" r="7613" b="-1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ABBF68-F2E9-4F0D-A417-8346B848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664" y="1396289"/>
            <a:ext cx="5394960" cy="1325563"/>
          </a:xfrm>
        </p:spPr>
        <p:txBody>
          <a:bodyPr>
            <a:noAutofit/>
          </a:bodyPr>
          <a:lstStyle/>
          <a:p>
            <a:r>
              <a:rPr lang="it-IT" sz="3800" dirty="0"/>
              <a:t>Il 5° oscar va a: 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Mary</a:t>
            </a:r>
            <a:b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800" dirty="0"/>
              <a:t>co-protagonista del film </a:t>
            </a:r>
            <a:br>
              <a:rPr lang="it-IT" sz="3800" dirty="0"/>
            </a:br>
            <a:r>
              <a:rPr lang="it-IT" sz="3800" b="1" dirty="0"/>
              <a:t>IL DIRITTO DI CONTARE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07E133-017C-4D7A-B436-00A4849A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416" y="3310894"/>
            <a:ext cx="4819951" cy="3181684"/>
          </a:xfrm>
        </p:spPr>
        <p:txBody>
          <a:bodyPr anchor="t">
            <a:normAutofit/>
          </a:bodyPr>
          <a:lstStyle/>
          <a:p>
            <a:r>
              <a:rPr lang="it-IT" dirty="0"/>
              <a:t>Per averci dimostrato che possiamo riuscire a non arrenderci e che dobbiamo  studiare e impegnarci per poter fare il lavoro che ci piace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859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23F001-77E8-4207-95B6-7DBA6C00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27561"/>
            <a:ext cx="4968983" cy="1956841"/>
          </a:xfrm>
        </p:spPr>
        <p:txBody>
          <a:bodyPr anchor="b">
            <a:noAutofit/>
          </a:bodyPr>
          <a:lstStyle/>
          <a:p>
            <a:r>
              <a:rPr lang="it-IT" sz="3800" dirty="0"/>
              <a:t>Il 4° oscar va a: </a:t>
            </a:r>
            <a:br>
              <a:rPr lang="it-IT" sz="3800" dirty="0"/>
            </a:b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Johannes </a:t>
            </a:r>
            <a:r>
              <a:rPr lang="it-IT" sz="3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Betzler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it-IT" sz="38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Jojo</a:t>
            </a: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it-IT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800" dirty="0"/>
              <a:t>protagonista </a:t>
            </a:r>
            <a:br>
              <a:rPr lang="it-IT" sz="3800" dirty="0"/>
            </a:br>
            <a:r>
              <a:rPr lang="it-IT" sz="3800" dirty="0"/>
              <a:t>del film </a:t>
            </a:r>
            <a:r>
              <a:rPr lang="it-IT" sz="3800" b="1" dirty="0"/>
              <a:t>JOJO RABBIT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E14C7-73F5-4CEF-A0EE-B2AF0AFE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7" y="3211963"/>
            <a:ext cx="4243589" cy="3320668"/>
          </a:xfrm>
        </p:spPr>
        <p:txBody>
          <a:bodyPr>
            <a:normAutofit/>
          </a:bodyPr>
          <a:lstStyle/>
          <a:p>
            <a:r>
              <a:rPr lang="it-IT" dirty="0"/>
              <a:t>Per averci fatto capire che non bisogna seguire le idee degli altri anche se ci sembrano giuste, ma</a:t>
            </a:r>
            <a:br>
              <a:rPr lang="it-IT" dirty="0"/>
            </a:br>
            <a:r>
              <a:rPr lang="it-IT" dirty="0"/>
              <a:t>è importante pensare con la nostra testa e farci la nostra opinione.</a:t>
            </a:r>
          </a:p>
        </p:txBody>
      </p:sp>
      <p:pic>
        <p:nvPicPr>
          <p:cNvPr id="5" name="Immagine 4" descr="Immagine che contiene persona, albero, esterni&#10;&#10;Descrizione generata automaticamente">
            <a:extLst>
              <a:ext uri="{FF2B5EF4-FFF2-40B4-BE49-F238E27FC236}">
                <a16:creationId xmlns:a16="http://schemas.microsoft.com/office/drawing/2014/main" id="{596D5D90-9CA9-4854-964B-732872C3DA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3" r="741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312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D850D0-BB77-4C2C-AA45-DE27B9F5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Autofit/>
          </a:bodyPr>
          <a:lstStyle/>
          <a:p>
            <a:r>
              <a:rPr lang="it-IT" sz="3800" dirty="0"/>
              <a:t>Il 3° oscar va a: </a:t>
            </a:r>
            <a:br>
              <a:rPr lang="it-IT" sz="3800" dirty="0"/>
            </a:br>
            <a:r>
              <a:rPr lang="it-IT" sz="3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Rosie la mamma </a:t>
            </a:r>
            <a:r>
              <a:rPr lang="it-IT" sz="3800" dirty="0"/>
              <a:t>di </a:t>
            </a:r>
            <a:r>
              <a:rPr lang="it-IT" sz="3800" dirty="0" err="1"/>
              <a:t>Jojo</a:t>
            </a:r>
            <a:br>
              <a:rPr lang="it-IT" sz="3800" dirty="0"/>
            </a:br>
            <a:r>
              <a:rPr lang="it-IT" sz="3800" dirty="0"/>
              <a:t>nel film </a:t>
            </a:r>
            <a:r>
              <a:rPr lang="it-IT" sz="3800" b="1" dirty="0"/>
              <a:t>JOJO RABBIT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magine 4" descr="Immagine che contiene persona, abbigliamento, uniforme militare&#10;&#10;Descrizione generata automaticamente">
            <a:extLst>
              <a:ext uri="{FF2B5EF4-FFF2-40B4-BE49-F238E27FC236}">
                <a16:creationId xmlns:a16="http://schemas.microsoft.com/office/drawing/2014/main" id="{19EA3435-8F0D-410A-B9AF-CA613B7A4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924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60B89-B89E-4A9F-9C50-A144325F6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38" y="3429000"/>
            <a:ext cx="5004073" cy="3181684"/>
          </a:xfrm>
        </p:spPr>
        <p:txBody>
          <a:bodyPr anchor="t">
            <a:normAutofit/>
          </a:bodyPr>
          <a:lstStyle/>
          <a:p>
            <a:r>
              <a:rPr lang="it-IT" dirty="0"/>
              <a:t>Per averci fatto capire che è importante permettere a nostro figlio di avere le sue idee e rispettarle anche se non ci piacciono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13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418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Compito di Alternativa</vt:lpstr>
      <vt:lpstr>Il 10° oscar va a: Purl protagonista del cortometraggio  PURL</vt:lpstr>
      <vt:lpstr>Il 9° oscar va a: il padre  del cortometraggio ALIKE </vt:lpstr>
      <vt:lpstr>L’8° oscar va a: Mirko protagonista del film DUE PIEDI SINISTRI</vt:lpstr>
      <vt:lpstr>Il 7° oscar va a:  Tony Vallelonga del film  GREEN BOOK</vt:lpstr>
      <vt:lpstr>Il 6° oscar va a:  Andrei Filipov  direttore d’orchestra del film IL CONCERTO</vt:lpstr>
      <vt:lpstr>Il 5° oscar va a: Mary co-protagonista del film  IL DIRITTO DI CONTARE</vt:lpstr>
      <vt:lpstr>Il 4° oscar va a:  Johannes Betzler – Jojo  protagonista  del film JOJO RABBIT</vt:lpstr>
      <vt:lpstr>Il 3° oscar va a:  Rosie la mamma di Jojo nel film JOJO RABBIT</vt:lpstr>
      <vt:lpstr>Il 2° oscar va a: Katherine  co-protagonista del film IL DIRITTO DI CONTARE</vt:lpstr>
      <vt:lpstr>L’oscar numero 1° va a:  Mr. Mendez del film  Il CIRCO DELLA FARFALLA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Compito Di Alternativa</dc:title>
  <dc:creator>antonella masala</dc:creator>
  <cp:lastModifiedBy>antonella masala</cp:lastModifiedBy>
  <cp:revision>22</cp:revision>
  <dcterms:created xsi:type="dcterms:W3CDTF">2021-05-18T15:50:41Z</dcterms:created>
  <dcterms:modified xsi:type="dcterms:W3CDTF">2021-05-25T22:27:52Z</dcterms:modified>
</cp:coreProperties>
</file>