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02" r:id="rId2"/>
    <p:sldId id="305" r:id="rId3"/>
    <p:sldId id="306" r:id="rId4"/>
    <p:sldId id="304" r:id="rId5"/>
    <p:sldId id="307" r:id="rId6"/>
    <p:sldId id="308" r:id="rId7"/>
    <p:sldId id="309" r:id="rId8"/>
    <p:sldId id="310" r:id="rId9"/>
    <p:sldId id="311" r:id="rId10"/>
    <p:sldId id="259" r:id="rId11"/>
    <p:sldId id="289" r:id="rId12"/>
    <p:sldId id="287" r:id="rId13"/>
    <p:sldId id="288" r:id="rId14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48"/>
    <a:srgbClr val="2C2D39"/>
    <a:srgbClr val="242630"/>
    <a:srgbClr val="2A1F43"/>
    <a:srgbClr val="0C1B43"/>
    <a:srgbClr val="000000"/>
    <a:srgbClr val="1D2225"/>
    <a:srgbClr val="F8F8F8"/>
    <a:srgbClr val="363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551" autoAdjust="0"/>
  </p:normalViewPr>
  <p:slideViewPr>
    <p:cSldViewPr snapToGrid="0" snapToObjects="1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20" d="100"/>
          <a:sy n="120" d="100"/>
        </p:scale>
        <p:origin x="504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14-2D4F-9FA1-365E0D3041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bg2">
                <a:lumMod val="9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14-2D4F-9FA1-365E0D3041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범주 1</c:v>
                </c:pt>
                <c:pt idx="1">
                  <c:v>범주 2</c:v>
                </c:pt>
                <c:pt idx="2">
                  <c:v>범주 3</c:v>
                </c:pt>
                <c:pt idx="3">
                  <c:v>범주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14-2D4F-9FA1-365E0D304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190280"/>
        <c:axId val="96186752"/>
      </c:barChart>
      <c:catAx>
        <c:axId val="96190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186752"/>
        <c:crosses val="autoZero"/>
        <c:auto val="1"/>
        <c:lblAlgn val="ctr"/>
        <c:lblOffset val="100"/>
        <c:noMultiLvlLbl val="0"/>
      </c:catAx>
      <c:valAx>
        <c:axId val="96186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6190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197" b="0" i="0" u="none" strike="noStrike" kern="1200" baseline="0" noProof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noProof="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D5A2E05-2C6E-484E-9BB1-366C90717B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043844-B7FE-EC43-89AA-8831B859F9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9062E9-DC4F-4069-BD8F-8429D2F2F55B}" type="datetime1">
              <a:rPr lang="ko-KR" alt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2025-01-20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AC2EDC-03FB-D147-9BAA-37FCFF988C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E195D-E935-D746-A5D1-61E2EBF7E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7D167-9BB5-2048-9DDA-7DF8E5D94DC9}" type="slidenum">
              <a:rPr lang="en-US" smtClean="0">
                <a:latin typeface="Malgun Gothic" panose="020B0503020000020004" pitchFamily="50" charset="-127"/>
                <a:ea typeface="Malgun Gothic" panose="020B0503020000020004" pitchFamily="50" charset="-127"/>
              </a:rPr>
              <a:t>‹#›</a:t>
            </a:fld>
            <a:endParaRPr lang="en-US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7512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3E2BFC6-0E4F-4F97-97C8-6CBB02551434}" type="datetime1">
              <a:rPr lang="ko-KR" altLang="en-US" smtClean="0"/>
              <a:pPr/>
              <a:t>2025-01-20</a:t>
            </a:fld>
            <a:endParaRPr 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DB303FA8-A3F3-7640-B13D-36C73B3E558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7856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Malgun Gothic" panose="020B0503020000020004" pitchFamily="50" charset="-127"/>
        <a:ea typeface="Malgun Gothic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6BFCD5-7E8A-4F7A-996B-71EA7A29EAD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C928BD09-CA5E-450E-A59F-9A64E0DC3B8F}" type="datetime1">
              <a:rPr lang="ko-KR" altLang="en-US" noProof="0" smtClean="0"/>
              <a:t>2025-01-20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00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F82DE1-2CFA-4A80-9BAE-407D31C03B4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F618AC1-8BBC-4AE6-96ED-193ADF740F8C}" type="datetime1">
              <a:rPr lang="ko-KR" altLang="en-US" noProof="0" smtClean="0"/>
              <a:t>2025-01-20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7477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8D62FD-6005-42A9-AF5F-8ECB112D45C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7D886F3-4117-4298-9C4F-C5B5C1A95D16}" type="datetime1">
              <a:rPr lang="ko-KR" altLang="en-US" noProof="0" smtClean="0"/>
              <a:t>2025-01-20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057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DE8142-1664-43BB-8837-89F39CBE7BB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DF6E3E0B-E7E3-4081-B427-949622515EED}" type="datetime1">
              <a:rPr lang="ko-KR" altLang="en-US" noProof="0" smtClean="0"/>
              <a:t>2025-01-20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8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B303FA8-A3F3-7640-B13D-36C73B3E5587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65D0AB-FE5B-42EB-AA1F-9ACC0B879DC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68E27CF-2A41-46B2-A424-E0F969D61844}" type="datetime1">
              <a:rPr lang="ko-KR" altLang="en-US" noProof="0" smtClean="0"/>
              <a:t>2025-01-20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959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CC33A90-B87E-634E-AF2A-F4C3C8923FED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147E0E-4AE4-D149-A315-F2528623D5EA}"/>
              </a:ext>
            </a:extLst>
          </p:cNvPr>
          <p:cNvSpPr/>
          <p:nvPr userDrawn="1"/>
        </p:nvSpPr>
        <p:spPr>
          <a:xfrm>
            <a:off x="763425" y="2818150"/>
            <a:ext cx="6207001" cy="25718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E3ED0903-C4AC-F843-878E-D66CB7BFB0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8430" y="3182587"/>
            <a:ext cx="5651293" cy="1181189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 algn="l">
              <a:defRPr sz="8000" b="1" i="0" spc="150" baseline="0">
                <a:solidFill>
                  <a:schemeClr val="accent3">
                    <a:lumMod val="9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" noProof="0" dirty="0"/>
              <a:t>제목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C8F278E7-697F-D34E-BB55-5D254AF87F9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23125" y="0"/>
            <a:ext cx="6268875" cy="6858000"/>
          </a:xfrm>
          <a:custGeom>
            <a:avLst/>
            <a:gdLst>
              <a:gd name="connsiteX0" fmla="*/ 0 w 6268875"/>
              <a:gd name="connsiteY0" fmla="*/ 0 h 6858000"/>
              <a:gd name="connsiteX1" fmla="*/ 6268875 w 6268875"/>
              <a:gd name="connsiteY1" fmla="*/ 0 h 6858000"/>
              <a:gd name="connsiteX2" fmla="*/ 6268875 w 6268875"/>
              <a:gd name="connsiteY2" fmla="*/ 6858000 h 6858000"/>
              <a:gd name="connsiteX3" fmla="*/ 0 w 6268875"/>
              <a:gd name="connsiteY3" fmla="*/ 6858000 h 6858000"/>
              <a:gd name="connsiteX4" fmla="*/ 0 w 6268875"/>
              <a:gd name="connsiteY4" fmla="*/ 5389964 h 6858000"/>
              <a:gd name="connsiteX5" fmla="*/ 1047301 w 6268875"/>
              <a:gd name="connsiteY5" fmla="*/ 5389964 h 6858000"/>
              <a:gd name="connsiteX6" fmla="*/ 1047301 w 6268875"/>
              <a:gd name="connsiteY6" fmla="*/ 2814404 h 6858000"/>
              <a:gd name="connsiteX7" fmla="*/ 0 w 6268875"/>
              <a:gd name="connsiteY7" fmla="*/ 28144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68875" h="6858000">
                <a:moveTo>
                  <a:pt x="0" y="0"/>
                </a:moveTo>
                <a:lnTo>
                  <a:pt x="6268875" y="0"/>
                </a:lnTo>
                <a:lnTo>
                  <a:pt x="6268875" y="6858000"/>
                </a:lnTo>
                <a:lnTo>
                  <a:pt x="0" y="6858000"/>
                </a:lnTo>
                <a:lnTo>
                  <a:pt x="0" y="5389964"/>
                </a:lnTo>
                <a:lnTo>
                  <a:pt x="1047301" y="5389964"/>
                </a:lnTo>
                <a:lnTo>
                  <a:pt x="1047301" y="2814404"/>
                </a:lnTo>
                <a:lnTo>
                  <a:pt x="0" y="2814404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rtlCol="0">
            <a:noAutofit/>
          </a:bodyPr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D2629F-DD57-45EB-A64D-AF459A802B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08430" y="4450080"/>
            <a:ext cx="5651294" cy="607103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 b="0" cap="all" spc="600" baseline="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" noProof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89011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9B59AC0-ACCA-0548-A037-BC61068B8FE2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B3AAAAF7-05B9-4CD1-AB96-49BDA5C87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247" y="6356350"/>
            <a:ext cx="7514153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63163FE-7A47-48F5-985E-52E1FC39A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1711" y="6356349"/>
            <a:ext cx="53214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FDE5BD82-54F0-40F0-8673-34432C04A3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86" y="1470025"/>
            <a:ext cx="10904865" cy="4706938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0072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 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87C56A2-F952-8343-A875-78793BA51A34}"/>
              </a:ext>
            </a:extLst>
          </p:cNvPr>
          <p:cNvSpPr/>
          <p:nvPr userDrawn="1"/>
        </p:nvSpPr>
        <p:spPr>
          <a:xfrm>
            <a:off x="0" y="5871694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1BB3689-72F8-2345-BF30-38C81BDD487E}"/>
              </a:ext>
            </a:extLst>
          </p:cNvPr>
          <p:cNvSpPr/>
          <p:nvPr userDrawn="1"/>
        </p:nvSpPr>
        <p:spPr>
          <a:xfrm>
            <a:off x="4921026" y="0"/>
            <a:ext cx="718969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03659" y="6356350"/>
            <a:ext cx="449094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117" y="571500"/>
            <a:ext cx="4791637" cy="693337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 dirty="0"/>
          </a:p>
        </p:txBody>
      </p:sp>
      <p:sp>
        <p:nvSpPr>
          <p:cNvPr id="12" name="그림 개체 틀 10">
            <a:extLst>
              <a:ext uri="{FF2B5EF4-FFF2-40B4-BE49-F238E27FC236}">
                <a16:creationId xmlns:a16="http://schemas.microsoft.com/office/drawing/2014/main" id="{CB2BF900-EE78-604F-A9A8-83394228A6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571500"/>
            <a:ext cx="5553075" cy="5715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ABA8C-1BE3-46E4-80B3-44A791B60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42925" y="6356350"/>
            <a:ext cx="7315200" cy="365125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B2692E44-7FE3-4F90-97B5-E996A2DCEA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761117" y="1265238"/>
            <a:ext cx="4791637" cy="4911725"/>
          </a:xfrm>
        </p:spPr>
        <p:txBody>
          <a:bodyPr rtlCol="0">
            <a:normAutofit/>
          </a:bodyPr>
          <a:lstStyle>
            <a:lvl1pPr>
              <a:defRPr sz="1400"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9670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F96941-79C9-A34B-8AB5-C167A4D72D51}"/>
              </a:ext>
            </a:extLst>
          </p:cNvPr>
          <p:cNvSpPr/>
          <p:nvPr userDrawn="1"/>
        </p:nvSpPr>
        <p:spPr>
          <a:xfrm>
            <a:off x="0" y="0"/>
            <a:ext cx="12192000" cy="986306"/>
          </a:xfrm>
          <a:prstGeom prst="rect">
            <a:avLst/>
          </a:prstGeom>
          <a:pattFill prst="lgGrid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57C152-0331-B74F-81FE-04A927A72C7B}"/>
              </a:ext>
            </a:extLst>
          </p:cNvPr>
          <p:cNvSpPr/>
          <p:nvPr userDrawn="1"/>
        </p:nvSpPr>
        <p:spPr>
          <a:xfrm>
            <a:off x="350520" y="279792"/>
            <a:ext cx="11475720" cy="98630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rtlCol="0" anchor="ctr"/>
          <a:lstStyle/>
          <a:p>
            <a:pPr rtl="0"/>
            <a:endParaRPr lang="en-US" sz="2400" b="1" noProof="0" dirty="0">
              <a:solidFill>
                <a:schemeClr val="bg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FDDD9A4-1691-5D47-9605-21650E22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413" y="483440"/>
            <a:ext cx="10904438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62F811A9-08B1-C746-B30D-69D7B4A6C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54F0B191-C947-1640-8AD2-EEEAA1ED57C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501205" y="2038570"/>
            <a:ext cx="5042646" cy="703135"/>
          </a:xfrm>
          <a:prstGeom prst="rect">
            <a:avLst/>
          </a:prstGeo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1600" b="1" i="0" cap="all" spc="150" baseline="0">
                <a:solidFill>
                  <a:schemeClr val="accent3">
                    <a:lumMod val="50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E8B92D52-6B55-2C4B-95E4-CE89611E590B}"/>
              </a:ext>
            </a:extLst>
          </p:cNvPr>
          <p:cNvCxnSpPr>
            <a:cxnSpLocks/>
          </p:cNvCxnSpPr>
          <p:nvPr userDrawn="1"/>
        </p:nvCxnSpPr>
        <p:spPr>
          <a:xfrm>
            <a:off x="6167716" y="1613647"/>
            <a:ext cx="0" cy="49040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2E17E1D-5E9C-4782-A550-1FA7C170295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2894471"/>
            <a:ext cx="5041900" cy="3093579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5" name="내용 개체 틀 6">
            <a:extLst>
              <a:ext uri="{FF2B5EF4-FFF2-40B4-BE49-F238E27FC236}">
                <a16:creationId xmlns:a16="http://schemas.microsoft.com/office/drawing/2014/main" id="{9AE8FA97-2778-4811-810F-CA386FE3C23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1205" y="2894471"/>
            <a:ext cx="5041900" cy="3093579"/>
          </a:xfr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65640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미지 및 캡션"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14A22209-F6F4-814A-9719-87CDCD23C55F}"/>
              </a:ext>
            </a:extLst>
          </p:cNvPr>
          <p:cNvSpPr/>
          <p:nvPr userDrawn="1"/>
        </p:nvSpPr>
        <p:spPr>
          <a:xfrm>
            <a:off x="0" y="914400"/>
            <a:ext cx="12192000" cy="5029200"/>
          </a:xfrm>
          <a:prstGeom prst="rect">
            <a:avLst/>
          </a:prstGeom>
          <a:pattFill prst="lgGrid">
            <a:fgClr>
              <a:schemeClr val="tx2">
                <a:lumMod val="10000"/>
                <a:lumOff val="9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17374-D7A2-2F4D-91C6-E24955F0018B}"/>
              </a:ext>
            </a:extLst>
          </p:cNvPr>
          <p:cNvSpPr/>
          <p:nvPr userDrawn="1"/>
        </p:nvSpPr>
        <p:spPr>
          <a:xfrm>
            <a:off x="5951621" y="1803214"/>
            <a:ext cx="6240379" cy="32528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noProof="0" dirty="0"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FBA462-7E60-BA4E-9A1E-3B5E69D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C69F25C5-25DC-48AB-9669-BD9EC99C38CE}" type="datetime1">
              <a:rPr lang="ko-KR" altLang="en-US" smtClean="0"/>
              <a:t>2025-01-20</a:t>
            </a:fld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56FB1BA-653F-254C-9C39-2A5BDD76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4545" y="2028031"/>
            <a:ext cx="5058209" cy="583800"/>
          </a:xfrm>
          <a:prstGeom prst="rect">
            <a:avLst/>
          </a:prstGeom>
        </p:spPr>
        <p:txBody>
          <a:bodyPr lIns="91440" rIns="91440" rtlCol="0">
            <a:noAutofit/>
          </a:bodyPr>
          <a:lstStyle>
            <a:lvl1pPr>
              <a:defRPr sz="2400" b="1" i="0" spc="150" baseline="0">
                <a:solidFill>
                  <a:schemeClr val="bg2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" noProof="0"/>
          </a:p>
        </p:txBody>
      </p:sp>
      <p:sp>
        <p:nvSpPr>
          <p:cNvPr id="13" name="그림 개체 틀 10">
            <a:extLst>
              <a:ext uri="{FF2B5EF4-FFF2-40B4-BE49-F238E27FC236}">
                <a16:creationId xmlns:a16="http://schemas.microsoft.com/office/drawing/2014/main" id="{AD5E91DA-7D30-8C45-9BE7-5F82AA824B1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25" y="0"/>
            <a:ext cx="5408696" cy="6858000"/>
          </a:xfrm>
          <a:prstGeom prst="rect">
            <a:avLst/>
          </a:prstGeom>
          <a:solidFill>
            <a:schemeClr val="bg2"/>
          </a:solidFill>
        </p:spPr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B3A0EA-D5DD-4E60-90A9-6338842407F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94463" y="2611438"/>
            <a:ext cx="5058209" cy="2165350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15007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A28A8-5C75-FC4B-9A28-8F343DF4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FD5A6F-AE17-4E4C-9567-DB3B02853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9EAC25-66D1-1245-97FD-3B584013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2069B3-0468-584A-914E-91C8C91C7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 noProof="0"/>
              <a:t>마스터 텍스트 스타일을 편집하려면 클릭하세요.</a:t>
            </a:r>
          </a:p>
          <a:p>
            <a:pPr lvl="1" rtl="0"/>
            <a:r>
              <a:rPr lang="ko" noProof="0"/>
              <a:t>둘째 수준</a:t>
            </a:r>
          </a:p>
          <a:p>
            <a:pPr lvl="2" rtl="0"/>
            <a:r>
              <a:rPr lang="ko" noProof="0"/>
              <a:t>셋째 수준</a:t>
            </a:r>
          </a:p>
          <a:p>
            <a:pPr lvl="3" rtl="0"/>
            <a:r>
              <a:rPr lang="ko" noProof="0"/>
              <a:t>넷째 수준</a:t>
            </a:r>
          </a:p>
          <a:p>
            <a:pPr lvl="4" rtl="0"/>
            <a:r>
              <a:rPr lang="ko" noProof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7A988C-554B-E64F-A698-DE3EF9CA0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8157E6-BBF7-AB4A-B5DD-B39A65C17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4706" y="6356350"/>
            <a:ext cx="4490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algun Gothic" panose="020B0503020000020004" pitchFamily="50" charset="-127"/>
                <a:ea typeface="Malgun Gothic" panose="020B0503020000020004" pitchFamily="50" charset="-127"/>
              </a:defRPr>
            </a:lvl1pPr>
          </a:lstStyle>
          <a:p>
            <a:fld id="{6F705D35-D126-3B47-A82C-2A13EA9E0A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8" r:id="rId2"/>
    <p:sldLayoutId id="2147483661" r:id="rId3"/>
    <p:sldLayoutId id="2147483690" r:id="rId4"/>
    <p:sldLayoutId id="2147483692" r:id="rId5"/>
    <p:sldLayoutId id="2147483655" r:id="rId6"/>
  </p:sldLayoutIdLst>
  <p:hf sldNum="0"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50000"/>
        </a:lnSpc>
        <a:spcBef>
          <a:spcPts val="1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5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400" kern="1200" spc="150" baseline="0">
          <a:solidFill>
            <a:schemeClr val="tx1"/>
          </a:solidFill>
          <a:latin typeface="Malgun Gothic" panose="020B0503020000020004" pitchFamily="50" charset="-127"/>
          <a:ea typeface="Malgun Gothic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>
            <a:extLst>
              <a:ext uri="{FF2B5EF4-FFF2-40B4-BE49-F238E27FC236}">
                <a16:creationId xmlns:a16="http://schemas.microsoft.com/office/drawing/2014/main" id="{802AA36A-8685-4D91-92E4-CBC45883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4000" dirty="0"/>
              <a:t>외국인유학생</a:t>
            </a:r>
            <a:endParaRPr lang="ko" sz="4000" dirty="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F1EEC5C-B452-49AC-85CC-33670A64C4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>
            <a:normAutofit fontScale="62500" lnSpcReduction="20000"/>
          </a:bodyPr>
          <a:lstStyle/>
          <a:p>
            <a:pPr rtl="0"/>
            <a:r>
              <a:rPr lang="ko-KR" altLang="en-US" dirty="0"/>
              <a:t>외국인 유학생 국내취업 향상을 위한 제안</a:t>
            </a:r>
            <a:endParaRPr lang="ko" dirty="0"/>
          </a:p>
        </p:txBody>
      </p:sp>
      <p:pic>
        <p:nvPicPr>
          <p:cNvPr id="5" name="그림 개체 틀 4" descr="길에 서 있는 여성&#10;">
            <a:extLst>
              <a:ext uri="{FF2B5EF4-FFF2-40B4-BE49-F238E27FC236}">
                <a16:creationId xmlns:a16="http://schemas.microsoft.com/office/drawing/2014/main" id="{120E820F-B28F-4486-9338-B0657800FF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771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>
            <a:extLst>
              <a:ext uri="{FF2B5EF4-FFF2-40B4-BE49-F238E27FC236}">
                <a16:creationId xmlns:a16="http://schemas.microsoft.com/office/drawing/2014/main" id="{4095A0CF-E335-0C44-AB23-48EE18153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" dirty="0"/>
              <a:t> </a:t>
            </a:r>
            <a:r>
              <a:rPr lang="ko-KR" altLang="en-US" dirty="0"/>
              <a:t>조사</a:t>
            </a:r>
            <a:endParaRPr lang="ko" dirty="0"/>
          </a:p>
        </p:txBody>
      </p:sp>
      <p:sp>
        <p:nvSpPr>
          <p:cNvPr id="23" name="내용 개체 틀 22">
            <a:extLst>
              <a:ext uri="{FF2B5EF4-FFF2-40B4-BE49-F238E27FC236}">
                <a16:creationId xmlns:a16="http://schemas.microsoft.com/office/drawing/2014/main" id="{3E408D6E-B51C-CD4F-AC1A-15EC32AAB74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현재 </a:t>
            </a:r>
            <a:r>
              <a:rPr lang="ko-KR" altLang="en-US" dirty="0" err="1"/>
              <a:t>갖고있는</a:t>
            </a:r>
            <a:r>
              <a:rPr lang="ko-KR" altLang="en-US" dirty="0"/>
              <a:t> 데이터에서 유학생 데이터를 연도별로 정리해서</a:t>
            </a:r>
            <a:r>
              <a:rPr lang="en-US" altLang="ko-KR" dirty="0"/>
              <a:t>, </a:t>
            </a:r>
            <a:r>
              <a:rPr lang="ko-KR" altLang="en-US" dirty="0"/>
              <a:t>그래프화 하기</a:t>
            </a:r>
            <a:endParaRPr lang="en-US" altLang="ko-KR" dirty="0"/>
          </a:p>
          <a:p>
            <a:pPr rtl="0"/>
            <a:r>
              <a:rPr lang="ko-KR" altLang="en-US" dirty="0" err="1"/>
              <a:t>유학연수인원중</a:t>
            </a:r>
            <a:r>
              <a:rPr lang="ko-KR" altLang="en-US" dirty="0"/>
              <a:t> 대학 이상의 고학력자 비율이 얼마인지 정리</a:t>
            </a:r>
            <a:endParaRPr lang="en-US" altLang="ko-KR" dirty="0"/>
          </a:p>
          <a:p>
            <a:pPr rtl="0"/>
            <a:r>
              <a:rPr lang="ko-KR" altLang="en-US" dirty="0"/>
              <a:t>연도별 외국인 </a:t>
            </a:r>
            <a:r>
              <a:rPr lang="ko-KR" altLang="en-US" dirty="0" err="1"/>
              <a:t>졸업생중</a:t>
            </a:r>
            <a:r>
              <a:rPr lang="ko-KR" altLang="en-US" dirty="0"/>
              <a:t> 취업 인원수와 퍼센티지</a:t>
            </a:r>
            <a:endParaRPr lang="en-US" altLang="ko-KR" dirty="0"/>
          </a:p>
          <a:p>
            <a:pPr rtl="0"/>
            <a:r>
              <a:rPr lang="ko-KR" altLang="en-US" dirty="0" err="1"/>
              <a:t>취업인원수와</a:t>
            </a:r>
            <a:r>
              <a:rPr lang="ko-KR" altLang="en-US" dirty="0"/>
              <a:t> 국내귀국이나 다른 자료도 포함되면 </a:t>
            </a:r>
            <a:endParaRPr lang="en-US" altLang="ko-KR" dirty="0"/>
          </a:p>
          <a:p>
            <a:pPr rtl="0"/>
            <a:r>
              <a:rPr lang="ko-KR" altLang="en-US" dirty="0"/>
              <a:t>외국인 유학생의 국내 취업율이 왜 낮은지에 대한 원인분석 과 왜 국내취업비율을 높여야 하는지 설명</a:t>
            </a:r>
            <a:endParaRPr lang="en-US" altLang="ja-JP" dirty="0"/>
          </a:p>
        </p:txBody>
      </p:sp>
      <p:pic>
        <p:nvPicPr>
          <p:cNvPr id="5" name="그림 개체 틀 4" descr="군중의 앞에 있는 남자">
            <a:extLst>
              <a:ext uri="{FF2B5EF4-FFF2-40B4-BE49-F238E27FC236}">
                <a16:creationId xmlns:a16="http://schemas.microsoft.com/office/drawing/2014/main" id="{EB446F87-E920-4084-8574-3F3BA2741E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88113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9F42768-7A00-44B6-B91D-8876B8A46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결론</a:t>
            </a:r>
            <a:endParaRPr lang="ko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BEB3A5-2FC8-4AD8-8BB4-F7837CBF0E1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 rtlCol="0"/>
          <a:lstStyle/>
          <a:p>
            <a:pPr rtl="0"/>
            <a:endParaRPr lang="en-US" altLang="ko" dirty="0"/>
          </a:p>
          <a:p>
            <a:pPr rtl="0"/>
            <a:endParaRPr lang="en-US" altLang="ko" dirty="0"/>
          </a:p>
          <a:p>
            <a:pPr rtl="0"/>
            <a:r>
              <a:rPr lang="ko" dirty="0"/>
              <a:t>Maecenas porttitor congue massa. </a:t>
            </a:r>
          </a:p>
        </p:txBody>
      </p:sp>
      <p:pic>
        <p:nvPicPr>
          <p:cNvPr id="7" name="그림 개체 틀 6" descr="큰 도시 풍경">
            <a:extLst>
              <a:ext uri="{FF2B5EF4-FFF2-40B4-BE49-F238E27FC236}">
                <a16:creationId xmlns:a16="http://schemas.microsoft.com/office/drawing/2014/main" id="{E04F9018-8C84-43AA-B858-C90C833AD46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724740-3CB7-4701-BF7F-7A3FAA49E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C643-2E36-419F-AFF1-47CDD4BAA528}" type="datetime1">
              <a:rPr lang="ko-KR" altLang="en-US" smtClean="0"/>
              <a:t>2025-01-20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11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>
            <a:extLst>
              <a:ext uri="{FF2B5EF4-FFF2-40B4-BE49-F238E27FC236}">
                <a16:creationId xmlns:a16="http://schemas.microsoft.com/office/drawing/2014/main" id="{2627AE97-340B-E245-B9C6-A4E8743E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endParaRPr lang="en-US" altLang="ja-JP" dirty="0">
              <a:solidFill>
                <a:schemeClr val="bg1"/>
              </a:solidFill>
            </a:endParaRP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19ADAFC-DC1D-4249-B968-F885B3594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/>
              <a:t>부제목 A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81ECBBB6-1140-7745-B57A-8FE68E837E23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ko"/>
              <a:t>부제목 B</a:t>
            </a: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3017211D-9C44-B641-A078-4EA6FEE3BBF9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 rtlCol="0"/>
          <a:lstStyle/>
          <a:p>
            <a:pPr rtl="0"/>
            <a:r>
              <a:rPr lang="ko" dirty="0"/>
              <a:t>Lorem ipsum dolor sit amet, consectetuer adipiscing elit. </a:t>
            </a:r>
          </a:p>
          <a:p>
            <a:pPr rtl="0"/>
            <a:r>
              <a:rPr lang="ko" dirty="0"/>
              <a:t>Maecenas porttitor congue massa. </a:t>
            </a:r>
          </a:p>
          <a:p>
            <a:pPr rtl="0"/>
            <a:r>
              <a:rPr lang="ko" dirty="0"/>
              <a:t>Fusce posuere, magna sed pulvinar ultricies, purus lectus malesuada libero, sit amet commodo magna eros quis urna.</a:t>
            </a:r>
          </a:p>
          <a:p>
            <a:pPr rtl="0"/>
            <a:endParaRPr lang="en-US" altLang="ja-JP" dirty="0"/>
          </a:p>
        </p:txBody>
      </p:sp>
      <p:sp>
        <p:nvSpPr>
          <p:cNvPr id="27" name="내용 개체 틀 26">
            <a:extLst>
              <a:ext uri="{FF2B5EF4-FFF2-40B4-BE49-F238E27FC236}">
                <a16:creationId xmlns:a16="http://schemas.microsoft.com/office/drawing/2014/main" id="{78F30852-7324-B342-92E6-181AD0A5705C}"/>
              </a:ext>
            </a:extLst>
          </p:cNvPr>
          <p:cNvSpPr>
            <a:spLocks noGrp="1"/>
          </p:cNvSpPr>
          <p:nvPr>
            <p:ph sz="half" idx="16"/>
          </p:nvPr>
        </p:nvSpPr>
        <p:spPr/>
        <p:txBody>
          <a:bodyPr rtlCol="0"/>
          <a:lstStyle/>
          <a:p>
            <a:pPr rtl="0"/>
            <a:r>
              <a:rPr lang="ko"/>
              <a:t>Lorem ipsum dolor sit amet, consectetuer adipiscing elit. </a:t>
            </a:r>
          </a:p>
          <a:p>
            <a:pPr rtl="0"/>
            <a:r>
              <a:rPr lang="ko"/>
              <a:t>Maecenas porttitor congue massa. </a:t>
            </a:r>
          </a:p>
          <a:p>
            <a:pPr rtl="0"/>
            <a:r>
              <a:rPr lang="ko"/>
              <a:t>Fusce posuere, magna sed pulvinar ultricies, purus lectus malesuada libero, sit amet commodo magna eros quis urna.</a:t>
            </a:r>
          </a:p>
          <a:p>
            <a:pPr rt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9963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010FB232-4CB4-C34D-A688-C51B6E7C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ko-KR" altLang="en-US" dirty="0"/>
              <a:t>시각화</a:t>
            </a:r>
            <a:endParaRPr lang="ko" dirty="0"/>
          </a:p>
        </p:txBody>
      </p:sp>
      <p:graphicFrame>
        <p:nvGraphicFramePr>
          <p:cNvPr id="6" name="내용 개체 틀 5" descr="네 개 범주에 있는 세 개의 데이터 계열에 대한 값을 표시하는 묶은 세로 막대형 차트">
            <a:extLst>
              <a:ext uri="{FF2B5EF4-FFF2-40B4-BE49-F238E27FC236}">
                <a16:creationId xmlns:a16="http://schemas.microsoft.com/office/drawing/2014/main" id="{CD40C41F-A4A2-A745-B650-65EBCEB1C061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2031382"/>
              </p:ext>
            </p:extLst>
          </p:nvPr>
        </p:nvGraphicFramePr>
        <p:xfrm>
          <a:off x="639763" y="1900517"/>
          <a:ext cx="10912475" cy="4276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028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D9995-DCB6-AB96-4C50-8D5E972C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데이터베이스 구축 분석계획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63734A0C-6686-69C6-65E4-8C773310183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51327308"/>
              </p:ext>
            </p:extLst>
          </p:nvPr>
        </p:nvGraphicFramePr>
        <p:xfrm>
          <a:off x="505274" y="1438275"/>
          <a:ext cx="10904536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7951">
                  <a:extLst>
                    <a:ext uri="{9D8B030D-6E8A-4147-A177-3AD203B41FA5}">
                      <a16:colId xmlns:a16="http://schemas.microsoft.com/office/drawing/2014/main" val="3432761645"/>
                    </a:ext>
                  </a:extLst>
                </a:gridCol>
                <a:gridCol w="8466585">
                  <a:extLst>
                    <a:ext uri="{9D8B030D-6E8A-4147-A177-3AD203B41FA5}">
                      <a16:colId xmlns:a16="http://schemas.microsoft.com/office/drawing/2014/main" val="4225218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주요 계획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상세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3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제공 되어있는 데이터에서 </a:t>
                      </a:r>
                      <a:r>
                        <a:rPr lang="ko-KR" altLang="en-US" dirty="0" err="1"/>
                        <a:t>파이썬을</a:t>
                      </a:r>
                      <a:r>
                        <a:rPr lang="ko-KR" altLang="en-US" dirty="0"/>
                        <a:t> 이용해서 한 엑셀파일로 합치기</a:t>
                      </a:r>
                      <a:r>
                        <a:rPr lang="en-US" altLang="ko-KR" dirty="0"/>
                        <a:t>(2020.05~2021.03</a:t>
                      </a:r>
                      <a:r>
                        <a:rPr lang="ko-KR" altLang="en-US" dirty="0"/>
                        <a:t>세부통계</a:t>
                      </a:r>
                      <a:r>
                        <a:rPr lang="en-US" altLang="ko-KR" dirty="0"/>
                        <a:t>, 2021.03~2023.11</a:t>
                      </a:r>
                      <a:r>
                        <a:rPr lang="ko-KR" altLang="en-US"/>
                        <a:t>목적별 국적별 입국현황</a:t>
                      </a:r>
                      <a:r>
                        <a:rPr lang="en-US" altLang="ko-KR"/>
                        <a:t>)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97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 정제 및 가공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 데이터 오류 및 </a:t>
                      </a:r>
                      <a:r>
                        <a:rPr lang="ko-KR" altLang="en-US" dirty="0" err="1"/>
                        <a:t>결측치</a:t>
                      </a:r>
                      <a:r>
                        <a:rPr lang="ko-KR" altLang="en-US" dirty="0"/>
                        <a:t> 보완 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 변수 간의 관계 분석 및 추가 변수 생성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전공 분야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비자 종류 등</a:t>
                      </a:r>
                      <a:r>
                        <a:rPr lang="en-US" altLang="ko-KR" dirty="0"/>
                        <a:t>) </a:t>
                      </a:r>
                    </a:p>
                    <a:p>
                      <a:pPr marL="28575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데이터 시각화를 통한 데이터 이해도 증진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20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데이터베이스 구조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유학생 정보 테이블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국적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성별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연령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입국일 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지역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비자 종류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추가데이터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 등 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 취업 정보 테이블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취업 여부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취업 분야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기업 규모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근무 지역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연봉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취업 경로 등 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기업 정보 테이블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기업명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산업 분야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규모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외국인 채용 현황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채용 요건 등 </a:t>
                      </a:r>
                      <a:endParaRPr lang="en-US" altLang="ko-KR" dirty="0"/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dirty="0"/>
                        <a:t>정책 정보 테이블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 err="1"/>
                        <a:t>정책명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시행 기간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대상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내용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효과 등</a:t>
                      </a:r>
                      <a:endParaRPr lang="ko-KR" alt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95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위에서 제시된 분석 방향과 데이터베이스 구축 제안을 통해 외국인 유학생의 국내 취업률을 향상시키기 위한 다양한 정책 및 프로그램 개발에 기여할 수 있을 것입니다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60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98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D5EAD-6824-F21D-0FB0-469031649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81" y="483440"/>
            <a:ext cx="10904438" cy="583800"/>
          </a:xfrm>
        </p:spPr>
        <p:txBody>
          <a:bodyPr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제공 데이터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데이터 수집</a:t>
            </a:r>
            <a:br>
              <a:rPr lang="en-US" altLang="ko-KR" dirty="0"/>
            </a:br>
            <a:r>
              <a:rPr lang="en-US" altLang="ko-KR" dirty="0"/>
              <a:t>2020.05~2021.03 </a:t>
            </a:r>
            <a:r>
              <a:rPr lang="ko-KR" altLang="en-US" dirty="0" err="1"/>
              <a:t>방한외래관광객</a:t>
            </a:r>
            <a:r>
              <a:rPr lang="ko-KR" altLang="en-US" dirty="0"/>
              <a:t> 세부통계 주피터 이용해 합치기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FBEB067-9469-0732-1DF3-DF772D896F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7943" y="1358264"/>
            <a:ext cx="9821162" cy="5156835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8DB7882-69E8-A3C9-E3F9-EBF5531B9550}"/>
              </a:ext>
            </a:extLst>
          </p:cNvPr>
          <p:cNvSpPr/>
          <p:nvPr/>
        </p:nvSpPr>
        <p:spPr>
          <a:xfrm>
            <a:off x="6877050" y="3067050"/>
            <a:ext cx="4467225" cy="17240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2020.05~2021.03 </a:t>
            </a:r>
            <a:r>
              <a:rPr lang="ko-KR" altLang="en-US" dirty="0"/>
              <a:t>제공 데이터를 </a:t>
            </a:r>
            <a:endParaRPr lang="en-US" altLang="ko-KR" dirty="0"/>
          </a:p>
          <a:p>
            <a:pPr algn="ctr"/>
            <a:r>
              <a:rPr lang="en-US" altLang="ko-KR" dirty="0"/>
              <a:t>“</a:t>
            </a:r>
            <a:r>
              <a:rPr lang="ko-KR" altLang="en-US" dirty="0"/>
              <a:t>통합</a:t>
            </a:r>
            <a:r>
              <a:rPr lang="en-US" altLang="ko-KR" dirty="0"/>
              <a:t>_</a:t>
            </a:r>
            <a:r>
              <a:rPr lang="ko-KR" altLang="en-US" dirty="0"/>
              <a:t>결과</a:t>
            </a:r>
            <a:r>
              <a:rPr lang="en-US" altLang="ko-KR" dirty="0"/>
              <a:t>” </a:t>
            </a:r>
            <a:r>
              <a:rPr lang="ko-KR" altLang="en-US" dirty="0"/>
              <a:t>하나의 엑셀파일로 합쳤습니다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07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A8BF9-5E49-35EE-A7D8-B145F8A7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제공 데이터</a:t>
            </a:r>
            <a:r>
              <a:rPr lang="en-US" altLang="ko-KR" dirty="0"/>
              <a:t>]</a:t>
            </a:r>
            <a:br>
              <a:rPr lang="ko-KR" altLang="en-US" dirty="0"/>
            </a:br>
            <a:r>
              <a:rPr lang="en-US" altLang="ko-KR" dirty="0"/>
              <a:t>2021.03~2023.11</a:t>
            </a:r>
            <a:r>
              <a:rPr lang="ko-KR" altLang="en-US" dirty="0"/>
              <a:t>목적별 국적별 입국현황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B2ED78B-7DEE-B482-C795-11C6EC0D448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612697430"/>
              </p:ext>
            </p:extLst>
          </p:nvPr>
        </p:nvGraphicFramePr>
        <p:xfrm>
          <a:off x="639763" y="1470024"/>
          <a:ext cx="10904535" cy="1138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212">
                  <a:extLst>
                    <a:ext uri="{9D8B030D-6E8A-4147-A177-3AD203B41FA5}">
                      <a16:colId xmlns:a16="http://schemas.microsoft.com/office/drawing/2014/main" val="2174476411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1702277262"/>
                    </a:ext>
                  </a:extLst>
                </a:gridCol>
                <a:gridCol w="7105648">
                  <a:extLst>
                    <a:ext uri="{9D8B030D-6E8A-4147-A177-3AD203B41FA5}">
                      <a16:colId xmlns:a16="http://schemas.microsoft.com/office/drawing/2014/main" val="2220558531"/>
                    </a:ext>
                  </a:extLst>
                </a:gridCol>
              </a:tblGrid>
              <a:tr h="44450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데이터출처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전처리</a:t>
                      </a:r>
                      <a:r>
                        <a:rPr lang="ko-KR" altLang="en-US" dirty="0"/>
                        <a:t> 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495314"/>
                  </a:ext>
                </a:extLst>
              </a:tr>
              <a:tr h="69373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한국관광 </a:t>
                      </a:r>
                      <a:r>
                        <a:rPr lang="ko-KR" altLang="en-US" dirty="0" err="1"/>
                        <a:t>데이터랩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725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67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2236A-2B06-F6F8-800C-61D48449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데이터 정제 및 가공</a:t>
            </a:r>
            <a:br>
              <a:rPr lang="en-US" altLang="ko-KR" dirty="0"/>
            </a:br>
            <a:r>
              <a:rPr lang="ko-KR" altLang="en-US" dirty="0"/>
              <a:t>합쳐진 데이터에</a:t>
            </a:r>
            <a:r>
              <a:rPr lang="en-US" altLang="ko-KR" dirty="0"/>
              <a:t> (</a:t>
            </a:r>
            <a:r>
              <a:rPr lang="ko-KR" altLang="en-US" dirty="0"/>
              <a:t>비자 종류</a:t>
            </a:r>
            <a:r>
              <a:rPr lang="en-US" altLang="ko-KR" dirty="0"/>
              <a:t>)</a:t>
            </a:r>
            <a:r>
              <a:rPr lang="ko-KR" altLang="en-US" dirty="0"/>
              <a:t> 추가로 하나 더 데이터셋 구하여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5F9B2-75E7-5535-ED98-3A26222E13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70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29698-7437-48D4-D202-DF557BBAA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13" y="681037"/>
            <a:ext cx="10904438" cy="583800"/>
          </a:xfrm>
        </p:spPr>
        <p:txBody>
          <a:bodyPr/>
          <a:lstStyle/>
          <a:p>
            <a:pPr algn="ctr"/>
            <a:r>
              <a:rPr lang="ko-KR" altLang="en-US" dirty="0"/>
              <a:t>데이터베이스 구조 설계</a:t>
            </a:r>
            <a:br>
              <a:rPr lang="en-US" altLang="ko-KR" dirty="0"/>
            </a:br>
            <a:r>
              <a:rPr lang="ko-KR" altLang="en-US" dirty="0"/>
              <a:t>유학생 정보 테이블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A3702-4B00-C4DC-BF97-54DE4951F4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63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647C2-83B6-FD08-5AFD-0018E721E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데이터베이스 구조 설계</a:t>
            </a:r>
            <a:br>
              <a:rPr lang="en-US" altLang="ko-KR" dirty="0"/>
            </a:br>
            <a:r>
              <a:rPr lang="ko-KR" altLang="en-US" dirty="0"/>
              <a:t>취업 정보 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1E6EB-4114-61B3-BA4A-86A9F501F7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21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93AFD-D756-A7CC-2AE3-418A5083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데이터베이스 구조 설계</a:t>
            </a:r>
            <a:br>
              <a:rPr lang="en-US" altLang="ko-KR" dirty="0"/>
            </a:br>
            <a:r>
              <a:rPr lang="ko-KR" altLang="en-US" dirty="0"/>
              <a:t>기업 정보 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99F6D-1126-39A7-7B05-C984D8EFAA2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320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53ABA-6148-760E-6E87-B0777CAF8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데이터베이스 구조 설계</a:t>
            </a:r>
            <a:br>
              <a:rPr lang="en-US" altLang="ko-KR" dirty="0"/>
            </a:br>
            <a:r>
              <a:rPr lang="ko-KR" altLang="en-US" dirty="0"/>
              <a:t>정책 정보 테이블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3C9D1-9B41-B239-FF87-6C9F067C66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1917631"/>
      </p:ext>
    </p:extLst>
  </p:cSld>
  <p:clrMapOvr>
    <a:masterClrMapping/>
  </p:clrMapOvr>
</p:sld>
</file>

<file path=ppt/theme/theme1.xml><?xml version="1.0" encoding="utf-8"?>
<a:theme xmlns:a="http://schemas.openxmlformats.org/drawingml/2006/main" name="최소화/음소거">
  <a:themeElements>
    <a:clrScheme name="Japan Navy">
      <a:dk1>
        <a:srgbClr val="231B23"/>
      </a:dk1>
      <a:lt1>
        <a:srgbClr val="FCF5E5"/>
      </a:lt1>
      <a:dk2>
        <a:srgbClr val="282C47"/>
      </a:dk2>
      <a:lt2>
        <a:srgbClr val="FCF5E5"/>
      </a:lt2>
      <a:accent1>
        <a:srgbClr val="FDA431"/>
      </a:accent1>
      <a:accent2>
        <a:srgbClr val="4DA1A8"/>
      </a:accent2>
      <a:accent3>
        <a:srgbClr val="D7E7BA"/>
      </a:accent3>
      <a:accent4>
        <a:srgbClr val="FCF5E5"/>
      </a:accent4>
      <a:accent5>
        <a:srgbClr val="282C47"/>
      </a:accent5>
      <a:accent6>
        <a:srgbClr val="EECED3"/>
      </a:accent6>
      <a:hlink>
        <a:srgbClr val="FCA330"/>
      </a:hlink>
      <a:folHlink>
        <a:srgbClr val="4DA1A8"/>
      </a:folHlink>
    </a:clrScheme>
    <a:fontScheme name="Japanese Template">
      <a:majorFont>
        <a:latin typeface="Meiryo UI"/>
        <a:ea typeface=""/>
        <a:cs typeface=""/>
      </a:majorFont>
      <a:minorFont>
        <a:latin typeface="Meiryo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101416_TF89826194" id="{45FC526C-7406-4BC6-B4A3-594EE3B4ACF7}" vid="{A6277C0B-8AC6-4726-B42F-D34FD001247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{C5B0F14B-D76E-49FC-857D-7642D04E3B82}tf89826194_win32</Template>
  <TotalTime>437</TotalTime>
  <Words>397</Words>
  <Application>Microsoft Office PowerPoint</Application>
  <PresentationFormat>와이드스크린</PresentationFormat>
  <Paragraphs>61</Paragraphs>
  <Slides>13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Malgun Gothic</vt:lpstr>
      <vt:lpstr>Arial</vt:lpstr>
      <vt:lpstr>Calibri</vt:lpstr>
      <vt:lpstr>Wingdings</vt:lpstr>
      <vt:lpstr>최소화/음소거</vt:lpstr>
      <vt:lpstr>외국인유학생</vt:lpstr>
      <vt:lpstr>데이터베이스 구축 분석계획</vt:lpstr>
      <vt:lpstr>[제공 데이터] – 데이터 수집 2020.05~2021.03 방한외래관광객 세부통계 주피터 이용해 합치기</vt:lpstr>
      <vt:lpstr>[제공 데이터] 2021.03~2023.11목적별 국적별 입국현황</vt:lpstr>
      <vt:lpstr>데이터 정제 및 가공 합쳐진 데이터에 (비자 종류) 추가로 하나 더 데이터셋 구하여 분석</vt:lpstr>
      <vt:lpstr>데이터베이스 구조 설계 유학생 정보 테이블 </vt:lpstr>
      <vt:lpstr>데이터베이스 구조 설계 취업 정보 테이블</vt:lpstr>
      <vt:lpstr>데이터베이스 구조 설계 기업 정보 테이블</vt:lpstr>
      <vt:lpstr>데이터베이스 구조 설계 정책 정보 테이블</vt:lpstr>
      <vt:lpstr> 조사</vt:lpstr>
      <vt:lpstr>결론</vt:lpstr>
      <vt:lpstr>PowerPoint 프레젠테이션</vt:lpstr>
      <vt:lpstr>시각화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13</cp:revision>
  <dcterms:created xsi:type="dcterms:W3CDTF">2025-01-20T04:34:23Z</dcterms:created>
  <dcterms:modified xsi:type="dcterms:W3CDTF">2025-01-20T12:43:09Z</dcterms:modified>
</cp:coreProperties>
</file>