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4F9DD7-C8D7-4C20-A291-9FD6C939E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1E3C99-D6DE-418F-94DD-793BD056A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56DFA8-3993-4C62-93E1-EB8941AB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BE7ED-521F-4B3F-8149-B92DE09B083F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CDC84F-6D06-47AB-AD95-64DE25621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041A2D-3A65-4FCC-ACBE-314EC7EAA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DEF5-26CC-4FE9-847C-09A5DA5E9B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496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83953-412C-4E14-AE24-5EBCD0D3F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0D2466-DF86-4C63-838C-14EFC8988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DEB793-82F7-4547-A4ED-E6E43918A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BE7ED-521F-4B3F-8149-B92DE09B083F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AD9AC9-FCA6-4515-98FE-B781B6414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8B7659-68C1-4AAF-92D6-7138FC408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DEF5-26CC-4FE9-847C-09A5DA5E9B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60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5947D5-3149-4B76-B3AB-4007CBE871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FDFC62-DC65-43C1-B7D4-07FF202ED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928F27-29A6-497B-AD34-2ADD1D1E1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BE7ED-521F-4B3F-8149-B92DE09B083F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52F66A-6F7C-4C4C-A9C3-FA42AF987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E8CD4D-BC8C-4752-AFB1-5D80E54AA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DEF5-26CC-4FE9-847C-09A5DA5E9B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556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E1BB3E-942C-4AE4-82DB-BD3473A2E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E9C08F-050D-46A7-B80B-68112636C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004270-9E50-4FB6-91D0-3440B2200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BE7ED-521F-4B3F-8149-B92DE09B083F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379072-DE64-47B9-9625-D7D0BE622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1F4F4F-0137-4F08-AE69-5A00F5676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DEF5-26CC-4FE9-847C-09A5DA5E9B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12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AFF0AB-DD50-4017-96A8-6083F4F89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AE7DBF-FD2A-444D-B781-7BF2363F7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4E5951-B060-4FFE-97D6-B5E736CA4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BE7ED-521F-4B3F-8149-B92DE09B083F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73BB4A-B14C-4FA9-9687-C4FA9AA24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85CA66-3858-4888-96A3-49B2CE2DE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DEF5-26CC-4FE9-847C-09A5DA5E9B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846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7BDE9-F98F-4CBB-BE5A-AD595F7E7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D2D023-1623-4D2A-B00B-6A8525A169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1A6B4A-B20C-40E3-89AE-E086DDF45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27CF08-BCA7-4221-8601-11DC9409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BE7ED-521F-4B3F-8149-B92DE09B083F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EEAEC0-7C38-4011-83B1-6AA90A4FA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EF35A5-50B4-49C2-B660-633E2DFA1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DEF5-26CC-4FE9-847C-09A5DA5E9B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881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CC110-5FEE-4755-B34B-1A849C002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39C50E-DC16-4197-A539-9A0ADC5D8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7BA8FC-8FBC-4836-AC7D-D282A47F0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5F6F0C-3C23-40CA-8304-22B7B37E76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A37C9D-7778-4713-B682-60BA86E0F3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FF2035-E0D2-4081-B8B1-0F64A632F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BE7ED-521F-4B3F-8149-B92DE09B083F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DAE5A5-6D7B-4E1B-BC3E-95971DA0A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A0E283-B8FC-4AA1-9B93-465394B0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DEF5-26CC-4FE9-847C-09A5DA5E9B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11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043B45-57EE-4F73-8741-479B17845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7AB043-5086-4C10-B973-3BBF74715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BE7ED-521F-4B3F-8149-B92DE09B083F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0653FA-3E84-49C8-B7A1-803A23D27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DF9E0E-BE34-4AB0-9FE4-8CBA120CE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DEF5-26CC-4FE9-847C-09A5DA5E9B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6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4384DD-090B-4CA9-B26B-1D3E21435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BE7ED-521F-4B3F-8149-B92DE09B083F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BB7C30-24FA-4D1D-9E2E-F9EE6E8D9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AAE35B-5FE1-4A3E-8643-D643B6F60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DEF5-26CC-4FE9-847C-09A5DA5E9B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294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0B834-5B59-42FE-AC4E-12750248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60877C-42E2-433A-B63D-3646A49BE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4751C5-D213-4756-B4B6-B9BBE9806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9EF753-9EB5-468F-BBC1-79DED8FDE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BE7ED-521F-4B3F-8149-B92DE09B083F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4EC8F3-F8A2-4590-83A5-DFC06AB9B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6DE703-4B77-44DE-8D05-C885C9E00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DEF5-26CC-4FE9-847C-09A5DA5E9B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527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D6FECA-092E-4D05-B8AA-E51F60EE7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FBE25A-E0E4-4E40-A013-6992910804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CF8504-5AC4-4857-990C-1D64F5D91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61679D-7C42-4D2E-825F-FE245ACFA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BE7ED-521F-4B3F-8149-B92DE09B083F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9FC7F8-AD4E-4A35-B1EB-5A561AF68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7F77E5-FD47-4188-B6BB-5C5BE20D7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DEF5-26CC-4FE9-847C-09A5DA5E9B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200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F36C174-94E4-49C9-8EF7-556CD393B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E3B677-567E-4503-B897-371884F53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51DFE9-ECB3-4AA3-8AAF-300ADA604F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BE7ED-521F-4B3F-8149-B92DE09B083F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594A8D-D86F-49D8-A2E3-E95A89D1E1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F9EA77-D86C-49B6-9A1E-31CC8570E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6DEF5-26CC-4FE9-847C-09A5DA5E9B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107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ckling.github.io/2021/05/23/OpenStack/OpenStack%20Nova/#%E5%90%AF%E5%8A%A8%E6%B5%81%E7%A8%8B" TargetMode="External"/><Relationship Id="rId2" Type="http://schemas.openxmlformats.org/officeDocument/2006/relationships/hyperlink" Target="https://docs.openstack.org/api-ref/comput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F0EF9-2DD1-4B92-9F34-B013CE278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71110"/>
          </a:xfrm>
        </p:spPr>
        <p:txBody>
          <a:bodyPr/>
          <a:lstStyle/>
          <a:p>
            <a:r>
              <a:rPr lang="en-US" altLang="zh-CN" dirty="0" err="1">
                <a:solidFill>
                  <a:srgbClr val="FF0000"/>
                </a:solidFill>
              </a:rPr>
              <a:t>Openstack</a:t>
            </a:r>
            <a:r>
              <a:rPr lang="en-US" altLang="zh-CN" dirty="0">
                <a:solidFill>
                  <a:srgbClr val="FF0000"/>
                </a:solidFill>
              </a:rPr>
              <a:t> Nova</a:t>
            </a:r>
            <a:r>
              <a:rPr lang="zh-CN" altLang="en-US" dirty="0">
                <a:solidFill>
                  <a:srgbClr val="FF0000"/>
                </a:solidFill>
              </a:rPr>
              <a:t>组件介绍及拟态化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6BA744-DDA2-4D70-95D9-ED2B9A0D8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65818" y="4800600"/>
            <a:ext cx="3602182" cy="457200"/>
          </a:xfrm>
        </p:spPr>
        <p:txBody>
          <a:bodyPr/>
          <a:lstStyle/>
          <a:p>
            <a:r>
              <a:rPr lang="zh-CN" altLang="en-US" dirty="0"/>
              <a:t>黄叶建  </a:t>
            </a:r>
            <a:r>
              <a:rPr lang="en-US" altLang="zh-CN" dirty="0"/>
              <a:t>2021/07/13</a:t>
            </a:r>
            <a:endParaRPr lang="zh-CN" altLang="en-US" dirty="0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63095322-945F-462C-B09F-F3E8E4D1DDBB}"/>
              </a:ext>
            </a:extLst>
          </p:cNvPr>
          <p:cNvSpPr/>
          <p:nvPr/>
        </p:nvSpPr>
        <p:spPr>
          <a:xfrm>
            <a:off x="1738745" y="2950894"/>
            <a:ext cx="4225637" cy="2348470"/>
          </a:xfrm>
          <a:custGeom>
            <a:avLst/>
            <a:gdLst>
              <a:gd name="connsiteX0" fmla="*/ 0 w 4225637"/>
              <a:gd name="connsiteY0" fmla="*/ 2348470 h 2348470"/>
              <a:gd name="connsiteX1" fmla="*/ 505691 w 4225637"/>
              <a:gd name="connsiteY1" fmla="*/ 124 h 2348470"/>
              <a:gd name="connsiteX2" fmla="*/ 623455 w 4225637"/>
              <a:gd name="connsiteY2" fmla="*/ 2237633 h 2348470"/>
              <a:gd name="connsiteX3" fmla="*/ 1482437 w 4225637"/>
              <a:gd name="connsiteY3" fmla="*/ 1316306 h 2348470"/>
              <a:gd name="connsiteX4" fmla="*/ 2057400 w 4225637"/>
              <a:gd name="connsiteY4" fmla="*/ 2168361 h 2348470"/>
              <a:gd name="connsiteX5" fmla="*/ 2978728 w 4225637"/>
              <a:gd name="connsiteY5" fmla="*/ 2009033 h 2348470"/>
              <a:gd name="connsiteX6" fmla="*/ 3311237 w 4225637"/>
              <a:gd name="connsiteY6" fmla="*/ 2237633 h 2348470"/>
              <a:gd name="connsiteX7" fmla="*/ 4225637 w 4225637"/>
              <a:gd name="connsiteY7" fmla="*/ 2216851 h 2348470"/>
              <a:gd name="connsiteX8" fmla="*/ 4225637 w 4225637"/>
              <a:gd name="connsiteY8" fmla="*/ 2216851 h 2348470"/>
              <a:gd name="connsiteX9" fmla="*/ 4225637 w 4225637"/>
              <a:gd name="connsiteY9" fmla="*/ 2216851 h 2348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5637" h="2348470">
                <a:moveTo>
                  <a:pt x="0" y="2348470"/>
                </a:moveTo>
                <a:cubicBezTo>
                  <a:pt x="200891" y="1183533"/>
                  <a:pt x="401782" y="18597"/>
                  <a:pt x="505691" y="124"/>
                </a:cubicBezTo>
                <a:cubicBezTo>
                  <a:pt x="609600" y="-18349"/>
                  <a:pt x="460664" y="2018269"/>
                  <a:pt x="623455" y="2237633"/>
                </a:cubicBezTo>
                <a:cubicBezTo>
                  <a:pt x="786246" y="2456997"/>
                  <a:pt x="1243446" y="1327851"/>
                  <a:pt x="1482437" y="1316306"/>
                </a:cubicBezTo>
                <a:cubicBezTo>
                  <a:pt x="1721428" y="1304761"/>
                  <a:pt x="1808018" y="2052907"/>
                  <a:pt x="2057400" y="2168361"/>
                </a:cubicBezTo>
                <a:cubicBezTo>
                  <a:pt x="2306782" y="2283815"/>
                  <a:pt x="2769755" y="1997488"/>
                  <a:pt x="2978728" y="2009033"/>
                </a:cubicBezTo>
                <a:cubicBezTo>
                  <a:pt x="3187701" y="2020578"/>
                  <a:pt x="3103419" y="2202997"/>
                  <a:pt x="3311237" y="2237633"/>
                </a:cubicBezTo>
                <a:cubicBezTo>
                  <a:pt x="3519055" y="2272269"/>
                  <a:pt x="4225637" y="2216851"/>
                  <a:pt x="4225637" y="2216851"/>
                </a:cubicBezTo>
                <a:lnTo>
                  <a:pt x="4225637" y="2216851"/>
                </a:lnTo>
                <a:lnTo>
                  <a:pt x="4225637" y="221685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256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51CACE-77F7-45E3-8E5A-12F8E176A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876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00B0F0"/>
                </a:solidFill>
              </a:rPr>
              <a:t>Nova</a:t>
            </a:r>
            <a:r>
              <a:rPr lang="zh-CN" altLang="en-US" sz="3600" dirty="0">
                <a:solidFill>
                  <a:srgbClr val="00B0F0"/>
                </a:solidFill>
              </a:rPr>
              <a:t>拟态逻辑结构图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E470D9D9-5168-41FC-9CE5-07CE378F2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708" y="1344613"/>
            <a:ext cx="8562584" cy="4832350"/>
          </a:xfrm>
        </p:spPr>
      </p:pic>
    </p:spTree>
    <p:extLst>
      <p:ext uri="{BB962C8B-B14F-4D97-AF65-F5344CB8AC3E}">
        <p14:creationId xmlns:p14="http://schemas.microsoft.com/office/powerpoint/2010/main" val="2290674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D7192-9443-45EE-99C5-DE1B8DE44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439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Nova</a:t>
            </a:r>
            <a:r>
              <a:rPr lang="zh-CN" altLang="en-US" sz="3200" dirty="0">
                <a:solidFill>
                  <a:srgbClr val="00B0F0"/>
                </a:solidFill>
              </a:rPr>
              <a:t>拟态流程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040D04-2C6A-4301-8450-AE2148FFB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691"/>
            <a:ext cx="10515600" cy="4909272"/>
          </a:xfrm>
        </p:spPr>
        <p:txBody>
          <a:bodyPr/>
          <a:lstStyle/>
          <a:p>
            <a:r>
              <a:rPr lang="en-US" altLang="zh-CN" dirty="0"/>
              <a:t>nova</a:t>
            </a:r>
            <a:r>
              <a:rPr lang="zh-CN" altLang="en-US" dirty="0"/>
              <a:t>拟态主要是对</a:t>
            </a:r>
            <a:r>
              <a:rPr lang="en-US" altLang="zh-CN" dirty="0"/>
              <a:t>nova-</a:t>
            </a:r>
            <a:r>
              <a:rPr lang="en-US" altLang="zh-CN" dirty="0" err="1"/>
              <a:t>api</a:t>
            </a:r>
            <a:r>
              <a:rPr lang="zh-CN" altLang="en-US" dirty="0"/>
              <a:t>和</a:t>
            </a:r>
            <a:r>
              <a:rPr lang="en-US" altLang="zh-CN" dirty="0"/>
              <a:t>nova-scheduler</a:t>
            </a:r>
            <a:r>
              <a:rPr lang="zh-CN" altLang="en-US" dirty="0"/>
              <a:t>进行拟态，一个执行体包含</a:t>
            </a:r>
            <a:r>
              <a:rPr lang="en-US" altLang="zh-CN" dirty="0" err="1"/>
              <a:t>api</a:t>
            </a:r>
            <a:r>
              <a:rPr lang="zh-CN" altLang="en-US" dirty="0"/>
              <a:t>和</a:t>
            </a:r>
            <a:r>
              <a:rPr lang="en-US" altLang="zh-CN" dirty="0"/>
              <a:t>scheduler</a:t>
            </a:r>
            <a:r>
              <a:rPr lang="zh-CN" altLang="en-US" dirty="0"/>
              <a:t>两个服务。</a:t>
            </a:r>
            <a:endParaRPr lang="en-US" altLang="zh-CN" dirty="0"/>
          </a:p>
          <a:p>
            <a:r>
              <a:rPr lang="zh-CN" altLang="en-US" dirty="0"/>
              <a:t>裁决对象主要是写入数据库的数据以及</a:t>
            </a:r>
            <a:r>
              <a:rPr lang="en-US" altLang="zh-CN" dirty="0" err="1"/>
              <a:t>rpc</a:t>
            </a:r>
            <a:r>
              <a:rPr lang="zh-CN" altLang="en-US" dirty="0"/>
              <a:t>之间传输的数据。裁决脚本监听每个执行体里面的</a:t>
            </a:r>
            <a:r>
              <a:rPr lang="en-US" altLang="zh-CN" dirty="0" err="1"/>
              <a:t>mq</a:t>
            </a:r>
            <a:r>
              <a:rPr lang="zh-CN" altLang="en-US" dirty="0"/>
              <a:t>，并将数据发送到裁决模块，裁决模块将裁决后的数据进行返回。数据裁决接收到裁决后的数据进行使用，</a:t>
            </a:r>
            <a:r>
              <a:rPr lang="en-US" altLang="zh-CN" dirty="0" err="1"/>
              <a:t>rpc</a:t>
            </a:r>
            <a:r>
              <a:rPr lang="zh-CN" altLang="en-US" dirty="0"/>
              <a:t>裁决后会将裁决结果投送到</a:t>
            </a:r>
            <a:r>
              <a:rPr lang="en-US" altLang="zh-CN" dirty="0"/>
              <a:t>controller</a:t>
            </a:r>
            <a:r>
              <a:rPr lang="zh-CN" altLang="en-US" dirty="0"/>
              <a:t>节点</a:t>
            </a:r>
            <a:r>
              <a:rPr lang="en-US" altLang="zh-CN" dirty="0" err="1"/>
              <a:t>mq</a:t>
            </a:r>
            <a:r>
              <a:rPr lang="zh-CN" altLang="en-US" dirty="0"/>
              <a:t>相应的队列中；分发脚本监听</a:t>
            </a:r>
            <a:r>
              <a:rPr lang="en-US" altLang="zh-CN" dirty="0"/>
              <a:t>controller</a:t>
            </a:r>
            <a:r>
              <a:rPr lang="zh-CN" altLang="en-US" dirty="0"/>
              <a:t>节点的队列，将获取的数据发奋到执行体内相应的队列，实现数据的闭循环。</a:t>
            </a:r>
            <a:r>
              <a:rPr lang="en-US" altLang="zh-CN" dirty="0" err="1"/>
              <a:t>Rpc</a:t>
            </a:r>
            <a:r>
              <a:rPr lang="zh-CN" altLang="en-US" dirty="0"/>
              <a:t>之间的数据主要依靠</a:t>
            </a:r>
            <a:r>
              <a:rPr lang="en-US" altLang="zh-CN" dirty="0"/>
              <a:t>[</a:t>
            </a:r>
            <a:r>
              <a:rPr lang="en-US" altLang="zh-CN" dirty="0" err="1"/>
              <a:t>mimic_sid+method</a:t>
            </a:r>
            <a:r>
              <a:rPr lang="en-US" altLang="zh-CN" dirty="0"/>
              <a:t>]</a:t>
            </a:r>
            <a:r>
              <a:rPr lang="zh-CN" altLang="en-US" dirty="0"/>
              <a:t>保证裁决的正常。</a:t>
            </a:r>
            <a:endParaRPr lang="en-US" altLang="zh-CN" dirty="0"/>
          </a:p>
          <a:p>
            <a:r>
              <a:rPr lang="zh-CN" altLang="en-US" dirty="0"/>
              <a:t>如果裁决到异常结果，调度模块会下线异常执行体，上线新的执行体。</a:t>
            </a:r>
          </a:p>
        </p:txBody>
      </p:sp>
    </p:spTree>
    <p:extLst>
      <p:ext uri="{BB962C8B-B14F-4D97-AF65-F5344CB8AC3E}">
        <p14:creationId xmlns:p14="http://schemas.microsoft.com/office/powerpoint/2010/main" val="2920520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D3F40B-EA99-42E6-8B6E-662D6B9F7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4130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00B0F0"/>
                </a:solidFill>
              </a:rPr>
              <a:t>Nova mimic</a:t>
            </a:r>
            <a:r>
              <a:rPr lang="zh-CN" altLang="en-US" sz="3600" dirty="0">
                <a:solidFill>
                  <a:srgbClr val="00B0F0"/>
                </a:solidFill>
              </a:rPr>
              <a:t>脚本解析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C494ABCE-ED46-4905-9629-EBFE292FE7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30" y="1804843"/>
            <a:ext cx="3810196" cy="3435527"/>
          </a:xfrm>
        </p:spPr>
      </p:pic>
      <p:sp>
        <p:nvSpPr>
          <p:cNvPr id="16" name="内容占位符 15">
            <a:extLst>
              <a:ext uri="{FF2B5EF4-FFF2-40B4-BE49-F238E27FC236}">
                <a16:creationId xmlns:a16="http://schemas.microsoft.com/office/drawing/2014/main" id="{1473D8D2-6422-42DE-BC53-69195739EB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使用</a:t>
            </a:r>
            <a:r>
              <a:rPr lang="en-US" altLang="zh-CN" sz="1800" dirty="0"/>
              <a:t>supervisor</a:t>
            </a:r>
            <a:r>
              <a:rPr lang="zh-CN" altLang="en-US" sz="1800" dirty="0"/>
              <a:t>进行脚本管理</a:t>
            </a:r>
            <a:endParaRPr lang="en-US" altLang="zh-CN" sz="1800" dirty="0"/>
          </a:p>
          <a:p>
            <a:r>
              <a:rPr lang="en-US" altLang="zh-CN" sz="1800" dirty="0"/>
              <a:t>Controller_nova.py</a:t>
            </a:r>
            <a:r>
              <a:rPr lang="zh-CN" altLang="en-US" sz="1800" dirty="0"/>
              <a:t>：循环拉取真正上线的执行体信息，并生成相应的配置文件，动态重启拟态，分发等脚本。</a:t>
            </a:r>
            <a:endParaRPr lang="en-US" altLang="zh-CN" sz="1800" dirty="0"/>
          </a:p>
          <a:p>
            <a:r>
              <a:rPr lang="en-US" altLang="zh-CN" sz="1800" dirty="0"/>
              <a:t>Db_proxy.py</a:t>
            </a:r>
            <a:r>
              <a:rPr lang="zh-CN" altLang="en-US" sz="1800" dirty="0"/>
              <a:t>：使用</a:t>
            </a:r>
            <a:r>
              <a:rPr lang="en-US" altLang="zh-CN" sz="1800" dirty="0"/>
              <a:t>socket</a:t>
            </a:r>
            <a:r>
              <a:rPr lang="zh-CN" altLang="en-US" sz="1800" dirty="0"/>
              <a:t>监听执行体发送的数据并转发给裁决模块，并将收到的裁决数据通过</a:t>
            </a:r>
            <a:r>
              <a:rPr lang="en-US" altLang="zh-CN" sz="1800" dirty="0"/>
              <a:t>socket</a:t>
            </a:r>
            <a:r>
              <a:rPr lang="zh-CN" altLang="en-US" sz="1800" dirty="0"/>
              <a:t>分发到执行体。</a:t>
            </a:r>
            <a:endParaRPr lang="en-US" altLang="zh-CN" sz="1800" dirty="0"/>
          </a:p>
          <a:p>
            <a:r>
              <a:rPr lang="en-US" altLang="zh-CN" sz="1800" dirty="0"/>
              <a:t>Judge.py</a:t>
            </a:r>
            <a:r>
              <a:rPr lang="zh-CN" altLang="en-US" sz="1800" dirty="0"/>
              <a:t>：使用</a:t>
            </a:r>
            <a:r>
              <a:rPr lang="en-US" altLang="zh-CN" sz="1800" dirty="0"/>
              <a:t>kombu</a:t>
            </a:r>
            <a:r>
              <a:rPr lang="zh-CN" altLang="en-US" sz="1800" dirty="0"/>
              <a:t>监听配置文件内定义的执行体队列，通过</a:t>
            </a:r>
            <a:r>
              <a:rPr lang="en-US" altLang="zh-CN" sz="1800" dirty="0"/>
              <a:t>socket</a:t>
            </a:r>
            <a:r>
              <a:rPr lang="zh-CN" altLang="en-US" sz="1800" dirty="0"/>
              <a:t>转发到裁决模块，将收到的裁决数据发送到</a:t>
            </a:r>
            <a:r>
              <a:rPr lang="en-US" altLang="zh-CN" sz="1800" dirty="0"/>
              <a:t>controller</a:t>
            </a:r>
            <a:r>
              <a:rPr lang="zh-CN" altLang="en-US" sz="1800" dirty="0"/>
              <a:t>节点相对应的队列</a:t>
            </a:r>
            <a:endParaRPr lang="en-US" altLang="zh-CN" sz="1800" dirty="0"/>
          </a:p>
          <a:p>
            <a:r>
              <a:rPr lang="en-US" altLang="zh-CN" sz="1800" dirty="0"/>
              <a:t>Proxy.py</a:t>
            </a:r>
            <a:r>
              <a:rPr lang="zh-CN" altLang="en-US" sz="1800" dirty="0"/>
              <a:t>：使用</a:t>
            </a:r>
            <a:r>
              <a:rPr lang="en-US" altLang="zh-CN" sz="1800" dirty="0"/>
              <a:t>kombu</a:t>
            </a:r>
            <a:r>
              <a:rPr lang="zh-CN" altLang="en-US" sz="1800" dirty="0"/>
              <a:t>监听</a:t>
            </a:r>
            <a:r>
              <a:rPr lang="en-US" altLang="zh-CN" sz="1800" dirty="0"/>
              <a:t>controller</a:t>
            </a:r>
            <a:r>
              <a:rPr lang="zh-CN" altLang="en-US" sz="1800" dirty="0"/>
              <a:t>节点</a:t>
            </a:r>
            <a:r>
              <a:rPr lang="en-US" altLang="zh-CN" sz="1800" dirty="0" err="1"/>
              <a:t>mq</a:t>
            </a:r>
            <a:r>
              <a:rPr lang="zh-CN" altLang="en-US" sz="1800" dirty="0"/>
              <a:t>相应的队列，并将数据分到到执行体内相应的队列中。</a:t>
            </a:r>
            <a:endParaRPr lang="en-US" altLang="zh-CN" sz="1800" dirty="0"/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07877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BD69BCFB-E635-4FF8-BBF9-A5B385C2C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67439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结</a:t>
            </a:r>
            <a:r>
              <a:rPr lang="zh-CN" altLang="en-US" sz="9600" dirty="0">
                <a:solidFill>
                  <a:srgbClr val="002060"/>
                </a:solidFill>
              </a:rPr>
              <a:t>束</a:t>
            </a: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A8E341C0-9386-4146-9E89-5C487F85B423}"/>
              </a:ext>
            </a:extLst>
          </p:cNvPr>
          <p:cNvSpPr/>
          <p:nvPr/>
        </p:nvSpPr>
        <p:spPr>
          <a:xfrm>
            <a:off x="1087582" y="2506871"/>
            <a:ext cx="10148454" cy="2896402"/>
          </a:xfrm>
          <a:custGeom>
            <a:avLst/>
            <a:gdLst>
              <a:gd name="connsiteX0" fmla="*/ 0 w 10148454"/>
              <a:gd name="connsiteY0" fmla="*/ 2896402 h 2896402"/>
              <a:gd name="connsiteX1" fmla="*/ 935182 w 10148454"/>
              <a:gd name="connsiteY1" fmla="*/ 802 h 2896402"/>
              <a:gd name="connsiteX2" fmla="*/ 2098963 w 10148454"/>
              <a:gd name="connsiteY2" fmla="*/ 2591602 h 2896402"/>
              <a:gd name="connsiteX3" fmla="*/ 3408218 w 10148454"/>
              <a:gd name="connsiteY3" fmla="*/ 1580220 h 2896402"/>
              <a:gd name="connsiteX4" fmla="*/ 5140036 w 10148454"/>
              <a:gd name="connsiteY4" fmla="*/ 2494620 h 2896402"/>
              <a:gd name="connsiteX5" fmla="*/ 6698673 w 10148454"/>
              <a:gd name="connsiteY5" fmla="*/ 1614856 h 2896402"/>
              <a:gd name="connsiteX6" fmla="*/ 9261763 w 10148454"/>
              <a:gd name="connsiteY6" fmla="*/ 2536184 h 2896402"/>
              <a:gd name="connsiteX7" fmla="*/ 10134600 w 10148454"/>
              <a:gd name="connsiteY7" fmla="*/ 2349147 h 2896402"/>
              <a:gd name="connsiteX8" fmla="*/ 10134600 w 10148454"/>
              <a:gd name="connsiteY8" fmla="*/ 2349147 h 2896402"/>
              <a:gd name="connsiteX9" fmla="*/ 10148454 w 10148454"/>
              <a:gd name="connsiteY9" fmla="*/ 2356074 h 2896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148454" h="2896402">
                <a:moveTo>
                  <a:pt x="0" y="2896402"/>
                </a:moveTo>
                <a:cubicBezTo>
                  <a:pt x="292677" y="1474002"/>
                  <a:pt x="585355" y="51602"/>
                  <a:pt x="935182" y="802"/>
                </a:cubicBezTo>
                <a:cubicBezTo>
                  <a:pt x="1285009" y="-49998"/>
                  <a:pt x="1686790" y="2328366"/>
                  <a:pt x="2098963" y="2591602"/>
                </a:cubicBezTo>
                <a:cubicBezTo>
                  <a:pt x="2511136" y="2854838"/>
                  <a:pt x="2901373" y="1596384"/>
                  <a:pt x="3408218" y="1580220"/>
                </a:cubicBezTo>
                <a:cubicBezTo>
                  <a:pt x="3915063" y="1564056"/>
                  <a:pt x="4591627" y="2488847"/>
                  <a:pt x="5140036" y="2494620"/>
                </a:cubicBezTo>
                <a:cubicBezTo>
                  <a:pt x="5688445" y="2500393"/>
                  <a:pt x="6011719" y="1607929"/>
                  <a:pt x="6698673" y="1614856"/>
                </a:cubicBezTo>
                <a:cubicBezTo>
                  <a:pt x="7385627" y="1621783"/>
                  <a:pt x="8689108" y="2413802"/>
                  <a:pt x="9261763" y="2536184"/>
                </a:cubicBezTo>
                <a:lnTo>
                  <a:pt x="10134600" y="2349147"/>
                </a:lnTo>
                <a:lnTo>
                  <a:pt x="10134600" y="2349147"/>
                </a:lnTo>
                <a:lnTo>
                  <a:pt x="10148454" y="23560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534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2776C-0F98-4628-AE45-3BF2C7FB0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178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0070C0"/>
                </a:solidFill>
              </a:rPr>
              <a:t>Nova</a:t>
            </a:r>
            <a:r>
              <a:rPr lang="zh-CN" altLang="en-US" sz="3600" dirty="0">
                <a:solidFill>
                  <a:srgbClr val="0070C0"/>
                </a:solidFill>
              </a:rPr>
              <a:t>整体组件关系图</a:t>
            </a:r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F12268DD-B18E-4B82-8E16-635C7C2C7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71855" y="1486189"/>
            <a:ext cx="448194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Nova</a:t>
            </a:r>
            <a:r>
              <a:rPr lang="zh-CN" altLang="en-US" dirty="0"/>
              <a:t>主要子服务组件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Nova-</a:t>
            </a:r>
            <a:r>
              <a:rPr lang="en-US" altLang="zh-CN" dirty="0" err="1"/>
              <a:t>api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Nova-conductor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Nova-scheduler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Nova-compute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Nova-spicehtml5proxy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Nova-</a:t>
            </a:r>
            <a:r>
              <a:rPr lang="en-US" altLang="zh-CN" dirty="0" err="1"/>
              <a:t>novncproxy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…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29EAF98-65F3-48BC-8804-30A08D40B61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35736"/>
            <a:ext cx="5181600" cy="4131115"/>
          </a:xfrm>
        </p:spPr>
      </p:pic>
    </p:spTree>
    <p:extLst>
      <p:ext uri="{BB962C8B-B14F-4D97-AF65-F5344CB8AC3E}">
        <p14:creationId xmlns:p14="http://schemas.microsoft.com/office/powerpoint/2010/main" val="243028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2AD81ED-D668-4104-9CF6-B55C35D7B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7930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00B0F0"/>
                </a:solidFill>
              </a:rPr>
              <a:t>Nova</a:t>
            </a:r>
            <a:r>
              <a:rPr lang="zh-CN" altLang="en-US" sz="3600" dirty="0">
                <a:solidFill>
                  <a:srgbClr val="00B0F0"/>
                </a:solidFill>
              </a:rPr>
              <a:t>介绍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8113ED-B96B-437F-B2CF-89BD12B1D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 fontScale="92500"/>
          </a:bodyPr>
          <a:lstStyle/>
          <a:p>
            <a:r>
              <a:rPr lang="en-US" altLang="zh-CN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Nova</a:t>
            </a:r>
            <a:r>
              <a:rPr lang="zh-CN" altLang="en-US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是</a:t>
            </a:r>
            <a:r>
              <a:rPr lang="en-US" altLang="zh-CN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OpenStack</a:t>
            </a:r>
            <a:r>
              <a:rPr lang="zh-CN" altLang="en-US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云中的计算组织控制器。支持</a:t>
            </a:r>
            <a:r>
              <a:rPr lang="en-US" altLang="zh-CN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OpenStack</a:t>
            </a:r>
            <a:r>
              <a:rPr lang="zh-CN" altLang="en-US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云中实例（</a:t>
            </a:r>
            <a:r>
              <a:rPr lang="en-US" altLang="zh-CN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instances</a:t>
            </a:r>
            <a:r>
              <a:rPr lang="zh-CN" altLang="en-US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）生命周期的所有活动都由</a:t>
            </a:r>
            <a:r>
              <a:rPr lang="en-US" altLang="zh-CN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Nova</a:t>
            </a:r>
            <a:r>
              <a:rPr lang="zh-CN" altLang="en-US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处理。这样使得</a:t>
            </a:r>
            <a:r>
              <a:rPr lang="en-US" altLang="zh-CN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Nova</a:t>
            </a:r>
            <a:r>
              <a:rPr lang="zh-CN" altLang="en-US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成为一个负责管理计算资源、网络、认证、所需可扩展性的平台。</a:t>
            </a:r>
            <a:endParaRPr lang="en-US" altLang="zh-CN" dirty="0">
              <a:solidFill>
                <a:srgbClr val="444444"/>
              </a:solidFill>
              <a:effectLst/>
              <a:latin typeface="Tahoma" panose="020B0604030504040204" pitchFamily="34" charset="0"/>
            </a:endParaRPr>
          </a:p>
          <a:p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Nova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安装文档：见</a:t>
            </a:r>
            <a:r>
              <a:rPr lang="en-US" altLang="zh-CN" dirty="0" err="1">
                <a:solidFill>
                  <a:srgbClr val="444444"/>
                </a:solidFill>
                <a:latin typeface="Tahoma" panose="020B0604030504040204" pitchFamily="34" charset="0"/>
              </a:rPr>
              <a:t>gitlib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库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MCS-nova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代码库</a:t>
            </a:r>
            <a:endParaRPr lang="en-US" altLang="zh-CN" dirty="0">
              <a:solidFill>
                <a:srgbClr val="444444"/>
              </a:solidFill>
              <a:effectLst/>
              <a:latin typeface="Tahoma" panose="020B0604030504040204" pitchFamily="34" charset="0"/>
            </a:endParaRPr>
          </a:p>
          <a:p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Nova-</a:t>
            </a:r>
            <a:r>
              <a:rPr lang="en-US" altLang="zh-CN" dirty="0" err="1">
                <a:solidFill>
                  <a:srgbClr val="444444"/>
                </a:solidFill>
                <a:latin typeface="Tahoma" panose="020B0604030504040204" pitchFamily="34" charset="0"/>
              </a:rPr>
              <a:t>api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 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官方文档：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  <a:hlinkClick r:id="rId2"/>
              </a:rPr>
              <a:t>https://docs.openstack.org/api-ref/compute/</a:t>
            </a:r>
            <a:endParaRPr lang="en-US" altLang="zh-CN" dirty="0">
              <a:solidFill>
                <a:srgbClr val="444444"/>
              </a:solidFill>
              <a:latin typeface="Tahoma" panose="020B0604030504040204" pitchFamily="34" charset="0"/>
            </a:endParaRPr>
          </a:p>
          <a:p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Nova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源码解析文档：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  <a:hlinkClick r:id="rId3"/>
              </a:rPr>
              <a:t>https://jckling.github.io/2021/05/23/OpenStack/OpenStack%20Nova/#%E5%90%AF%E5%8A%A8%E6%B5%81%E7%A8%8B</a:t>
            </a:r>
            <a:endParaRPr lang="en-US" altLang="zh-CN" dirty="0">
              <a:solidFill>
                <a:srgbClr val="444444"/>
              </a:solidFill>
              <a:latin typeface="Tahoma" panose="020B0604030504040204" pitchFamily="34" charset="0"/>
            </a:endParaRPr>
          </a:p>
          <a:p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Nova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实例创建流程：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https://www.codeleading.com/article/85411174372/</a:t>
            </a:r>
          </a:p>
        </p:txBody>
      </p:sp>
    </p:spTree>
    <p:extLst>
      <p:ext uri="{BB962C8B-B14F-4D97-AF65-F5344CB8AC3E}">
        <p14:creationId xmlns:p14="http://schemas.microsoft.com/office/powerpoint/2010/main" val="1286191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5659EBE9-BC00-4171-B203-0DF9CA8FD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583"/>
            <a:ext cx="4267200" cy="706581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0070C0"/>
                </a:solidFill>
              </a:rPr>
              <a:t>Nova</a:t>
            </a:r>
            <a:r>
              <a:rPr lang="zh-CN" altLang="en-US" sz="3600" dirty="0">
                <a:solidFill>
                  <a:srgbClr val="0070C0"/>
                </a:solidFill>
              </a:rPr>
              <a:t>子组件介绍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6117F38-C354-4FDD-A350-0F3F7100E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581"/>
            <a:ext cx="10515600" cy="477289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Nova-</a:t>
            </a:r>
            <a:r>
              <a:rPr lang="en-US" altLang="zh-CN" dirty="0" err="1"/>
              <a:t>api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对外提供一个与云基础设施交互的接口，也是外部可用于管理基础设施的唯一组件</a:t>
            </a:r>
            <a:endParaRPr lang="en-US" altLang="zh-CN" dirty="0">
              <a:solidFill>
                <a:srgbClr val="444444"/>
              </a:solidFill>
              <a:effectLst/>
              <a:latin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Nova-conductor</a:t>
            </a:r>
            <a:r>
              <a:rPr lang="zh-CN" altLang="en-US" dirty="0"/>
              <a:t>：主要是跟数据库进行交互，对虚拟机的状态更新，资源的查找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Nova-scheduler</a:t>
            </a:r>
            <a:r>
              <a:rPr lang="zh-CN" altLang="en-US" dirty="0"/>
              <a:t>：虚机调度服务，负责决定在哪个计算节点上运行虚机。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Nova-compute</a:t>
            </a:r>
            <a:r>
              <a:rPr lang="zh-CN" altLang="en-US" dirty="0"/>
              <a:t>：管理虚机的核心服务，通过调用 </a:t>
            </a:r>
            <a:r>
              <a:rPr lang="en-US" altLang="zh-CN" dirty="0"/>
              <a:t>Hypervisor API </a:t>
            </a:r>
            <a:r>
              <a:rPr lang="zh-CN" altLang="en-US" dirty="0"/>
              <a:t>实现虚机生命周期管理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Nova-spicehtml5proxy/Nova-</a:t>
            </a:r>
            <a:r>
              <a:rPr lang="en-US" altLang="zh-CN" dirty="0" err="1"/>
              <a:t>novncproxy</a:t>
            </a:r>
            <a:r>
              <a:rPr lang="zh-CN" altLang="en-US" dirty="0"/>
              <a:t>：连接虚拟机终端服务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Hypervisor</a:t>
            </a:r>
            <a:r>
              <a:rPr lang="zh-CN" altLang="en-US" dirty="0"/>
              <a:t>：计算节点上跑的虚拟化管理程序，虚机管理最底层的程序。常用的有 </a:t>
            </a:r>
            <a:r>
              <a:rPr lang="en-US" altLang="zh-CN" dirty="0"/>
              <a:t>KVM</a:t>
            </a:r>
            <a:r>
              <a:rPr lang="zh-CN" altLang="en-US" dirty="0"/>
              <a:t>，</a:t>
            </a:r>
            <a:r>
              <a:rPr lang="en-US" altLang="zh-CN" dirty="0"/>
              <a:t>Xen</a:t>
            </a:r>
            <a:r>
              <a:rPr lang="zh-CN" altLang="en-US" dirty="0"/>
              <a:t>，</a:t>
            </a:r>
            <a:r>
              <a:rPr lang="en-US" altLang="zh-CN" dirty="0"/>
              <a:t>VMWare </a:t>
            </a:r>
            <a:r>
              <a:rPr lang="zh-CN" altLang="en-US" dirty="0"/>
              <a:t>等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587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2776C-0F98-4628-AE45-3BF2C7FB0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4130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0070C0"/>
                </a:solidFill>
              </a:rPr>
              <a:t>RPC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ECA3A8-C71D-451B-BCCD-CE62A82B3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9256"/>
            <a:ext cx="10515600" cy="4867707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RPC</a:t>
            </a:r>
            <a:r>
              <a:rPr lang="en-US" altLang="zh-CN" dirty="0"/>
              <a:t>(remote procedure call) </a:t>
            </a:r>
            <a:r>
              <a:rPr lang="zh-CN" altLang="en-US" dirty="0"/>
              <a:t>远程过程调用：简单的理解是一个节点请求另一个节点提供的服务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oslo_messaging</a:t>
            </a:r>
            <a:r>
              <a:rPr lang="zh-CN" altLang="en-US" dirty="0"/>
              <a:t>实现了</a:t>
            </a:r>
            <a:r>
              <a:rPr lang="en-US" altLang="zh-CN" dirty="0"/>
              <a:t>RPC</a:t>
            </a:r>
            <a:r>
              <a:rPr lang="zh-CN" altLang="en-US" dirty="0"/>
              <a:t>的封装，包括客户端（同步调用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call</a:t>
            </a:r>
            <a:r>
              <a:rPr lang="en-US" altLang="zh-CN" dirty="0"/>
              <a:t>)</a:t>
            </a:r>
            <a:r>
              <a:rPr lang="zh-CN" altLang="en-US" dirty="0"/>
              <a:t>与异步调用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cast</a:t>
            </a:r>
            <a:r>
              <a:rPr lang="en-US" altLang="zh-CN" dirty="0"/>
              <a:t>)</a:t>
            </a:r>
            <a:r>
              <a:rPr lang="zh-CN" altLang="en-US" dirty="0"/>
              <a:t>）和服务端，数据的序列化与反序列化。</a:t>
            </a:r>
            <a:r>
              <a:rPr lang="en-US" altLang="zh-CN" dirty="0"/>
              <a:t>Nova</a:t>
            </a:r>
            <a:r>
              <a:rPr lang="zh-CN" altLang="en-US" dirty="0"/>
              <a:t>采用的</a:t>
            </a:r>
            <a:r>
              <a:rPr lang="en-US" altLang="zh-CN" dirty="0" err="1"/>
              <a:t>Rabbimt-mq</a:t>
            </a:r>
            <a:r>
              <a:rPr lang="zh-CN" altLang="en-US" dirty="0"/>
              <a:t>作为消息的后端。不同的服务会创建相应的队列进行数据的发送和接收。</a:t>
            </a:r>
            <a:r>
              <a:rPr lang="en-US" altLang="zh-CN" dirty="0" err="1"/>
              <a:t>eg</a:t>
            </a:r>
            <a:r>
              <a:rPr lang="zh-CN" altLang="en-US" dirty="0"/>
              <a:t>：</a:t>
            </a:r>
            <a:r>
              <a:rPr lang="en-US" altLang="zh-CN" dirty="0"/>
              <a:t>nova-conductor </a:t>
            </a:r>
            <a:r>
              <a:rPr lang="zh-CN" altLang="en-US" dirty="0"/>
              <a:t>服务监听</a:t>
            </a:r>
            <a:r>
              <a:rPr lang="en-US" altLang="zh-CN" dirty="0"/>
              <a:t>conductor</a:t>
            </a:r>
            <a:r>
              <a:rPr lang="zh-CN" altLang="en-US" dirty="0"/>
              <a:t>队列，</a:t>
            </a:r>
            <a:r>
              <a:rPr lang="en-US" altLang="zh-CN" dirty="0"/>
              <a:t>nova-scheduler</a:t>
            </a:r>
            <a:r>
              <a:rPr lang="zh-CN" altLang="en-US" dirty="0"/>
              <a:t>监听</a:t>
            </a:r>
            <a:r>
              <a:rPr lang="en-US" altLang="zh-CN" dirty="0"/>
              <a:t>scheduler</a:t>
            </a:r>
            <a:r>
              <a:rPr lang="zh-CN" altLang="en-US" dirty="0"/>
              <a:t>队列，。。。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	</a:t>
            </a:r>
            <a:r>
              <a:rPr lang="en-US" altLang="zh-CN" dirty="0" err="1">
                <a:solidFill>
                  <a:srgbClr val="FF0000"/>
                </a:solidFill>
              </a:rPr>
              <a:t>oslo_context</a:t>
            </a:r>
            <a:r>
              <a:rPr lang="zh-CN" altLang="en-US" dirty="0"/>
              <a:t>主要是对请求头部信息进行封装，我们在里面增加了</a:t>
            </a:r>
            <a:r>
              <a:rPr lang="en-US" altLang="zh-CN" dirty="0" err="1">
                <a:solidFill>
                  <a:srgbClr val="FF0000"/>
                </a:solidFill>
              </a:rPr>
              <a:t>mimic_sid</a:t>
            </a:r>
            <a:r>
              <a:rPr lang="zh-CN" altLang="en-US" dirty="0"/>
              <a:t>实现了请求裁决的唯一性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	</a:t>
            </a:r>
            <a:r>
              <a:rPr lang="en-US" altLang="zh-CN" dirty="0" err="1">
                <a:solidFill>
                  <a:srgbClr val="FF0000"/>
                </a:solidFill>
              </a:rPr>
              <a:t>oslo_db</a:t>
            </a:r>
            <a:r>
              <a:rPr lang="zh-CN" altLang="en-US" dirty="0"/>
              <a:t>实现了对数据库的连接及操作，</a:t>
            </a:r>
            <a:r>
              <a:rPr lang="en-US" altLang="zh-CN" dirty="0" err="1">
                <a:solidFill>
                  <a:srgbClr val="FF0000"/>
                </a:solidFill>
              </a:rPr>
              <a:t>oslo_config</a:t>
            </a:r>
            <a:r>
              <a:rPr lang="zh-CN" altLang="en-US" dirty="0"/>
              <a:t>实现了对配置的加载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76075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20B632-7B1F-4B93-80AA-8D2211D62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85309" cy="83329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0070C0"/>
                </a:solidFill>
              </a:rPr>
              <a:t>RPC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DCC528-3883-4060-B46B-041A23885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0818"/>
            <a:ext cx="10515600" cy="4826145"/>
          </a:xfrm>
        </p:spPr>
        <p:txBody>
          <a:bodyPr/>
          <a:lstStyle/>
          <a:p>
            <a:r>
              <a:rPr lang="en-US" altLang="zh-CN" dirty="0" err="1"/>
              <a:t>Openstack</a:t>
            </a:r>
            <a:r>
              <a:rPr lang="zh-CN" altLang="en-US" dirty="0"/>
              <a:t>各个组件之间是通过</a:t>
            </a:r>
            <a:r>
              <a:rPr lang="en-US" altLang="zh-CN" dirty="0"/>
              <a:t>http</a:t>
            </a:r>
            <a:r>
              <a:rPr lang="zh-CN" altLang="en-US" dirty="0"/>
              <a:t>等协议进行交互，每个组件中的子组件是通过</a:t>
            </a:r>
            <a:r>
              <a:rPr lang="en-US" altLang="zh-CN" dirty="0"/>
              <a:t>RPC</a:t>
            </a:r>
            <a:r>
              <a:rPr lang="zh-CN" altLang="en-US" dirty="0"/>
              <a:t>进行交互，保证了数据能够在不同子组件间进行对象传递，其中</a:t>
            </a:r>
            <a:r>
              <a:rPr lang="en-US" altLang="zh-CN" dirty="0"/>
              <a:t>MQ</a:t>
            </a:r>
            <a:r>
              <a:rPr lang="zh-CN" altLang="en-US" dirty="0"/>
              <a:t>是消息队列，黑色加粗箭头表示组件与</a:t>
            </a:r>
            <a:r>
              <a:rPr lang="en-US" altLang="zh-CN" dirty="0"/>
              <a:t>MQ</a:t>
            </a:r>
            <a:r>
              <a:rPr lang="zh-CN" altLang="en-US" dirty="0"/>
              <a:t>进行交互。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A32E46-D795-4323-9DC0-9A8CFFD88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73011" y="2603116"/>
            <a:ext cx="4941498" cy="3670829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316C150A-0A82-4714-9497-F14AD41A6A49}"/>
              </a:ext>
            </a:extLst>
          </p:cNvPr>
          <p:cNvSpPr/>
          <p:nvPr/>
        </p:nvSpPr>
        <p:spPr>
          <a:xfrm>
            <a:off x="9358746" y="3986646"/>
            <a:ext cx="1461654" cy="505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66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A9F535-EAF4-455E-A6CE-D62ABA449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0070C0"/>
                </a:solidFill>
              </a:rPr>
              <a:t>Nova</a:t>
            </a:r>
            <a:r>
              <a:rPr lang="zh-CN" altLang="en-US" sz="3600" dirty="0">
                <a:solidFill>
                  <a:srgbClr val="0070C0"/>
                </a:solidFill>
              </a:rPr>
              <a:t>源码结构解析</a:t>
            </a:r>
            <a:br>
              <a:rPr lang="en-US" altLang="zh-CN" sz="3600" dirty="0">
                <a:solidFill>
                  <a:srgbClr val="0070C0"/>
                </a:solidFill>
              </a:rPr>
            </a:br>
            <a:r>
              <a:rPr lang="en-US" altLang="zh-CN" sz="3600" dirty="0">
                <a:solidFill>
                  <a:srgbClr val="0070C0"/>
                </a:solidFill>
              </a:rPr>
              <a:t>								</a:t>
            </a:r>
            <a:r>
              <a:rPr lang="zh-CN" altLang="en-US" sz="2200" dirty="0">
                <a:solidFill>
                  <a:srgbClr val="FF0000"/>
                </a:solidFill>
              </a:rPr>
              <a:t>源码分析跟着代码讲解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22D333B-ED35-40B1-92E9-A610858A91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1864" y="1690688"/>
            <a:ext cx="2960998" cy="4351338"/>
          </a:xfrm>
        </p:spPr>
      </p:pic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E6C3465D-DA1A-48E0-8A52-0CDDC4ABD7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179" y="1690688"/>
            <a:ext cx="3727642" cy="3708591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5DDB9DE-6B7F-4F9D-80AF-C13B87CE6C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0751" y="1690688"/>
            <a:ext cx="2589611" cy="2445291"/>
          </a:xfrm>
          <a:prstGeom prst="rect">
            <a:avLst/>
          </a:prstGeom>
        </p:spPr>
      </p:pic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9ECA9AAA-C5B1-4D95-B60B-8D729D4536C5}"/>
              </a:ext>
            </a:extLst>
          </p:cNvPr>
          <p:cNvSpPr/>
          <p:nvPr/>
        </p:nvSpPr>
        <p:spPr>
          <a:xfrm>
            <a:off x="5396345" y="2514600"/>
            <a:ext cx="6657110" cy="3932471"/>
          </a:xfrm>
          <a:custGeom>
            <a:avLst/>
            <a:gdLst>
              <a:gd name="connsiteX0" fmla="*/ 0 w 6657110"/>
              <a:gd name="connsiteY0" fmla="*/ 3525982 h 3932471"/>
              <a:gd name="connsiteX1" fmla="*/ 2999510 w 6657110"/>
              <a:gd name="connsiteY1" fmla="*/ 3837709 h 3932471"/>
              <a:gd name="connsiteX2" fmla="*/ 4946073 w 6657110"/>
              <a:gd name="connsiteY2" fmla="*/ 2050473 h 3932471"/>
              <a:gd name="connsiteX3" fmla="*/ 5077691 w 6657110"/>
              <a:gd name="connsiteY3" fmla="*/ 2507673 h 3932471"/>
              <a:gd name="connsiteX4" fmla="*/ 5569528 w 6657110"/>
              <a:gd name="connsiteY4" fmla="*/ 1766455 h 3932471"/>
              <a:gd name="connsiteX5" fmla="*/ 5818910 w 6657110"/>
              <a:gd name="connsiteY5" fmla="*/ 2382982 h 3932471"/>
              <a:gd name="connsiteX6" fmla="*/ 6657110 w 6657110"/>
              <a:gd name="connsiteY6" fmla="*/ 0 h 3932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57110" h="3932471">
                <a:moveTo>
                  <a:pt x="0" y="3525982"/>
                </a:moveTo>
                <a:cubicBezTo>
                  <a:pt x="1087582" y="3804804"/>
                  <a:pt x="2175164" y="4083627"/>
                  <a:pt x="2999510" y="3837709"/>
                </a:cubicBezTo>
                <a:cubicBezTo>
                  <a:pt x="3823856" y="3591791"/>
                  <a:pt x="4599710" y="2272146"/>
                  <a:pt x="4946073" y="2050473"/>
                </a:cubicBezTo>
                <a:cubicBezTo>
                  <a:pt x="5292436" y="1828800"/>
                  <a:pt x="4973782" y="2555009"/>
                  <a:pt x="5077691" y="2507673"/>
                </a:cubicBezTo>
                <a:cubicBezTo>
                  <a:pt x="5181600" y="2460337"/>
                  <a:pt x="5445992" y="1787237"/>
                  <a:pt x="5569528" y="1766455"/>
                </a:cubicBezTo>
                <a:cubicBezTo>
                  <a:pt x="5693064" y="1745673"/>
                  <a:pt x="5637646" y="2677391"/>
                  <a:pt x="5818910" y="2382982"/>
                </a:cubicBezTo>
                <a:cubicBezTo>
                  <a:pt x="6000174" y="2088573"/>
                  <a:pt x="6328642" y="1044286"/>
                  <a:pt x="665711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268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E55BB-DD1C-4282-B95B-1650339C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0070C0"/>
                </a:solidFill>
              </a:rPr>
              <a:t>Nova</a:t>
            </a:r>
            <a:r>
              <a:rPr lang="zh-CN" altLang="en-US" sz="3600" dirty="0">
                <a:solidFill>
                  <a:srgbClr val="0070C0"/>
                </a:solidFill>
              </a:rPr>
              <a:t>源码结构解析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B1A6A1-E9F4-43C9-94E7-526C7E46C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Cmd</a:t>
            </a:r>
            <a:r>
              <a:rPr lang="zh-CN" altLang="en-US" dirty="0"/>
              <a:t>：服务启动的入口，</a:t>
            </a:r>
            <a:r>
              <a:rPr lang="en-US" altLang="zh-CN" dirty="0" err="1"/>
              <a:t>systemctl</a:t>
            </a:r>
            <a:r>
              <a:rPr lang="zh-CN" altLang="en-US" dirty="0"/>
              <a:t>通过此入口将</a:t>
            </a:r>
            <a:r>
              <a:rPr lang="en-US" altLang="zh-CN" dirty="0" err="1"/>
              <a:t>api</a:t>
            </a:r>
            <a:r>
              <a:rPr lang="zh-CN" altLang="en-US" dirty="0"/>
              <a:t>，</a:t>
            </a:r>
            <a:r>
              <a:rPr lang="en-US" altLang="zh-CN" dirty="0"/>
              <a:t>conductor</a:t>
            </a:r>
            <a:r>
              <a:rPr lang="zh-CN" altLang="en-US" dirty="0"/>
              <a:t>等服务启动。</a:t>
            </a:r>
            <a:endParaRPr lang="en-US" altLang="zh-CN" dirty="0"/>
          </a:p>
          <a:p>
            <a:r>
              <a:rPr lang="en-US" altLang="zh-CN" dirty="0" err="1"/>
              <a:t>Api</a:t>
            </a:r>
            <a:r>
              <a:rPr lang="zh-CN" altLang="en-US" dirty="0"/>
              <a:t>：</a:t>
            </a:r>
            <a:r>
              <a:rPr lang="en-US" altLang="zh-CN" dirty="0"/>
              <a:t>nova-</a:t>
            </a:r>
            <a:r>
              <a:rPr lang="en-US" altLang="zh-CN" dirty="0" err="1"/>
              <a:t>api</a:t>
            </a:r>
            <a:r>
              <a:rPr lang="zh-CN" altLang="en-US" dirty="0"/>
              <a:t>的入口，通过</a:t>
            </a:r>
            <a:r>
              <a:rPr lang="en-US" altLang="zh-CN" dirty="0" err="1"/>
              <a:t>wsgi</a:t>
            </a:r>
            <a:r>
              <a:rPr lang="zh-CN" altLang="en-US" dirty="0"/>
              <a:t>监听</a:t>
            </a:r>
            <a:r>
              <a:rPr lang="en-US" altLang="zh-CN" dirty="0"/>
              <a:t>http:8774</a:t>
            </a:r>
            <a:r>
              <a:rPr lang="zh-CN" altLang="en-US" dirty="0"/>
              <a:t>端口进行</a:t>
            </a:r>
            <a:r>
              <a:rPr lang="en-US" altLang="zh-CN" dirty="0"/>
              <a:t>nova</a:t>
            </a:r>
            <a:r>
              <a:rPr lang="zh-CN" altLang="en-US" dirty="0"/>
              <a:t>的操作管理。</a:t>
            </a:r>
            <a:endParaRPr lang="en-US" altLang="zh-CN" dirty="0"/>
          </a:p>
          <a:p>
            <a:r>
              <a:rPr lang="en-US" altLang="zh-CN" dirty="0" err="1"/>
              <a:t>Condutor</a:t>
            </a:r>
            <a:r>
              <a:rPr lang="zh-CN" altLang="en-US" dirty="0"/>
              <a:t>，</a:t>
            </a:r>
            <a:r>
              <a:rPr lang="en-US" altLang="zh-CN" dirty="0"/>
              <a:t>Scheduler</a:t>
            </a:r>
            <a:r>
              <a:rPr lang="zh-CN" altLang="en-US" dirty="0"/>
              <a:t>，</a:t>
            </a:r>
            <a:r>
              <a:rPr lang="en-US" altLang="zh-CN" dirty="0"/>
              <a:t>Compute</a:t>
            </a:r>
            <a:r>
              <a:rPr lang="zh-CN" altLang="en-US" dirty="0"/>
              <a:t>是通过监听相应的队列实现各组件间的数据交互。其中各组件中的</a:t>
            </a:r>
            <a:r>
              <a:rPr lang="en-US" altLang="zh-CN" dirty="0"/>
              <a:t>manager.py</a:t>
            </a:r>
            <a:r>
              <a:rPr lang="zh-CN" altLang="en-US" dirty="0"/>
              <a:t>是组件启动的入口，然后解析队列中的数据，调用相对应的方法。其中</a:t>
            </a:r>
            <a:r>
              <a:rPr lang="en-US" altLang="zh-CN" dirty="0" err="1"/>
              <a:t>api</a:t>
            </a:r>
            <a:r>
              <a:rPr lang="zh-CN" altLang="en-US" dirty="0"/>
              <a:t>文件供其他组件进行调用，</a:t>
            </a:r>
            <a:r>
              <a:rPr lang="en-US" altLang="zh-CN" dirty="0" err="1"/>
              <a:t>rpcapi</a:t>
            </a:r>
            <a:r>
              <a:rPr lang="zh-CN" altLang="en-US" dirty="0"/>
              <a:t>文件是进行</a:t>
            </a:r>
            <a:r>
              <a:rPr lang="en-US" altLang="zh-CN" dirty="0" err="1"/>
              <a:t>rpc</a:t>
            </a:r>
            <a:r>
              <a:rPr lang="zh-CN" altLang="en-US" dirty="0"/>
              <a:t>数据的发送。</a:t>
            </a:r>
            <a:endParaRPr lang="en-US" altLang="zh-CN" dirty="0"/>
          </a:p>
          <a:p>
            <a:r>
              <a:rPr lang="en-US" altLang="zh-CN" dirty="0"/>
              <a:t>Objects</a:t>
            </a:r>
            <a:r>
              <a:rPr lang="zh-CN" altLang="en-US" dirty="0"/>
              <a:t>：定义了数据库的字段。</a:t>
            </a:r>
            <a:endParaRPr lang="en-US" altLang="zh-CN" dirty="0"/>
          </a:p>
          <a:p>
            <a:r>
              <a:rPr lang="en-US" altLang="zh-CN" dirty="0" err="1"/>
              <a:t>Virt</a:t>
            </a:r>
            <a:r>
              <a:rPr lang="zh-CN" altLang="en-US" dirty="0"/>
              <a:t>：主要与</a:t>
            </a:r>
            <a:r>
              <a:rPr lang="en-US" altLang="zh-CN" dirty="0" err="1"/>
              <a:t>libvirtd</a:t>
            </a:r>
            <a:r>
              <a:rPr lang="zh-CN" altLang="en-US" dirty="0"/>
              <a:t>进行操作交互。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5849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56E13-85AD-4FC5-B80D-9AE839A8B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8711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0070C0"/>
                </a:solidFill>
              </a:rPr>
              <a:t>Nova</a:t>
            </a:r>
            <a:r>
              <a:rPr lang="zh-CN" altLang="en-US" sz="3600" dirty="0">
                <a:solidFill>
                  <a:srgbClr val="0070C0"/>
                </a:solidFill>
              </a:rPr>
              <a:t>源码结构解析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752CFA-4E9A-4AA9-8B27-65CA062EE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Mimic</a:t>
            </a:r>
            <a:r>
              <a:rPr lang="zh-CN" altLang="en-US" dirty="0"/>
              <a:t>：该文件夹是新增，主要实现拟态数据的归一，数据裁决的发送与接收。后续将</a:t>
            </a:r>
            <a:r>
              <a:rPr lang="en-US" altLang="zh-CN" dirty="0"/>
              <a:t>nova</a:t>
            </a:r>
            <a:r>
              <a:rPr lang="zh-CN" altLang="en-US" dirty="0"/>
              <a:t>相关的裁决。</a:t>
            </a:r>
            <a:endParaRPr lang="en-US" altLang="zh-CN" dirty="0"/>
          </a:p>
          <a:p>
            <a:r>
              <a:rPr lang="en-US" altLang="zh-CN" dirty="0"/>
              <a:t>Schemas</a:t>
            </a:r>
            <a:r>
              <a:rPr lang="zh-CN" altLang="en-US" dirty="0"/>
              <a:t>：主要是定义</a:t>
            </a:r>
            <a:r>
              <a:rPr lang="en-US" altLang="zh-CN" dirty="0" err="1"/>
              <a:t>api</a:t>
            </a:r>
            <a:r>
              <a:rPr lang="zh-CN" altLang="en-US" dirty="0"/>
              <a:t>请求参数。</a:t>
            </a:r>
            <a:endParaRPr lang="en-US" altLang="zh-CN" dirty="0"/>
          </a:p>
          <a:p>
            <a:r>
              <a:rPr lang="en-US" altLang="zh-CN" dirty="0"/>
              <a:t>Validation</a:t>
            </a:r>
            <a:r>
              <a:rPr lang="zh-CN" altLang="en-US" dirty="0"/>
              <a:t>：进行参数类型的校验。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D7A384-D784-405B-9064-76C8E3337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85808" y="2466110"/>
            <a:ext cx="1727666" cy="3636818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2FFB282-95D3-4E92-8479-D2A6ACC6AFC1}"/>
              </a:ext>
            </a:extLst>
          </p:cNvPr>
          <p:cNvCxnSpPr/>
          <p:nvPr/>
        </p:nvCxnSpPr>
        <p:spPr>
          <a:xfrm flipV="1">
            <a:off x="2694709" y="4772891"/>
            <a:ext cx="6116782" cy="1170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29FA6454-7465-4DB7-ADBE-8AD93C92BF53}"/>
              </a:ext>
            </a:extLst>
          </p:cNvPr>
          <p:cNvSpPr/>
          <p:nvPr/>
        </p:nvSpPr>
        <p:spPr>
          <a:xfrm>
            <a:off x="3595255" y="4419600"/>
            <a:ext cx="3629890" cy="782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实例的相关动作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/servers/</a:t>
            </a:r>
            <a:r>
              <a:rPr lang="en-US" altLang="zh-CN" b="0" i="0" dirty="0">
                <a:solidFill>
                  <a:srgbClr val="C7254E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altLang="zh-CN" b="0" i="0" dirty="0" err="1">
                <a:solidFill>
                  <a:srgbClr val="C7254E"/>
                </a:solidFill>
                <a:effectLst/>
                <a:latin typeface="Courier New" panose="02070309020205020404" pitchFamily="49" charset="0"/>
              </a:rPr>
              <a:t>server_id</a:t>
            </a:r>
            <a:r>
              <a:rPr lang="en-US" altLang="zh-CN" b="0" i="0" dirty="0">
                <a:solidFill>
                  <a:srgbClr val="C7254E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/action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4992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989</Words>
  <Application>Microsoft Office PowerPoint</Application>
  <PresentationFormat>宽屏</PresentationFormat>
  <Paragraphs>56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-apple-system</vt:lpstr>
      <vt:lpstr>等线</vt:lpstr>
      <vt:lpstr>等线 Light</vt:lpstr>
      <vt:lpstr>Arial</vt:lpstr>
      <vt:lpstr>Courier New</vt:lpstr>
      <vt:lpstr>Tahoma</vt:lpstr>
      <vt:lpstr>Wingdings</vt:lpstr>
      <vt:lpstr>Office 主题​​</vt:lpstr>
      <vt:lpstr>Openstack Nova组件介绍及拟态化</vt:lpstr>
      <vt:lpstr>Nova整体组件关系图</vt:lpstr>
      <vt:lpstr>Nova介绍</vt:lpstr>
      <vt:lpstr>Nova子组件介绍</vt:lpstr>
      <vt:lpstr>RPC</vt:lpstr>
      <vt:lpstr>RPC</vt:lpstr>
      <vt:lpstr>Nova源码结构解析         源码分析跟着代码讲解</vt:lpstr>
      <vt:lpstr>Nova源码结构解析</vt:lpstr>
      <vt:lpstr>Nova源码结构解析</vt:lpstr>
      <vt:lpstr>Nova拟态逻辑结构图</vt:lpstr>
      <vt:lpstr>Nova拟态流程</vt:lpstr>
      <vt:lpstr>Nova mimic脚本解析</vt:lpstr>
      <vt:lpstr>结束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Openstack Nova组件介绍及拟态化</dc:title>
  <dc:creator>18503868115@163.com</dc:creator>
  <cp:lastModifiedBy>18503868115@163.com</cp:lastModifiedBy>
  <cp:revision>35</cp:revision>
  <dcterms:created xsi:type="dcterms:W3CDTF">2021-07-13T07:06:01Z</dcterms:created>
  <dcterms:modified xsi:type="dcterms:W3CDTF">2021-07-14T02:53:11Z</dcterms:modified>
</cp:coreProperties>
</file>